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59" r:id="rId3"/>
    <p:sldId id="260" r:id="rId4"/>
    <p:sldId id="261" r:id="rId5"/>
    <p:sldId id="267" r:id="rId6"/>
    <p:sldId id="264" r:id="rId7"/>
    <p:sldId id="265" r:id="rId8"/>
    <p:sldId id="266" r:id="rId9"/>
    <p:sldId id="263" r:id="rId1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42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2190" y="-102"/>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sl-SI"/>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A995E4BB-864A-4CA8-BD2B-B31C202700F8}" type="datetimeFigureOut">
              <a:rPr lang="sl-SI"/>
              <a:pPr>
                <a:defRPr/>
              </a:pPr>
              <a:t>13.4.2011</a:t>
            </a:fld>
            <a:endParaRPr lang="sl-SI"/>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sl-SI"/>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99F506CE-FE61-47D6-9F2E-F4EB1339A795}" type="slidenum">
              <a:rPr lang="sl-SI"/>
              <a:pPr>
                <a:defRPr/>
              </a:pPr>
              <a:t>‹#›</a:t>
            </a:fld>
            <a:endParaRPr 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717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717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C79D923E-F7D8-49A8-B7BC-BDCF005BD1D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a:stretch>
            <a:fillRect/>
          </a:stretch>
        </p:blipFill>
        <p:spPr bwMode="auto">
          <a:xfrm>
            <a:off x="0" y="0"/>
            <a:ext cx="9180513" cy="6884988"/>
          </a:xfrm>
          <a:prstGeom prst="rect">
            <a:avLst/>
          </a:prstGeom>
          <a:noFill/>
          <a:ln w="9525">
            <a:noFill/>
            <a:miter lim="800000"/>
            <a:headEnd/>
            <a:tailEnd/>
          </a:ln>
        </p:spPr>
      </p:pic>
      <p:sp>
        <p:nvSpPr>
          <p:cNvPr id="9" name="Title 1"/>
          <p:cNvSpPr>
            <a:spLocks noGrp="1"/>
          </p:cNvSpPr>
          <p:nvPr>
            <p:ph type="ctrTitle"/>
          </p:nvPr>
        </p:nvSpPr>
        <p:spPr>
          <a:xfrm>
            <a:off x="1367644" y="3933056"/>
            <a:ext cx="6408712" cy="648072"/>
          </a:xfrm>
        </p:spPr>
        <p:txBody>
          <a:bodyPr/>
          <a:lstStyle>
            <a:lvl1pPr algn="ctr">
              <a:defRPr>
                <a:solidFill>
                  <a:schemeClr val="bg1"/>
                </a:solidFill>
                <a:effectLst/>
              </a:defRPr>
            </a:lvl1pPr>
          </a:lstStyle>
          <a:p>
            <a:r>
              <a:rPr lang="en-US" smtClean="0"/>
              <a:t>Click to edit Master title style</a:t>
            </a:r>
            <a:endParaRPr lang="en-US" dirty="0"/>
          </a:p>
        </p:txBody>
      </p:sp>
      <p:sp>
        <p:nvSpPr>
          <p:cNvPr id="7" name="Text Placeholder 6"/>
          <p:cNvSpPr>
            <a:spLocks noGrp="1"/>
          </p:cNvSpPr>
          <p:nvPr>
            <p:ph type="body" sz="quarter" idx="12"/>
          </p:nvPr>
        </p:nvSpPr>
        <p:spPr>
          <a:xfrm>
            <a:off x="1511300" y="4941168"/>
            <a:ext cx="6121400" cy="432047"/>
          </a:xfrm>
        </p:spPr>
        <p:txBody>
          <a:bodyP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aseline="0">
                <a:solidFill>
                  <a:schemeClr val="bg1"/>
                </a:solidFill>
              </a:defRPr>
            </a:lvl1pPr>
          </a:lstStyle>
          <a:p>
            <a:pPr lvl="0"/>
            <a:r>
              <a:rPr lang="en-US" smtClean="0"/>
              <a:t>Click to edit Master text styles</a:t>
            </a:r>
          </a:p>
        </p:txBody>
      </p:sp>
      <p:sp>
        <p:nvSpPr>
          <p:cNvPr id="5" name="Slide Number Placeholder 3"/>
          <p:cNvSpPr>
            <a:spLocks noGrp="1"/>
          </p:cNvSpPr>
          <p:nvPr>
            <p:ph type="sldNum" sz="quarter" idx="13"/>
          </p:nvPr>
        </p:nvSpPr>
        <p:spPr>
          <a:xfrm>
            <a:off x="357188" y="6429375"/>
            <a:ext cx="5616575" cy="428625"/>
          </a:xfrm>
        </p:spPr>
        <p:txBody>
          <a:bodyPr/>
          <a:lstStyle>
            <a:lvl1pPr algn="l">
              <a:defRPr sz="800">
                <a:solidFill>
                  <a:schemeClr val="tx1"/>
                </a:solidFill>
              </a:defRPr>
            </a:lvl1pPr>
          </a:lstStyle>
          <a:p>
            <a:pPr>
              <a:defRPr/>
            </a:pPr>
            <a:endParaRPr lang="sl-SI"/>
          </a:p>
          <a:p>
            <a:pPr>
              <a:defRPr/>
            </a:pPr>
            <a:fld id="{F0B5D561-9A93-4760-A5F4-990150B1EBF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4421"/>
            <a:ext cx="5486400" cy="3513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5619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8"/>
          <p:cNvSpPr>
            <a:spLocks noGrp="1"/>
          </p:cNvSpPr>
          <p:nvPr>
            <p:ph type="body"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7"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AD840BE1-7E8B-4DFA-A0F5-5D92769B018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71488" y="1214422"/>
            <a:ext cx="8204200" cy="79216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2147"/>
            <a:ext cx="8229600" cy="38671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D7FF550E-6A94-434A-BD20-ACE82D75A08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Vertical Title 1"/>
          <p:cNvSpPr>
            <a:spLocks noGrp="1"/>
          </p:cNvSpPr>
          <p:nvPr>
            <p:ph type="title" orient="vert"/>
          </p:nvPr>
        </p:nvSpPr>
        <p:spPr>
          <a:xfrm>
            <a:off x="6629400" y="1357298"/>
            <a:ext cx="2057400" cy="45863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57298"/>
            <a:ext cx="6019800" cy="458630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08EC9893-861E-4A38-8927-2BDB07B3C47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8" name="Text Placeholder 7"/>
          <p:cNvSpPr>
            <a:spLocks noGrp="1"/>
          </p:cNvSpPr>
          <p:nvPr>
            <p:ph type="body"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E1444B81-787A-486B-B59E-BA2AB115CFF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71488" y="1214422"/>
            <a:ext cx="8204200" cy="792163"/>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062147"/>
            <a:ext cx="8229600" cy="3867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637EA67B-EE95-4F10-A378-2F0C0295558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Text Placeholder 7"/>
          <p:cNvSpPr>
            <a:spLocks noGrp="1"/>
          </p:cNvSpPr>
          <p:nvPr>
            <p:ph type="body" sz="quarter" idx="11"/>
          </p:nvPr>
        </p:nvSpPr>
        <p:spPr>
          <a:xfrm>
            <a:off x="2627313" y="476250"/>
            <a:ext cx="6048375"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B7DAE73C-CD48-4DAC-9934-449B649B84F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71488" y="1214422"/>
            <a:ext cx="8204200" cy="7921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62147"/>
            <a:ext cx="4038600" cy="38671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62147"/>
            <a:ext cx="4038600" cy="38671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7"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F21FAB60-4A9F-4D41-A9D2-050D017820F8}"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8" name="Picture 5"/>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214422"/>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47489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114659"/>
            <a:ext cx="4040188" cy="28146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47489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114659"/>
            <a:ext cx="4041775" cy="28146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 Placeholder 10"/>
          <p:cNvSpPr>
            <a:spLocks noGrp="1"/>
          </p:cNvSpPr>
          <p:nvPr>
            <p:ph type="body"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9"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322A1B06-4872-4BF5-A202-EACE825BA76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71488" y="1214422"/>
            <a:ext cx="8204200" cy="792163"/>
          </a:xfrm>
        </p:spPr>
        <p:txBody>
          <a:bodyPr/>
          <a:lstStyle/>
          <a:p>
            <a:r>
              <a:rPr lang="en-US" smtClean="0"/>
              <a:t>Click to edit Master title style</a:t>
            </a:r>
            <a:endParaRPr lang="en-US"/>
          </a:p>
        </p:txBody>
      </p:sp>
      <p:sp>
        <p:nvSpPr>
          <p:cNvPr id="7" name="Text Placeholder 6"/>
          <p:cNvSpPr>
            <a:spLocks noGrp="1"/>
          </p:cNvSpPr>
          <p:nvPr>
            <p:ph type="body"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5"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FA38E5E3-AC93-4D25-8091-DAF3E69409C4}"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 Placeholder 5"/>
          <p:cNvSpPr>
            <a:spLocks noGrp="1"/>
          </p:cNvSpPr>
          <p:nvPr>
            <p:ph type="body"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4"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E1882341-8653-4307-81B9-9824B5A519B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0"/>
            <a:ext cx="9144000" cy="6856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8" name="Content Placeholder 7"/>
          <p:cNvSpPr>
            <a:spLocks noGrp="1"/>
          </p:cNvSpPr>
          <p:nvPr>
            <p:ph sz="quarter" idx="11"/>
          </p:nvPr>
        </p:nvSpPr>
        <p:spPr>
          <a:xfrm>
            <a:off x="2555776" y="476672"/>
            <a:ext cx="6120631" cy="360362"/>
          </a:xfrm>
        </p:spPr>
        <p:txBody>
          <a:bodyPr/>
          <a:lstStyle>
            <a:lvl1pPr marL="0" indent="0" algn="r">
              <a:buNone/>
              <a:defRPr sz="2000" b="1">
                <a:solidFill>
                  <a:schemeClr val="tx1"/>
                </a:solidFill>
                <a:latin typeface="+mn-lt"/>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B8F0A40E-BEAD-43C9-B3F1-6143D697126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21442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4423"/>
            <a:ext cx="5111750" cy="4714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6473"/>
            <a:ext cx="3008313" cy="35528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8"/>
          <p:cNvSpPr>
            <a:spLocks noGrp="1"/>
          </p:cNvSpPr>
          <p:nvPr>
            <p:ph type="body"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7"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7556F6D5-5BAF-4457-A95B-4B3B5DF14CB2}"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57297"/>
            <a:ext cx="5486400" cy="33702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5619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8"/>
          <p:cNvSpPr>
            <a:spLocks noGrp="1"/>
          </p:cNvSpPr>
          <p:nvPr>
            <p:ph type="body"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7"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E4BD60C3-F4AB-4A49-A2BD-A2AE0392155B}"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71488" y="1214422"/>
            <a:ext cx="8204200" cy="79216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2147"/>
            <a:ext cx="8229600" cy="38671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4267426B-DCB7-49D1-8CA4-D4A635290A80}"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Vertical Title 1"/>
          <p:cNvSpPr>
            <a:spLocks noGrp="1"/>
          </p:cNvSpPr>
          <p:nvPr>
            <p:ph type="title" orient="vert"/>
          </p:nvPr>
        </p:nvSpPr>
        <p:spPr>
          <a:xfrm>
            <a:off x="6629400" y="1357298"/>
            <a:ext cx="2057400" cy="45863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57298"/>
            <a:ext cx="6019800" cy="45863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2F7995C1-54FA-419A-885E-211681FBA53F}"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 Placeholder 4"/>
          <p:cNvSpPr>
            <a:spLocks noGrp="1"/>
          </p:cNvSpPr>
          <p:nvPr>
            <p:ph type="body" sz="quarter" idx="10"/>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solidFill>
                  <a:srgbClr val="FFC000"/>
                </a:solidFill>
                <a:latin typeface="Calibri" pitchFamily="34" charset="0"/>
              </a:defRPr>
            </a:lvl1pPr>
          </a:lstStyle>
          <a:p>
            <a:r>
              <a:rPr kumimoji="0" lang="sl-SI" smtClean="0"/>
              <a:t>Kliknite, če želite urediti slog naslova matrice</a:t>
            </a:r>
            <a:endParaRPr kumimoji="0" lang="en-US"/>
          </a:p>
        </p:txBody>
      </p:sp>
      <p:sp>
        <p:nvSpPr>
          <p:cNvPr id="8" name="Ograda vsebine 7"/>
          <p:cNvSpPr>
            <a:spLocks noGrp="1"/>
          </p:cNvSpPr>
          <p:nvPr>
            <p:ph sz="quarter" idx="1"/>
          </p:nvPr>
        </p:nvSpPr>
        <p:spPr>
          <a:xfrm>
            <a:off x="457200" y="1600200"/>
            <a:ext cx="7467600" cy="4873752"/>
          </a:xfrm>
        </p:spPr>
        <p:txBody>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stStyle>
          <a:p>
            <a:pPr lvl="0" eaLnBrk="1" latinLnBrk="0" hangingPunct="1"/>
            <a:r>
              <a:rPr lang="sl-SI" dirty="0" smtClean="0"/>
              <a:t>Kliknite, če želite urediti sloge besedila matrice</a:t>
            </a:r>
          </a:p>
          <a:p>
            <a:pPr lvl="1" eaLnBrk="1" latinLnBrk="0" hangingPunct="1"/>
            <a:r>
              <a:rPr lang="sl-SI" dirty="0" smtClean="0"/>
              <a:t>Druga raven</a:t>
            </a:r>
          </a:p>
          <a:p>
            <a:pPr lvl="2" eaLnBrk="1" latinLnBrk="0" hangingPunct="1"/>
            <a:r>
              <a:rPr lang="sl-SI" dirty="0" smtClean="0"/>
              <a:t>Tretja raven</a:t>
            </a:r>
          </a:p>
          <a:p>
            <a:pPr lvl="3" eaLnBrk="1" latinLnBrk="0" hangingPunct="1"/>
            <a:r>
              <a:rPr lang="sl-SI" dirty="0" smtClean="0"/>
              <a:t>Četrta raven</a:t>
            </a:r>
          </a:p>
          <a:p>
            <a:pPr lvl="4" eaLnBrk="1" latinLnBrk="0" hangingPunct="1"/>
            <a:r>
              <a:rPr lang="sl-SI" dirty="0" smtClean="0"/>
              <a:t>Peta raven</a:t>
            </a:r>
            <a:endParaRPr kumimoji="0" lang="en-US" dirty="0"/>
          </a:p>
        </p:txBody>
      </p:sp>
      <p:sp>
        <p:nvSpPr>
          <p:cNvPr id="7" name="Ograda datuma 6"/>
          <p:cNvSpPr>
            <a:spLocks noGrp="1"/>
          </p:cNvSpPr>
          <p:nvPr>
            <p:ph type="dt" sz="half" idx="14"/>
          </p:nvPr>
        </p:nvSpPr>
        <p:spPr>
          <a:xfrm rot="5400000">
            <a:off x="7589520" y="1081851"/>
            <a:ext cx="2011680" cy="384048"/>
          </a:xfrm>
          <a:prstGeom prst="rect">
            <a:avLst/>
          </a:prstGeom>
        </p:spPr>
        <p:txBody>
          <a:bodyPr rtlCol="0"/>
          <a:lstStyle/>
          <a:p>
            <a:fld id="{1B648F31-2C8E-41C5-8E75-B2D82BDC2D77}" type="datetimeFigureOut">
              <a:rPr lang="sl-SI" smtClean="0"/>
              <a:pPr/>
              <a:t>13.4.2011</a:t>
            </a:fld>
            <a:endParaRPr lang="sl-SI"/>
          </a:p>
        </p:txBody>
      </p:sp>
      <p:sp>
        <p:nvSpPr>
          <p:cNvPr id="9" name="Ograda številke diapozitiva 8"/>
          <p:cNvSpPr>
            <a:spLocks noGrp="1"/>
          </p:cNvSpPr>
          <p:nvPr>
            <p:ph type="sldNum" sz="quarter" idx="15"/>
          </p:nvPr>
        </p:nvSpPr>
        <p:spPr/>
        <p:txBody>
          <a:bodyPr rtlCol="0"/>
          <a:lstStyle/>
          <a:p>
            <a:fld id="{152E5708-6D97-49A8-8BE4-A5D5DE60D38F}" type="slidenum">
              <a:rPr lang="sl-SI" smtClean="0"/>
              <a:pPr/>
              <a:t>‹#›</a:t>
            </a:fld>
            <a:endParaRPr lang="sl-SI"/>
          </a:p>
        </p:txBody>
      </p:sp>
      <p:sp>
        <p:nvSpPr>
          <p:cNvPr id="10" name="Ograda noge 9"/>
          <p:cNvSpPr>
            <a:spLocks noGrp="1"/>
          </p:cNvSpPr>
          <p:nvPr>
            <p:ph type="ftr" sz="quarter" idx="16"/>
          </p:nvPr>
        </p:nvSpPr>
        <p:spPr>
          <a:xfrm rot="5400000">
            <a:off x="6990186" y="3737240"/>
            <a:ext cx="3200400" cy="365760"/>
          </a:xfrm>
          <a:prstGeom prst="rect">
            <a:avLst/>
          </a:prstGeom>
        </p:spPr>
        <p:txBody>
          <a:bodyPr rtlCol="0"/>
          <a:lstStyle/>
          <a:p>
            <a:endParaRPr lang="sl-SI"/>
          </a:p>
        </p:txBody>
      </p:sp>
      <p:sp>
        <p:nvSpPr>
          <p:cNvPr id="11" name="PoljeZBesedilom 10"/>
          <p:cNvSpPr txBox="1"/>
          <p:nvPr userDrawn="1"/>
        </p:nvSpPr>
        <p:spPr>
          <a:xfrm>
            <a:off x="3214678" y="6596390"/>
            <a:ext cx="2286016" cy="307777"/>
          </a:xfrm>
          <a:prstGeom prst="rect">
            <a:avLst/>
          </a:prstGeom>
          <a:noFill/>
        </p:spPr>
        <p:txBody>
          <a:bodyPr wrap="square" rtlCol="0">
            <a:spAutoFit/>
          </a:bodyPr>
          <a:lstStyle/>
          <a:p>
            <a:r>
              <a:rPr lang="sl-SI" sz="1400" dirty="0" smtClean="0">
                <a:latin typeface="Calibri" pitchFamily="34" charset="0"/>
              </a:rPr>
              <a:t>Marina Trost, Gimnazija Vič</a:t>
            </a:r>
            <a:endParaRPr lang="sl-SI" sz="1400" dirty="0">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71488" y="1208077"/>
            <a:ext cx="8204200" cy="79216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28844"/>
            <a:ext cx="8229600" cy="39004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51C6B7D3-2D2A-4EC6-879F-6DCCECF6259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Content Placeholder 7"/>
          <p:cNvSpPr>
            <a:spLocks noGrp="1"/>
          </p:cNvSpPr>
          <p:nvPr>
            <p:ph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9E0D350D-9D79-48C1-AB3E-51FB25D2DBE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71488" y="1214422"/>
            <a:ext cx="8204200" cy="7921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62147"/>
            <a:ext cx="4038600" cy="38671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62147"/>
            <a:ext cx="4038600" cy="38671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7"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7F068E4C-E5AF-4B76-B44F-6038EF0021D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5"/>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214422"/>
            <a:ext cx="8229600" cy="857256"/>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07167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11440"/>
            <a:ext cx="4040188" cy="32178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07167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11440"/>
            <a:ext cx="4041775" cy="32178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 Placeholder 10"/>
          <p:cNvSpPr>
            <a:spLocks noGrp="1"/>
          </p:cNvSpPr>
          <p:nvPr>
            <p:ph type="body"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9"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8C54FEDA-241D-4EA1-8FF5-F445527E035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71488" y="1214422"/>
            <a:ext cx="8204200" cy="792163"/>
          </a:xfrm>
        </p:spPr>
        <p:txBody>
          <a:bodyPr/>
          <a:lstStyle/>
          <a:p>
            <a:r>
              <a:rPr lang="en-US" dirty="0" smtClean="0"/>
              <a:t>Click to edit Master title style</a:t>
            </a:r>
            <a:endParaRPr lang="en-US" dirty="0"/>
          </a:p>
        </p:txBody>
      </p:sp>
      <p:sp>
        <p:nvSpPr>
          <p:cNvPr id="7" name="Text Placeholder 6"/>
          <p:cNvSpPr>
            <a:spLocks noGrp="1"/>
          </p:cNvSpPr>
          <p:nvPr>
            <p:ph type="body" sz="quarter" idx="11"/>
          </p:nvPr>
        </p:nvSpPr>
        <p:spPr>
          <a:xfrm>
            <a:off x="2555875" y="476250"/>
            <a:ext cx="6120581"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5"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CAC1B648-29D0-4773-BA15-86961335C18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 Placeholder 5"/>
          <p:cNvSpPr>
            <a:spLocks noGrp="1"/>
          </p:cNvSpPr>
          <p:nvPr>
            <p:ph type="body"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4"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92C8E742-B106-47EB-92D2-37F3FA1875C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21442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4423"/>
            <a:ext cx="5111750" cy="4714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6473"/>
            <a:ext cx="3008313" cy="35528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8"/>
          <p:cNvSpPr>
            <a:spLocks noGrp="1"/>
          </p:cNvSpPr>
          <p:nvPr>
            <p:ph type="body" sz="quarter" idx="11"/>
          </p:nvPr>
        </p:nvSpPr>
        <p:spPr>
          <a:xfrm>
            <a:off x="2555875" y="476250"/>
            <a:ext cx="6120581"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7"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DA18644F-9F33-4EC6-B1AD-EB0A84A68C9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p:cNvPicPr>
            <a:picLocks noChangeAspect="1"/>
          </p:cNvPicPr>
          <p:nvPr userDrawn="1"/>
        </p:nvPicPr>
        <p:blipFill>
          <a:blip r:embed="rId27"/>
          <a:srcRect/>
          <a:stretch>
            <a:fillRect/>
          </a:stretch>
        </p:blipFill>
        <p:spPr bwMode="auto">
          <a:xfrm>
            <a:off x="0" y="0"/>
            <a:ext cx="9144000" cy="6858000"/>
          </a:xfrm>
          <a:prstGeom prst="rect">
            <a:avLst/>
          </a:prstGeom>
          <a:noFill/>
          <a:ln w="9525">
            <a:noFill/>
            <a:miter lim="800000"/>
            <a:headEnd/>
            <a:tailEnd/>
          </a:ln>
        </p:spPr>
      </p:pic>
      <p:sp>
        <p:nvSpPr>
          <p:cNvPr id="1036" name="Rectangle 12"/>
          <p:cNvSpPr>
            <a:spLocks noGrp="1" noChangeArrowheads="1"/>
          </p:cNvSpPr>
          <p:nvPr>
            <p:ph type="title"/>
          </p:nvPr>
        </p:nvSpPr>
        <p:spPr bwMode="auto">
          <a:xfrm>
            <a:off x="471488" y="981075"/>
            <a:ext cx="8204200" cy="792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18"/>
          <p:cNvSpPr>
            <a:spLocks noGrp="1" noChangeArrowheads="1"/>
          </p:cNvSpPr>
          <p:nvPr>
            <p:ph type="body" idx="1"/>
          </p:nvPr>
        </p:nvSpPr>
        <p:spPr bwMode="auto">
          <a:xfrm>
            <a:off x="457200" y="18288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Rectangle 16"/>
          <p:cNvSpPr>
            <a:spLocks noGrp="1" noChangeArrowheads="1"/>
          </p:cNvSpPr>
          <p:nvPr>
            <p:ph type="sldNum" sz="quarter" idx="4"/>
          </p:nvPr>
        </p:nvSpPr>
        <p:spPr bwMode="auto">
          <a:xfrm>
            <a:off x="1619250" y="6357938"/>
            <a:ext cx="5545138" cy="5000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b="1">
                <a:solidFill>
                  <a:schemeClr val="bg2"/>
                </a:solidFill>
              </a:defRPr>
            </a:lvl1pPr>
          </a:lstStyle>
          <a:p>
            <a:pPr>
              <a:defRPr/>
            </a:pPr>
            <a:endParaRPr lang="sl-SI"/>
          </a:p>
          <a:p>
            <a:pPr>
              <a:defRPr/>
            </a:pPr>
            <a:fld id="{E5A58A65-1251-4277-89CB-5CDC628E63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 id="2147484058" r:id="rId18"/>
    <p:sldLayoutId id="2147484059" r:id="rId19"/>
    <p:sldLayoutId id="2147484060" r:id="rId20"/>
    <p:sldLayoutId id="2147484061" r:id="rId21"/>
    <p:sldLayoutId id="2147484062" r:id="rId22"/>
    <p:sldLayoutId id="2147484063" r:id="rId23"/>
    <p:sldLayoutId id="2147484064" r:id="rId24"/>
    <p:sldLayoutId id="2147484065" r:id="rId25"/>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1"/>
          </a:solidFill>
          <a:effectLst>
            <a:outerShdw blurRad="38100" dist="38100" dir="2700000" algn="tl">
              <a:srgbClr val="C0C0C0"/>
            </a:outerShdw>
          </a:effectLst>
          <a:latin typeface="+mn-lt"/>
          <a:ea typeface="+mj-ea"/>
          <a:cs typeface="+mj-cs"/>
        </a:defRPr>
      </a:lvl1pPr>
      <a:lvl2pPr algn="l" rtl="0" eaLnBrk="0" fontAlgn="base" hangingPunct="0">
        <a:spcBef>
          <a:spcPct val="0"/>
        </a:spcBef>
        <a:spcAft>
          <a:spcPct val="0"/>
        </a:spcAft>
        <a:defRPr sz="2800" b="1">
          <a:solidFill>
            <a:schemeClr val="tx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chemeClr val="tx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chemeClr val="tx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chemeClr val="tx1"/>
          </a:solidFill>
          <a:effectLst>
            <a:outerShdw blurRad="38100" dist="38100" dir="2700000" algn="tl">
              <a:srgbClr val="C0C0C0"/>
            </a:outerShdw>
          </a:effectLst>
          <a:latin typeface="Arial" charset="0"/>
        </a:defRPr>
      </a:lvl5pPr>
      <a:lvl6pPr marL="457200" algn="l" rtl="0" fontAlgn="base">
        <a:spcBef>
          <a:spcPct val="0"/>
        </a:spcBef>
        <a:spcAft>
          <a:spcPct val="0"/>
        </a:spcAft>
        <a:defRPr sz="2800">
          <a:solidFill>
            <a:schemeClr val="tx1"/>
          </a:solidFill>
          <a:effectLst>
            <a:outerShdw blurRad="38100" dist="38100" dir="2700000" algn="tl">
              <a:srgbClr val="C0C0C0"/>
            </a:outerShdw>
          </a:effectLst>
          <a:latin typeface="Verdana" pitchFamily="34" charset="0"/>
        </a:defRPr>
      </a:lvl6pPr>
      <a:lvl7pPr marL="914400" algn="l" rtl="0" fontAlgn="base">
        <a:spcBef>
          <a:spcPct val="0"/>
        </a:spcBef>
        <a:spcAft>
          <a:spcPct val="0"/>
        </a:spcAft>
        <a:defRPr sz="2800">
          <a:solidFill>
            <a:schemeClr val="tx1"/>
          </a:solidFill>
          <a:effectLst>
            <a:outerShdw blurRad="38100" dist="38100" dir="2700000" algn="tl">
              <a:srgbClr val="C0C0C0"/>
            </a:outerShdw>
          </a:effectLst>
          <a:latin typeface="Verdana" pitchFamily="34" charset="0"/>
        </a:defRPr>
      </a:lvl7pPr>
      <a:lvl8pPr marL="1371600" algn="l" rtl="0" fontAlgn="base">
        <a:spcBef>
          <a:spcPct val="0"/>
        </a:spcBef>
        <a:spcAft>
          <a:spcPct val="0"/>
        </a:spcAft>
        <a:defRPr sz="2800">
          <a:solidFill>
            <a:schemeClr val="tx1"/>
          </a:solidFill>
          <a:effectLst>
            <a:outerShdw blurRad="38100" dist="38100" dir="2700000" algn="tl">
              <a:srgbClr val="C0C0C0"/>
            </a:outerShdw>
          </a:effectLst>
          <a:latin typeface="Verdana" pitchFamily="34" charset="0"/>
        </a:defRPr>
      </a:lvl8pPr>
      <a:lvl9pPr marL="1828800" algn="l" rtl="0" fontAlgn="base">
        <a:spcBef>
          <a:spcPct val="0"/>
        </a:spcBef>
        <a:spcAft>
          <a:spcPct val="0"/>
        </a:spcAft>
        <a:defRPr sz="2800">
          <a:solidFill>
            <a:schemeClr val="tx1"/>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2800">
          <a:solidFill>
            <a:srgbClr val="7F7F7F"/>
          </a:solidFill>
          <a:latin typeface="+mn-lt"/>
          <a:ea typeface="+mn-ea"/>
          <a:cs typeface="+mn-cs"/>
        </a:defRPr>
      </a:lvl1pPr>
      <a:lvl2pPr marL="742950" indent="-285750" algn="l" rtl="0" eaLnBrk="0" fontAlgn="base" hangingPunct="0">
        <a:spcBef>
          <a:spcPct val="20000"/>
        </a:spcBef>
        <a:spcAft>
          <a:spcPct val="0"/>
        </a:spcAft>
        <a:buChar char="–"/>
        <a:defRPr sz="2400">
          <a:solidFill>
            <a:srgbClr val="7F7F7F"/>
          </a:solidFill>
          <a:latin typeface="+mn-lt"/>
        </a:defRPr>
      </a:lvl2pPr>
      <a:lvl3pPr marL="1143000" indent="-228600" algn="l" rtl="0" eaLnBrk="0" fontAlgn="base" hangingPunct="0">
        <a:spcBef>
          <a:spcPct val="20000"/>
        </a:spcBef>
        <a:spcAft>
          <a:spcPct val="0"/>
        </a:spcAft>
        <a:buChar char="•"/>
        <a:defRPr sz="2000">
          <a:solidFill>
            <a:srgbClr val="7F7F7F"/>
          </a:solidFill>
          <a:latin typeface="+mn-lt"/>
        </a:defRPr>
      </a:lvl3pPr>
      <a:lvl4pPr marL="1600200" indent="-228600" algn="l" rtl="0" eaLnBrk="0" fontAlgn="base" hangingPunct="0">
        <a:spcBef>
          <a:spcPct val="20000"/>
        </a:spcBef>
        <a:spcAft>
          <a:spcPct val="0"/>
        </a:spcAft>
        <a:buChar char="–"/>
        <a:defRPr sz="2000">
          <a:solidFill>
            <a:srgbClr val="7F7F7F"/>
          </a:solidFill>
          <a:latin typeface="+mn-lt"/>
        </a:defRPr>
      </a:lvl4pPr>
      <a:lvl5pPr marL="2057400" indent="-228600" algn="l" rtl="0" eaLnBrk="0" fontAlgn="base" hangingPunct="0">
        <a:spcBef>
          <a:spcPct val="20000"/>
        </a:spcBef>
        <a:spcAft>
          <a:spcPct val="0"/>
        </a:spcAft>
        <a:buChar char="»"/>
        <a:defRPr sz="2000">
          <a:solidFill>
            <a:srgbClr val="7F7F7F"/>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video" Target="file:///G:\10_pozdrav.AVI"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ctrTitle"/>
          </p:nvPr>
        </p:nvSpPr>
        <p:spPr>
          <a:xfrm>
            <a:off x="1368425" y="3933824"/>
            <a:ext cx="6407150" cy="995373"/>
          </a:xfrm>
        </p:spPr>
        <p:txBody>
          <a:bodyPr>
            <a:normAutofit/>
          </a:bodyPr>
          <a:lstStyle/>
          <a:p>
            <a:r>
              <a:rPr lang="sl-SI" dirty="0" smtClean="0"/>
              <a:t>Učenje programiranja s pomočjo robotov LEGO </a:t>
            </a:r>
            <a:r>
              <a:rPr lang="sl-SI" dirty="0" err="1" smtClean="0"/>
              <a:t>Mindstorms</a:t>
            </a:r>
            <a:r>
              <a:rPr lang="sl-SI" dirty="0" smtClean="0"/>
              <a:t> NXT</a:t>
            </a:r>
          </a:p>
        </p:txBody>
      </p:sp>
      <p:sp>
        <p:nvSpPr>
          <p:cNvPr id="26627" name="Text Placeholder 5"/>
          <p:cNvSpPr>
            <a:spLocks noGrp="1"/>
          </p:cNvSpPr>
          <p:nvPr>
            <p:ph type="body" sz="quarter" idx="12"/>
          </p:nvPr>
        </p:nvSpPr>
        <p:spPr>
          <a:xfrm>
            <a:off x="1511300" y="4941888"/>
            <a:ext cx="6121400" cy="431800"/>
          </a:xfrm>
        </p:spPr>
        <p:txBody>
          <a:bodyPr/>
          <a:lstStyle/>
          <a:p>
            <a:r>
              <a:rPr lang="sl-SI" dirty="0" smtClean="0"/>
              <a:t>Marina Trost, Gimnazija Vič, </a:t>
            </a:r>
            <a:r>
              <a:rPr lang="sl-SI" dirty="0" err="1" smtClean="0"/>
              <a:t>marina.trost@guest.arnes.si</a:t>
            </a:r>
            <a:endParaRPr lang="sl-SI"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Programiranje na gimnazijah</a:t>
            </a:r>
            <a:endParaRPr lang="sl-SI" dirty="0"/>
          </a:p>
        </p:txBody>
      </p:sp>
      <p:pic>
        <p:nvPicPr>
          <p:cNvPr id="1026" name="Picture 2"/>
          <p:cNvPicPr>
            <a:picLocks noChangeAspect="1" noChangeArrowheads="1"/>
          </p:cNvPicPr>
          <p:nvPr/>
        </p:nvPicPr>
        <p:blipFill>
          <a:blip r:embed="rId2"/>
          <a:srcRect/>
          <a:stretch>
            <a:fillRect/>
          </a:stretch>
        </p:blipFill>
        <p:spPr bwMode="auto">
          <a:xfrm>
            <a:off x="500034" y="1857364"/>
            <a:ext cx="3524248" cy="269369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214810" y="2500306"/>
            <a:ext cx="1785945" cy="111919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072198" y="2143116"/>
            <a:ext cx="2552700" cy="1905000"/>
          </a:xfrm>
          <a:prstGeom prst="rect">
            <a:avLst/>
          </a:prstGeom>
          <a:noFill/>
          <a:ln w="9525">
            <a:noFill/>
            <a:miter lim="800000"/>
            <a:headEnd/>
            <a:tailEnd/>
          </a:ln>
          <a:effectLst/>
        </p:spPr>
      </p:pic>
      <p:sp>
        <p:nvSpPr>
          <p:cNvPr id="7" name="Oblak 6"/>
          <p:cNvSpPr/>
          <p:nvPr/>
        </p:nvSpPr>
        <p:spPr>
          <a:xfrm>
            <a:off x="2643174" y="3786190"/>
            <a:ext cx="4214842" cy="15001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6000" dirty="0" smtClean="0"/>
              <a:t> </a:t>
            </a:r>
            <a:r>
              <a:rPr lang="sl-SI" sz="6000" dirty="0" smtClean="0">
                <a:solidFill>
                  <a:srgbClr val="FF0000"/>
                </a:solidFill>
              </a:rPr>
              <a:t>Zakaj?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2000"/>
                                        <p:tgtEl>
                                          <p:spTgt spid="1027"/>
                                        </p:tgtEl>
                                      </p:cBhvr>
                                    </p:animEffect>
                                  </p:childTnLst>
                                </p:cTn>
                              </p:par>
                              <p:par>
                                <p:cTn id="12" presetID="10"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20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Effect transition="in" filter="fade">
                                      <p:cBhvr>
                                        <p:cTn id="19" dur="2000"/>
                                        <p:tgtEl>
                                          <p:spTgt spid="7">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Motivacija</a:t>
            </a:r>
            <a:endParaRPr lang="sl-SI" dirty="0"/>
          </a:p>
        </p:txBody>
      </p:sp>
      <p:pic>
        <p:nvPicPr>
          <p:cNvPr id="1026" name="Picture 2"/>
          <p:cNvPicPr>
            <a:picLocks noChangeAspect="1" noChangeArrowheads="1"/>
          </p:cNvPicPr>
          <p:nvPr/>
        </p:nvPicPr>
        <p:blipFill>
          <a:blip r:embed="rId3"/>
          <a:srcRect t="8696" r="1602"/>
          <a:stretch>
            <a:fillRect/>
          </a:stretch>
        </p:blipFill>
        <p:spPr bwMode="auto">
          <a:xfrm>
            <a:off x="928662" y="2428868"/>
            <a:ext cx="3071834" cy="1357322"/>
          </a:xfrm>
          <a:prstGeom prst="rect">
            <a:avLst/>
          </a:prstGeom>
          <a:noFill/>
          <a:ln w="9525">
            <a:noFill/>
            <a:miter lim="800000"/>
            <a:headEnd/>
            <a:tailEnd/>
          </a:ln>
          <a:effectLst/>
        </p:spPr>
      </p:pic>
      <p:pic>
        <p:nvPicPr>
          <p:cNvPr id="4" name="10_pozdrav.AVI">
            <a:hlinkClick r:id="" action="ppaction://media"/>
          </p:cNvPr>
          <p:cNvPicPr>
            <a:picLocks noRot="1" noChangeAspect="1"/>
          </p:cNvPicPr>
          <p:nvPr>
            <a:videoFile r:link="rId1"/>
          </p:nvPr>
        </p:nvPicPr>
        <p:blipFill>
          <a:blip r:embed="rId4"/>
          <a:stretch>
            <a:fillRect/>
          </a:stretch>
        </p:blipFill>
        <p:spPr>
          <a:xfrm>
            <a:off x="4214810" y="2214554"/>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LEGO </a:t>
            </a:r>
            <a:r>
              <a:rPr lang="sl-SI" dirty="0" err="1" smtClean="0"/>
              <a:t>Mindstorms</a:t>
            </a:r>
            <a:r>
              <a:rPr lang="sl-SI" dirty="0" smtClean="0"/>
              <a:t> NXT</a:t>
            </a:r>
            <a:endParaRPr lang="sl-SI" dirty="0"/>
          </a:p>
        </p:txBody>
      </p:sp>
      <p:pic>
        <p:nvPicPr>
          <p:cNvPr id="5" name="Ograda vsebine 4" descr="IMG_9849.JPG"/>
          <p:cNvPicPr>
            <a:picLocks noGrp="1" noChangeAspect="1"/>
          </p:cNvPicPr>
          <p:nvPr>
            <p:ph sz="quarter" idx="1"/>
          </p:nvPr>
        </p:nvPicPr>
        <p:blipFill>
          <a:blip r:embed="rId2" cstate="print"/>
          <a:stretch>
            <a:fillRect/>
          </a:stretch>
        </p:blipFill>
        <p:spPr>
          <a:xfrm>
            <a:off x="1857356" y="2071678"/>
            <a:ext cx="4781550" cy="3187700"/>
          </a:xfrm>
        </p:spPr>
      </p:pic>
      <p:pic>
        <p:nvPicPr>
          <p:cNvPr id="6" name="Slika 5" descr="robotki1.jpg"/>
          <p:cNvPicPr>
            <a:picLocks noChangeAspect="1"/>
          </p:cNvPicPr>
          <p:nvPr/>
        </p:nvPicPr>
        <p:blipFill>
          <a:blip r:embed="rId3"/>
          <a:stretch>
            <a:fillRect/>
          </a:stretch>
        </p:blipFill>
        <p:spPr>
          <a:xfrm>
            <a:off x="500034" y="1643050"/>
            <a:ext cx="8001024" cy="2330699"/>
          </a:xfrm>
          <a:prstGeom prst="rect">
            <a:avLst/>
          </a:prstGeom>
        </p:spPr>
      </p:pic>
      <p:pic>
        <p:nvPicPr>
          <p:cNvPr id="7" name="Slika 6" descr="robotki2.jpg"/>
          <p:cNvPicPr>
            <a:picLocks noChangeAspect="1"/>
          </p:cNvPicPr>
          <p:nvPr/>
        </p:nvPicPr>
        <p:blipFill>
          <a:blip r:embed="rId4"/>
          <a:srcRect r="5468"/>
          <a:stretch>
            <a:fillRect/>
          </a:stretch>
        </p:blipFill>
        <p:spPr>
          <a:xfrm>
            <a:off x="473090" y="3714751"/>
            <a:ext cx="8028000" cy="22363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Primer programa</a:t>
            </a:r>
            <a:endParaRPr lang="sl-SI" dirty="0"/>
          </a:p>
        </p:txBody>
      </p:sp>
      <p:sp>
        <p:nvSpPr>
          <p:cNvPr id="3" name="Ograda vsebine 2"/>
          <p:cNvSpPr>
            <a:spLocks noGrp="1"/>
          </p:cNvSpPr>
          <p:nvPr>
            <p:ph sz="quarter" idx="1"/>
          </p:nvPr>
        </p:nvSpPr>
        <p:spPr>
          <a:xfrm>
            <a:off x="457200" y="1600200"/>
            <a:ext cx="7467600" cy="4472006"/>
          </a:xfrm>
        </p:spPr>
        <p:txBody>
          <a:bodyPr>
            <a:normAutofit fontScale="85000" lnSpcReduction="20000"/>
          </a:bodyPr>
          <a:lstStyle/>
          <a:p>
            <a:pPr>
              <a:buNone/>
            </a:pPr>
            <a:r>
              <a:rPr lang="sl-SI" dirty="0" smtClean="0"/>
              <a:t>#</a:t>
            </a:r>
            <a:r>
              <a:rPr lang="sl-SI" dirty="0" err="1" smtClean="0"/>
              <a:t>define</a:t>
            </a:r>
            <a:r>
              <a:rPr lang="sl-SI" dirty="0" smtClean="0"/>
              <a:t> UZ S3</a:t>
            </a:r>
          </a:p>
          <a:p>
            <a:pPr>
              <a:buNone/>
            </a:pPr>
            <a:r>
              <a:rPr lang="sl-SI" dirty="0" err="1" smtClean="0"/>
              <a:t>task</a:t>
            </a:r>
            <a:r>
              <a:rPr lang="sl-SI" dirty="0" smtClean="0"/>
              <a:t> </a:t>
            </a:r>
            <a:r>
              <a:rPr lang="sl-SI" dirty="0" err="1" smtClean="0"/>
              <a:t>main</a:t>
            </a:r>
            <a:r>
              <a:rPr lang="sl-SI" dirty="0" smtClean="0"/>
              <a:t>(){</a:t>
            </a:r>
          </a:p>
          <a:p>
            <a:pPr>
              <a:buNone/>
            </a:pPr>
            <a:r>
              <a:rPr lang="sl-SI" dirty="0" smtClean="0"/>
              <a:t>  </a:t>
            </a:r>
            <a:r>
              <a:rPr lang="sl-SI" dirty="0" err="1" smtClean="0"/>
              <a:t>SensorType</a:t>
            </a:r>
            <a:r>
              <a:rPr lang="sl-SI" dirty="0" smtClean="0"/>
              <a:t>[UZ] = </a:t>
            </a:r>
            <a:r>
              <a:rPr lang="sl-SI" dirty="0" err="1" smtClean="0"/>
              <a:t>sensorSONAR</a:t>
            </a:r>
            <a:r>
              <a:rPr lang="sl-SI" dirty="0" smtClean="0"/>
              <a:t>;</a:t>
            </a:r>
          </a:p>
          <a:p>
            <a:pPr>
              <a:buNone/>
            </a:pPr>
            <a:r>
              <a:rPr lang="sl-SI" dirty="0" smtClean="0"/>
              <a:t>  </a:t>
            </a:r>
            <a:r>
              <a:rPr lang="sl-SI" dirty="0" err="1" smtClean="0"/>
              <a:t>SensorMode</a:t>
            </a:r>
            <a:r>
              <a:rPr lang="sl-SI" dirty="0" smtClean="0"/>
              <a:t>[UZ] = </a:t>
            </a:r>
            <a:r>
              <a:rPr lang="sl-SI" dirty="0" err="1" smtClean="0"/>
              <a:t>modePercentage</a:t>
            </a:r>
            <a:r>
              <a:rPr lang="sl-SI" dirty="0" smtClean="0"/>
              <a:t>;</a:t>
            </a:r>
          </a:p>
          <a:p>
            <a:pPr>
              <a:buNone/>
            </a:pPr>
            <a:r>
              <a:rPr lang="sl-SI" dirty="0" smtClean="0"/>
              <a:t>    </a:t>
            </a:r>
          </a:p>
          <a:p>
            <a:pPr>
              <a:buNone/>
            </a:pPr>
            <a:r>
              <a:rPr lang="sl-SI" dirty="0" smtClean="0"/>
              <a:t>  motor[</a:t>
            </a:r>
            <a:r>
              <a:rPr lang="sl-SI" dirty="0" err="1" smtClean="0"/>
              <a:t>motorA</a:t>
            </a:r>
            <a:r>
              <a:rPr lang="sl-SI" dirty="0" smtClean="0"/>
              <a:t>] = 80;</a:t>
            </a:r>
          </a:p>
          <a:p>
            <a:pPr>
              <a:buNone/>
            </a:pPr>
            <a:r>
              <a:rPr lang="sl-SI" dirty="0" smtClean="0"/>
              <a:t>  motor[</a:t>
            </a:r>
            <a:r>
              <a:rPr lang="sl-SI" dirty="0" err="1" smtClean="0"/>
              <a:t>motorB</a:t>
            </a:r>
            <a:r>
              <a:rPr lang="sl-SI" dirty="0" smtClean="0"/>
              <a:t>] = 80;</a:t>
            </a:r>
          </a:p>
          <a:p>
            <a:pPr>
              <a:buNone/>
            </a:pPr>
            <a:r>
              <a:rPr lang="sl-SI" dirty="0" smtClean="0"/>
              <a:t>  </a:t>
            </a:r>
            <a:r>
              <a:rPr lang="sl-SI" dirty="0" err="1" smtClean="0"/>
              <a:t>while</a:t>
            </a:r>
            <a:r>
              <a:rPr lang="sl-SI" dirty="0" smtClean="0"/>
              <a:t>(</a:t>
            </a:r>
            <a:r>
              <a:rPr lang="sl-SI" dirty="0" err="1" smtClean="0"/>
              <a:t>SensorValue</a:t>
            </a:r>
            <a:r>
              <a:rPr lang="sl-SI" dirty="0" smtClean="0"/>
              <a:t>(UZ)&lt;30)</a:t>
            </a:r>
          </a:p>
          <a:p>
            <a:pPr>
              <a:buNone/>
            </a:pPr>
            <a:r>
              <a:rPr lang="sl-SI" dirty="0" smtClean="0"/>
              <a:t>      </a:t>
            </a:r>
            <a:r>
              <a:rPr lang="sl-SI" dirty="0" err="1" smtClean="0"/>
              <a:t>NXTStringDisplay</a:t>
            </a:r>
            <a:r>
              <a:rPr lang="sl-SI" dirty="0" smtClean="0"/>
              <a:t>(1,"%d“,</a:t>
            </a:r>
            <a:r>
              <a:rPr lang="sl-SI" dirty="0" err="1" smtClean="0"/>
              <a:t>SensorValue</a:t>
            </a:r>
            <a:r>
              <a:rPr lang="sl-SI" dirty="0" smtClean="0"/>
              <a:t>(UZ));</a:t>
            </a:r>
          </a:p>
          <a:p>
            <a:pPr>
              <a:buNone/>
            </a:pPr>
            <a:r>
              <a:rPr lang="sl-SI" dirty="0" smtClean="0"/>
              <a:t> motor[</a:t>
            </a:r>
            <a:r>
              <a:rPr lang="sl-SI" dirty="0" err="1" smtClean="0"/>
              <a:t>motorA</a:t>
            </a:r>
            <a:r>
              <a:rPr lang="sl-SI" dirty="0" smtClean="0"/>
              <a:t>] = 0;</a:t>
            </a:r>
          </a:p>
          <a:p>
            <a:pPr>
              <a:buNone/>
            </a:pPr>
            <a:r>
              <a:rPr lang="sl-SI" dirty="0" smtClean="0"/>
              <a:t> m</a:t>
            </a:r>
            <a:r>
              <a:rPr lang="sl-SI" dirty="0" smtClean="0"/>
              <a:t>otor[</a:t>
            </a:r>
            <a:r>
              <a:rPr lang="sl-SI" dirty="0" err="1" smtClean="0"/>
              <a:t>motorB</a:t>
            </a:r>
            <a:r>
              <a:rPr lang="sl-SI" dirty="0" smtClean="0"/>
              <a:t>] = 0;</a:t>
            </a:r>
          </a:p>
          <a:p>
            <a:pPr>
              <a:buNone/>
            </a:pPr>
            <a:r>
              <a:rPr lang="sl-SI" dirty="0" smtClean="0"/>
              <a:t>}</a:t>
            </a:r>
          </a:p>
        </p:txBody>
      </p:sp>
      <p:sp>
        <p:nvSpPr>
          <p:cNvPr id="4" name="Ograda številke diapozitiva 3"/>
          <p:cNvSpPr>
            <a:spLocks noGrp="1"/>
          </p:cNvSpPr>
          <p:nvPr>
            <p:ph type="sldNum" sz="quarter" idx="15"/>
          </p:nvPr>
        </p:nvSpPr>
        <p:spPr/>
        <p:txBody>
          <a:bodyPr/>
          <a:lstStyle/>
          <a:p>
            <a:fld id="{152E5708-6D97-49A8-8BE4-A5D5DE60D38F}" type="slidenum">
              <a:rPr lang="sl-SI" smtClean="0"/>
              <a:pPr/>
              <a:t>5</a:t>
            </a:fld>
            <a:endParaRPr lang="sl-SI" dirty="0"/>
          </a:p>
        </p:txBody>
      </p:sp>
      <p:pic>
        <p:nvPicPr>
          <p:cNvPr id="5" name="Picture 2"/>
          <p:cNvPicPr>
            <a:picLocks noChangeAspect="1" noChangeArrowheads="1"/>
          </p:cNvPicPr>
          <p:nvPr/>
        </p:nvPicPr>
        <p:blipFill>
          <a:blip r:embed="rId2"/>
          <a:srcRect/>
          <a:stretch>
            <a:fillRect/>
          </a:stretch>
        </p:blipFill>
        <p:spPr bwMode="auto">
          <a:xfrm>
            <a:off x="6072198" y="1142984"/>
            <a:ext cx="2133600" cy="213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Uporaba robotov pri pouku</a:t>
            </a:r>
            <a:endParaRPr lang="sl-SI" dirty="0"/>
          </a:p>
        </p:txBody>
      </p:sp>
      <p:sp>
        <p:nvSpPr>
          <p:cNvPr id="3" name="Ograda vsebine 2"/>
          <p:cNvSpPr>
            <a:spLocks noGrp="1"/>
          </p:cNvSpPr>
          <p:nvPr>
            <p:ph sz="quarter" idx="1"/>
          </p:nvPr>
        </p:nvSpPr>
        <p:spPr/>
        <p:txBody>
          <a:bodyPr/>
          <a:lstStyle/>
          <a:p>
            <a:r>
              <a:rPr lang="sl-SI" dirty="0" smtClean="0"/>
              <a:t>šolsko leto 2009/10 (10 kompletov iz FRI)</a:t>
            </a:r>
          </a:p>
          <a:p>
            <a:pPr lvl="1"/>
            <a:r>
              <a:rPr lang="sl-SI" dirty="0" smtClean="0"/>
              <a:t>2 razreda iz </a:t>
            </a:r>
            <a:r>
              <a:rPr lang="sl-SI" dirty="0" err="1" smtClean="0"/>
              <a:t>2.letnikov</a:t>
            </a:r>
            <a:endParaRPr lang="sl-SI" dirty="0" smtClean="0"/>
          </a:p>
          <a:p>
            <a:pPr lvl="1"/>
            <a:r>
              <a:rPr lang="sl-SI" dirty="0" smtClean="0"/>
              <a:t>približno 16 dijakov iz vsakega</a:t>
            </a:r>
          </a:p>
          <a:p>
            <a:pPr lvl="1"/>
            <a:r>
              <a:rPr lang="sl-SI" dirty="0" smtClean="0"/>
              <a:t>delali v dvojicah</a:t>
            </a:r>
          </a:p>
          <a:p>
            <a:pPr lvl="1"/>
            <a:r>
              <a:rPr lang="sl-SI" dirty="0" smtClean="0"/>
              <a:t>vodene vaje (za osvojitev osnovnih pojmov, zanke, </a:t>
            </a:r>
            <a:r>
              <a:rPr lang="sl-SI" dirty="0" err="1" smtClean="0"/>
              <a:t>if</a:t>
            </a:r>
            <a:r>
              <a:rPr lang="sl-SI" dirty="0" smtClean="0"/>
              <a:t> stavek, procedura)</a:t>
            </a:r>
          </a:p>
          <a:p>
            <a:pPr lvl="1"/>
            <a:r>
              <a:rPr lang="sl-SI" dirty="0" smtClean="0"/>
              <a:t>samostojno delo na projektu</a:t>
            </a:r>
          </a:p>
          <a:p>
            <a:r>
              <a:rPr lang="sl-SI" dirty="0" smtClean="0"/>
              <a:t>Izdelki: snežni plug, robot, ki se rokuje, robot, ki se izogiba oviram v prostoru, …</a:t>
            </a:r>
          </a:p>
          <a:p>
            <a:endParaRPr lang="sl-SI" dirty="0"/>
          </a:p>
        </p:txBody>
      </p:sp>
      <p:sp>
        <p:nvSpPr>
          <p:cNvPr id="4" name="Ograda številke diapozitiva 3"/>
          <p:cNvSpPr>
            <a:spLocks noGrp="1"/>
          </p:cNvSpPr>
          <p:nvPr>
            <p:ph type="sldNum" sz="quarter" idx="15"/>
          </p:nvPr>
        </p:nvSpPr>
        <p:spPr/>
        <p:txBody>
          <a:bodyPr/>
          <a:lstStyle/>
          <a:p>
            <a:fld id="{152E5708-6D97-49A8-8BE4-A5D5DE60D38F}" type="slidenum">
              <a:rPr lang="sl-SI" smtClean="0"/>
              <a:pPr/>
              <a:t>6</a:t>
            </a:fld>
            <a:endParaRPr lang="sl-SI"/>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Uporaba robotov pri pouku … nadaljevanje</a:t>
            </a:r>
            <a:endParaRPr lang="sl-SI" dirty="0"/>
          </a:p>
        </p:txBody>
      </p:sp>
      <p:sp>
        <p:nvSpPr>
          <p:cNvPr id="3" name="Ograda vsebine 2"/>
          <p:cNvSpPr>
            <a:spLocks noGrp="1"/>
          </p:cNvSpPr>
          <p:nvPr>
            <p:ph sz="quarter" idx="1"/>
          </p:nvPr>
        </p:nvSpPr>
        <p:spPr/>
        <p:txBody>
          <a:bodyPr/>
          <a:lstStyle/>
          <a:p>
            <a:r>
              <a:rPr lang="sl-SI" dirty="0" smtClean="0"/>
              <a:t>šolsko leto 2010/11 (kupili 18 kompletov)</a:t>
            </a:r>
          </a:p>
          <a:p>
            <a:pPr lvl="1"/>
            <a:r>
              <a:rPr lang="sl-SI" dirty="0" smtClean="0"/>
              <a:t>2. letniki in še </a:t>
            </a:r>
            <a:r>
              <a:rPr lang="sl-SI" dirty="0" smtClean="0"/>
              <a:t>3. letnik</a:t>
            </a:r>
          </a:p>
          <a:p>
            <a:pPr lvl="1"/>
            <a:r>
              <a:rPr lang="sl-SI" dirty="0" smtClean="0"/>
              <a:t>posamezni projekti</a:t>
            </a:r>
          </a:p>
          <a:p>
            <a:pPr lvl="1"/>
            <a:r>
              <a:rPr lang="sl-SI" dirty="0" smtClean="0"/>
              <a:t>še več ur za izdelavo projekta</a:t>
            </a:r>
          </a:p>
          <a:p>
            <a:r>
              <a:rPr lang="sl-SI" dirty="0" smtClean="0"/>
              <a:t>Izdelki: robot viličar, podajalec gum pri vulkanizerju, dvokolesnik “</a:t>
            </a:r>
            <a:r>
              <a:rPr lang="sl-SI" dirty="0" err="1" smtClean="0"/>
              <a:t>segway</a:t>
            </a:r>
            <a:r>
              <a:rPr lang="sl-SI" dirty="0" smtClean="0"/>
              <a:t>”, “</a:t>
            </a:r>
            <a:r>
              <a:rPr lang="sl-SI" dirty="0" err="1" smtClean="0"/>
              <a:t>solvent</a:t>
            </a:r>
            <a:r>
              <a:rPr lang="sl-SI" dirty="0" smtClean="0"/>
              <a:t>” oglatih labirintov, škorpijon, robot “</a:t>
            </a:r>
            <a:r>
              <a:rPr lang="sl-SI" dirty="0" err="1" smtClean="0"/>
              <a:t>spycam</a:t>
            </a:r>
            <a:r>
              <a:rPr lang="sl-SI" dirty="0" smtClean="0"/>
              <a:t>”, </a:t>
            </a:r>
            <a:r>
              <a:rPr lang="sl-SI" dirty="0" smtClean="0"/>
              <a:t>tank</a:t>
            </a:r>
            <a:r>
              <a:rPr lang="sl-SI" dirty="0" smtClean="0"/>
              <a:t>, robot</a:t>
            </a:r>
            <a:r>
              <a:rPr lang="sl-SI" dirty="0" smtClean="0"/>
              <a:t>, ki ne pade z mize in se hkrati izogiba oviram na njej, </a:t>
            </a:r>
            <a:r>
              <a:rPr lang="sl-SI" dirty="0" smtClean="0"/>
              <a:t>…</a:t>
            </a:r>
            <a:endParaRPr lang="sl-SI" dirty="0"/>
          </a:p>
        </p:txBody>
      </p:sp>
      <p:sp>
        <p:nvSpPr>
          <p:cNvPr id="4" name="Ograda številke diapozitiva 3"/>
          <p:cNvSpPr>
            <a:spLocks noGrp="1"/>
          </p:cNvSpPr>
          <p:nvPr>
            <p:ph type="sldNum" sz="quarter" idx="15"/>
          </p:nvPr>
        </p:nvSpPr>
        <p:spPr/>
        <p:txBody>
          <a:bodyPr/>
          <a:lstStyle/>
          <a:p>
            <a:fld id="{152E5708-6D97-49A8-8BE4-A5D5DE60D38F}" type="slidenum">
              <a:rPr lang="sl-SI" smtClean="0"/>
              <a:pPr/>
              <a:t>7</a:t>
            </a:fld>
            <a:endParaRPr lang="sl-S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Odzivi dijakov</a:t>
            </a:r>
            <a:endParaRPr lang="sl-SI" dirty="0"/>
          </a:p>
        </p:txBody>
      </p:sp>
      <p:sp>
        <p:nvSpPr>
          <p:cNvPr id="3" name="Ograda vsebine 2"/>
          <p:cNvSpPr>
            <a:spLocks noGrp="1"/>
          </p:cNvSpPr>
          <p:nvPr>
            <p:ph sz="quarter" idx="1"/>
          </p:nvPr>
        </p:nvSpPr>
        <p:spPr>
          <a:xfrm>
            <a:off x="457200" y="1600200"/>
            <a:ext cx="7467600" cy="4614882"/>
          </a:xfrm>
        </p:spPr>
        <p:txBody>
          <a:bodyPr>
            <a:normAutofit fontScale="77500" lnSpcReduction="20000"/>
          </a:bodyPr>
          <a:lstStyle/>
          <a:p>
            <a:r>
              <a:rPr lang="sl-SI" i="1" dirty="0" smtClean="0"/>
              <a:t>»Vaja nama je bila všeč, saj programiranje oba zanima in imava rada praktične vaje. Izvedela sva kako zgleda pisanje kode ter programiranje.«, </a:t>
            </a:r>
            <a:endParaRPr lang="sl-SI" dirty="0" smtClean="0"/>
          </a:p>
          <a:p>
            <a:r>
              <a:rPr lang="sl-SI" i="1" dirty="0" smtClean="0"/>
              <a:t>»Ta projekt mi je razširil obzorja, dal nov vpogled v svet robotike, ki ga do sedaj še nisem poznal.«, </a:t>
            </a:r>
            <a:endParaRPr lang="sl-SI" dirty="0" smtClean="0"/>
          </a:p>
          <a:p>
            <a:r>
              <a:rPr lang="sl-SI" i="1" dirty="0" smtClean="0"/>
              <a:t>»Več takih vaj, hvala…«, </a:t>
            </a:r>
            <a:endParaRPr lang="sl-SI" dirty="0" smtClean="0"/>
          </a:p>
          <a:p>
            <a:r>
              <a:rPr lang="sl-SI" i="1" dirty="0" smtClean="0"/>
              <a:t>»Naloga kot taka je bila zanimiva, imel sem možnost napisati program za robota in v resničnem svetu videti kako se odziva.«, </a:t>
            </a:r>
            <a:endParaRPr lang="sl-SI" dirty="0" smtClean="0"/>
          </a:p>
          <a:p>
            <a:r>
              <a:rPr lang="sl-SI" i="1" dirty="0" smtClean="0"/>
              <a:t>»Zelo sva navdušena za tako nalogo, to je zelo zabavna in poučna naloga. Nama je dala veliko dela, predvsem pa zabave ob tem kako vidiš, da dela tako kot si ti napisal. Seveda pa nisva še končala, saj je potrebno še nekaj stvari izpopolniti, da bo robot res postal tisto kar sva si zamislila.« </a:t>
            </a:r>
            <a:endParaRPr lang="sl-SI" dirty="0" smtClean="0"/>
          </a:p>
          <a:p>
            <a:endParaRPr lang="sl-SI" dirty="0"/>
          </a:p>
        </p:txBody>
      </p:sp>
      <p:sp>
        <p:nvSpPr>
          <p:cNvPr id="4" name="Ograda številke diapozitiva 3"/>
          <p:cNvSpPr>
            <a:spLocks noGrp="1"/>
          </p:cNvSpPr>
          <p:nvPr>
            <p:ph type="sldNum" sz="quarter" idx="15"/>
          </p:nvPr>
        </p:nvSpPr>
        <p:spPr/>
        <p:txBody>
          <a:bodyPr/>
          <a:lstStyle/>
          <a:p>
            <a:fld id="{152E5708-6D97-49A8-8BE4-A5D5DE60D38F}" type="slidenum">
              <a:rPr lang="sl-SI" smtClean="0"/>
              <a:pPr/>
              <a:t>8</a:t>
            </a:fld>
            <a:endParaRPr lang="sl-SI"/>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descr="IMG_9849_1.JPG"/>
          <p:cNvPicPr>
            <a:picLocks noChangeAspect="1"/>
          </p:cNvPicPr>
          <p:nvPr/>
        </p:nvPicPr>
        <p:blipFill>
          <a:blip r:embed="rId2" cstate="print">
            <a:lum contrast="10000"/>
          </a:blip>
          <a:stretch>
            <a:fillRect/>
          </a:stretch>
        </p:blipFill>
        <p:spPr>
          <a:xfrm>
            <a:off x="5516628" y="1428736"/>
            <a:ext cx="3173008" cy="3571900"/>
          </a:xfrm>
          <a:prstGeom prst="rect">
            <a:avLst/>
          </a:prstGeom>
        </p:spPr>
      </p:pic>
      <p:sp>
        <p:nvSpPr>
          <p:cNvPr id="3" name="Ograda vsebine 2"/>
          <p:cNvSpPr>
            <a:spLocks noGrp="1"/>
          </p:cNvSpPr>
          <p:nvPr>
            <p:ph sz="quarter" idx="1"/>
          </p:nvPr>
        </p:nvSpPr>
        <p:spPr>
          <a:xfrm>
            <a:off x="457200" y="1600200"/>
            <a:ext cx="5257808" cy="4873752"/>
          </a:xfrm>
        </p:spPr>
        <p:txBody>
          <a:bodyPr/>
          <a:lstStyle/>
          <a:p>
            <a:r>
              <a:rPr lang="sl-SI" sz="2400" dirty="0" smtClean="0"/>
              <a:t>programirljiva kocka</a:t>
            </a:r>
          </a:p>
          <a:p>
            <a:pPr lvl="1"/>
            <a:r>
              <a:rPr lang="sl-SI" sz="2000" dirty="0" smtClean="0"/>
              <a:t>ARM RISC 7, 48 MHz (32bit)</a:t>
            </a:r>
          </a:p>
          <a:p>
            <a:pPr lvl="1"/>
            <a:r>
              <a:rPr lang="sl-SI" sz="2000" dirty="0" smtClean="0"/>
              <a:t>256 kB </a:t>
            </a:r>
            <a:r>
              <a:rPr lang="sl-SI" sz="2000" dirty="0" err="1" smtClean="0"/>
              <a:t>flash</a:t>
            </a:r>
            <a:r>
              <a:rPr lang="sl-SI" sz="2000" dirty="0" smtClean="0"/>
              <a:t> ROM</a:t>
            </a:r>
          </a:p>
          <a:p>
            <a:pPr lvl="1"/>
            <a:r>
              <a:rPr lang="sl-SI" sz="2000" dirty="0" smtClean="0"/>
              <a:t>64kB RAM</a:t>
            </a:r>
          </a:p>
          <a:p>
            <a:r>
              <a:rPr lang="sl-SI" sz="2400" dirty="0" smtClean="0"/>
              <a:t>3 servomotorji</a:t>
            </a:r>
          </a:p>
          <a:p>
            <a:r>
              <a:rPr lang="sl-SI" sz="2400" dirty="0" smtClean="0"/>
              <a:t>senzorji</a:t>
            </a:r>
          </a:p>
          <a:p>
            <a:pPr lvl="1"/>
            <a:r>
              <a:rPr lang="sl-SI" sz="2000" dirty="0" smtClean="0"/>
              <a:t>senzor dotika, zvočni senzor, svetlobni senzor in ultrazvočni senzor</a:t>
            </a:r>
          </a:p>
          <a:p>
            <a:r>
              <a:rPr lang="sl-SI" sz="2400" dirty="0" smtClean="0"/>
              <a:t>Programska oprema: NXT-G </a:t>
            </a:r>
          </a:p>
          <a:p>
            <a:pPr lvl="1"/>
            <a:r>
              <a:rPr lang="sl-SI" sz="2000" dirty="0" smtClean="0"/>
              <a:t>ROBOTC, …</a:t>
            </a:r>
            <a:endParaRPr lang="sl-SI" sz="2000" dirty="0"/>
          </a:p>
        </p:txBody>
      </p:sp>
      <p:sp>
        <p:nvSpPr>
          <p:cNvPr id="4" name="Ograda številke diapozitiva 3"/>
          <p:cNvSpPr>
            <a:spLocks noGrp="1"/>
          </p:cNvSpPr>
          <p:nvPr>
            <p:ph type="sldNum" sz="quarter" idx="15"/>
          </p:nvPr>
        </p:nvSpPr>
        <p:spPr/>
        <p:txBody>
          <a:bodyPr/>
          <a:lstStyle/>
          <a:p>
            <a:fld id="{152E5708-6D97-49A8-8BE4-A5D5DE60D38F}" type="slidenum">
              <a:rPr lang="sl-SI" smtClean="0"/>
              <a:pPr/>
              <a:t>9</a:t>
            </a:fld>
            <a:endParaRPr lang="sl-SI"/>
          </a:p>
        </p:txBody>
      </p:sp>
      <p:sp>
        <p:nvSpPr>
          <p:cNvPr id="5" name="Naslov 1"/>
          <p:cNvSpPr>
            <a:spLocks noGrp="1"/>
          </p:cNvSpPr>
          <p:nvPr>
            <p:ph type="title"/>
          </p:nvPr>
        </p:nvSpPr>
        <p:spPr/>
        <p:txBody>
          <a:bodyPr/>
          <a:lstStyle/>
          <a:p>
            <a:r>
              <a:rPr lang="sl-SI" dirty="0" smtClean="0"/>
              <a:t>Didaktični komplet</a:t>
            </a:r>
            <a:endParaRPr lang="sl-SI" dirty="0"/>
          </a:p>
        </p:txBody>
      </p:sp>
      <p:sp>
        <p:nvSpPr>
          <p:cNvPr id="10" name="Elipsa 9"/>
          <p:cNvSpPr/>
          <p:nvPr/>
        </p:nvSpPr>
        <p:spPr>
          <a:xfrm>
            <a:off x="5857884" y="1500174"/>
            <a:ext cx="1500198" cy="185738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Elipsa 10"/>
          <p:cNvSpPr/>
          <p:nvPr/>
        </p:nvSpPr>
        <p:spPr>
          <a:xfrm>
            <a:off x="5429256" y="3357562"/>
            <a:ext cx="3143272" cy="200026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Elipsa 11"/>
          <p:cNvSpPr/>
          <p:nvPr/>
        </p:nvSpPr>
        <p:spPr>
          <a:xfrm>
            <a:off x="7000892" y="1643050"/>
            <a:ext cx="1643074" cy="171451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26" name="Picture 2"/>
          <p:cNvPicPr>
            <a:picLocks noChangeAspect="1" noChangeArrowheads="1"/>
          </p:cNvPicPr>
          <p:nvPr/>
        </p:nvPicPr>
        <p:blipFill>
          <a:blip r:embed="rId3"/>
          <a:srcRect/>
          <a:stretch>
            <a:fillRect/>
          </a:stretch>
        </p:blipFill>
        <p:spPr bwMode="auto">
          <a:xfrm>
            <a:off x="6000760" y="3857628"/>
            <a:ext cx="2133600" cy="2133600"/>
          </a:xfrm>
          <a:prstGeom prst="rect">
            <a:avLst/>
          </a:prstGeom>
          <a:noFill/>
          <a:ln w="9525">
            <a:noFill/>
            <a:miter lim="800000"/>
            <a:headEnd/>
            <a:tailEnd/>
          </a:ln>
          <a:effectLst/>
        </p:spPr>
      </p:pic>
      <p:pic>
        <p:nvPicPr>
          <p:cNvPr id="13" name="Slika 12" descr="IMG_9849.JPG"/>
          <p:cNvPicPr>
            <a:picLocks noChangeAspect="1"/>
          </p:cNvPicPr>
          <p:nvPr/>
        </p:nvPicPr>
        <p:blipFill>
          <a:blip r:embed="rId4" cstate="print"/>
          <a:stretch>
            <a:fillRect/>
          </a:stretch>
        </p:blipFill>
        <p:spPr>
          <a:xfrm>
            <a:off x="464347" y="952504"/>
            <a:ext cx="8322495" cy="5548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2000"/>
                                        <p:tgtEl>
                                          <p:spTgt spid="3">
                                            <p:txEl>
                                              <p:pRg st="7" end="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2000"/>
                                        <p:tgtEl>
                                          <p:spTgt spid="3">
                                            <p:txEl>
                                              <p:pRg st="8" end="8"/>
                                            </p:txEl>
                                          </p:spTgt>
                                        </p:tgtEl>
                                      </p:cBhvr>
                                    </p:animEffect>
                                  </p:childTnLst>
                                </p:cTn>
                              </p:par>
                            </p:childTnLst>
                          </p:cTn>
                        </p:par>
                        <p:par>
                          <p:cTn id="47" fill="hold">
                            <p:stCondLst>
                              <p:cond delay="2000"/>
                            </p:stCondLst>
                            <p:childTnLst>
                              <p:par>
                                <p:cTn id="48" presetID="10" presetClass="entr" presetSubtype="0" fill="hold" nodeType="afterEffect">
                                  <p:stCondLst>
                                    <p:cond delay="500"/>
                                  </p:stCondLst>
                                  <p:childTnLst>
                                    <p:set>
                                      <p:cBhvr>
                                        <p:cTn id="49" dur="1" fill="hold">
                                          <p:stCondLst>
                                            <p:cond delay="0"/>
                                          </p:stCondLst>
                                        </p:cTn>
                                        <p:tgtEl>
                                          <p:spTgt spid="1026"/>
                                        </p:tgtEl>
                                        <p:attrNameLst>
                                          <p:attrName>style.visibility</p:attrName>
                                        </p:attrNameLst>
                                      </p:cBhvr>
                                      <p:to>
                                        <p:strVal val="visible"/>
                                      </p:to>
                                    </p:set>
                                    <p:animEffect transition="in" filter="fade">
                                      <p:cBhvr>
                                        <p:cTn id="50" dur="2000"/>
                                        <p:tgtEl>
                                          <p:spTgt spid="10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1" grpId="0" animBg="1"/>
      <p:bldP spid="12" grpId="0" animBg="1"/>
    </p:bldLst>
  </p:timing>
</p:sld>
</file>

<file path=ppt/theme/theme1.xml><?xml version="1.0" encoding="utf-8"?>
<a:theme xmlns:a="http://schemas.openxmlformats.org/drawingml/2006/main" name="arnes_presentation_slo">
  <a:themeElements>
    <a:clrScheme name="arnes_presentation_slo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3300"/>
      </a:hlink>
      <a:folHlink>
        <a:srgbClr val="FF3300"/>
      </a:folHlink>
    </a:clrScheme>
    <a:fontScheme name="arnes_presentation_slo">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rnes_presentation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nes_presentation_sl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nes_presentation_sl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nes_presentation_sl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nes_presentation_sl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nes_presentation_sl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nes_presentation_sl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nes_presentation_sl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nes_presentation_sl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nes_presentation_sl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nes_presentation_sl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nes_presentation_sl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rnes_presentation_slo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3300"/>
        </a:hlink>
        <a:folHlink>
          <a:srgbClr val="FF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arnes_presentation_slo</Template>
  <TotalTime>824</TotalTime>
  <Words>413</Words>
  <Application>Microsoft Office PowerPoint</Application>
  <PresentationFormat>Diaprojekcija na zaslonu (4:3)</PresentationFormat>
  <Paragraphs>54</Paragraphs>
  <Slides>9</Slides>
  <Notes>0</Notes>
  <HiddenSlides>0</HiddenSlides>
  <MMClips>1</MMClips>
  <ScaleCrop>false</ScaleCrop>
  <HeadingPairs>
    <vt:vector size="4" baseType="variant">
      <vt:variant>
        <vt:lpstr>Tema</vt:lpstr>
      </vt:variant>
      <vt:variant>
        <vt:i4>1</vt:i4>
      </vt:variant>
      <vt:variant>
        <vt:lpstr>Naslovi diapozitivov</vt:lpstr>
      </vt:variant>
      <vt:variant>
        <vt:i4>9</vt:i4>
      </vt:variant>
    </vt:vector>
  </HeadingPairs>
  <TitlesOfParts>
    <vt:vector size="10" baseType="lpstr">
      <vt:lpstr>arnes_presentation_slo</vt:lpstr>
      <vt:lpstr>Učenje programiranja s pomočjo robotov LEGO Mindstorms NXT</vt:lpstr>
      <vt:lpstr>Programiranje na gimnazijah</vt:lpstr>
      <vt:lpstr>Motivacija</vt:lpstr>
      <vt:lpstr>LEGO Mindstorms NXT</vt:lpstr>
      <vt:lpstr>Primer programa</vt:lpstr>
      <vt:lpstr>Uporaba robotov pri pouku</vt:lpstr>
      <vt:lpstr>Uporaba robotov pri pouku … nadaljevanje</vt:lpstr>
      <vt:lpstr>Odzivi dijakov</vt:lpstr>
      <vt:lpstr>Didaktični komplet</vt:lpstr>
    </vt:vector>
  </TitlesOfParts>
  <Company>ARNES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 predavanja</dc:title>
  <dc:creator>Domen</dc:creator>
  <cp:lastModifiedBy>Marina</cp:lastModifiedBy>
  <cp:revision>72</cp:revision>
  <dcterms:created xsi:type="dcterms:W3CDTF">2007-04-11T10:22:40Z</dcterms:created>
  <dcterms:modified xsi:type="dcterms:W3CDTF">2011-04-13T19:38:47Z</dcterms:modified>
</cp:coreProperties>
</file>