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ECFF"/>
    <a:srgbClr val="FFFFCC"/>
    <a:srgbClr val="FFFF99"/>
    <a:srgbClr val="3399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2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7B712-C9A4-44E7-AAD9-4B0C9547753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9C0B8-115A-4796-BC17-1CE01B48D2A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9F988-B6C7-404B-957C-F50E5978F58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BC5E66-E912-4EF1-B9F3-529C3391ED3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01005-1B72-4120-94E2-0ED6B492ECD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17B9A-B8E3-47D5-94B6-512C0F1B883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559D8-D2C4-45F9-92D9-49408EE40A4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81840-9C44-47DC-A9A8-0488463F5E0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65F66-F47B-480B-9EDB-AA0275796A1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FE291-1E63-4C56-8B1B-8092674B082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DB943-4226-4F65-9E5D-BAA3631C73F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A5DDD-8343-4D28-88AB-F33C8B12882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0B624F-AC64-4A90-BAC0-5CD2D8053C49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image" Target="../media/image6.png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thwhite.org/images/palmer2004/palmer%20scenery/antarctica%202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thereviewproject.org/secondary/science/sec_sci_soliqgas.htm" TargetMode="External"/><Relationship Id="rId4" Type="http://schemas.openxmlformats.org/officeDocument/2006/relationships/hyperlink" Target="http://szksrv.isc.chubu.ac.jp/imag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Picture 18" descr="antarctica%202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945313" y="5949950"/>
            <a:ext cx="1665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TEKOČE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229350" y="3717925"/>
            <a:ext cx="1449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TRDNO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148263" y="1557338"/>
            <a:ext cx="198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PLINASTO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8728075" y="6400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1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4067175" y="5803900"/>
            <a:ext cx="19446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VODA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709988" y="3500438"/>
            <a:ext cx="1403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LED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96875" y="1339850"/>
            <a:ext cx="42799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VODNA PARA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0"/>
      <p:bldP spid="2058" grpId="0"/>
      <p:bldP spid="2062" grpId="0"/>
      <p:bldP spid="2063" grpId="0"/>
      <p:bldP spid="20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antarctica%202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948488" y="5949950"/>
            <a:ext cx="1824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LIQUID (l)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229350" y="3717925"/>
            <a:ext cx="1804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SOLID (s)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148263" y="1557338"/>
            <a:ext cx="15081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800" b="1">
                <a:solidFill>
                  <a:srgbClr val="000099"/>
                </a:solidFill>
              </a:rPr>
              <a:t>GAS (g)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728075" y="6400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1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709988" y="3500438"/>
            <a:ext cx="1403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LED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96875" y="1339850"/>
            <a:ext cx="42799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VODNA PARA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067175" y="5803900"/>
            <a:ext cx="19446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4" name="Picture 18" descr="antarctica%202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7380288" y="4581525"/>
            <a:ext cx="1763712" cy="2276475"/>
            <a:chOff x="1597" y="877"/>
            <a:chExt cx="2890" cy="3600"/>
          </a:xfrm>
        </p:grpSpPr>
        <p:sp>
          <p:nvSpPr>
            <p:cNvPr id="4123" name="Text Box 27"/>
            <p:cNvSpPr txBox="1">
              <a:spLocks noChangeArrowheads="1"/>
            </p:cNvSpPr>
            <p:nvPr/>
          </p:nvSpPr>
          <p:spPr bwMode="auto">
            <a:xfrm>
              <a:off x="1597" y="877"/>
              <a:ext cx="2890" cy="3585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 sz="800">
                <a:solidFill>
                  <a:srgbClr val="000000"/>
                </a:solidFill>
              </a:endParaRPr>
            </a:p>
            <a:p>
              <a:endParaRPr lang="sl-SI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2317" y="37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2317" y="41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267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195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3037" y="41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321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1597" y="4114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3757" y="41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195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267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159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3397" y="33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6" name="Oval 40"/>
            <p:cNvSpPr>
              <a:spLocks noChangeArrowheads="1"/>
            </p:cNvSpPr>
            <p:nvPr/>
          </p:nvSpPr>
          <p:spPr bwMode="auto">
            <a:xfrm>
              <a:off x="3577" y="37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7" name="Oval 41"/>
            <p:cNvSpPr>
              <a:spLocks noChangeArrowheads="1"/>
            </p:cNvSpPr>
            <p:nvPr/>
          </p:nvSpPr>
          <p:spPr bwMode="auto">
            <a:xfrm>
              <a:off x="213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8" name="Oval 42"/>
            <p:cNvSpPr>
              <a:spLocks noChangeArrowheads="1"/>
            </p:cNvSpPr>
            <p:nvPr/>
          </p:nvSpPr>
          <p:spPr bwMode="auto">
            <a:xfrm>
              <a:off x="411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39" name="Oval 43"/>
            <p:cNvSpPr>
              <a:spLocks noChangeArrowheads="1"/>
            </p:cNvSpPr>
            <p:nvPr/>
          </p:nvSpPr>
          <p:spPr bwMode="auto">
            <a:xfrm>
              <a:off x="411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0" name="Oval 44"/>
            <p:cNvSpPr>
              <a:spLocks noChangeArrowheads="1"/>
            </p:cNvSpPr>
            <p:nvPr/>
          </p:nvSpPr>
          <p:spPr bwMode="auto">
            <a:xfrm>
              <a:off x="249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1" name="Oval 45"/>
            <p:cNvSpPr>
              <a:spLocks noChangeArrowheads="1"/>
            </p:cNvSpPr>
            <p:nvPr/>
          </p:nvSpPr>
          <p:spPr bwMode="auto">
            <a:xfrm>
              <a:off x="159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2" name="Oval 46"/>
            <p:cNvSpPr>
              <a:spLocks noChangeArrowheads="1"/>
            </p:cNvSpPr>
            <p:nvPr/>
          </p:nvSpPr>
          <p:spPr bwMode="auto">
            <a:xfrm>
              <a:off x="285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3" name="Oval 47"/>
            <p:cNvSpPr>
              <a:spLocks noChangeArrowheads="1"/>
            </p:cNvSpPr>
            <p:nvPr/>
          </p:nvSpPr>
          <p:spPr bwMode="auto">
            <a:xfrm>
              <a:off x="3757" y="32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4" name="Oval 48"/>
            <p:cNvSpPr>
              <a:spLocks noChangeArrowheads="1"/>
            </p:cNvSpPr>
            <p:nvPr/>
          </p:nvSpPr>
          <p:spPr bwMode="auto">
            <a:xfrm>
              <a:off x="3217" y="30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5" name="Oval 49"/>
            <p:cNvSpPr>
              <a:spLocks noChangeArrowheads="1"/>
            </p:cNvSpPr>
            <p:nvPr/>
          </p:nvSpPr>
          <p:spPr bwMode="auto">
            <a:xfrm>
              <a:off x="393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46" name="Text Box 50"/>
            <p:cNvSpPr txBox="1">
              <a:spLocks noChangeArrowheads="1"/>
            </p:cNvSpPr>
            <p:nvPr/>
          </p:nvSpPr>
          <p:spPr bwMode="auto">
            <a:xfrm>
              <a:off x="1597" y="1054"/>
              <a:ext cx="288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l-SI" sz="2400" b="1">
                  <a:solidFill>
                    <a:srgbClr val="0000CC"/>
                  </a:solidFill>
                </a:rPr>
                <a:t>tekoče (l)</a:t>
              </a:r>
            </a:p>
            <a:p>
              <a:endParaRPr lang="sl-SI">
                <a:solidFill>
                  <a:srgbClr val="0000CC"/>
                </a:solidFill>
              </a:endParaRPr>
            </a:p>
          </p:txBody>
        </p:sp>
      </p:grpSp>
      <p:sp>
        <p:nvSpPr>
          <p:cNvPr id="4147" name="Oval 51"/>
          <p:cNvSpPr>
            <a:spLocks noChangeArrowheads="1"/>
          </p:cNvSpPr>
          <p:nvPr/>
        </p:nvSpPr>
        <p:spPr bwMode="auto">
          <a:xfrm>
            <a:off x="8316913" y="6308725"/>
            <a:ext cx="215900" cy="215900"/>
          </a:xfrm>
          <a:prstGeom prst="ellipse">
            <a:avLst/>
          </a:prstGeom>
          <a:gradFill rotWithShape="1">
            <a:gsLst>
              <a:gs pos="0">
                <a:srgbClr val="000080"/>
              </a:gs>
              <a:gs pos="100000">
                <a:srgbClr val="0000FF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pSp>
        <p:nvGrpSpPr>
          <p:cNvPr id="4175" name="Group 79"/>
          <p:cNvGrpSpPr>
            <a:grpSpLocks/>
          </p:cNvGrpSpPr>
          <p:nvPr/>
        </p:nvGrpSpPr>
        <p:grpSpPr bwMode="auto">
          <a:xfrm>
            <a:off x="5867400" y="2276475"/>
            <a:ext cx="1873250" cy="2355850"/>
            <a:chOff x="7897" y="1060"/>
            <a:chExt cx="2890" cy="3597"/>
          </a:xfrm>
        </p:grpSpPr>
        <p:sp>
          <p:nvSpPr>
            <p:cNvPr id="4176" name="Text Box 80"/>
            <p:cNvSpPr txBox="1">
              <a:spLocks noChangeArrowheads="1"/>
            </p:cNvSpPr>
            <p:nvPr/>
          </p:nvSpPr>
          <p:spPr bwMode="auto">
            <a:xfrm>
              <a:off x="7897" y="1060"/>
              <a:ext cx="2890" cy="3585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 sz="800">
                <a:solidFill>
                  <a:srgbClr val="000000"/>
                </a:solidFill>
              </a:endParaRPr>
            </a:p>
            <a:p>
              <a:endParaRPr lang="sl-SI"/>
            </a:p>
          </p:txBody>
        </p:sp>
        <p:sp>
          <p:nvSpPr>
            <p:cNvPr id="4177" name="Oval 81"/>
            <p:cNvSpPr>
              <a:spLocks noChangeArrowheads="1"/>
            </p:cNvSpPr>
            <p:nvPr/>
          </p:nvSpPr>
          <p:spPr bwMode="auto">
            <a:xfrm>
              <a:off x="861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78" name="Oval 82"/>
            <p:cNvSpPr>
              <a:spLocks noChangeArrowheads="1"/>
            </p:cNvSpPr>
            <p:nvPr/>
          </p:nvSpPr>
          <p:spPr bwMode="auto">
            <a:xfrm>
              <a:off x="897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79" name="Oval 83"/>
            <p:cNvSpPr>
              <a:spLocks noChangeArrowheads="1"/>
            </p:cNvSpPr>
            <p:nvPr/>
          </p:nvSpPr>
          <p:spPr bwMode="auto">
            <a:xfrm>
              <a:off x="933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0" name="Oval 84"/>
            <p:cNvSpPr>
              <a:spLocks noChangeArrowheads="1"/>
            </p:cNvSpPr>
            <p:nvPr/>
          </p:nvSpPr>
          <p:spPr bwMode="auto">
            <a:xfrm>
              <a:off x="825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1" name="Oval 85"/>
            <p:cNvSpPr>
              <a:spLocks noChangeArrowheads="1"/>
            </p:cNvSpPr>
            <p:nvPr/>
          </p:nvSpPr>
          <p:spPr bwMode="auto">
            <a:xfrm>
              <a:off x="969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2" name="Oval 86"/>
            <p:cNvSpPr>
              <a:spLocks noChangeArrowheads="1"/>
            </p:cNvSpPr>
            <p:nvPr/>
          </p:nvSpPr>
          <p:spPr bwMode="auto">
            <a:xfrm>
              <a:off x="1005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3" name="Oval 87"/>
            <p:cNvSpPr>
              <a:spLocks noChangeArrowheads="1"/>
            </p:cNvSpPr>
            <p:nvPr/>
          </p:nvSpPr>
          <p:spPr bwMode="auto">
            <a:xfrm>
              <a:off x="789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4" name="Oval 88"/>
            <p:cNvSpPr>
              <a:spLocks noChangeArrowheads="1"/>
            </p:cNvSpPr>
            <p:nvPr/>
          </p:nvSpPr>
          <p:spPr bwMode="auto">
            <a:xfrm>
              <a:off x="1041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5" name="Oval 89"/>
            <p:cNvSpPr>
              <a:spLocks noChangeArrowheads="1"/>
            </p:cNvSpPr>
            <p:nvPr/>
          </p:nvSpPr>
          <p:spPr bwMode="auto">
            <a:xfrm>
              <a:off x="861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6" name="Oval 90"/>
            <p:cNvSpPr>
              <a:spLocks noChangeArrowheads="1"/>
            </p:cNvSpPr>
            <p:nvPr/>
          </p:nvSpPr>
          <p:spPr bwMode="auto">
            <a:xfrm>
              <a:off x="897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7" name="Oval 91"/>
            <p:cNvSpPr>
              <a:spLocks noChangeArrowheads="1"/>
            </p:cNvSpPr>
            <p:nvPr/>
          </p:nvSpPr>
          <p:spPr bwMode="auto">
            <a:xfrm>
              <a:off x="933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8" name="Oval 92"/>
            <p:cNvSpPr>
              <a:spLocks noChangeArrowheads="1"/>
            </p:cNvSpPr>
            <p:nvPr/>
          </p:nvSpPr>
          <p:spPr bwMode="auto">
            <a:xfrm>
              <a:off x="825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89" name="Oval 93"/>
            <p:cNvSpPr>
              <a:spLocks noChangeArrowheads="1"/>
            </p:cNvSpPr>
            <p:nvPr/>
          </p:nvSpPr>
          <p:spPr bwMode="auto">
            <a:xfrm>
              <a:off x="969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0" name="Oval 94"/>
            <p:cNvSpPr>
              <a:spLocks noChangeArrowheads="1"/>
            </p:cNvSpPr>
            <p:nvPr/>
          </p:nvSpPr>
          <p:spPr bwMode="auto">
            <a:xfrm>
              <a:off x="1005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1" name="Oval 95"/>
            <p:cNvSpPr>
              <a:spLocks noChangeArrowheads="1"/>
            </p:cNvSpPr>
            <p:nvPr/>
          </p:nvSpPr>
          <p:spPr bwMode="auto">
            <a:xfrm>
              <a:off x="789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2" name="Oval 96"/>
            <p:cNvSpPr>
              <a:spLocks noChangeArrowheads="1"/>
            </p:cNvSpPr>
            <p:nvPr/>
          </p:nvSpPr>
          <p:spPr bwMode="auto">
            <a:xfrm>
              <a:off x="1041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3" name="Oval 97"/>
            <p:cNvSpPr>
              <a:spLocks noChangeArrowheads="1"/>
            </p:cNvSpPr>
            <p:nvPr/>
          </p:nvSpPr>
          <p:spPr bwMode="auto">
            <a:xfrm>
              <a:off x="861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4" name="Oval 98"/>
            <p:cNvSpPr>
              <a:spLocks noChangeArrowheads="1"/>
            </p:cNvSpPr>
            <p:nvPr/>
          </p:nvSpPr>
          <p:spPr bwMode="auto">
            <a:xfrm>
              <a:off x="897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5" name="Oval 99"/>
            <p:cNvSpPr>
              <a:spLocks noChangeArrowheads="1"/>
            </p:cNvSpPr>
            <p:nvPr/>
          </p:nvSpPr>
          <p:spPr bwMode="auto">
            <a:xfrm>
              <a:off x="933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6" name="Oval 100"/>
            <p:cNvSpPr>
              <a:spLocks noChangeArrowheads="1"/>
            </p:cNvSpPr>
            <p:nvPr/>
          </p:nvSpPr>
          <p:spPr bwMode="auto">
            <a:xfrm>
              <a:off x="825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7" name="Oval 101"/>
            <p:cNvSpPr>
              <a:spLocks noChangeArrowheads="1"/>
            </p:cNvSpPr>
            <p:nvPr/>
          </p:nvSpPr>
          <p:spPr bwMode="auto">
            <a:xfrm>
              <a:off x="969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8" name="Oval 102"/>
            <p:cNvSpPr>
              <a:spLocks noChangeArrowheads="1"/>
            </p:cNvSpPr>
            <p:nvPr/>
          </p:nvSpPr>
          <p:spPr bwMode="auto">
            <a:xfrm>
              <a:off x="1005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199" name="Oval 103"/>
            <p:cNvSpPr>
              <a:spLocks noChangeArrowheads="1"/>
            </p:cNvSpPr>
            <p:nvPr/>
          </p:nvSpPr>
          <p:spPr bwMode="auto">
            <a:xfrm>
              <a:off x="789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00" name="Oval 104"/>
            <p:cNvSpPr>
              <a:spLocks noChangeArrowheads="1"/>
            </p:cNvSpPr>
            <p:nvPr/>
          </p:nvSpPr>
          <p:spPr bwMode="auto">
            <a:xfrm>
              <a:off x="1041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01" name="Text Box 105"/>
            <p:cNvSpPr txBox="1">
              <a:spLocks noChangeArrowheads="1"/>
            </p:cNvSpPr>
            <p:nvPr/>
          </p:nvSpPr>
          <p:spPr bwMode="auto">
            <a:xfrm>
              <a:off x="7897" y="1237"/>
              <a:ext cx="288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l-SI" sz="2400" b="1">
                  <a:solidFill>
                    <a:srgbClr val="0000CC"/>
                  </a:solidFill>
                </a:rPr>
                <a:t>trdno (s)</a:t>
              </a:r>
            </a:p>
            <a:p>
              <a:endParaRPr lang="sl-SI">
                <a:solidFill>
                  <a:srgbClr val="0000CC"/>
                </a:solidFill>
              </a:endParaRPr>
            </a:p>
          </p:txBody>
        </p:sp>
      </p:grpSp>
      <p:sp>
        <p:nvSpPr>
          <p:cNvPr id="4202" name="Text Box 106"/>
          <p:cNvSpPr txBox="1">
            <a:spLocks noChangeArrowheads="1"/>
          </p:cNvSpPr>
          <p:nvPr/>
        </p:nvSpPr>
        <p:spPr bwMode="auto">
          <a:xfrm>
            <a:off x="3709988" y="3500438"/>
            <a:ext cx="1403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LED</a:t>
            </a:r>
          </a:p>
        </p:txBody>
      </p:sp>
      <p:sp>
        <p:nvSpPr>
          <p:cNvPr id="4203" name="Text Box 107"/>
          <p:cNvSpPr txBox="1">
            <a:spLocks noChangeArrowheads="1"/>
          </p:cNvSpPr>
          <p:nvPr/>
        </p:nvSpPr>
        <p:spPr bwMode="auto">
          <a:xfrm>
            <a:off x="396875" y="1339850"/>
            <a:ext cx="42799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VODNA PARA</a:t>
            </a:r>
          </a:p>
        </p:txBody>
      </p:sp>
      <p:grpSp>
        <p:nvGrpSpPr>
          <p:cNvPr id="4204" name="Group 108"/>
          <p:cNvGrpSpPr>
            <a:grpSpLocks/>
          </p:cNvGrpSpPr>
          <p:nvPr/>
        </p:nvGrpSpPr>
        <p:grpSpPr bwMode="auto">
          <a:xfrm>
            <a:off x="4643438" y="0"/>
            <a:ext cx="1835150" cy="2286000"/>
            <a:chOff x="7897" y="1057"/>
            <a:chExt cx="2890" cy="3600"/>
          </a:xfrm>
        </p:grpSpPr>
        <p:sp>
          <p:nvSpPr>
            <p:cNvPr id="4205" name="Text Box 109"/>
            <p:cNvSpPr txBox="1">
              <a:spLocks noChangeArrowheads="1"/>
            </p:cNvSpPr>
            <p:nvPr/>
          </p:nvSpPr>
          <p:spPr bwMode="auto">
            <a:xfrm>
              <a:off x="7897" y="1060"/>
              <a:ext cx="2890" cy="3585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sl-SI" sz="800">
                <a:solidFill>
                  <a:srgbClr val="000000"/>
                </a:solidFill>
              </a:endParaRPr>
            </a:p>
            <a:p>
              <a:endParaRPr lang="sl-SI"/>
            </a:p>
          </p:txBody>
        </p:sp>
        <p:sp>
          <p:nvSpPr>
            <p:cNvPr id="4206" name="Oval 110"/>
            <p:cNvSpPr>
              <a:spLocks noChangeArrowheads="1"/>
            </p:cNvSpPr>
            <p:nvPr/>
          </p:nvSpPr>
          <p:spPr bwMode="auto">
            <a:xfrm>
              <a:off x="7897" y="12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07" name="Oval 111"/>
            <p:cNvSpPr>
              <a:spLocks noChangeArrowheads="1"/>
            </p:cNvSpPr>
            <p:nvPr/>
          </p:nvSpPr>
          <p:spPr bwMode="auto">
            <a:xfrm>
              <a:off x="10417" y="429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08" name="Oval 112"/>
            <p:cNvSpPr>
              <a:spLocks noChangeArrowheads="1"/>
            </p:cNvSpPr>
            <p:nvPr/>
          </p:nvSpPr>
          <p:spPr bwMode="auto">
            <a:xfrm>
              <a:off x="8977" y="30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09" name="Oval 113"/>
            <p:cNvSpPr>
              <a:spLocks noChangeArrowheads="1"/>
            </p:cNvSpPr>
            <p:nvPr/>
          </p:nvSpPr>
          <p:spPr bwMode="auto">
            <a:xfrm>
              <a:off x="9157" y="411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0" name="Oval 114"/>
            <p:cNvSpPr>
              <a:spLocks noChangeArrowheads="1"/>
            </p:cNvSpPr>
            <p:nvPr/>
          </p:nvSpPr>
          <p:spPr bwMode="auto">
            <a:xfrm>
              <a:off x="9877" y="357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1" name="Oval 115"/>
            <p:cNvSpPr>
              <a:spLocks noChangeArrowheads="1"/>
            </p:cNvSpPr>
            <p:nvPr/>
          </p:nvSpPr>
          <p:spPr bwMode="auto">
            <a:xfrm>
              <a:off x="8257" y="39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2" name="Oval 116"/>
            <p:cNvSpPr>
              <a:spLocks noChangeArrowheads="1"/>
            </p:cNvSpPr>
            <p:nvPr/>
          </p:nvSpPr>
          <p:spPr bwMode="auto">
            <a:xfrm>
              <a:off x="8977" y="213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3" name="Oval 117"/>
            <p:cNvSpPr>
              <a:spLocks noChangeArrowheads="1"/>
            </p:cNvSpPr>
            <p:nvPr/>
          </p:nvSpPr>
          <p:spPr bwMode="auto">
            <a:xfrm>
              <a:off x="8257" y="19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4" name="Oval 118"/>
            <p:cNvSpPr>
              <a:spLocks noChangeArrowheads="1"/>
            </p:cNvSpPr>
            <p:nvPr/>
          </p:nvSpPr>
          <p:spPr bwMode="auto">
            <a:xfrm>
              <a:off x="10237" y="19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5" name="Oval 119"/>
            <p:cNvSpPr>
              <a:spLocks noChangeArrowheads="1"/>
            </p:cNvSpPr>
            <p:nvPr/>
          </p:nvSpPr>
          <p:spPr bwMode="auto">
            <a:xfrm>
              <a:off x="8077" y="28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6" name="Oval 120"/>
            <p:cNvSpPr>
              <a:spLocks noChangeArrowheads="1"/>
            </p:cNvSpPr>
            <p:nvPr/>
          </p:nvSpPr>
          <p:spPr bwMode="auto">
            <a:xfrm>
              <a:off x="9697" y="10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7" name="Oval 121"/>
            <p:cNvSpPr>
              <a:spLocks noChangeArrowheads="1"/>
            </p:cNvSpPr>
            <p:nvPr/>
          </p:nvSpPr>
          <p:spPr bwMode="auto">
            <a:xfrm>
              <a:off x="10057" y="2857"/>
              <a:ext cx="360" cy="360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4218" name="Text Box 122"/>
            <p:cNvSpPr txBox="1">
              <a:spLocks noChangeArrowheads="1"/>
            </p:cNvSpPr>
            <p:nvPr/>
          </p:nvSpPr>
          <p:spPr bwMode="auto">
            <a:xfrm>
              <a:off x="7897" y="1237"/>
              <a:ext cx="288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sl-SI" sz="2400" b="1">
                  <a:solidFill>
                    <a:srgbClr val="0000CC"/>
                  </a:solidFill>
                </a:rPr>
                <a:t>plinasto (g)</a:t>
              </a:r>
            </a:p>
            <a:p>
              <a:endParaRPr lang="sl-SI">
                <a:solidFill>
                  <a:srgbClr val="0000CC"/>
                </a:solidFill>
              </a:endParaRPr>
            </a:p>
          </p:txBody>
        </p:sp>
      </p:grpSp>
      <p:sp>
        <p:nvSpPr>
          <p:cNvPr id="4219" name="Text Box 123"/>
          <p:cNvSpPr txBox="1">
            <a:spLocks noChangeArrowheads="1"/>
          </p:cNvSpPr>
          <p:nvPr/>
        </p:nvSpPr>
        <p:spPr bwMode="auto">
          <a:xfrm>
            <a:off x="4067175" y="5803900"/>
            <a:ext cx="19446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2" name="Picture 22" descr="antarctica%202"/>
          <p:cNvPicPr>
            <a:picLocks noChangeAspect="1" noChangeArrowheads="1"/>
          </p:cNvPicPr>
          <p:nvPr/>
        </p:nvPicPr>
        <p:blipFill>
          <a:blip r:embed="rId2">
            <a:lum bright="18000" contrast="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35" name="Picture 15" descr="liq-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54850" y="4808538"/>
            <a:ext cx="2089150" cy="2049462"/>
          </a:xfrm>
          <a:prstGeom prst="rect">
            <a:avLst/>
          </a:prstGeom>
          <a:noFill/>
        </p:spPr>
      </p:pic>
      <p:pic>
        <p:nvPicPr>
          <p:cNvPr id="5136" name="Picture 16" descr="gas-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7900" y="476250"/>
            <a:ext cx="2089150" cy="2049463"/>
          </a:xfrm>
          <a:prstGeom prst="rect">
            <a:avLst/>
          </a:prstGeom>
          <a:noFill/>
        </p:spPr>
      </p:pic>
      <p:pic>
        <p:nvPicPr>
          <p:cNvPr id="5137" name="Picture 17" descr="solid-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0425" y="2708275"/>
            <a:ext cx="2039938" cy="2000250"/>
          </a:xfrm>
          <a:prstGeom prst="rect">
            <a:avLst/>
          </a:prstGeom>
          <a:noFill/>
        </p:spPr>
      </p:pic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6516688" y="2133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2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3709988" y="3500438"/>
            <a:ext cx="1403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LED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396875" y="1339850"/>
            <a:ext cx="42799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VODNA PARA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4067175" y="5803900"/>
            <a:ext cx="19446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4800" b="1">
                <a:solidFill>
                  <a:srgbClr val="000099"/>
                </a:solidFill>
              </a:rPr>
              <a:t>VODA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7667625" y="4292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2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8832850" y="64912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 descr="Erhitz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5229225"/>
            <a:ext cx="1444625" cy="1628775"/>
          </a:xfrm>
          <a:prstGeom prst="rect">
            <a:avLst/>
          </a:prstGeom>
          <a:noFill/>
        </p:spPr>
      </p:pic>
      <p:grpSp>
        <p:nvGrpSpPr>
          <p:cNvPr id="6165" name="Group 21"/>
          <p:cNvGrpSpPr>
            <a:grpSpLocks/>
          </p:cNvGrpSpPr>
          <p:nvPr/>
        </p:nvGrpSpPr>
        <p:grpSpPr bwMode="auto">
          <a:xfrm>
            <a:off x="3635375" y="4076700"/>
            <a:ext cx="2141538" cy="1749425"/>
            <a:chOff x="703" y="2387"/>
            <a:chExt cx="1349" cy="1102"/>
          </a:xfrm>
        </p:grpSpPr>
        <p:grpSp>
          <p:nvGrpSpPr>
            <p:cNvPr id="6163" name="Group 19"/>
            <p:cNvGrpSpPr>
              <a:grpSpLocks/>
            </p:cNvGrpSpPr>
            <p:nvPr/>
          </p:nvGrpSpPr>
          <p:grpSpPr bwMode="auto">
            <a:xfrm>
              <a:off x="703" y="2387"/>
              <a:ext cx="1349" cy="1102"/>
              <a:chOff x="431" y="2523"/>
              <a:chExt cx="1349" cy="1102"/>
            </a:xfrm>
          </p:grpSpPr>
          <p:pic>
            <p:nvPicPr>
              <p:cNvPr id="6156" name="Picture 12" descr="Becher_f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31" y="2523"/>
                <a:ext cx="1349" cy="1102"/>
              </a:xfrm>
              <a:prstGeom prst="rect">
                <a:avLst/>
              </a:prstGeom>
              <a:noFill/>
            </p:spPr>
          </p:pic>
          <p:sp>
            <p:nvSpPr>
              <p:cNvPr id="6162" name="Text Box 18"/>
              <p:cNvSpPr txBox="1">
                <a:spLocks noChangeArrowheads="1"/>
              </p:cNvSpPr>
              <p:nvPr/>
            </p:nvSpPr>
            <p:spPr bwMode="auto">
              <a:xfrm>
                <a:off x="735" y="3260"/>
                <a:ext cx="54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sl-SI"/>
                  <a:t>¸</a:t>
                </a:r>
                <a:r>
                  <a:rPr lang="sl-SI" sz="2400" b="1"/>
                  <a:t>LED</a:t>
                </a:r>
              </a:p>
            </p:txBody>
          </p:sp>
        </p:grpSp>
        <p:graphicFrame>
          <p:nvGraphicFramePr>
            <p:cNvPr id="6164" name="Object 20"/>
            <p:cNvGraphicFramePr>
              <a:graphicFrameLocks noChangeAspect="1"/>
            </p:cNvGraphicFramePr>
            <p:nvPr/>
          </p:nvGraphicFramePr>
          <p:xfrm>
            <a:off x="748" y="2387"/>
            <a:ext cx="1134" cy="1043"/>
          </p:xfrm>
          <a:graphic>
            <a:graphicData uri="http://schemas.openxmlformats.org/presentationml/2006/ole">
              <p:oleObj spid="_x0000_s6164" name="CorelPhotoPaint.Image.8" r:id="rId5" imgW="1739683" imgH="1231746" progId="CorelPhotoPaint.Image.8">
                <p:embed/>
              </p:oleObj>
            </a:graphicData>
          </a:graphic>
        </p:graphicFrame>
      </p:grpSp>
      <p:pic>
        <p:nvPicPr>
          <p:cNvPr id="6157" name="Picture 13" descr="solid-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79838" y="4146550"/>
            <a:ext cx="1655762" cy="1504950"/>
          </a:xfrm>
          <a:prstGeom prst="rect">
            <a:avLst/>
          </a:prstGeom>
          <a:noFill/>
        </p:spPr>
      </p:pic>
      <p:pic>
        <p:nvPicPr>
          <p:cNvPr id="6158" name="Picture 14" descr="liq-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79838" y="4149725"/>
            <a:ext cx="1728787" cy="1517650"/>
          </a:xfrm>
          <a:prstGeom prst="rect">
            <a:avLst/>
          </a:prstGeom>
          <a:noFill/>
        </p:spPr>
      </p:pic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135688" y="4743450"/>
            <a:ext cx="174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TALJENJE</a:t>
            </a:r>
          </a:p>
        </p:txBody>
      </p:sp>
      <p:pic>
        <p:nvPicPr>
          <p:cNvPr id="6160" name="Picture 16" descr="gas-a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79838" y="2565400"/>
            <a:ext cx="1728787" cy="1625600"/>
          </a:xfrm>
          <a:prstGeom prst="rect">
            <a:avLst/>
          </a:prstGeom>
          <a:noFill/>
        </p:spPr>
      </p:pic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6084888" y="2924175"/>
            <a:ext cx="2319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IZPAREVANJE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Becher_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149725"/>
            <a:ext cx="2141538" cy="1749425"/>
          </a:xfrm>
          <a:prstGeom prst="rect">
            <a:avLst/>
          </a:prstGeom>
          <a:noFill/>
        </p:spPr>
      </p:pic>
      <p:pic>
        <p:nvPicPr>
          <p:cNvPr id="7174" name="Picture 6" descr="liq-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9838" y="4292600"/>
            <a:ext cx="1728787" cy="1517650"/>
          </a:xfrm>
          <a:prstGeom prst="rect">
            <a:avLst/>
          </a:prstGeom>
          <a:noFill/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979613" y="6094413"/>
            <a:ext cx="250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ZAMRZOVANJE</a:t>
            </a:r>
          </a:p>
        </p:txBody>
      </p:sp>
      <p:pic>
        <p:nvPicPr>
          <p:cNvPr id="7176" name="Picture 8" descr="gas-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2708275"/>
            <a:ext cx="1728787" cy="1625600"/>
          </a:xfrm>
          <a:prstGeom prst="rect">
            <a:avLst/>
          </a:prstGeom>
          <a:noFill/>
        </p:spPr>
      </p:pic>
      <p:pic>
        <p:nvPicPr>
          <p:cNvPr id="7180" name="Picture 12" descr="solid-c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79838" y="4292600"/>
            <a:ext cx="1800225" cy="1504950"/>
          </a:xfrm>
          <a:prstGeom prst="rect">
            <a:avLst/>
          </a:prstGeom>
          <a:noFill/>
        </p:spPr>
      </p:pic>
      <p:grpSp>
        <p:nvGrpSpPr>
          <p:cNvPr id="7181" name="Group 13"/>
          <p:cNvGrpSpPr>
            <a:grpSpLocks/>
          </p:cNvGrpSpPr>
          <p:nvPr/>
        </p:nvGrpSpPr>
        <p:grpSpPr bwMode="auto">
          <a:xfrm>
            <a:off x="2519363" y="260350"/>
            <a:ext cx="6624637" cy="2808288"/>
            <a:chOff x="340" y="1117"/>
            <a:chExt cx="5277" cy="2586"/>
          </a:xfrm>
        </p:grpSpPr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340" y="1117"/>
              <a:ext cx="2078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sl-SI" sz="2400" b="1"/>
                <a:t>KONDENZACIJA</a:t>
              </a:r>
            </a:p>
          </p:txBody>
        </p:sp>
        <p:pic>
          <p:nvPicPr>
            <p:cNvPr id="7183" name="Picture 15" descr="KONDENZACIJA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061" y="1117"/>
              <a:ext cx="2556" cy="2586"/>
            </a:xfrm>
            <a:prstGeom prst="rect">
              <a:avLst/>
            </a:prstGeom>
            <a:noFill/>
          </p:spPr>
        </p:pic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8832850" y="27082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042988" y="909638"/>
            <a:ext cx="2268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 b="1"/>
              <a:t>SUBLIMACIJA</a:t>
            </a:r>
          </a:p>
        </p:txBody>
      </p:sp>
      <p:pic>
        <p:nvPicPr>
          <p:cNvPr id="8201" name="Picture 9" descr="Erhitz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5013325"/>
            <a:ext cx="1444625" cy="1628775"/>
          </a:xfrm>
          <a:prstGeom prst="rect">
            <a:avLst/>
          </a:prstGeom>
          <a:noFill/>
        </p:spPr>
      </p:pic>
      <p:pic>
        <p:nvPicPr>
          <p:cNvPr id="8202" name="Picture 10" descr="Becher_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3789363"/>
            <a:ext cx="2141537" cy="1749425"/>
          </a:xfrm>
          <a:prstGeom prst="rect">
            <a:avLst/>
          </a:prstGeom>
          <a:noFill/>
        </p:spPr>
      </p:pic>
      <p:pic>
        <p:nvPicPr>
          <p:cNvPr id="8203" name="Picture 11" descr="solid-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7450" y="3930650"/>
            <a:ext cx="1800225" cy="1504950"/>
          </a:xfrm>
          <a:prstGeom prst="rect">
            <a:avLst/>
          </a:prstGeom>
          <a:noFill/>
        </p:spPr>
      </p:pic>
      <p:pic>
        <p:nvPicPr>
          <p:cNvPr id="8206" name="Picture 14" descr="gas-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7450" y="2349500"/>
            <a:ext cx="1728788" cy="1625600"/>
          </a:xfrm>
          <a:prstGeom prst="rect">
            <a:avLst/>
          </a:prstGeom>
          <a:noFill/>
        </p:spPr>
      </p:pic>
      <p:pic>
        <p:nvPicPr>
          <p:cNvPr id="8208" name="Picture 16" descr="SUBLIMACIJA1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0200" y="2201863"/>
            <a:ext cx="4579938" cy="4487862"/>
          </a:xfrm>
          <a:prstGeom prst="rect">
            <a:avLst/>
          </a:prstGeom>
          <a:noFill/>
        </p:spPr>
      </p:pic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8388350" y="63087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4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antarctica%20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lum bright="-18000" contrast="48000"/>
          </a:blip>
          <a:srcRect/>
          <a:stretch>
            <a:fillRect/>
          </a:stretch>
        </p:blipFill>
        <p:spPr>
          <a:xfrm>
            <a:off x="0" y="0"/>
            <a:ext cx="9144000" cy="6880225"/>
          </a:xfrm>
          <a:noFill/>
          <a:ln/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b="1">
                <a:solidFill>
                  <a:srgbClr val="000099"/>
                </a:solidFill>
                <a:latin typeface="Comic Sans MS" pitchFamily="66" charset="0"/>
              </a:rPr>
              <a:t>VIRI SLIK</a:t>
            </a:r>
            <a:r>
              <a:rPr lang="sl-SI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25538"/>
            <a:ext cx="8686800" cy="4525962"/>
          </a:xfrm>
        </p:spPr>
        <p:txBody>
          <a:bodyPr/>
          <a:lstStyle/>
          <a:p>
            <a:pPr>
              <a:buFontTx/>
              <a:buNone/>
            </a:pPr>
            <a:endParaRPr lang="sl-SI" sz="2800"/>
          </a:p>
          <a:p>
            <a:pPr>
              <a:buFontTx/>
              <a:buNone/>
            </a:pPr>
            <a:r>
              <a:rPr lang="sl-SI" sz="2800">
                <a:solidFill>
                  <a:srgbClr val="CCECFF"/>
                </a:solidFill>
              </a:rPr>
              <a:t>1. slika(Antarktika):</a:t>
            </a:r>
          </a:p>
          <a:p>
            <a:pPr>
              <a:buFontTx/>
              <a:buNone/>
            </a:pPr>
            <a:r>
              <a:rPr lang="sl-SI" sz="2000" b="1">
                <a:solidFill>
                  <a:srgbClr val="CCECFF"/>
                </a:solidFill>
                <a:hlinkClick r:id="rId3"/>
              </a:rPr>
              <a:t>http://www.sethwhite.org/images/palmer2004/palmer%20scenery/antarctica%202.jpg</a:t>
            </a:r>
            <a:endParaRPr lang="sl-SI" sz="2000" b="1">
              <a:solidFill>
                <a:srgbClr val="CCECFF"/>
              </a:solidFill>
            </a:endParaRPr>
          </a:p>
          <a:p>
            <a:pPr>
              <a:buFontTx/>
              <a:buNone/>
            </a:pPr>
            <a:r>
              <a:rPr lang="sl-SI" sz="2800">
                <a:solidFill>
                  <a:srgbClr val="CCECFF"/>
                </a:solidFill>
              </a:rPr>
              <a:t>2. slika (animirani delci agregatnih stanj):</a:t>
            </a:r>
          </a:p>
          <a:p>
            <a:pPr>
              <a:buFontTx/>
              <a:buNone/>
            </a:pPr>
            <a:r>
              <a:rPr lang="sl-SI" sz="1800" b="1">
                <a:hlinkClick r:id="rId4"/>
              </a:rPr>
              <a:t>http://szksrv.isc.chubu.ac.jp/images.html</a:t>
            </a:r>
            <a:endParaRPr lang="sl-SI" sz="1800" b="1"/>
          </a:p>
          <a:p>
            <a:pPr>
              <a:buFontTx/>
              <a:buNone/>
            </a:pPr>
            <a:r>
              <a:rPr lang="sl-SI" sz="2800">
                <a:solidFill>
                  <a:srgbClr val="CCECFF"/>
                </a:solidFill>
              </a:rPr>
              <a:t>3. In 4. slika:</a:t>
            </a:r>
          </a:p>
          <a:p>
            <a:pPr>
              <a:buFontTx/>
              <a:buNone/>
            </a:pPr>
            <a:r>
              <a:rPr lang="sl-SI" sz="2000" b="1">
                <a:hlinkClick r:id="rId5"/>
              </a:rPr>
              <a:t>http://www.thereviewproject.org/secondary/science/sec_sci_soliqgas.htm</a:t>
            </a:r>
            <a:endParaRPr lang="sl-SI" sz="2000" b="1"/>
          </a:p>
          <a:p>
            <a:pPr>
              <a:buFontTx/>
              <a:buNone/>
            </a:pPr>
            <a:endParaRPr lang="sl-SI" sz="2000" b="1"/>
          </a:p>
          <a:p>
            <a:pPr>
              <a:buFontTx/>
              <a:buNone/>
            </a:pPr>
            <a:endParaRPr lang="sl-SI" sz="1800" b="1"/>
          </a:p>
          <a:p>
            <a:pPr>
              <a:buFontTx/>
              <a:buNone/>
            </a:pPr>
            <a:endParaRPr lang="sl-SI" sz="2800">
              <a:solidFill>
                <a:srgbClr val="CCECFF"/>
              </a:solidFill>
            </a:endParaRPr>
          </a:p>
          <a:p>
            <a:pPr>
              <a:buFontTx/>
              <a:buNone/>
            </a:pPr>
            <a:endParaRPr lang="sl-SI" sz="2800">
              <a:solidFill>
                <a:srgbClr val="CCE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88</Words>
  <Application>Microsoft PowerPoint</Application>
  <PresentationFormat>Diaprojekcija na zaslonu (4:3)</PresentationFormat>
  <Paragraphs>44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Comic Sans MS</vt:lpstr>
      <vt:lpstr>Privzeti načrt</vt:lpstr>
      <vt:lpstr>Corel PHOTO-PAINT 8.0 Image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VIRI SLIK </vt:lpstr>
    </vt:vector>
  </TitlesOfParts>
  <Company>OŠ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Pahor</dc:creator>
  <cp:lastModifiedBy>Suzana-tsc</cp:lastModifiedBy>
  <cp:revision>18</cp:revision>
  <dcterms:created xsi:type="dcterms:W3CDTF">2004-09-13T21:55:31Z</dcterms:created>
  <dcterms:modified xsi:type="dcterms:W3CDTF">2010-08-22T18:52:40Z</dcterms:modified>
</cp:coreProperties>
</file>