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3" r:id="rId1"/>
  </p:sldMasterIdLst>
  <p:notesMasterIdLst>
    <p:notesMasterId r:id="rId11"/>
  </p:notesMasterIdLst>
  <p:handoutMasterIdLst>
    <p:handoutMasterId r:id="rId12"/>
  </p:handoutMasterIdLst>
  <p:sldIdLst>
    <p:sldId id="256" r:id="rId2"/>
    <p:sldId id="266" r:id="rId3"/>
    <p:sldId id="257" r:id="rId4"/>
    <p:sldId id="258" r:id="rId5"/>
    <p:sldId id="260" r:id="rId6"/>
    <p:sldId id="262" r:id="rId7"/>
    <p:sldId id="261" r:id="rId8"/>
    <p:sldId id="265" r:id="rId9"/>
    <p:sldId id="267" r:id="rId10"/>
  </p:sldIdLst>
  <p:sldSz cx="9144000" cy="6858000" type="screen4x3"/>
  <p:notesSz cx="6858000" cy="9723438"/>
  <p:custDataLst>
    <p:tags r:id="rId13"/>
  </p:custDataLst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8BD18"/>
    <a:srgbClr val="F7BA0D"/>
    <a:srgbClr val="FF66FF"/>
    <a:srgbClr val="35A81A"/>
    <a:srgbClr val="FFFF00"/>
    <a:srgbClr val="FF0000"/>
    <a:srgbClr val="93DF97"/>
    <a:srgbClr val="0C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 autoAdjust="0"/>
    <p:restoredTop sz="94737" autoAdjust="0"/>
  </p:normalViewPr>
  <p:slideViewPr>
    <p:cSldViewPr>
      <p:cViewPr varScale="1">
        <p:scale>
          <a:sx n="75" d="100"/>
          <a:sy n="75" d="100"/>
        </p:scale>
        <p:origin x="-101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1638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236075"/>
            <a:ext cx="2971800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1638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9236075"/>
            <a:ext cx="2971800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6AA776FC-BBCA-497C-ACC2-51ADFBD7F258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1741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8538" y="728663"/>
            <a:ext cx="4862512" cy="36464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3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618038"/>
            <a:ext cx="5486400" cy="4376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l-SI" noProof="0" smtClean="0"/>
              <a:t>Kliknite, če želite urediti sloge besedila matrice</a:t>
            </a:r>
          </a:p>
          <a:p>
            <a:pPr lvl="1"/>
            <a:r>
              <a:rPr lang="sl-SI" noProof="0" smtClean="0"/>
              <a:t>Druga raven</a:t>
            </a:r>
          </a:p>
          <a:p>
            <a:pPr lvl="2"/>
            <a:r>
              <a:rPr lang="sl-SI" noProof="0" smtClean="0"/>
              <a:t>Tretja raven</a:t>
            </a:r>
          </a:p>
          <a:p>
            <a:pPr lvl="3"/>
            <a:r>
              <a:rPr lang="sl-SI" noProof="0" smtClean="0"/>
              <a:t>Četrta raven</a:t>
            </a:r>
          </a:p>
          <a:p>
            <a:pPr lvl="4"/>
            <a:r>
              <a:rPr lang="sl-SI" noProof="0" smtClean="0"/>
              <a:t>Peta raven</a:t>
            </a:r>
          </a:p>
        </p:txBody>
      </p:sp>
      <p:sp>
        <p:nvSpPr>
          <p:cNvPr id="133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236075"/>
            <a:ext cx="2971800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133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9236075"/>
            <a:ext cx="2971800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C0FCF1C1-0B78-406C-8FD8-BC69D8F0AC60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Naslov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tx1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sl-SI" dirty="0" smtClean="0"/>
              <a:t>Kliknite, če želite urediti slog naslova matrice</a:t>
            </a:r>
            <a:endParaRPr lang="en-US" dirty="0"/>
          </a:p>
        </p:txBody>
      </p:sp>
      <p:sp>
        <p:nvSpPr>
          <p:cNvPr id="17" name="Podnaslov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sl-SI" smtClean="0"/>
              <a:t>Kliknite, če želite urediti slog podnaslova matrice</a:t>
            </a:r>
            <a:endParaRPr lang="en-US"/>
          </a:p>
        </p:txBody>
      </p:sp>
      <p:sp>
        <p:nvSpPr>
          <p:cNvPr id="4" name="Ograda datuma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Ograda noge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Ograda številke diapozitiva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8B7368-B060-4569-9075-6A81F9E829EE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rand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en-US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  <p:sp>
        <p:nvSpPr>
          <p:cNvPr id="4" name="Ograda datum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Ograda noge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Ograda številke diapozitiva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170340-3335-497A-AB08-BAA65A5EAFF3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  <p:transition>
    <p:rand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sl-SI" smtClean="0"/>
              <a:t>Kliknite, če želite urediti slog naslova matrice</a:t>
            </a:r>
            <a:endParaRPr lang="en-US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  <p:sp>
        <p:nvSpPr>
          <p:cNvPr id="4" name="Ograda datum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Ograda noge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Ograda številke diapozitiva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B13C35-A186-4915-B89E-28CFEE622D0C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  <p:transition>
    <p:rand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en-US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  <p:sp>
        <p:nvSpPr>
          <p:cNvPr id="4" name="Ograda datum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Ograda noge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Ograda številke diapozitiva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01F410-AC23-492F-A3F9-8615591A278A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  <p:transition>
    <p:rand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tx1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sl-SI" dirty="0" smtClean="0"/>
              <a:t>Kliknite, če želite urediti slog naslova matrice</a:t>
            </a:r>
            <a:endParaRPr lang="en-US" dirty="0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B8B009-5FB1-47A4-BED6-AB4C5165E7AB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rand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sl-SI" smtClean="0"/>
              <a:t>Kliknite, če želite urediti slog naslova matrice</a:t>
            </a:r>
            <a:endParaRPr lang="en-US"/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  <p:sp>
        <p:nvSpPr>
          <p:cNvPr id="5" name="Ograda datum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Ograda noge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Ograda številke diapozitiva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78C415-B60E-48E2-BBD4-FE58AA093EE9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  <p:transition>
    <p:rand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sl-SI" smtClean="0"/>
              <a:t>Kliknite, če želite urediti slog naslova matrice</a:t>
            </a:r>
            <a:endParaRPr lang="en-US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5" name="Ograda vsebine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  <p:sp>
        <p:nvSpPr>
          <p:cNvPr id="7" name="Ograda datum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8" name="Ograda noge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9" name="Ograda številke diapozitiva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835230-CB2E-4C3C-BC53-2824C9EF457C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  <p:transition>
    <p:rand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sl-SI" smtClean="0"/>
              <a:t>Kliknite, če želite urediti slog naslova matrice</a:t>
            </a:r>
            <a:endParaRPr lang="en-US"/>
          </a:p>
        </p:txBody>
      </p:sp>
      <p:sp>
        <p:nvSpPr>
          <p:cNvPr id="3" name="Ograda datum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4" name="Ograda noge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Ograda številke diapozitiva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E3E882-2256-400A-B313-613CF4D56A2D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  <p:transition>
    <p:rand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datum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3" name="Ograda noge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4" name="Ograda številke diapozitiva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8C5777-2A04-4181-BAB7-51D2255E4235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  <p:transition>
    <p:rand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sl-SI" smtClean="0"/>
              <a:t>Kliknite, če želite urediti slog naslova matrice</a:t>
            </a:r>
            <a:endParaRPr lang="en-US"/>
          </a:p>
        </p:txBody>
      </p:sp>
      <p:sp>
        <p:nvSpPr>
          <p:cNvPr id="3" name="Ograda besedila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  <p:sp>
        <p:nvSpPr>
          <p:cNvPr id="5" name="Ograda datum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Ograda noge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Ograda številke diapozitiva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272007-AA11-49BD-9F20-470DA81B04CF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  <p:transition>
    <p:rand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dreži in zaokroži en kot pravokotnika 4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Pravokotni trikotnik 5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Prostoročno 6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</a:endParaRPr>
          </a:p>
        </p:txBody>
      </p:sp>
      <p:sp>
        <p:nvSpPr>
          <p:cNvPr id="8" name="Prostoročno 7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</a:endParaRPr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sl-SI" smtClean="0"/>
              <a:t>Kliknite, če želite urediti slog naslova matrice</a:t>
            </a:r>
            <a:endParaRPr lang="en-US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sl-SI" noProof="0" smtClean="0"/>
              <a:t>Kliknite ikono, če želite dodati sliko</a:t>
            </a:r>
            <a:endParaRPr lang="en-US" noProof="0" dirty="0"/>
          </a:p>
        </p:txBody>
      </p:sp>
      <p:sp>
        <p:nvSpPr>
          <p:cNvPr id="9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10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11" name="Ograda številke diapozitiva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0C4F52-F370-4FF6-9B6C-C1627F207DFD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  <p:transition>
    <p:rand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ostoročno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</a:endParaRPr>
          </a:p>
        </p:txBody>
      </p:sp>
      <p:sp>
        <p:nvSpPr>
          <p:cNvPr id="8" name="Prostoročno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</a:endParaRPr>
          </a:p>
        </p:txBody>
      </p:sp>
      <p:sp>
        <p:nvSpPr>
          <p:cNvPr id="1028" name="Ograda naslova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sl-SI" smtClean="0"/>
              <a:t>Kliknite, če želite urediti slog naslova matrice</a:t>
            </a:r>
            <a:endParaRPr lang="en-US" smtClean="0"/>
          </a:p>
        </p:txBody>
      </p:sp>
      <p:sp>
        <p:nvSpPr>
          <p:cNvPr id="1029" name="Ograda besedila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smtClean="0"/>
          </a:p>
        </p:txBody>
      </p:sp>
      <p:sp>
        <p:nvSpPr>
          <p:cNvPr id="10" name="Ograda datuma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22" name="Ograda noge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18" name="Ograda številke diapozitiva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 smtClean="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71ADFAFE-57B5-456E-B4A1-166D76ADF691}" type="slidenum">
              <a:rPr lang="sl-SI"/>
              <a:pPr>
                <a:defRPr/>
              </a:pPr>
              <a:t>‹#›</a:t>
            </a:fld>
            <a:endParaRPr lang="sl-SI"/>
          </a:p>
        </p:txBody>
      </p:sp>
      <p:grpSp>
        <p:nvGrpSpPr>
          <p:cNvPr id="1033" name="Skupina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Prostoročno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" name="Prostoročno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78" r:id="rId2"/>
    <p:sldLayoutId id="2147483687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8" r:id="rId9"/>
    <p:sldLayoutId id="2147483684" r:id="rId10"/>
    <p:sldLayoutId id="2147483685" r:id="rId11"/>
  </p:sldLayoutIdLst>
  <p:transition>
    <p:random/>
  </p:transition>
  <p:timing>
    <p:tnLst>
      <p:par>
        <p:cTn id="1" dur="indefinite" restart="never" nodeType="tmRoot"/>
      </p:par>
    </p:tnLst>
  </p:timing>
  <p:hf sldNum="0" hdr="0" ftr="0" dt="0"/>
  <p:txStyles>
    <p:titleStyle>
      <a:lvl1pPr algn="l" rtl="0" fontAlgn="base">
        <a:spcBef>
          <a:spcPct val="0"/>
        </a:spcBef>
        <a:spcAft>
          <a:spcPct val="0"/>
        </a:spcAft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5000">
          <a:solidFill>
            <a:schemeClr val="tx1"/>
          </a:solidFill>
          <a:latin typeface="Calibri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5000">
          <a:solidFill>
            <a:schemeClr val="tx1"/>
          </a:solidFill>
          <a:latin typeface="Calibri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5000">
          <a:solidFill>
            <a:schemeClr val="tx1"/>
          </a:solidFill>
          <a:latin typeface="Calibri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5000">
          <a:solidFill>
            <a:schemeClr val="tx1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1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1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1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1"/>
          </a:solidFill>
          <a:latin typeface="Calibri" pitchFamily="34" charset="0"/>
        </a:defRPr>
      </a:lvl9pPr>
    </p:titleStyle>
    <p:bodyStyle>
      <a:lvl1pPr marL="273050" indent="-273050" algn="l" rtl="0" fontAlgn="base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fontAlgn="base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fontAlgn="base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fontAlgn="base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jpeg"/><Relationship Id="rId4" Type="http://schemas.openxmlformats.org/officeDocument/2006/relationships/image" Target="../media/image13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0" name="Text Box 12"/>
          <p:cNvSpPr txBox="1">
            <a:spLocks noChangeArrowheads="1"/>
          </p:cNvSpPr>
          <p:nvPr/>
        </p:nvSpPr>
        <p:spPr bwMode="auto">
          <a:xfrm>
            <a:off x="0" y="260350"/>
            <a:ext cx="9144000" cy="523220"/>
          </a:xfrm>
          <a:prstGeom prst="rect">
            <a:avLst/>
          </a:prstGeom>
          <a:gradFill rotWithShape="1">
            <a:gsLst>
              <a:gs pos="0">
                <a:schemeClr val="hlink"/>
              </a:gs>
              <a:gs pos="100000">
                <a:schemeClr val="tx2"/>
              </a:gs>
            </a:gsLst>
            <a:lin ang="2700000" scaled="1"/>
          </a:gradFill>
          <a:ln w="12700">
            <a:noFill/>
            <a:miter lim="800000"/>
            <a:headEnd/>
            <a:tailEnd/>
          </a:ln>
          <a:effectLst>
            <a:outerShdw dist="45791" dir="2021404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sl-SI" sz="2800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mbria" pitchFamily="18" charset="0"/>
              </a:rPr>
              <a:t>Računalniška omrežja</a:t>
            </a:r>
            <a:endParaRPr lang="sl-SI" sz="2800" dirty="0">
              <a:solidFill>
                <a:schemeClr val="accent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ambria" pitchFamily="18" charset="0"/>
            </a:endParaRPr>
          </a:p>
        </p:txBody>
      </p:sp>
      <p:sp>
        <p:nvSpPr>
          <p:cNvPr id="5127" name="Rectangle 18"/>
          <p:cNvSpPr>
            <a:spLocks noGrp="1" noChangeArrowheads="1"/>
          </p:cNvSpPr>
          <p:nvPr>
            <p:ph type="subTitle" idx="1"/>
          </p:nvPr>
        </p:nvSpPr>
        <p:spPr>
          <a:xfrm>
            <a:off x="539750" y="1125538"/>
            <a:ext cx="8353425" cy="936625"/>
          </a:xfrm>
          <a:noFill/>
        </p:spPr>
        <p:txBody>
          <a:bodyPr/>
          <a:lstStyle/>
          <a:p>
            <a:pPr marR="0" algn="ctr"/>
            <a:r>
              <a:rPr lang="sl-SI" sz="4400" b="1" smtClean="0">
                <a:solidFill>
                  <a:schemeClr val="folHlink"/>
                </a:solidFill>
                <a:latin typeface="Comic Sans MS" pitchFamily="66" charset="0"/>
              </a:rPr>
              <a:t>KOMUNICIRANJE</a:t>
            </a:r>
          </a:p>
        </p:txBody>
      </p:sp>
      <p:pic>
        <p:nvPicPr>
          <p:cNvPr id="10242" name="Picture 2" descr="http://www.freedomscientific.com/lsg/imgs/200610_images/talking%20girl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0" y="4365104"/>
            <a:ext cx="2624105" cy="1991233"/>
          </a:xfrm>
          <a:prstGeom prst="rect">
            <a:avLst/>
          </a:prstGeom>
          <a:noFill/>
        </p:spPr>
      </p:pic>
      <p:pic>
        <p:nvPicPr>
          <p:cNvPr id="10244" name="Picture 4" descr="http://ppsd.bluestatedigital.com/page/-/images/Group_talking_forweb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87624" y="3861048"/>
            <a:ext cx="3027218" cy="2476129"/>
          </a:xfrm>
          <a:prstGeom prst="rect">
            <a:avLst/>
          </a:prstGeom>
          <a:noFill/>
        </p:spPr>
      </p:pic>
      <p:pic>
        <p:nvPicPr>
          <p:cNvPr id="10246" name="Picture 6" descr="http://www.unodc.org/images/india/images/q17talking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499992" y="2060848"/>
            <a:ext cx="2808312" cy="2101927"/>
          </a:xfrm>
          <a:prstGeom prst="rect">
            <a:avLst/>
          </a:prstGeom>
          <a:noFill/>
        </p:spPr>
      </p:pic>
      <p:pic>
        <p:nvPicPr>
          <p:cNvPr id="10248" name="Picture 8" descr="http://blog.foreignpolicy.com/files/images/090421_obama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187624" y="1844824"/>
            <a:ext cx="2885971" cy="1922166"/>
          </a:xfrm>
          <a:prstGeom prst="rect">
            <a:avLst/>
          </a:prstGeom>
          <a:noFill/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0"/>
            <a:ext cx="8229600" cy="1143000"/>
          </a:xfrm>
        </p:spPr>
        <p:txBody>
          <a:bodyPr/>
          <a:lstStyle/>
          <a:p>
            <a:r>
              <a:rPr lang="sl-SI" b="1" smtClean="0">
                <a:solidFill>
                  <a:schemeClr val="accent1"/>
                </a:solidFill>
                <a:latin typeface="Cambria" pitchFamily="18" charset="0"/>
              </a:rPr>
              <a:t>Komuniciranje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xfrm>
            <a:off x="611188" y="1268413"/>
            <a:ext cx="8208962" cy="1296491"/>
          </a:xfrm>
          <a:solidFill>
            <a:schemeClr val="accent2"/>
          </a:solidFill>
        </p:spPr>
        <p:txBody>
          <a:bodyPr/>
          <a:lstStyle/>
          <a:p>
            <a:r>
              <a:rPr lang="sl-SI" sz="2800" dirty="0" smtClean="0">
                <a:latin typeface="Cambria" pitchFamily="18" charset="0"/>
              </a:rPr>
              <a:t>posvetovati </a:t>
            </a:r>
            <a:r>
              <a:rPr lang="sl-SI" sz="2800" dirty="0" smtClean="0">
                <a:latin typeface="Cambria" pitchFamily="18" charset="0"/>
              </a:rPr>
              <a:t>se, razpravljati, vprašati za nasvet</a:t>
            </a:r>
          </a:p>
          <a:p>
            <a:r>
              <a:rPr lang="sl-SI" sz="2800" dirty="0" smtClean="0">
                <a:latin typeface="Cambria" pitchFamily="18" charset="0"/>
              </a:rPr>
              <a:t>odnos, s katerim izmenjujemo znanje</a:t>
            </a:r>
          </a:p>
        </p:txBody>
      </p:sp>
      <p:grpSp>
        <p:nvGrpSpPr>
          <p:cNvPr id="6148" name="Group 16"/>
          <p:cNvGrpSpPr>
            <a:grpSpLocks/>
          </p:cNvGrpSpPr>
          <p:nvPr/>
        </p:nvGrpSpPr>
        <p:grpSpPr bwMode="auto">
          <a:xfrm>
            <a:off x="900113" y="3213100"/>
            <a:ext cx="7489825" cy="1898650"/>
            <a:chOff x="747" y="2024"/>
            <a:chExt cx="4718" cy="1196"/>
          </a:xfrm>
        </p:grpSpPr>
        <p:sp>
          <p:nvSpPr>
            <p:cNvPr id="6151" name="Text Box 4"/>
            <p:cNvSpPr txBox="1">
              <a:spLocks noChangeArrowheads="1"/>
            </p:cNvSpPr>
            <p:nvPr/>
          </p:nvSpPr>
          <p:spPr bwMode="auto">
            <a:xfrm>
              <a:off x="1791" y="2024"/>
              <a:ext cx="2541" cy="288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sl-SI" sz="2400" b="1" dirty="0">
                  <a:solidFill>
                    <a:srgbClr val="0C0000"/>
                  </a:solidFill>
                  <a:latin typeface="Cambria" pitchFamily="18" charset="0"/>
                </a:rPr>
                <a:t>PREJEMANJE ZNANJA</a:t>
              </a:r>
            </a:p>
          </p:txBody>
        </p:sp>
        <p:sp>
          <p:nvSpPr>
            <p:cNvPr id="6152" name="Text Box 5"/>
            <p:cNvSpPr txBox="1">
              <a:spLocks noChangeArrowheads="1"/>
            </p:cNvSpPr>
            <p:nvPr/>
          </p:nvSpPr>
          <p:spPr bwMode="auto">
            <a:xfrm>
              <a:off x="747" y="2932"/>
              <a:ext cx="2132" cy="288"/>
            </a:xfrm>
            <a:prstGeom prst="rect">
              <a:avLst/>
            </a:prstGeom>
            <a:solidFill>
              <a:srgbClr val="66FF33"/>
            </a:solidFill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sl-SI" sz="2400" b="1">
                  <a:solidFill>
                    <a:srgbClr val="0C0000"/>
                  </a:solidFill>
                  <a:latin typeface="Cambria" pitchFamily="18" charset="0"/>
                </a:rPr>
                <a:t>KOMUNICIRANJE</a:t>
              </a:r>
            </a:p>
          </p:txBody>
        </p:sp>
        <p:sp>
          <p:nvSpPr>
            <p:cNvPr id="6153" name="Text Box 6"/>
            <p:cNvSpPr txBox="1">
              <a:spLocks noChangeArrowheads="1"/>
            </p:cNvSpPr>
            <p:nvPr/>
          </p:nvSpPr>
          <p:spPr bwMode="auto">
            <a:xfrm>
              <a:off x="3333" y="2932"/>
              <a:ext cx="2132" cy="288"/>
            </a:xfrm>
            <a:prstGeom prst="rect">
              <a:avLst/>
            </a:prstGeom>
            <a:solidFill>
              <a:srgbClr val="008000"/>
            </a:solidFill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sl-SI" sz="2400" b="1">
                  <a:solidFill>
                    <a:srgbClr val="0C0000"/>
                  </a:solidFill>
                  <a:latin typeface="Cambria" pitchFamily="18" charset="0"/>
                </a:rPr>
                <a:t>CELOSTNO</a:t>
              </a:r>
            </a:p>
          </p:txBody>
        </p:sp>
        <p:sp>
          <p:nvSpPr>
            <p:cNvPr id="6154" name="Line 7"/>
            <p:cNvSpPr>
              <a:spLocks noChangeShapeType="1"/>
            </p:cNvSpPr>
            <p:nvPr/>
          </p:nvSpPr>
          <p:spPr bwMode="auto">
            <a:xfrm flipH="1">
              <a:off x="1745" y="2387"/>
              <a:ext cx="726" cy="499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/>
            <a:lstStyle/>
            <a:p>
              <a:endParaRPr lang="sl-SI">
                <a:latin typeface="Cambria" pitchFamily="18" charset="0"/>
              </a:endParaRPr>
            </a:p>
          </p:txBody>
        </p:sp>
        <p:sp>
          <p:nvSpPr>
            <p:cNvPr id="6155" name="Line 9"/>
            <p:cNvSpPr>
              <a:spLocks noChangeShapeType="1"/>
            </p:cNvSpPr>
            <p:nvPr/>
          </p:nvSpPr>
          <p:spPr bwMode="auto">
            <a:xfrm>
              <a:off x="3514" y="2387"/>
              <a:ext cx="681" cy="499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/>
            <a:lstStyle/>
            <a:p>
              <a:endParaRPr lang="sl-SI">
                <a:latin typeface="Cambria" pitchFamily="18" charset="0"/>
              </a:endParaRPr>
            </a:p>
          </p:txBody>
        </p:sp>
        <p:sp>
          <p:nvSpPr>
            <p:cNvPr id="24586" name="Text Box 10"/>
            <p:cNvSpPr txBox="1">
              <a:spLocks noChangeArrowheads="1"/>
            </p:cNvSpPr>
            <p:nvPr/>
          </p:nvSpPr>
          <p:spPr bwMode="auto">
            <a:xfrm>
              <a:off x="1292" y="2433"/>
              <a:ext cx="95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sl-SI" sz="2400">
                  <a:solidFill>
                    <a:srgbClr val="FFFF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Cambria" pitchFamily="18" charset="0"/>
                </a:rPr>
                <a:t>od ljudi</a:t>
              </a:r>
            </a:p>
          </p:txBody>
        </p:sp>
        <p:sp>
          <p:nvSpPr>
            <p:cNvPr id="24587" name="Text Box 11"/>
            <p:cNvSpPr txBox="1">
              <a:spLocks noChangeArrowheads="1"/>
            </p:cNvSpPr>
            <p:nvPr/>
          </p:nvSpPr>
          <p:spPr bwMode="auto">
            <a:xfrm>
              <a:off x="3877" y="2433"/>
              <a:ext cx="145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sl-SI" sz="2400">
                  <a:solidFill>
                    <a:srgbClr val="FFFF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Cambria" pitchFamily="18" charset="0"/>
                </a:rPr>
                <a:t>iz realnosti</a:t>
              </a:r>
            </a:p>
          </p:txBody>
        </p:sp>
      </p:grpSp>
      <p:pic>
        <p:nvPicPr>
          <p:cNvPr id="6149" name="Picture 14" descr="sunflowe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867400" y="5157788"/>
            <a:ext cx="1690688" cy="1700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2" descr="http://www.freedomscientific.com/lsg/imgs/200610_images/talking%20girls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19672" y="5229200"/>
            <a:ext cx="1832017" cy="1390178"/>
          </a:xfrm>
          <a:prstGeom prst="rect">
            <a:avLst/>
          </a:prstGeom>
          <a:noFill/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152400"/>
            <a:ext cx="7772400" cy="1143000"/>
          </a:xfrm>
        </p:spPr>
        <p:txBody>
          <a:bodyPr/>
          <a:lstStyle/>
          <a:p>
            <a:r>
              <a:rPr lang="sl-SI" b="1" smtClean="0">
                <a:solidFill>
                  <a:schemeClr val="accent1"/>
                </a:solidFill>
                <a:latin typeface="Cambria" pitchFamily="18" charset="0"/>
              </a:rPr>
              <a:t>Elementi komuniciranja</a:t>
            </a:r>
            <a:endParaRPr lang="en-GB" b="1" smtClean="0">
              <a:solidFill>
                <a:schemeClr val="accent1"/>
              </a:solidFill>
              <a:latin typeface="Cambria" pitchFamily="18" charset="0"/>
            </a:endParaRP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609600" y="5486400"/>
            <a:ext cx="7772400" cy="895350"/>
          </a:xfrm>
        </p:spPr>
        <p:txBody>
          <a:bodyPr/>
          <a:lstStyle/>
          <a:p>
            <a:pPr algn="ctr">
              <a:lnSpc>
                <a:spcPct val="80000"/>
              </a:lnSpc>
              <a:buFont typeface="Wingdings" pitchFamily="2" charset="2"/>
              <a:buNone/>
            </a:pPr>
            <a:r>
              <a:rPr lang="sl-SI" sz="2800" smtClean="0">
                <a:solidFill>
                  <a:schemeClr val="hlink"/>
                </a:solidFill>
                <a:latin typeface="Cambria" pitchFamily="18" charset="0"/>
              </a:rPr>
              <a:t>MODEL KOMUNICIRANJA</a:t>
            </a:r>
          </a:p>
          <a:p>
            <a:pPr algn="ctr">
              <a:lnSpc>
                <a:spcPct val="80000"/>
              </a:lnSpc>
              <a:buFont typeface="Wingdings" pitchFamily="2" charset="2"/>
              <a:buNone/>
            </a:pPr>
            <a:r>
              <a:rPr lang="sl-SI" sz="2800" smtClean="0">
                <a:solidFill>
                  <a:schemeClr val="hlink"/>
                </a:solidFill>
                <a:latin typeface="Cambria" pitchFamily="18" charset="0"/>
              </a:rPr>
              <a:t>(zapis – prenos – razbiranje znanja)</a:t>
            </a:r>
            <a:endParaRPr lang="en-GB" sz="2800" smtClean="0">
              <a:solidFill>
                <a:schemeClr val="hlink"/>
              </a:solidFill>
              <a:latin typeface="Cambria" pitchFamily="18" charset="0"/>
            </a:endParaRPr>
          </a:p>
        </p:txBody>
      </p:sp>
      <p:sp>
        <p:nvSpPr>
          <p:cNvPr id="7172" name="Text Box 9"/>
          <p:cNvSpPr txBox="1">
            <a:spLocks noChangeArrowheads="1"/>
          </p:cNvSpPr>
          <p:nvPr/>
        </p:nvSpPr>
        <p:spPr bwMode="auto">
          <a:xfrm>
            <a:off x="395288" y="4292600"/>
            <a:ext cx="2514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sl-SI" sz="2800">
                <a:latin typeface="Cambria" pitchFamily="18" charset="0"/>
              </a:rPr>
              <a:t>oddajnik</a:t>
            </a:r>
            <a:endParaRPr lang="en-GB" sz="2800">
              <a:latin typeface="Cambria" pitchFamily="18" charset="0"/>
            </a:endParaRPr>
          </a:p>
        </p:txBody>
      </p:sp>
      <p:sp>
        <p:nvSpPr>
          <p:cNvPr id="7173" name="Text Box 10"/>
          <p:cNvSpPr txBox="1">
            <a:spLocks noChangeArrowheads="1"/>
          </p:cNvSpPr>
          <p:nvPr/>
        </p:nvSpPr>
        <p:spPr bwMode="auto">
          <a:xfrm>
            <a:off x="6300788" y="4292600"/>
            <a:ext cx="1905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sl-SI" sz="2800">
                <a:latin typeface="Cambria" pitchFamily="18" charset="0"/>
              </a:rPr>
              <a:t>prejemnik</a:t>
            </a:r>
            <a:endParaRPr lang="en-GB" sz="2800">
              <a:latin typeface="Cambria" pitchFamily="18" charset="0"/>
            </a:endParaRPr>
          </a:p>
        </p:txBody>
      </p:sp>
      <p:sp>
        <p:nvSpPr>
          <p:cNvPr id="7174" name="Rectangle 11"/>
          <p:cNvSpPr>
            <a:spLocks noChangeArrowheads="1"/>
          </p:cNvSpPr>
          <p:nvPr/>
        </p:nvSpPr>
        <p:spPr bwMode="auto">
          <a:xfrm>
            <a:off x="609600" y="2362200"/>
            <a:ext cx="2209800" cy="1981200"/>
          </a:xfrm>
          <a:prstGeom prst="rect">
            <a:avLst/>
          </a:prstGeom>
          <a:solidFill>
            <a:srgbClr val="00CCFF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sl-SI">
              <a:latin typeface="Cambria" pitchFamily="18" charset="0"/>
            </a:endParaRPr>
          </a:p>
        </p:txBody>
      </p:sp>
      <p:sp>
        <p:nvSpPr>
          <p:cNvPr id="7175" name="Rectangle 17"/>
          <p:cNvSpPr>
            <a:spLocks noChangeArrowheads="1"/>
          </p:cNvSpPr>
          <p:nvPr/>
        </p:nvSpPr>
        <p:spPr bwMode="auto">
          <a:xfrm>
            <a:off x="6172200" y="2362200"/>
            <a:ext cx="2209800" cy="1981200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sl-SI">
              <a:latin typeface="Cambria" pitchFamily="18" charset="0"/>
            </a:endParaRPr>
          </a:p>
        </p:txBody>
      </p:sp>
      <p:sp>
        <p:nvSpPr>
          <p:cNvPr id="7176" name="Rectangle 23"/>
          <p:cNvSpPr>
            <a:spLocks noChangeArrowheads="1"/>
          </p:cNvSpPr>
          <p:nvPr/>
        </p:nvSpPr>
        <p:spPr bwMode="auto">
          <a:xfrm>
            <a:off x="2771775" y="2852738"/>
            <a:ext cx="3455988" cy="1081087"/>
          </a:xfrm>
          <a:prstGeom prst="rect">
            <a:avLst/>
          </a:prstGeom>
          <a:gradFill rotWithShape="0">
            <a:gsLst>
              <a:gs pos="0">
                <a:srgbClr val="00FFFF"/>
              </a:gs>
              <a:gs pos="100000">
                <a:schemeClr val="hlink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sl-SI">
              <a:latin typeface="Cambria" pitchFamily="18" charset="0"/>
            </a:endParaRPr>
          </a:p>
        </p:txBody>
      </p:sp>
      <p:sp>
        <p:nvSpPr>
          <p:cNvPr id="7177" name="Line 24"/>
          <p:cNvSpPr>
            <a:spLocks noChangeShapeType="1"/>
          </p:cNvSpPr>
          <p:nvPr/>
        </p:nvSpPr>
        <p:spPr bwMode="auto">
          <a:xfrm>
            <a:off x="2771775" y="3500438"/>
            <a:ext cx="3455988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</p:spPr>
        <p:txBody>
          <a:bodyPr wrap="none"/>
          <a:lstStyle/>
          <a:p>
            <a:endParaRPr lang="sl-SI">
              <a:latin typeface="Cambria" pitchFamily="18" charset="0"/>
            </a:endParaRPr>
          </a:p>
        </p:txBody>
      </p:sp>
      <p:sp>
        <p:nvSpPr>
          <p:cNvPr id="7178" name="Text Box 26"/>
          <p:cNvSpPr txBox="1">
            <a:spLocks noChangeArrowheads="1"/>
          </p:cNvSpPr>
          <p:nvPr/>
        </p:nvSpPr>
        <p:spPr bwMode="auto">
          <a:xfrm>
            <a:off x="2843213" y="3933825"/>
            <a:ext cx="3276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sl-SI" sz="2400">
                <a:latin typeface="Cambria" pitchFamily="18" charset="0"/>
              </a:rPr>
              <a:t>komunikacijski kanal</a:t>
            </a:r>
            <a:endParaRPr lang="en-GB" sz="2400">
              <a:latin typeface="Cambria" pitchFamily="18" charset="0"/>
            </a:endParaRPr>
          </a:p>
        </p:txBody>
      </p:sp>
      <p:sp>
        <p:nvSpPr>
          <p:cNvPr id="7179" name="Line 27"/>
          <p:cNvSpPr>
            <a:spLocks noChangeShapeType="1"/>
          </p:cNvSpPr>
          <p:nvPr/>
        </p:nvSpPr>
        <p:spPr bwMode="auto">
          <a:xfrm>
            <a:off x="3708400" y="1989138"/>
            <a:ext cx="457200" cy="6858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</p:spPr>
        <p:txBody>
          <a:bodyPr wrap="none"/>
          <a:lstStyle/>
          <a:p>
            <a:endParaRPr lang="sl-SI">
              <a:latin typeface="Cambria" pitchFamily="18" charset="0"/>
            </a:endParaRPr>
          </a:p>
        </p:txBody>
      </p:sp>
      <p:sp>
        <p:nvSpPr>
          <p:cNvPr id="7180" name="Line 28"/>
          <p:cNvSpPr>
            <a:spLocks noChangeShapeType="1"/>
          </p:cNvSpPr>
          <p:nvPr/>
        </p:nvSpPr>
        <p:spPr bwMode="auto">
          <a:xfrm>
            <a:off x="4384675" y="1946275"/>
            <a:ext cx="0" cy="6096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</p:spPr>
        <p:txBody>
          <a:bodyPr wrap="none"/>
          <a:lstStyle/>
          <a:p>
            <a:endParaRPr lang="sl-SI">
              <a:latin typeface="Cambria" pitchFamily="18" charset="0"/>
            </a:endParaRPr>
          </a:p>
        </p:txBody>
      </p:sp>
      <p:sp>
        <p:nvSpPr>
          <p:cNvPr id="7181" name="Line 29"/>
          <p:cNvSpPr>
            <a:spLocks noChangeShapeType="1"/>
          </p:cNvSpPr>
          <p:nvPr/>
        </p:nvSpPr>
        <p:spPr bwMode="auto">
          <a:xfrm flipH="1">
            <a:off x="4643438" y="1916113"/>
            <a:ext cx="609600" cy="6858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</p:spPr>
        <p:txBody>
          <a:bodyPr wrap="none"/>
          <a:lstStyle/>
          <a:p>
            <a:endParaRPr lang="sl-SI">
              <a:latin typeface="Cambria" pitchFamily="18" charset="0"/>
            </a:endParaRPr>
          </a:p>
        </p:txBody>
      </p:sp>
      <p:sp>
        <p:nvSpPr>
          <p:cNvPr id="7182" name="Text Box 30"/>
          <p:cNvSpPr txBox="1">
            <a:spLocks noChangeArrowheads="1"/>
          </p:cNvSpPr>
          <p:nvPr/>
        </p:nvSpPr>
        <p:spPr bwMode="auto">
          <a:xfrm>
            <a:off x="3851275" y="1412875"/>
            <a:ext cx="1219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sl-SI" sz="2400">
                <a:latin typeface="Cambria" pitchFamily="18" charset="0"/>
              </a:rPr>
              <a:t>motnje</a:t>
            </a:r>
            <a:endParaRPr lang="en-GB" sz="2400">
              <a:latin typeface="Cambria" pitchFamily="18" charset="0"/>
            </a:endParaRPr>
          </a:p>
        </p:txBody>
      </p:sp>
      <p:sp>
        <p:nvSpPr>
          <p:cNvPr id="7183" name="Line 31"/>
          <p:cNvSpPr>
            <a:spLocks noChangeShapeType="1"/>
          </p:cNvSpPr>
          <p:nvPr/>
        </p:nvSpPr>
        <p:spPr bwMode="auto">
          <a:xfrm>
            <a:off x="2771775" y="3213100"/>
            <a:ext cx="3455988" cy="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 type="triangle" w="med" len="med"/>
            <a:tailEnd/>
          </a:ln>
        </p:spPr>
        <p:txBody>
          <a:bodyPr wrap="none"/>
          <a:lstStyle/>
          <a:p>
            <a:endParaRPr lang="sl-SI">
              <a:latin typeface="Cambria" pitchFamily="18" charset="0"/>
            </a:endParaRPr>
          </a:p>
        </p:txBody>
      </p:sp>
      <p:sp>
        <p:nvSpPr>
          <p:cNvPr id="7184" name="Text Box 32"/>
          <p:cNvSpPr txBox="1">
            <a:spLocks noChangeArrowheads="1"/>
          </p:cNvSpPr>
          <p:nvPr/>
        </p:nvSpPr>
        <p:spPr bwMode="auto">
          <a:xfrm>
            <a:off x="3348038" y="2708275"/>
            <a:ext cx="2514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sl-SI" sz="2400">
                <a:solidFill>
                  <a:schemeClr val="bg1"/>
                </a:solidFill>
                <a:latin typeface="Cambria" pitchFamily="18" charset="0"/>
              </a:rPr>
              <a:t>povratna zveza</a:t>
            </a:r>
            <a:endParaRPr lang="en-GB" sz="2400">
              <a:solidFill>
                <a:schemeClr val="bg1"/>
              </a:solidFill>
              <a:latin typeface="Cambria" pitchFamily="18" charset="0"/>
            </a:endParaRPr>
          </a:p>
        </p:txBody>
      </p:sp>
      <p:sp>
        <p:nvSpPr>
          <p:cNvPr id="7185" name="Text Box 33"/>
          <p:cNvSpPr txBox="1">
            <a:spLocks noChangeArrowheads="1"/>
          </p:cNvSpPr>
          <p:nvPr/>
        </p:nvSpPr>
        <p:spPr bwMode="auto">
          <a:xfrm>
            <a:off x="3203575" y="3429000"/>
            <a:ext cx="2514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sl-SI" sz="2400">
                <a:solidFill>
                  <a:schemeClr val="bg1"/>
                </a:solidFill>
                <a:latin typeface="Cambria" pitchFamily="18" charset="0"/>
              </a:rPr>
              <a:t>sporočilo</a:t>
            </a:r>
            <a:endParaRPr lang="en-GB" sz="2400">
              <a:solidFill>
                <a:schemeClr val="bg1"/>
              </a:solidFill>
              <a:latin typeface="Cambria" pitchFamily="18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152400"/>
            <a:ext cx="7772400" cy="1143000"/>
          </a:xfrm>
        </p:spPr>
        <p:txBody>
          <a:bodyPr/>
          <a:lstStyle/>
          <a:p>
            <a:r>
              <a:rPr lang="sl-SI" b="1" smtClean="0">
                <a:solidFill>
                  <a:schemeClr val="accent1"/>
                </a:solidFill>
                <a:latin typeface="Arial" charset="0"/>
              </a:rPr>
              <a:t>Cilji komuniciranja</a:t>
            </a:r>
            <a:endParaRPr lang="en-GB" b="1" smtClean="0">
              <a:solidFill>
                <a:schemeClr val="accent1"/>
              </a:solidFill>
              <a:latin typeface="Arial" charset="0"/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1547813" y="1557338"/>
            <a:ext cx="2259012" cy="582612"/>
          </a:xfrm>
        </p:spPr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sl-SI" sz="2800" smtClean="0">
                <a:solidFill>
                  <a:schemeClr val="tx2"/>
                </a:solidFill>
              </a:rPr>
              <a:t>informacija</a:t>
            </a:r>
            <a:endParaRPr lang="en-GB" sz="2800" smtClean="0">
              <a:solidFill>
                <a:schemeClr val="tx2"/>
              </a:solidFill>
            </a:endParaRPr>
          </a:p>
        </p:txBody>
      </p:sp>
      <p:sp>
        <p:nvSpPr>
          <p:cNvPr id="8196" name="Text Box 5"/>
          <p:cNvSpPr txBox="1">
            <a:spLocks noChangeArrowheads="1"/>
          </p:cNvSpPr>
          <p:nvPr/>
        </p:nvSpPr>
        <p:spPr bwMode="auto">
          <a:xfrm>
            <a:off x="1668463" y="3065463"/>
            <a:ext cx="1905000" cy="1982787"/>
          </a:xfrm>
          <a:prstGeom prst="rect">
            <a:avLst/>
          </a:prstGeom>
          <a:solidFill>
            <a:srgbClr val="FF00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endParaRPr lang="sl-SI" sz="2400">
              <a:solidFill>
                <a:schemeClr val="bg2"/>
              </a:solidFill>
              <a:latin typeface="Times New Roman" pitchFamily="18" charset="0"/>
            </a:endParaRPr>
          </a:p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sl-SI" sz="2800">
                <a:solidFill>
                  <a:schemeClr val="tx2"/>
                </a:solidFill>
              </a:rPr>
              <a:t>obstoječe</a:t>
            </a:r>
          </a:p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sl-SI" sz="2800">
                <a:solidFill>
                  <a:schemeClr val="tx2"/>
                </a:solidFill>
              </a:rPr>
              <a:t>stanje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endParaRPr lang="en-GB" sz="2400">
              <a:solidFill>
                <a:schemeClr val="bg2"/>
              </a:solidFill>
              <a:latin typeface="Times New Roman" pitchFamily="18" charset="0"/>
            </a:endParaRPr>
          </a:p>
        </p:txBody>
      </p:sp>
      <p:sp>
        <p:nvSpPr>
          <p:cNvPr id="8197" name="Text Box 6"/>
          <p:cNvSpPr txBox="1">
            <a:spLocks noChangeArrowheads="1"/>
          </p:cNvSpPr>
          <p:nvPr/>
        </p:nvSpPr>
        <p:spPr bwMode="auto">
          <a:xfrm>
            <a:off x="5478463" y="3065463"/>
            <a:ext cx="1905000" cy="1939925"/>
          </a:xfrm>
          <a:prstGeom prst="rect">
            <a:avLst/>
          </a:prstGeom>
          <a:solidFill>
            <a:srgbClr val="35A81A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endParaRPr lang="sl-SI" sz="2800">
              <a:solidFill>
                <a:schemeClr val="bg2"/>
              </a:solidFill>
              <a:latin typeface="Times New Roman" pitchFamily="18" charset="0"/>
            </a:endParaRP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sl-SI" sz="2800">
                <a:solidFill>
                  <a:schemeClr val="tx2"/>
                </a:solidFill>
              </a:rPr>
              <a:t>želeno</a:t>
            </a:r>
          </a:p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sl-SI" sz="2800">
                <a:solidFill>
                  <a:schemeClr val="tx2"/>
                </a:solidFill>
              </a:rPr>
              <a:t>stanje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endParaRPr lang="en-GB" sz="2400">
              <a:solidFill>
                <a:schemeClr val="tx2"/>
              </a:solidFill>
            </a:endParaRPr>
          </a:p>
        </p:txBody>
      </p:sp>
      <p:sp>
        <p:nvSpPr>
          <p:cNvPr id="8198" name="AutoShape 8"/>
          <p:cNvSpPr>
            <a:spLocks noChangeArrowheads="1"/>
          </p:cNvSpPr>
          <p:nvPr/>
        </p:nvSpPr>
        <p:spPr bwMode="auto">
          <a:xfrm>
            <a:off x="2339975" y="2133600"/>
            <a:ext cx="533400" cy="838200"/>
          </a:xfrm>
          <a:prstGeom prst="downArrow">
            <a:avLst>
              <a:gd name="adj1" fmla="val 50000"/>
              <a:gd name="adj2" fmla="val 39286"/>
            </a:avLst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sl-SI">
              <a:solidFill>
                <a:schemeClr val="tx2"/>
              </a:solidFill>
            </a:endParaRPr>
          </a:p>
        </p:txBody>
      </p:sp>
      <p:sp>
        <p:nvSpPr>
          <p:cNvPr id="8199" name="AutoShape 9"/>
          <p:cNvSpPr>
            <a:spLocks noChangeArrowheads="1"/>
          </p:cNvSpPr>
          <p:nvPr/>
        </p:nvSpPr>
        <p:spPr bwMode="auto">
          <a:xfrm>
            <a:off x="3573463" y="3827463"/>
            <a:ext cx="1905000" cy="533400"/>
          </a:xfrm>
          <a:prstGeom prst="rightArrow">
            <a:avLst>
              <a:gd name="adj1" fmla="val 50000"/>
              <a:gd name="adj2" fmla="val 89286"/>
            </a:avLst>
          </a:prstGeom>
          <a:gradFill rotWithShape="0">
            <a:gsLst>
              <a:gs pos="0">
                <a:srgbClr val="FF0000"/>
              </a:gs>
              <a:gs pos="100000">
                <a:srgbClr val="35A81A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sl-SI"/>
          </a:p>
        </p:txBody>
      </p:sp>
      <p:sp>
        <p:nvSpPr>
          <p:cNvPr id="8200" name="Text Box 10"/>
          <p:cNvSpPr txBox="1">
            <a:spLocks noChangeArrowheads="1"/>
          </p:cNvSpPr>
          <p:nvPr/>
        </p:nvSpPr>
        <p:spPr bwMode="auto">
          <a:xfrm>
            <a:off x="358775" y="5516563"/>
            <a:ext cx="8785225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sl-SI" sz="2800">
                <a:latin typeface="Comic Sans MS" pitchFamily="66" charset="0"/>
              </a:rPr>
              <a:t>Pri prejemniku želimo spremeniti obstoječe stanje.</a:t>
            </a:r>
          </a:p>
          <a:p>
            <a:pPr>
              <a:lnSpc>
                <a:spcPct val="80000"/>
              </a:lnSpc>
              <a:spcBef>
                <a:spcPct val="50000"/>
              </a:spcBef>
            </a:pPr>
            <a:r>
              <a:rPr lang="sl-SI" sz="2800">
                <a:latin typeface="Comic Sans MS" pitchFamily="66" charset="0"/>
              </a:rPr>
              <a:t>Cilji: merljivi in dosegljivi.</a:t>
            </a:r>
            <a:endParaRPr lang="en-GB" sz="2800">
              <a:latin typeface="Comic Sans MS" pitchFamily="66" charset="0"/>
            </a:endParaRPr>
          </a:p>
        </p:txBody>
      </p:sp>
    </p:spTree>
  </p:cSld>
  <p:clrMapOvr>
    <a:masterClrMapping/>
  </p:clrMapOvr>
  <p:transition>
    <p:random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228600"/>
            <a:ext cx="7772400" cy="1143000"/>
          </a:xfrm>
        </p:spPr>
        <p:txBody>
          <a:bodyPr/>
          <a:lstStyle/>
          <a:p>
            <a:r>
              <a:rPr lang="sl-SI" b="1" smtClean="0">
                <a:solidFill>
                  <a:schemeClr val="accent1"/>
                </a:solidFill>
                <a:latin typeface="Arial" charset="0"/>
              </a:rPr>
              <a:t>Smeri komuniciranja</a:t>
            </a:r>
            <a:endParaRPr lang="en-GB" b="1" smtClean="0">
              <a:solidFill>
                <a:schemeClr val="accent1"/>
              </a:solidFill>
              <a:latin typeface="Arial" charset="0"/>
            </a:endParaRP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4572000" y="5105400"/>
            <a:ext cx="4191000" cy="1219200"/>
          </a:xfrm>
        </p:spPr>
        <p:txBody>
          <a:bodyPr>
            <a:normAutofit lnSpcReduction="10000"/>
          </a:bodyPr>
          <a:lstStyle/>
          <a:p>
            <a:pPr marL="274320" indent="-274320" algn="ctr" fontAlgn="auto">
              <a:lnSpc>
                <a:spcPct val="90000"/>
              </a:lnSpc>
              <a:spcAft>
                <a:spcPts val="0"/>
              </a:spcAft>
              <a:buClr>
                <a:schemeClr val="accent3"/>
              </a:buClr>
              <a:buFont typeface="Wingdings" pitchFamily="2" charset="2"/>
              <a:buNone/>
              <a:defRPr/>
            </a:pPr>
            <a:r>
              <a:rPr lang="sl-SI" sz="2800">
                <a:latin typeface="Comic Sans MS" pitchFamily="66" charset="0"/>
              </a:rPr>
              <a:t>dvosmerno</a:t>
            </a:r>
          </a:p>
          <a:p>
            <a:pPr marL="274320" indent="-274320" algn="ctr" fontAlgn="auto">
              <a:lnSpc>
                <a:spcPct val="90000"/>
              </a:lnSpc>
              <a:spcAft>
                <a:spcPts val="0"/>
              </a:spcAft>
              <a:buClr>
                <a:schemeClr val="accent3"/>
              </a:buClr>
              <a:buFont typeface="Wingdings" pitchFamily="2" charset="2"/>
              <a:buNone/>
              <a:defRPr/>
            </a:pPr>
            <a:r>
              <a:rPr lang="sl-SI" sz="2800"/>
              <a:t>komuniciranje</a:t>
            </a:r>
          </a:p>
          <a:p>
            <a:pPr marL="274320" indent="-274320" algn="ctr" fontAlgn="auto">
              <a:lnSpc>
                <a:spcPct val="90000"/>
              </a:lnSpc>
              <a:spcAft>
                <a:spcPts val="0"/>
              </a:spcAft>
              <a:buClr>
                <a:schemeClr val="accent3"/>
              </a:buClr>
              <a:buFont typeface="Wingdings" pitchFamily="2" charset="2"/>
              <a:buNone/>
              <a:defRPr/>
            </a:pPr>
            <a:r>
              <a:rPr lang="sl-SI" sz="2200"/>
              <a:t>(povratna informacija)</a:t>
            </a:r>
            <a:endParaRPr lang="en-GB" sz="2200"/>
          </a:p>
        </p:txBody>
      </p:sp>
      <p:sp>
        <p:nvSpPr>
          <p:cNvPr id="7175" name="Text Box 7"/>
          <p:cNvSpPr txBox="1">
            <a:spLocks noChangeArrowheads="1"/>
          </p:cNvSpPr>
          <p:nvPr/>
        </p:nvSpPr>
        <p:spPr bwMode="auto">
          <a:xfrm>
            <a:off x="762000" y="4800600"/>
            <a:ext cx="30480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  <a:spcBef>
                <a:spcPct val="20000"/>
              </a:spcBef>
              <a:buClr>
                <a:schemeClr val="accent1"/>
              </a:buClr>
              <a:buSzPct val="80000"/>
              <a:buFont typeface="Wingdings" pitchFamily="2" charset="2"/>
              <a:buNone/>
              <a:defRPr/>
            </a:pPr>
            <a:r>
              <a:rPr lang="sl-SI" sz="2800">
                <a:effectLst>
                  <a:outerShdw blurRad="38100" dist="38100" dir="2700000" algn="tl">
                    <a:srgbClr val="000000"/>
                  </a:outerShdw>
                </a:effectLst>
              </a:rPr>
              <a:t>enosmerno </a:t>
            </a:r>
          </a:p>
          <a:p>
            <a:pPr algn="ctr">
              <a:lnSpc>
                <a:spcPct val="90000"/>
              </a:lnSpc>
              <a:spcBef>
                <a:spcPct val="20000"/>
              </a:spcBef>
              <a:buClr>
                <a:schemeClr val="accent1"/>
              </a:buClr>
              <a:buSzPct val="80000"/>
              <a:buFont typeface="Wingdings" pitchFamily="2" charset="2"/>
              <a:buNone/>
              <a:defRPr/>
            </a:pPr>
            <a:r>
              <a:rPr lang="sl-SI" sz="2800">
                <a:effectLst>
                  <a:outerShdw blurRad="38100" dist="38100" dir="2700000" algn="tl">
                    <a:srgbClr val="000000"/>
                  </a:outerShdw>
                </a:effectLst>
              </a:rPr>
              <a:t>komuniciranje</a:t>
            </a:r>
            <a:endParaRPr lang="en-GB" sz="2400">
              <a:latin typeface="Times New Roman" pitchFamily="18" charset="0"/>
            </a:endParaRPr>
          </a:p>
        </p:txBody>
      </p:sp>
      <p:pic>
        <p:nvPicPr>
          <p:cNvPr id="4100" name="Picture 4" descr="http://t2.gstatic.com/images?q=tbn:ANd9GcTxxDGij0SUe4zSeM20wHECC3yXaHd_Sl2EM90r4zLuy_a2azw&amp;t=1&amp;usg=__aCFy9cyn3pIKVkKRh4CqXBXlRzQ=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31640" y="2348880"/>
            <a:ext cx="2038350" cy="2238376"/>
          </a:xfrm>
          <a:prstGeom prst="rect">
            <a:avLst/>
          </a:prstGeom>
          <a:noFill/>
        </p:spPr>
      </p:pic>
      <p:pic>
        <p:nvPicPr>
          <p:cNvPr id="4102" name="Picture 6" descr="http://t2.gstatic.com/images?q=tbn:ANd9GcTGZ0pg1ygp2mbilgQc4FcmOfZXWFwuylnbVJjPQfozIKEaErg&amp;t=1&amp;usg=__C4Xz3jMjKisf7Xc9NJwQgcb3_cA=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64088" y="2996952"/>
            <a:ext cx="2457450" cy="1857376"/>
          </a:xfrm>
          <a:prstGeom prst="rect">
            <a:avLst/>
          </a:prstGeom>
          <a:noFill/>
        </p:spPr>
      </p:pic>
    </p:spTree>
  </p:cSld>
  <p:clrMapOvr>
    <a:masterClrMapping/>
  </p:clrMapOvr>
  <p:transition>
    <p:random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304800"/>
            <a:ext cx="7772400" cy="114300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sl-SI" b="1" dirty="0">
                <a:solidFill>
                  <a:schemeClr val="accent1"/>
                </a:solidFill>
                <a:latin typeface="Arial" charset="0"/>
              </a:rPr>
              <a:t>Razmerja v komuniciranju</a:t>
            </a:r>
            <a:endParaRPr lang="en-GB" b="1" dirty="0">
              <a:solidFill>
                <a:schemeClr val="accent1"/>
              </a:solidFill>
              <a:latin typeface="Arial" charset="0"/>
            </a:endParaRPr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>
          <a:xfrm>
            <a:off x="531813" y="3495675"/>
            <a:ext cx="2419350" cy="1000125"/>
          </a:xfrm>
        </p:spPr>
        <p:txBody>
          <a:bodyPr/>
          <a:lstStyle/>
          <a:p>
            <a:pPr algn="ctr">
              <a:lnSpc>
                <a:spcPct val="90000"/>
              </a:lnSpc>
              <a:buFont typeface="Wingdings" pitchFamily="2" charset="2"/>
              <a:buNone/>
            </a:pPr>
            <a:r>
              <a:rPr lang="sl-SI" sz="2400" smtClean="0"/>
              <a:t>individualno</a:t>
            </a:r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r>
              <a:rPr lang="sl-SI" sz="2400" smtClean="0"/>
              <a:t>komuniciranje</a:t>
            </a:r>
            <a:endParaRPr lang="en-GB" sz="2400" smtClean="0"/>
          </a:p>
        </p:txBody>
      </p:sp>
      <p:sp>
        <p:nvSpPr>
          <p:cNvPr id="9220" name="Rectangle 4"/>
          <p:cNvSpPr>
            <a:spLocks noChangeArrowheads="1"/>
          </p:cNvSpPr>
          <p:nvPr/>
        </p:nvSpPr>
        <p:spPr bwMode="auto">
          <a:xfrm>
            <a:off x="4932363" y="4437063"/>
            <a:ext cx="3960812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lnSpc>
                <a:spcPct val="90000"/>
              </a:lnSpc>
              <a:spcBef>
                <a:spcPct val="20000"/>
              </a:spcBef>
              <a:buClr>
                <a:schemeClr val="accent1"/>
              </a:buClr>
              <a:buSzPct val="80000"/>
              <a:buFont typeface="Wingdings" pitchFamily="2" charset="2"/>
              <a:buNone/>
              <a:defRPr/>
            </a:pPr>
            <a:r>
              <a:rPr lang="sl-SI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množično komuniciranje</a:t>
            </a:r>
            <a:endParaRPr lang="en-GB" sz="240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grpSp>
        <p:nvGrpSpPr>
          <p:cNvPr id="11269" name="Group 36"/>
          <p:cNvGrpSpPr>
            <a:grpSpLocks/>
          </p:cNvGrpSpPr>
          <p:nvPr/>
        </p:nvGrpSpPr>
        <p:grpSpPr bwMode="auto">
          <a:xfrm>
            <a:off x="539750" y="2349500"/>
            <a:ext cx="2819400" cy="1143000"/>
            <a:chOff x="336" y="1920"/>
            <a:chExt cx="1776" cy="720"/>
          </a:xfrm>
        </p:grpSpPr>
        <p:sp>
          <p:nvSpPr>
            <p:cNvPr id="11295" name="Oval 5"/>
            <p:cNvSpPr>
              <a:spLocks noChangeArrowheads="1"/>
            </p:cNvSpPr>
            <p:nvPr/>
          </p:nvSpPr>
          <p:spPr bwMode="auto">
            <a:xfrm>
              <a:off x="1392" y="1920"/>
              <a:ext cx="720" cy="72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1296" name="Oval 7"/>
            <p:cNvSpPr>
              <a:spLocks noChangeArrowheads="1"/>
            </p:cNvSpPr>
            <p:nvPr/>
          </p:nvSpPr>
          <p:spPr bwMode="auto">
            <a:xfrm>
              <a:off x="336" y="1920"/>
              <a:ext cx="720" cy="720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1297" name="AutoShape 8"/>
            <p:cNvSpPr>
              <a:spLocks noChangeArrowheads="1"/>
            </p:cNvSpPr>
            <p:nvPr/>
          </p:nvSpPr>
          <p:spPr bwMode="auto">
            <a:xfrm>
              <a:off x="1056" y="2160"/>
              <a:ext cx="336" cy="240"/>
            </a:xfrm>
            <a:prstGeom prst="rightArrow">
              <a:avLst>
                <a:gd name="adj1" fmla="val 50000"/>
                <a:gd name="adj2" fmla="val 35000"/>
              </a:avLst>
            </a:prstGeom>
            <a:gradFill rotWithShape="0">
              <a:gsLst>
                <a:gs pos="0">
                  <a:schemeClr val="tx2"/>
                </a:gs>
                <a:gs pos="100000">
                  <a:schemeClr val="accent1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1298" name="Text Box 9"/>
            <p:cNvSpPr txBox="1">
              <a:spLocks noChangeArrowheads="1"/>
            </p:cNvSpPr>
            <p:nvPr/>
          </p:nvSpPr>
          <p:spPr bwMode="auto">
            <a:xfrm>
              <a:off x="480" y="2064"/>
              <a:ext cx="384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sl-SI" sz="3600" b="1">
                  <a:solidFill>
                    <a:schemeClr val="bg2"/>
                  </a:solidFill>
                </a:rPr>
                <a:t>A</a:t>
              </a:r>
              <a:endParaRPr lang="en-GB" sz="3600" b="1">
                <a:solidFill>
                  <a:schemeClr val="bg2"/>
                </a:solidFill>
              </a:endParaRPr>
            </a:p>
          </p:txBody>
        </p:sp>
        <p:sp>
          <p:nvSpPr>
            <p:cNvPr id="11299" name="Text Box 10"/>
            <p:cNvSpPr txBox="1">
              <a:spLocks noChangeArrowheads="1"/>
            </p:cNvSpPr>
            <p:nvPr/>
          </p:nvSpPr>
          <p:spPr bwMode="auto">
            <a:xfrm>
              <a:off x="1584" y="2064"/>
              <a:ext cx="384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sl-SI" sz="3600" b="1">
                  <a:solidFill>
                    <a:schemeClr val="bg2"/>
                  </a:solidFill>
                </a:rPr>
                <a:t>B</a:t>
              </a:r>
              <a:endParaRPr lang="en-GB" sz="3600" b="1">
                <a:solidFill>
                  <a:schemeClr val="bg2"/>
                </a:solidFill>
              </a:endParaRPr>
            </a:p>
          </p:txBody>
        </p:sp>
      </p:grpSp>
      <p:grpSp>
        <p:nvGrpSpPr>
          <p:cNvPr id="11270" name="Group 37"/>
          <p:cNvGrpSpPr>
            <a:grpSpLocks/>
          </p:cNvGrpSpPr>
          <p:nvPr/>
        </p:nvGrpSpPr>
        <p:grpSpPr bwMode="auto">
          <a:xfrm>
            <a:off x="4787900" y="1557338"/>
            <a:ext cx="3886200" cy="2743200"/>
            <a:chOff x="2976" y="1392"/>
            <a:chExt cx="2448" cy="1728"/>
          </a:xfrm>
        </p:grpSpPr>
        <p:sp>
          <p:nvSpPr>
            <p:cNvPr id="11273" name="Oval 11"/>
            <p:cNvSpPr>
              <a:spLocks noChangeArrowheads="1"/>
            </p:cNvSpPr>
            <p:nvPr/>
          </p:nvSpPr>
          <p:spPr bwMode="auto">
            <a:xfrm>
              <a:off x="3984" y="2640"/>
              <a:ext cx="480" cy="480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sl-SI"/>
            </a:p>
          </p:txBody>
        </p:sp>
        <p:grpSp>
          <p:nvGrpSpPr>
            <p:cNvPr id="11274" name="Group 14"/>
            <p:cNvGrpSpPr>
              <a:grpSpLocks/>
            </p:cNvGrpSpPr>
            <p:nvPr/>
          </p:nvGrpSpPr>
          <p:grpSpPr bwMode="auto">
            <a:xfrm>
              <a:off x="3984" y="1392"/>
              <a:ext cx="480" cy="480"/>
              <a:chOff x="3984" y="1392"/>
              <a:chExt cx="480" cy="480"/>
            </a:xfrm>
          </p:grpSpPr>
          <p:sp>
            <p:nvSpPr>
              <p:cNvPr id="11293" name="Oval 12"/>
              <p:cNvSpPr>
                <a:spLocks noChangeArrowheads="1"/>
              </p:cNvSpPr>
              <p:nvPr/>
            </p:nvSpPr>
            <p:spPr bwMode="auto">
              <a:xfrm>
                <a:off x="3984" y="1392"/>
                <a:ext cx="480" cy="48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sl-SI"/>
              </a:p>
            </p:txBody>
          </p:sp>
          <p:sp>
            <p:nvSpPr>
              <p:cNvPr id="11294" name="Text Box 13"/>
              <p:cNvSpPr txBox="1">
                <a:spLocks noChangeArrowheads="1"/>
              </p:cNvSpPr>
              <p:nvPr/>
            </p:nvSpPr>
            <p:spPr bwMode="auto">
              <a:xfrm>
                <a:off x="4080" y="1440"/>
                <a:ext cx="336" cy="3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sl-SI" sz="3200" b="1">
                    <a:solidFill>
                      <a:schemeClr val="bg2"/>
                    </a:solidFill>
                  </a:rPr>
                  <a:t>D</a:t>
                </a:r>
                <a:endParaRPr lang="en-GB" sz="3200" b="1">
                  <a:solidFill>
                    <a:schemeClr val="bg2"/>
                  </a:solidFill>
                </a:endParaRPr>
              </a:p>
            </p:txBody>
          </p:sp>
        </p:grpSp>
        <p:grpSp>
          <p:nvGrpSpPr>
            <p:cNvPr id="11275" name="Group 15"/>
            <p:cNvGrpSpPr>
              <a:grpSpLocks/>
            </p:cNvGrpSpPr>
            <p:nvPr/>
          </p:nvGrpSpPr>
          <p:grpSpPr bwMode="auto">
            <a:xfrm>
              <a:off x="3360" y="1584"/>
              <a:ext cx="480" cy="480"/>
              <a:chOff x="3984" y="1392"/>
              <a:chExt cx="480" cy="480"/>
            </a:xfrm>
          </p:grpSpPr>
          <p:sp>
            <p:nvSpPr>
              <p:cNvPr id="11291" name="Oval 16"/>
              <p:cNvSpPr>
                <a:spLocks noChangeArrowheads="1"/>
              </p:cNvSpPr>
              <p:nvPr/>
            </p:nvSpPr>
            <p:spPr bwMode="auto">
              <a:xfrm>
                <a:off x="3984" y="1392"/>
                <a:ext cx="480" cy="48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sl-SI"/>
              </a:p>
            </p:txBody>
          </p:sp>
          <p:sp>
            <p:nvSpPr>
              <p:cNvPr id="11292" name="Text Box 17"/>
              <p:cNvSpPr txBox="1">
                <a:spLocks noChangeArrowheads="1"/>
              </p:cNvSpPr>
              <p:nvPr/>
            </p:nvSpPr>
            <p:spPr bwMode="auto">
              <a:xfrm>
                <a:off x="4080" y="1440"/>
                <a:ext cx="336" cy="3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sl-SI" sz="3200" b="1">
                    <a:solidFill>
                      <a:schemeClr val="bg2"/>
                    </a:solidFill>
                  </a:rPr>
                  <a:t>C</a:t>
                </a:r>
                <a:endParaRPr lang="en-GB" sz="3200" b="1">
                  <a:solidFill>
                    <a:schemeClr val="bg2"/>
                  </a:solidFill>
                </a:endParaRPr>
              </a:p>
            </p:txBody>
          </p:sp>
        </p:grpSp>
        <p:grpSp>
          <p:nvGrpSpPr>
            <p:cNvPr id="11276" name="Group 18"/>
            <p:cNvGrpSpPr>
              <a:grpSpLocks/>
            </p:cNvGrpSpPr>
            <p:nvPr/>
          </p:nvGrpSpPr>
          <p:grpSpPr bwMode="auto">
            <a:xfrm>
              <a:off x="4560" y="1584"/>
              <a:ext cx="480" cy="480"/>
              <a:chOff x="3984" y="1392"/>
              <a:chExt cx="480" cy="480"/>
            </a:xfrm>
          </p:grpSpPr>
          <p:sp>
            <p:nvSpPr>
              <p:cNvPr id="11289" name="Oval 19"/>
              <p:cNvSpPr>
                <a:spLocks noChangeArrowheads="1"/>
              </p:cNvSpPr>
              <p:nvPr/>
            </p:nvSpPr>
            <p:spPr bwMode="auto">
              <a:xfrm>
                <a:off x="3984" y="1392"/>
                <a:ext cx="480" cy="48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sl-SI"/>
              </a:p>
            </p:txBody>
          </p:sp>
          <p:sp>
            <p:nvSpPr>
              <p:cNvPr id="11290" name="Text Box 20"/>
              <p:cNvSpPr txBox="1">
                <a:spLocks noChangeArrowheads="1"/>
              </p:cNvSpPr>
              <p:nvPr/>
            </p:nvSpPr>
            <p:spPr bwMode="auto">
              <a:xfrm>
                <a:off x="4080" y="1440"/>
                <a:ext cx="336" cy="3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sl-SI" sz="3200" b="1">
                    <a:solidFill>
                      <a:schemeClr val="bg2"/>
                    </a:solidFill>
                  </a:rPr>
                  <a:t>E</a:t>
                </a:r>
                <a:endParaRPr lang="en-GB" sz="3200" b="1">
                  <a:solidFill>
                    <a:schemeClr val="bg2"/>
                  </a:solidFill>
                </a:endParaRPr>
              </a:p>
            </p:txBody>
          </p:sp>
        </p:grpSp>
        <p:grpSp>
          <p:nvGrpSpPr>
            <p:cNvPr id="11277" name="Group 21"/>
            <p:cNvGrpSpPr>
              <a:grpSpLocks/>
            </p:cNvGrpSpPr>
            <p:nvPr/>
          </p:nvGrpSpPr>
          <p:grpSpPr bwMode="auto">
            <a:xfrm>
              <a:off x="2976" y="2112"/>
              <a:ext cx="480" cy="480"/>
              <a:chOff x="3984" y="1392"/>
              <a:chExt cx="480" cy="480"/>
            </a:xfrm>
          </p:grpSpPr>
          <p:sp>
            <p:nvSpPr>
              <p:cNvPr id="11287" name="Oval 22"/>
              <p:cNvSpPr>
                <a:spLocks noChangeArrowheads="1"/>
              </p:cNvSpPr>
              <p:nvPr/>
            </p:nvSpPr>
            <p:spPr bwMode="auto">
              <a:xfrm>
                <a:off x="3984" y="1392"/>
                <a:ext cx="480" cy="48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sl-SI"/>
              </a:p>
            </p:txBody>
          </p:sp>
          <p:sp>
            <p:nvSpPr>
              <p:cNvPr id="11288" name="Text Box 23"/>
              <p:cNvSpPr txBox="1">
                <a:spLocks noChangeArrowheads="1"/>
              </p:cNvSpPr>
              <p:nvPr/>
            </p:nvSpPr>
            <p:spPr bwMode="auto">
              <a:xfrm>
                <a:off x="4080" y="1440"/>
                <a:ext cx="336" cy="3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sl-SI" sz="3200" b="1">
                    <a:solidFill>
                      <a:schemeClr val="bg2"/>
                    </a:solidFill>
                  </a:rPr>
                  <a:t>B</a:t>
                </a:r>
                <a:endParaRPr lang="en-GB" sz="3200" b="1">
                  <a:solidFill>
                    <a:schemeClr val="bg2"/>
                  </a:solidFill>
                </a:endParaRPr>
              </a:p>
            </p:txBody>
          </p:sp>
        </p:grpSp>
        <p:grpSp>
          <p:nvGrpSpPr>
            <p:cNvPr id="11278" name="Group 24"/>
            <p:cNvGrpSpPr>
              <a:grpSpLocks/>
            </p:cNvGrpSpPr>
            <p:nvPr/>
          </p:nvGrpSpPr>
          <p:grpSpPr bwMode="auto">
            <a:xfrm>
              <a:off x="4944" y="2160"/>
              <a:ext cx="480" cy="480"/>
              <a:chOff x="3984" y="1392"/>
              <a:chExt cx="480" cy="480"/>
            </a:xfrm>
          </p:grpSpPr>
          <p:sp>
            <p:nvSpPr>
              <p:cNvPr id="11285" name="Oval 25"/>
              <p:cNvSpPr>
                <a:spLocks noChangeArrowheads="1"/>
              </p:cNvSpPr>
              <p:nvPr/>
            </p:nvSpPr>
            <p:spPr bwMode="auto">
              <a:xfrm>
                <a:off x="3984" y="1392"/>
                <a:ext cx="480" cy="48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sl-SI"/>
              </a:p>
            </p:txBody>
          </p:sp>
          <p:sp>
            <p:nvSpPr>
              <p:cNvPr id="11286" name="Text Box 26"/>
              <p:cNvSpPr txBox="1">
                <a:spLocks noChangeArrowheads="1"/>
              </p:cNvSpPr>
              <p:nvPr/>
            </p:nvSpPr>
            <p:spPr bwMode="auto">
              <a:xfrm>
                <a:off x="4080" y="1440"/>
                <a:ext cx="336" cy="3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sl-SI" sz="3200" b="1">
                    <a:solidFill>
                      <a:schemeClr val="bg2"/>
                    </a:solidFill>
                  </a:rPr>
                  <a:t>F</a:t>
                </a:r>
                <a:endParaRPr lang="en-GB" sz="3200" b="1">
                  <a:solidFill>
                    <a:schemeClr val="bg2"/>
                  </a:solidFill>
                </a:endParaRPr>
              </a:p>
            </p:txBody>
          </p:sp>
        </p:grpSp>
        <p:sp>
          <p:nvSpPr>
            <p:cNvPr id="11279" name="Line 29"/>
            <p:cNvSpPr>
              <a:spLocks noChangeShapeType="1"/>
            </p:cNvSpPr>
            <p:nvPr/>
          </p:nvSpPr>
          <p:spPr bwMode="auto">
            <a:xfrm flipH="1" flipV="1">
              <a:off x="3408" y="2448"/>
              <a:ext cx="576" cy="336"/>
            </a:xfrm>
            <a:prstGeom prst="line">
              <a:avLst/>
            </a:prstGeom>
            <a:noFill/>
            <a:ln w="63500">
              <a:solidFill>
                <a:schemeClr val="tx2"/>
              </a:solidFill>
              <a:round/>
              <a:headEnd/>
              <a:tailEnd type="triangle" w="med" len="med"/>
            </a:ln>
          </p:spPr>
          <p:txBody>
            <a:bodyPr wrap="none"/>
            <a:lstStyle/>
            <a:p>
              <a:endParaRPr lang="sl-SI"/>
            </a:p>
          </p:txBody>
        </p:sp>
        <p:sp>
          <p:nvSpPr>
            <p:cNvPr id="11280" name="Line 30"/>
            <p:cNvSpPr>
              <a:spLocks noChangeShapeType="1"/>
            </p:cNvSpPr>
            <p:nvPr/>
          </p:nvSpPr>
          <p:spPr bwMode="auto">
            <a:xfrm flipH="1" flipV="1">
              <a:off x="3696" y="2064"/>
              <a:ext cx="384" cy="576"/>
            </a:xfrm>
            <a:prstGeom prst="line">
              <a:avLst/>
            </a:prstGeom>
            <a:noFill/>
            <a:ln w="63500">
              <a:solidFill>
                <a:schemeClr val="tx2"/>
              </a:solidFill>
              <a:round/>
              <a:headEnd/>
              <a:tailEnd type="triangle" w="med" len="med"/>
            </a:ln>
          </p:spPr>
          <p:txBody>
            <a:bodyPr wrap="none"/>
            <a:lstStyle/>
            <a:p>
              <a:endParaRPr lang="sl-SI"/>
            </a:p>
          </p:txBody>
        </p:sp>
        <p:sp>
          <p:nvSpPr>
            <p:cNvPr id="11281" name="Line 31"/>
            <p:cNvSpPr>
              <a:spLocks noChangeShapeType="1"/>
            </p:cNvSpPr>
            <p:nvPr/>
          </p:nvSpPr>
          <p:spPr bwMode="auto">
            <a:xfrm flipV="1">
              <a:off x="4224" y="1872"/>
              <a:ext cx="0" cy="768"/>
            </a:xfrm>
            <a:prstGeom prst="line">
              <a:avLst/>
            </a:prstGeom>
            <a:noFill/>
            <a:ln w="63500">
              <a:solidFill>
                <a:schemeClr val="tx2"/>
              </a:solidFill>
              <a:round/>
              <a:headEnd/>
              <a:tailEnd type="triangle" w="med" len="med"/>
            </a:ln>
          </p:spPr>
          <p:txBody>
            <a:bodyPr wrap="none"/>
            <a:lstStyle/>
            <a:p>
              <a:endParaRPr lang="sl-SI"/>
            </a:p>
          </p:txBody>
        </p:sp>
        <p:sp>
          <p:nvSpPr>
            <p:cNvPr id="11282" name="Line 32"/>
            <p:cNvSpPr>
              <a:spLocks noChangeShapeType="1"/>
            </p:cNvSpPr>
            <p:nvPr/>
          </p:nvSpPr>
          <p:spPr bwMode="auto">
            <a:xfrm flipV="1">
              <a:off x="4368" y="2064"/>
              <a:ext cx="336" cy="624"/>
            </a:xfrm>
            <a:prstGeom prst="line">
              <a:avLst/>
            </a:prstGeom>
            <a:noFill/>
            <a:ln w="63500">
              <a:solidFill>
                <a:schemeClr val="tx2"/>
              </a:solidFill>
              <a:round/>
              <a:headEnd/>
              <a:tailEnd type="triangle" w="med" len="med"/>
            </a:ln>
          </p:spPr>
          <p:txBody>
            <a:bodyPr wrap="none"/>
            <a:lstStyle/>
            <a:p>
              <a:endParaRPr lang="sl-SI"/>
            </a:p>
          </p:txBody>
        </p:sp>
        <p:sp>
          <p:nvSpPr>
            <p:cNvPr id="11283" name="Line 33"/>
            <p:cNvSpPr>
              <a:spLocks noChangeShapeType="1"/>
            </p:cNvSpPr>
            <p:nvPr/>
          </p:nvSpPr>
          <p:spPr bwMode="auto">
            <a:xfrm flipV="1">
              <a:off x="4464" y="2592"/>
              <a:ext cx="528" cy="192"/>
            </a:xfrm>
            <a:prstGeom prst="line">
              <a:avLst/>
            </a:prstGeom>
            <a:noFill/>
            <a:ln w="63500">
              <a:solidFill>
                <a:schemeClr val="tx2"/>
              </a:solidFill>
              <a:round/>
              <a:headEnd/>
              <a:tailEnd type="triangle" w="med" len="med"/>
            </a:ln>
          </p:spPr>
          <p:txBody>
            <a:bodyPr wrap="none"/>
            <a:lstStyle/>
            <a:p>
              <a:endParaRPr lang="sl-SI"/>
            </a:p>
          </p:txBody>
        </p:sp>
        <p:sp>
          <p:nvSpPr>
            <p:cNvPr id="11284" name="Text Box 34"/>
            <p:cNvSpPr txBox="1">
              <a:spLocks noChangeArrowheads="1"/>
            </p:cNvSpPr>
            <p:nvPr/>
          </p:nvSpPr>
          <p:spPr bwMode="auto">
            <a:xfrm>
              <a:off x="4032" y="2688"/>
              <a:ext cx="384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sl-SI" sz="3600" b="1">
                  <a:solidFill>
                    <a:schemeClr val="bg2"/>
                  </a:solidFill>
                </a:rPr>
                <a:t>A</a:t>
              </a:r>
              <a:endParaRPr lang="en-GB" sz="3600" b="1">
                <a:solidFill>
                  <a:schemeClr val="bg2"/>
                </a:solidFill>
              </a:endParaRPr>
            </a:p>
          </p:txBody>
        </p:sp>
      </p:grpSp>
      <p:pic>
        <p:nvPicPr>
          <p:cNvPr id="3074" name="Picture 2" descr="http://t3.gstatic.com/images?q=tbn:ANd9GcS76WJJM17V641e8O6NGUolQxXTiXnn5pTQF64vFeMVJ836Xno&amp;t=1&amp;usg=__14DMGOodW3iWK78UZzMYwYiMwDI=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80112" y="4941168"/>
            <a:ext cx="2619375" cy="1743076"/>
          </a:xfrm>
          <a:prstGeom prst="rect">
            <a:avLst/>
          </a:prstGeom>
          <a:noFill/>
        </p:spPr>
      </p:pic>
      <p:pic>
        <p:nvPicPr>
          <p:cNvPr id="3078" name="Picture 6" descr="http://t2.gstatic.com/images?q=tbn:ANd9GcRL7XM_nfeyXjhPxAQvPZ3nsTH-h-pCdl9pxBWtVvN3VzzbeSM&amp;t=1&amp;usg=__nTGJTHZ5wWzawy_m396Q30XWuTc=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3568" y="4437112"/>
            <a:ext cx="2143125" cy="2143125"/>
          </a:xfrm>
          <a:prstGeom prst="rect">
            <a:avLst/>
          </a:prstGeom>
          <a:noFill/>
        </p:spPr>
      </p:pic>
    </p:spTree>
  </p:cSld>
  <p:clrMapOvr>
    <a:masterClrMapping/>
  </p:clrMapOvr>
  <p:transition>
    <p:random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228600"/>
            <a:ext cx="7772400" cy="1143000"/>
          </a:xfrm>
        </p:spPr>
        <p:txBody>
          <a:bodyPr/>
          <a:lstStyle/>
          <a:p>
            <a:r>
              <a:rPr lang="sl-SI" b="1" smtClean="0">
                <a:solidFill>
                  <a:schemeClr val="accent1"/>
                </a:solidFill>
                <a:latin typeface="Arial" charset="0"/>
              </a:rPr>
              <a:t>Kakovost komuniciranja</a:t>
            </a:r>
            <a:endParaRPr lang="en-GB" b="1" smtClean="0">
              <a:solidFill>
                <a:schemeClr val="accent1"/>
              </a:solidFill>
              <a:latin typeface="Arial" charset="0"/>
            </a:endParaRPr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>
          <a:xfrm>
            <a:off x="250825" y="1628775"/>
            <a:ext cx="8137525" cy="4495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sl-SI" b="1" dirty="0" smtClean="0">
                <a:solidFill>
                  <a:schemeClr val="hlink"/>
                </a:solidFill>
                <a:latin typeface="Comic Sans MS" pitchFamily="66" charset="0"/>
              </a:rPr>
              <a:t>Čarobno število sedem</a:t>
            </a:r>
            <a:r>
              <a:rPr lang="sl-SI" dirty="0" smtClean="0">
                <a:solidFill>
                  <a:schemeClr val="hlink"/>
                </a:solidFill>
                <a:latin typeface="Comic Sans MS" pitchFamily="66" charset="0"/>
              </a:rPr>
              <a:t>:</a:t>
            </a:r>
            <a:r>
              <a:rPr lang="sl-SI" dirty="0" smtClean="0">
                <a:latin typeface="Comic Sans MS" pitchFamily="66" charset="0"/>
              </a:rPr>
              <a:t> </a:t>
            </a:r>
            <a:r>
              <a:rPr lang="sl-SI" sz="2800" dirty="0" smtClean="0">
                <a:latin typeface="Comic Sans MS" pitchFamily="66" charset="0"/>
              </a:rPr>
              <a:t>obseg informacij, ki jih lahko naenkrat sprejmemo, je omejen</a:t>
            </a:r>
          </a:p>
          <a:p>
            <a:pPr>
              <a:lnSpc>
                <a:spcPct val="90000"/>
              </a:lnSpc>
            </a:pPr>
            <a:r>
              <a:rPr lang="sl-SI" sz="2800" dirty="0" smtClean="0">
                <a:latin typeface="Comic Sans MS" pitchFamily="66" charset="0"/>
              </a:rPr>
              <a:t>(poskus s številkami!!!);</a:t>
            </a:r>
          </a:p>
          <a:p>
            <a:pPr>
              <a:lnSpc>
                <a:spcPct val="90000"/>
              </a:lnSpc>
            </a:pPr>
            <a:r>
              <a:rPr lang="sl-SI" b="1" dirty="0" smtClean="0">
                <a:solidFill>
                  <a:schemeClr val="hlink"/>
                </a:solidFill>
                <a:latin typeface="Comic Sans MS" pitchFamily="66" charset="0"/>
              </a:rPr>
              <a:t>spomin</a:t>
            </a:r>
            <a:r>
              <a:rPr lang="sl-SI" dirty="0" smtClean="0">
                <a:solidFill>
                  <a:schemeClr val="hlink"/>
                </a:solidFill>
                <a:latin typeface="Comic Sans MS" pitchFamily="66" charset="0"/>
              </a:rPr>
              <a:t>:</a:t>
            </a:r>
            <a:r>
              <a:rPr lang="sl-SI" dirty="0" smtClean="0">
                <a:latin typeface="Comic Sans MS" pitchFamily="66" charset="0"/>
              </a:rPr>
              <a:t> odvisno od kakovosti komuniciranja:</a:t>
            </a:r>
          </a:p>
          <a:p>
            <a:pPr lvl="1">
              <a:lnSpc>
                <a:spcPct val="90000"/>
              </a:lnSpc>
            </a:pPr>
            <a:r>
              <a:rPr lang="sl-SI" dirty="0" smtClean="0">
                <a:latin typeface="Comic Sans MS" pitchFamily="66" charset="0"/>
              </a:rPr>
              <a:t>razporeditev informacij (začetek, konec, odmor),</a:t>
            </a:r>
          </a:p>
          <a:p>
            <a:pPr lvl="1">
              <a:lnSpc>
                <a:spcPct val="90000"/>
              </a:lnSpc>
            </a:pPr>
            <a:r>
              <a:rPr lang="sl-SI" dirty="0" err="1" smtClean="0">
                <a:latin typeface="Comic Sans MS" pitchFamily="66" charset="0"/>
              </a:rPr>
              <a:t>von</a:t>
            </a:r>
            <a:r>
              <a:rPr lang="sl-SI" dirty="0" smtClean="0">
                <a:latin typeface="Comic Sans MS" pitchFamily="66" charset="0"/>
              </a:rPr>
              <a:t> </a:t>
            </a:r>
            <a:r>
              <a:rPr lang="sl-SI" dirty="0" err="1" smtClean="0">
                <a:latin typeface="Comic Sans MS" pitchFamily="66" charset="0"/>
              </a:rPr>
              <a:t>Restorffov</a:t>
            </a:r>
            <a:r>
              <a:rPr lang="sl-SI" dirty="0" smtClean="0">
                <a:latin typeface="Comic Sans MS" pitchFamily="66" charset="0"/>
              </a:rPr>
              <a:t> efekt (pomembne dele </a:t>
            </a:r>
            <a:r>
              <a:rPr lang="sl-SI" b="1" dirty="0" smtClean="0">
                <a:solidFill>
                  <a:schemeClr val="folHlink"/>
                </a:solidFill>
                <a:latin typeface="Comic Sans MS" pitchFamily="66" charset="0"/>
              </a:rPr>
              <a:t>izpostavimo</a:t>
            </a:r>
            <a:r>
              <a:rPr lang="sl-SI" dirty="0" smtClean="0">
                <a:latin typeface="Comic Sans MS" pitchFamily="66" charset="0"/>
              </a:rPr>
              <a:t>; slike).</a:t>
            </a:r>
            <a:endParaRPr lang="en-GB" dirty="0" smtClean="0">
              <a:latin typeface="Comic Sans MS" pitchFamily="66" charset="0"/>
            </a:endParaRPr>
          </a:p>
        </p:txBody>
      </p:sp>
    </p:spTree>
  </p:cSld>
  <p:clrMapOvr>
    <a:masterClrMapping/>
  </p:clrMapOvr>
  <p:transition>
    <p:random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323850" y="404813"/>
            <a:ext cx="6335713" cy="1143000"/>
          </a:xfrm>
        </p:spPr>
        <p:txBody>
          <a:bodyPr/>
          <a:lstStyle/>
          <a:p>
            <a:r>
              <a:rPr lang="sl-SI" b="1" smtClean="0">
                <a:solidFill>
                  <a:schemeClr val="accent1"/>
                </a:solidFill>
                <a:latin typeface="Arial" charset="0"/>
              </a:rPr>
              <a:t>Izražanje znanja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>
          <a:xfrm>
            <a:off x="0" y="1916113"/>
            <a:ext cx="7129463" cy="4114800"/>
          </a:xfrm>
        </p:spPr>
        <p:txBody>
          <a:bodyPr/>
          <a:lstStyle/>
          <a:p>
            <a:r>
              <a:rPr lang="sl-SI" smtClean="0">
                <a:solidFill>
                  <a:srgbClr val="FF0000"/>
                </a:solidFill>
                <a:latin typeface="Comic Sans MS" pitchFamily="66" charset="0"/>
              </a:rPr>
              <a:t>pogovorni jezik </a:t>
            </a:r>
            <a:r>
              <a:rPr lang="sl-SI" sz="2800" smtClean="0">
                <a:solidFill>
                  <a:schemeClr val="tx2"/>
                </a:solidFill>
                <a:latin typeface="Comic Sans MS" pitchFamily="66" charset="0"/>
              </a:rPr>
              <a:t>(najbolj razširjena oblika; govorjenje in pisanje</a:t>
            </a:r>
            <a:r>
              <a:rPr lang="sl-SI" smtClean="0">
                <a:solidFill>
                  <a:schemeClr val="tx2"/>
                </a:solidFill>
                <a:latin typeface="Comic Sans MS" pitchFamily="66" charset="0"/>
              </a:rPr>
              <a:t>),</a:t>
            </a:r>
          </a:p>
          <a:p>
            <a:r>
              <a:rPr lang="sl-SI" smtClean="0">
                <a:solidFill>
                  <a:srgbClr val="FF0000"/>
                </a:solidFill>
                <a:latin typeface="Comic Sans MS" pitchFamily="66" charset="0"/>
              </a:rPr>
              <a:t>likovni jezik </a:t>
            </a:r>
            <a:r>
              <a:rPr lang="sl-SI" sz="2800" smtClean="0">
                <a:solidFill>
                  <a:schemeClr val="tx2"/>
                </a:solidFill>
                <a:latin typeface="Comic Sans MS" pitchFamily="66" charset="0"/>
              </a:rPr>
              <a:t>(risanje, slikanje, kiparjenje, oblikovanje),</a:t>
            </a:r>
          </a:p>
          <a:p>
            <a:r>
              <a:rPr lang="sl-SI" smtClean="0">
                <a:solidFill>
                  <a:srgbClr val="FF0000"/>
                </a:solidFill>
                <a:latin typeface="Comic Sans MS" pitchFamily="66" charset="0"/>
              </a:rPr>
              <a:t>jezik zvokov </a:t>
            </a:r>
            <a:r>
              <a:rPr lang="sl-SI" sz="2800" smtClean="0">
                <a:solidFill>
                  <a:schemeClr val="tx2"/>
                </a:solidFill>
                <a:latin typeface="Comic Sans MS" pitchFamily="66" charset="0"/>
              </a:rPr>
              <a:t>(glasba – glasbeni jezik, signaliziranje),</a:t>
            </a:r>
          </a:p>
          <a:p>
            <a:r>
              <a:rPr lang="sl-SI" smtClean="0">
                <a:solidFill>
                  <a:srgbClr val="FF0000"/>
                </a:solidFill>
                <a:latin typeface="Comic Sans MS" pitchFamily="66" charset="0"/>
              </a:rPr>
              <a:t>jezik gibov </a:t>
            </a:r>
            <a:r>
              <a:rPr lang="sl-SI" sz="2800" smtClean="0">
                <a:solidFill>
                  <a:schemeClr val="tx2"/>
                </a:solidFill>
                <a:latin typeface="Comic Sans MS" pitchFamily="66" charset="0"/>
              </a:rPr>
              <a:t>(ples, mimika, pantomima).</a:t>
            </a:r>
          </a:p>
        </p:txBody>
      </p:sp>
      <p:pic>
        <p:nvPicPr>
          <p:cNvPr id="13316" name="Picture 4" descr="komuniciranje9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985000" y="5105400"/>
            <a:ext cx="2159000" cy="1752600"/>
          </a:xfrm>
          <a:prstGeom prst="rect">
            <a:avLst/>
          </a:prstGeom>
          <a:noFill/>
          <a:ln w="3175">
            <a:solidFill>
              <a:srgbClr val="000000"/>
            </a:solidFill>
            <a:miter lim="800000"/>
            <a:headEnd/>
            <a:tailEnd/>
          </a:ln>
        </p:spPr>
      </p:pic>
      <p:pic>
        <p:nvPicPr>
          <p:cNvPr id="13317" name="Picture 9" descr="komuniciranje1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985000" y="3573463"/>
            <a:ext cx="2159000" cy="1562100"/>
          </a:xfrm>
          <a:prstGeom prst="rect">
            <a:avLst/>
          </a:prstGeom>
          <a:noFill/>
          <a:ln w="3175">
            <a:solidFill>
              <a:srgbClr val="000000"/>
            </a:solidFill>
            <a:miter lim="800000"/>
            <a:headEnd/>
            <a:tailEnd/>
          </a:ln>
        </p:spPr>
      </p:pic>
      <p:pic>
        <p:nvPicPr>
          <p:cNvPr id="13318" name="Picture 10" descr="komuniciranje1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985000" y="1989138"/>
            <a:ext cx="2159000" cy="1625600"/>
          </a:xfrm>
          <a:prstGeom prst="rect">
            <a:avLst/>
          </a:prstGeom>
          <a:noFill/>
          <a:ln w="3175">
            <a:solidFill>
              <a:srgbClr val="000000"/>
            </a:solidFill>
            <a:miter lim="800000"/>
            <a:headEnd/>
            <a:tailEnd/>
          </a:ln>
        </p:spPr>
      </p:pic>
      <p:pic>
        <p:nvPicPr>
          <p:cNvPr id="13319" name="Picture 11" descr="komuniciranje19"/>
          <p:cNvPicPr>
            <a:picLocks noChangeAspect="1" noChangeArrowheads="1"/>
          </p:cNvPicPr>
          <p:nvPr/>
        </p:nvPicPr>
        <p:blipFill>
          <a:blip r:embed="rId5" cstate="print"/>
          <a:srcRect l="7045" b="33348"/>
          <a:stretch>
            <a:fillRect/>
          </a:stretch>
        </p:blipFill>
        <p:spPr bwMode="auto">
          <a:xfrm>
            <a:off x="6985000" y="476250"/>
            <a:ext cx="2159000" cy="1557338"/>
          </a:xfrm>
          <a:prstGeom prst="rect">
            <a:avLst/>
          </a:prstGeom>
          <a:noFill/>
          <a:ln w="19050">
            <a:solidFill>
              <a:srgbClr val="000000"/>
            </a:solidFill>
            <a:miter lim="800000"/>
            <a:headEnd/>
            <a:tailEnd/>
          </a:ln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99592" y="1052736"/>
            <a:ext cx="1728192" cy="638944"/>
          </a:xfrm>
        </p:spPr>
        <p:txBody>
          <a:bodyPr/>
          <a:lstStyle/>
          <a:p>
            <a:r>
              <a:rPr lang="sl-SI" sz="2800" dirty="0" smtClean="0"/>
              <a:t>Viri</a:t>
            </a:r>
            <a:endParaRPr lang="sl-SI" sz="2800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sl-SI" dirty="0" smtClean="0"/>
              <a:t>Povzeto po učbeniku za informatiko v splošnih gimnazijah: </a:t>
            </a:r>
          </a:p>
          <a:p>
            <a:pPr>
              <a:buNone/>
            </a:pPr>
            <a:r>
              <a:rPr lang="sl-SI" dirty="0" smtClean="0"/>
              <a:t>L</a:t>
            </a:r>
            <a:r>
              <a:rPr lang="sl-SI" dirty="0" smtClean="0"/>
              <a:t>. Kostrevc </a:t>
            </a:r>
            <a:r>
              <a:rPr lang="sl-SI" dirty="0" smtClean="0"/>
              <a:t>: Računalništvo in informatika, Ljubljana, Pasadena, 2006.</a:t>
            </a:r>
            <a:endParaRPr lang="sl-SI" dirty="0"/>
          </a:p>
        </p:txBody>
      </p:sp>
    </p:spTree>
  </p:cSld>
  <p:clrMapOvr>
    <a:masterClrMapping/>
  </p:clrMapOvr>
  <p:transition>
    <p:random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otek">
  <a:themeElements>
    <a:clrScheme name="Potek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Potek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otek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ova 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ova 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Potek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Potek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268</TotalTime>
  <Words>206</Words>
  <Application>Microsoft Office PowerPoint</Application>
  <PresentationFormat>Diaprojekcija na zaslonu (4:3)</PresentationFormat>
  <Paragraphs>61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diapozitivov</vt:lpstr>
      </vt:variant>
      <vt:variant>
        <vt:i4>9</vt:i4>
      </vt:variant>
    </vt:vector>
  </HeadingPairs>
  <TitlesOfParts>
    <vt:vector size="10" baseType="lpstr">
      <vt:lpstr>Potek</vt:lpstr>
      <vt:lpstr>Diapozitiv 1</vt:lpstr>
      <vt:lpstr>Komuniciranje</vt:lpstr>
      <vt:lpstr>Elementi komuniciranja</vt:lpstr>
      <vt:lpstr>Cilji komuniciranja</vt:lpstr>
      <vt:lpstr>Smeri komuniciranja</vt:lpstr>
      <vt:lpstr>Razmerja v komuniciranju</vt:lpstr>
      <vt:lpstr>Kakovost komuniciranja</vt:lpstr>
      <vt:lpstr>Izražanje znanja</vt:lpstr>
      <vt:lpstr>Viri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ROM</dc:title>
  <cp:lastModifiedBy>Roman Bobnarič</cp:lastModifiedBy>
  <cp:revision>25</cp:revision>
  <dcterms:created xsi:type="dcterms:W3CDTF">2003-09-17T17:54:49Z</dcterms:created>
  <dcterms:modified xsi:type="dcterms:W3CDTF">2010-08-19T22:22:34Z</dcterms:modified>
</cp:coreProperties>
</file>