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7" r:id="rId4"/>
    <p:sldId id="259" r:id="rId5"/>
    <p:sldId id="268" r:id="rId6"/>
    <p:sldId id="261" r:id="rId7"/>
    <p:sldId id="269" r:id="rId8"/>
    <p:sldId id="264" r:id="rId9"/>
    <p:sldId id="266" r:id="rId10"/>
    <p:sldId id="270" r:id="rId11"/>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42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1" d="100"/>
          <a:sy n="41" d="100"/>
        </p:scale>
        <p:origin x="-2347" y="-7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l-SI"/>
          </a:p>
        </p:txBody>
      </p:sp>
      <p:sp>
        <p:nvSpPr>
          <p:cNvPr id="3" name="Ograda datum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FCE2F90-441F-42F6-AD2B-0D44B4FFDFB9}" type="datetimeFigureOut">
              <a:rPr lang="sl-SI"/>
              <a:pPr>
                <a:defRPr/>
              </a:pPr>
              <a:t>24.8.2010</a:t>
            </a:fld>
            <a:endParaRPr lang="sl-SI"/>
          </a:p>
        </p:txBody>
      </p:sp>
      <p:sp>
        <p:nvSpPr>
          <p:cNvPr id="4" name="Ograda stranske slik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Ograda opomb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noProof="0" smtClean="0"/>
              <a:t>Kliknite, če želite urediti sloge besedila matrice</a:t>
            </a:r>
          </a:p>
          <a:p>
            <a:pPr lvl="1"/>
            <a:r>
              <a:rPr lang="sl-SI" noProof="0" smtClean="0"/>
              <a:t>Druga raven</a:t>
            </a:r>
          </a:p>
          <a:p>
            <a:pPr lvl="2"/>
            <a:r>
              <a:rPr lang="sl-SI" noProof="0" smtClean="0"/>
              <a:t>Tretja raven</a:t>
            </a:r>
          </a:p>
          <a:p>
            <a:pPr lvl="3"/>
            <a:r>
              <a:rPr lang="sl-SI" noProof="0" smtClean="0"/>
              <a:t>Četrta raven</a:t>
            </a:r>
          </a:p>
          <a:p>
            <a:pPr lvl="4"/>
            <a:r>
              <a:rPr lang="sl-SI" noProof="0" smtClean="0"/>
              <a:t>Peta raven</a:t>
            </a:r>
            <a:endParaRPr lang="sl-SI" noProof="0"/>
          </a:p>
        </p:txBody>
      </p:sp>
      <p:sp>
        <p:nvSpPr>
          <p:cNvPr id="6" name="Ograda no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l-SI"/>
          </a:p>
        </p:txBody>
      </p:sp>
      <p:sp>
        <p:nvSpPr>
          <p:cNvPr id="7" name="Ograda številke diapoz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2CCF9B4-B4B9-4A5E-8670-7F6C856223C1}" type="slidenum">
              <a:rPr lang="sl-SI"/>
              <a:pPr>
                <a:defRPr/>
              </a:pPr>
              <a:t>‹#›</a:t>
            </a:fld>
            <a:endParaRPr 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Ograda stranske slike 1"/>
          <p:cNvSpPr>
            <a:spLocks noGrp="1" noRot="1" noChangeAspect="1"/>
          </p:cNvSpPr>
          <p:nvPr>
            <p:ph type="sldImg"/>
          </p:nvPr>
        </p:nvSpPr>
        <p:spPr bwMode="auto">
          <a:noFill/>
          <a:ln>
            <a:solidFill>
              <a:srgbClr val="000000"/>
            </a:solidFill>
            <a:miter lim="800000"/>
            <a:headEnd/>
            <a:tailEnd/>
          </a:ln>
        </p:spPr>
      </p:sp>
      <p:sp>
        <p:nvSpPr>
          <p:cNvPr id="15362"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5363"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90B43CB-F9FC-430F-B765-647A7C211DB2}" type="slidenum">
              <a:rPr lang="sl-SI">
                <a:cs typeface="Arial" charset="0"/>
              </a:rPr>
              <a:pPr fontAlgn="base">
                <a:spcBef>
                  <a:spcPct val="0"/>
                </a:spcBef>
                <a:spcAft>
                  <a:spcPct val="0"/>
                </a:spcAft>
              </a:pPr>
              <a:t>1</a:t>
            </a:fld>
            <a:endParaRPr lang="sl-SI">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Ograda stranske slike 1"/>
          <p:cNvSpPr>
            <a:spLocks noGrp="1" noRot="1" noChangeAspect="1"/>
          </p:cNvSpPr>
          <p:nvPr>
            <p:ph type="sldImg"/>
          </p:nvPr>
        </p:nvSpPr>
        <p:spPr bwMode="auto">
          <a:noFill/>
          <a:ln>
            <a:solidFill>
              <a:srgbClr val="000000"/>
            </a:solidFill>
            <a:miter lim="800000"/>
            <a:headEnd/>
            <a:tailEnd/>
          </a:ln>
        </p:spPr>
      </p:sp>
      <p:sp>
        <p:nvSpPr>
          <p:cNvPr id="17410"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7411"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8BE458-0B5C-4BA4-8191-5A9D2ECE513C}" type="slidenum">
              <a:rPr lang="sl-SI">
                <a:cs typeface="Arial" charset="0"/>
              </a:rPr>
              <a:pPr fontAlgn="base">
                <a:spcBef>
                  <a:spcPct val="0"/>
                </a:spcBef>
                <a:spcAft>
                  <a:spcPct val="0"/>
                </a:spcAft>
              </a:pPr>
              <a:t>2</a:t>
            </a:fld>
            <a:endParaRPr lang="sl-SI">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Ograda stranske slike 1"/>
          <p:cNvSpPr>
            <a:spLocks noGrp="1" noRot="1" noChangeAspect="1"/>
          </p:cNvSpPr>
          <p:nvPr>
            <p:ph type="sldImg"/>
          </p:nvPr>
        </p:nvSpPr>
        <p:spPr bwMode="auto">
          <a:noFill/>
          <a:ln>
            <a:solidFill>
              <a:srgbClr val="000000"/>
            </a:solidFill>
            <a:miter lim="800000"/>
            <a:headEnd/>
            <a:tailEnd/>
          </a:ln>
        </p:spPr>
      </p:sp>
      <p:sp>
        <p:nvSpPr>
          <p:cNvPr id="19458"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19459"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8AEE3D-3D3F-4B27-B803-9F030EDBFF95}" type="slidenum">
              <a:rPr lang="sl-SI">
                <a:cs typeface="Arial" charset="0"/>
              </a:rPr>
              <a:pPr fontAlgn="base">
                <a:spcBef>
                  <a:spcPct val="0"/>
                </a:spcBef>
                <a:spcAft>
                  <a:spcPct val="0"/>
                </a:spcAft>
              </a:pPr>
              <a:t>3</a:t>
            </a:fld>
            <a:endParaRPr lang="sl-SI">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Ograda stranske slike 1"/>
          <p:cNvSpPr>
            <a:spLocks noGrp="1" noRot="1" noChangeAspect="1"/>
          </p:cNvSpPr>
          <p:nvPr>
            <p:ph type="sldImg"/>
          </p:nvPr>
        </p:nvSpPr>
        <p:spPr bwMode="auto">
          <a:noFill/>
          <a:ln>
            <a:solidFill>
              <a:srgbClr val="000000"/>
            </a:solidFill>
            <a:miter lim="800000"/>
            <a:headEnd/>
            <a:tailEnd/>
          </a:ln>
        </p:spPr>
      </p:sp>
      <p:sp>
        <p:nvSpPr>
          <p:cNvPr id="21506"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21507"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A3A868-05A2-46CC-B9BD-68256ADD30D6}" type="slidenum">
              <a:rPr lang="sl-SI">
                <a:cs typeface="Arial" charset="0"/>
              </a:rPr>
              <a:pPr fontAlgn="base">
                <a:spcBef>
                  <a:spcPct val="0"/>
                </a:spcBef>
                <a:spcAft>
                  <a:spcPct val="0"/>
                </a:spcAft>
              </a:pPr>
              <a:t>4</a:t>
            </a:fld>
            <a:endParaRPr lang="sl-SI">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Ograda stranske slike 1"/>
          <p:cNvSpPr>
            <a:spLocks noGrp="1" noRot="1" noChangeAspect="1"/>
          </p:cNvSpPr>
          <p:nvPr>
            <p:ph type="sldImg"/>
          </p:nvPr>
        </p:nvSpPr>
        <p:spPr bwMode="auto">
          <a:noFill/>
          <a:ln>
            <a:solidFill>
              <a:srgbClr val="000000"/>
            </a:solidFill>
            <a:miter lim="800000"/>
            <a:headEnd/>
            <a:tailEnd/>
          </a:ln>
        </p:spPr>
      </p:sp>
      <p:sp>
        <p:nvSpPr>
          <p:cNvPr id="26626"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l-SI" smtClean="0"/>
          </a:p>
        </p:txBody>
      </p:sp>
      <p:sp>
        <p:nvSpPr>
          <p:cNvPr id="26627"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F392C89-F267-4DEA-8759-28B4FD6EA6A9}" type="slidenum">
              <a:rPr lang="sl-SI">
                <a:cs typeface="Arial" charset="0"/>
              </a:rPr>
              <a:pPr fontAlgn="base">
                <a:spcBef>
                  <a:spcPct val="0"/>
                </a:spcBef>
                <a:spcAft>
                  <a:spcPct val="0"/>
                </a:spcAft>
              </a:pPr>
              <a:t>8</a:t>
            </a:fld>
            <a:endParaRPr lang="sl-SI">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Ograda stranske slike 1"/>
          <p:cNvSpPr>
            <a:spLocks noGrp="1" noRot="1" noChangeAspect="1"/>
          </p:cNvSpPr>
          <p:nvPr>
            <p:ph type="sldImg"/>
          </p:nvPr>
        </p:nvSpPr>
        <p:spPr bwMode="auto">
          <a:noFill/>
          <a:ln>
            <a:solidFill>
              <a:srgbClr val="000000"/>
            </a:solidFill>
            <a:miter lim="800000"/>
            <a:headEnd/>
            <a:tailEnd/>
          </a:ln>
        </p:spPr>
      </p:sp>
      <p:sp>
        <p:nvSpPr>
          <p:cNvPr id="28674" name="Ograda opomb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sl-SI" smtClean="0"/>
              <a:t>Pozidno kuščarico nekateri napačno imenujejo “martinček”. Slepec pa je breznoga vrsta kuščarja in zelo koristen, ker uničuje polže in gosenice. Belouška spada med gože in je najbolj poznana in razširjena kača pri nas. Gad in modras sta miroljubni kači, ki ugrizneta le, če sta ogroženi.</a:t>
            </a:r>
          </a:p>
        </p:txBody>
      </p:sp>
      <p:sp>
        <p:nvSpPr>
          <p:cNvPr id="28675" name="Ograda številke diapoz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44E155-F0AC-45DF-A32A-F250795753F2}" type="slidenum">
              <a:rPr lang="sl-SI">
                <a:cs typeface="Arial" charset="0"/>
              </a:rPr>
              <a:pPr fontAlgn="base">
                <a:spcBef>
                  <a:spcPct val="0"/>
                </a:spcBef>
                <a:spcAft>
                  <a:spcPct val="0"/>
                </a:spcAft>
              </a:pPr>
              <a:t>9</a:t>
            </a:fld>
            <a:endParaRPr lang="sl-SI">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če želite urediti slog podnaslova matrice</a:t>
            </a:r>
            <a:endParaRPr lang="sl-SI"/>
          </a:p>
        </p:txBody>
      </p:sp>
      <p:sp>
        <p:nvSpPr>
          <p:cNvPr id="4" name="Ograda datuma 3"/>
          <p:cNvSpPr>
            <a:spLocks noGrp="1"/>
          </p:cNvSpPr>
          <p:nvPr>
            <p:ph type="dt" sz="half" idx="10"/>
          </p:nvPr>
        </p:nvSpPr>
        <p:spPr/>
        <p:txBody>
          <a:bodyPr/>
          <a:lstStyle>
            <a:lvl1pPr>
              <a:defRPr/>
            </a:lvl1pPr>
          </a:lstStyle>
          <a:p>
            <a:pPr>
              <a:defRPr/>
            </a:pPr>
            <a:fld id="{CE4171A0-903C-460F-9C18-9B449F519BE7}" type="datetime1">
              <a:rPr lang="sl-SI"/>
              <a:pPr>
                <a:defRPr/>
              </a:pPr>
              <a:t>24.8.2010</a:t>
            </a:fld>
            <a:endParaRPr lang="sl-SI"/>
          </a:p>
        </p:txBody>
      </p:sp>
      <p:sp>
        <p:nvSpPr>
          <p:cNvPr id="5" name="Ograda noge 4"/>
          <p:cNvSpPr>
            <a:spLocks noGrp="1"/>
          </p:cNvSpPr>
          <p:nvPr>
            <p:ph type="ftr" sz="quarter" idx="11"/>
          </p:nvPr>
        </p:nvSpPr>
        <p:spPr/>
        <p:txBody>
          <a:bodyPr/>
          <a:lstStyle>
            <a:lvl1pPr>
              <a:defRPr/>
            </a:lvl1pPr>
          </a:lstStyle>
          <a:p>
            <a:pPr>
              <a:defRPr/>
            </a:pPr>
            <a:r>
              <a:rPr lang="sl-SI"/>
              <a:t>Klavdija Štrancar</a:t>
            </a:r>
          </a:p>
        </p:txBody>
      </p:sp>
      <p:sp>
        <p:nvSpPr>
          <p:cNvPr id="6" name="Ograda številke diapozitiva 5"/>
          <p:cNvSpPr>
            <a:spLocks noGrp="1"/>
          </p:cNvSpPr>
          <p:nvPr>
            <p:ph type="sldNum" sz="quarter" idx="12"/>
          </p:nvPr>
        </p:nvSpPr>
        <p:spPr/>
        <p:txBody>
          <a:bodyPr/>
          <a:lstStyle>
            <a:lvl1pPr>
              <a:defRPr/>
            </a:lvl1pPr>
          </a:lstStyle>
          <a:p>
            <a:pPr>
              <a:defRPr/>
            </a:pPr>
            <a:fld id="{3EA84DB7-5DCC-4E7D-95DF-4A75F53EA451}" type="slidenum">
              <a:rPr lang="sl-SI"/>
              <a:pPr>
                <a:defRPr/>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486A474C-317B-48AB-BC4F-EB8880DC1DBC}" type="datetime1">
              <a:rPr lang="sl-SI"/>
              <a:pPr>
                <a:defRPr/>
              </a:pPr>
              <a:t>24.8.2010</a:t>
            </a:fld>
            <a:endParaRPr lang="sl-SI"/>
          </a:p>
        </p:txBody>
      </p:sp>
      <p:sp>
        <p:nvSpPr>
          <p:cNvPr id="5" name="Ograda noge 4"/>
          <p:cNvSpPr>
            <a:spLocks noGrp="1"/>
          </p:cNvSpPr>
          <p:nvPr>
            <p:ph type="ftr" sz="quarter" idx="11"/>
          </p:nvPr>
        </p:nvSpPr>
        <p:spPr/>
        <p:txBody>
          <a:bodyPr/>
          <a:lstStyle>
            <a:lvl1pPr>
              <a:defRPr/>
            </a:lvl1pPr>
          </a:lstStyle>
          <a:p>
            <a:pPr>
              <a:defRPr/>
            </a:pPr>
            <a:r>
              <a:rPr lang="sl-SI"/>
              <a:t>Klavdija Štrancar</a:t>
            </a:r>
          </a:p>
        </p:txBody>
      </p:sp>
      <p:sp>
        <p:nvSpPr>
          <p:cNvPr id="6" name="Ograda številke diapozitiva 5"/>
          <p:cNvSpPr>
            <a:spLocks noGrp="1"/>
          </p:cNvSpPr>
          <p:nvPr>
            <p:ph type="sldNum" sz="quarter" idx="12"/>
          </p:nvPr>
        </p:nvSpPr>
        <p:spPr/>
        <p:txBody>
          <a:bodyPr/>
          <a:lstStyle>
            <a:lvl1pPr>
              <a:defRPr/>
            </a:lvl1pPr>
          </a:lstStyle>
          <a:p>
            <a:pPr>
              <a:defRPr/>
            </a:pPr>
            <a:fld id="{A7E8A50C-353B-48F1-893A-6CE004D14B2F}" type="slidenum">
              <a:rPr lang="sl-SI"/>
              <a:pPr>
                <a:defRPr/>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E42ED0A9-AEDF-4962-A9F0-7CD59EF06E41}" type="datetime1">
              <a:rPr lang="sl-SI"/>
              <a:pPr>
                <a:defRPr/>
              </a:pPr>
              <a:t>24.8.2010</a:t>
            </a:fld>
            <a:endParaRPr lang="sl-SI"/>
          </a:p>
        </p:txBody>
      </p:sp>
      <p:sp>
        <p:nvSpPr>
          <p:cNvPr id="5" name="Ograda noge 4"/>
          <p:cNvSpPr>
            <a:spLocks noGrp="1"/>
          </p:cNvSpPr>
          <p:nvPr>
            <p:ph type="ftr" sz="quarter" idx="11"/>
          </p:nvPr>
        </p:nvSpPr>
        <p:spPr/>
        <p:txBody>
          <a:bodyPr/>
          <a:lstStyle>
            <a:lvl1pPr>
              <a:defRPr/>
            </a:lvl1pPr>
          </a:lstStyle>
          <a:p>
            <a:pPr>
              <a:defRPr/>
            </a:pPr>
            <a:r>
              <a:rPr lang="sl-SI"/>
              <a:t>Klavdija Štrancar</a:t>
            </a:r>
          </a:p>
        </p:txBody>
      </p:sp>
      <p:sp>
        <p:nvSpPr>
          <p:cNvPr id="6" name="Ograda številke diapozitiva 5"/>
          <p:cNvSpPr>
            <a:spLocks noGrp="1"/>
          </p:cNvSpPr>
          <p:nvPr>
            <p:ph type="sldNum" sz="quarter" idx="12"/>
          </p:nvPr>
        </p:nvSpPr>
        <p:spPr/>
        <p:txBody>
          <a:bodyPr/>
          <a:lstStyle>
            <a:lvl1pPr>
              <a:defRPr/>
            </a:lvl1pPr>
          </a:lstStyle>
          <a:p>
            <a:pPr>
              <a:defRPr/>
            </a:pPr>
            <a:fld id="{BB045114-9A81-443D-B963-CCC72CD5382C}" type="slidenum">
              <a:rPr lang="sl-SI"/>
              <a:pPr>
                <a:defRPr/>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datuma 3"/>
          <p:cNvSpPr>
            <a:spLocks noGrp="1"/>
          </p:cNvSpPr>
          <p:nvPr>
            <p:ph type="dt" sz="half" idx="10"/>
          </p:nvPr>
        </p:nvSpPr>
        <p:spPr/>
        <p:txBody>
          <a:bodyPr/>
          <a:lstStyle>
            <a:lvl1pPr>
              <a:defRPr/>
            </a:lvl1pPr>
          </a:lstStyle>
          <a:p>
            <a:pPr>
              <a:defRPr/>
            </a:pPr>
            <a:fld id="{EFF98C8A-C97E-48C0-A171-36391942EC7C}" type="datetime1">
              <a:rPr lang="sl-SI"/>
              <a:pPr>
                <a:defRPr/>
              </a:pPr>
              <a:t>24.8.2010</a:t>
            </a:fld>
            <a:endParaRPr lang="sl-SI"/>
          </a:p>
        </p:txBody>
      </p:sp>
      <p:sp>
        <p:nvSpPr>
          <p:cNvPr id="5" name="Ograda noge 4"/>
          <p:cNvSpPr>
            <a:spLocks noGrp="1"/>
          </p:cNvSpPr>
          <p:nvPr>
            <p:ph type="ftr" sz="quarter" idx="11"/>
          </p:nvPr>
        </p:nvSpPr>
        <p:spPr/>
        <p:txBody>
          <a:bodyPr/>
          <a:lstStyle>
            <a:lvl1pPr>
              <a:defRPr/>
            </a:lvl1pPr>
          </a:lstStyle>
          <a:p>
            <a:pPr>
              <a:defRPr/>
            </a:pPr>
            <a:r>
              <a:rPr lang="sl-SI"/>
              <a:t>Klavdija Štrancar</a:t>
            </a:r>
          </a:p>
        </p:txBody>
      </p:sp>
      <p:sp>
        <p:nvSpPr>
          <p:cNvPr id="6" name="Ograda številke diapozitiva 5"/>
          <p:cNvSpPr>
            <a:spLocks noGrp="1"/>
          </p:cNvSpPr>
          <p:nvPr>
            <p:ph type="sldNum" sz="quarter" idx="12"/>
          </p:nvPr>
        </p:nvSpPr>
        <p:spPr/>
        <p:txBody>
          <a:bodyPr/>
          <a:lstStyle>
            <a:lvl1pPr>
              <a:defRPr/>
            </a:lvl1pPr>
          </a:lstStyle>
          <a:p>
            <a:pPr>
              <a:defRPr/>
            </a:pPr>
            <a:fld id="{FE22D3BF-74E9-4C4F-9330-A1AD6F6FAB23}" type="slidenum">
              <a:rPr lang="sl-SI"/>
              <a:pPr>
                <a:defRPr/>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Kliknite, če želite urediti sloge besedila matrice</a:t>
            </a:r>
          </a:p>
        </p:txBody>
      </p:sp>
      <p:sp>
        <p:nvSpPr>
          <p:cNvPr id="4" name="Ograda datuma 3"/>
          <p:cNvSpPr>
            <a:spLocks noGrp="1"/>
          </p:cNvSpPr>
          <p:nvPr>
            <p:ph type="dt" sz="half" idx="10"/>
          </p:nvPr>
        </p:nvSpPr>
        <p:spPr/>
        <p:txBody>
          <a:bodyPr/>
          <a:lstStyle>
            <a:lvl1pPr>
              <a:defRPr/>
            </a:lvl1pPr>
          </a:lstStyle>
          <a:p>
            <a:pPr>
              <a:defRPr/>
            </a:pPr>
            <a:fld id="{2C4CD984-D27F-4CED-AFD4-E7905893A523}" type="datetime1">
              <a:rPr lang="sl-SI"/>
              <a:pPr>
                <a:defRPr/>
              </a:pPr>
              <a:t>24.8.2010</a:t>
            </a:fld>
            <a:endParaRPr lang="sl-SI"/>
          </a:p>
        </p:txBody>
      </p:sp>
      <p:sp>
        <p:nvSpPr>
          <p:cNvPr id="5" name="Ograda noge 4"/>
          <p:cNvSpPr>
            <a:spLocks noGrp="1"/>
          </p:cNvSpPr>
          <p:nvPr>
            <p:ph type="ftr" sz="quarter" idx="11"/>
          </p:nvPr>
        </p:nvSpPr>
        <p:spPr/>
        <p:txBody>
          <a:bodyPr/>
          <a:lstStyle>
            <a:lvl1pPr>
              <a:defRPr/>
            </a:lvl1pPr>
          </a:lstStyle>
          <a:p>
            <a:pPr>
              <a:defRPr/>
            </a:pPr>
            <a:r>
              <a:rPr lang="sl-SI"/>
              <a:t>Klavdija Štrancar</a:t>
            </a:r>
          </a:p>
        </p:txBody>
      </p:sp>
      <p:sp>
        <p:nvSpPr>
          <p:cNvPr id="6" name="Ograda številke diapozitiva 5"/>
          <p:cNvSpPr>
            <a:spLocks noGrp="1"/>
          </p:cNvSpPr>
          <p:nvPr>
            <p:ph type="sldNum" sz="quarter" idx="12"/>
          </p:nvPr>
        </p:nvSpPr>
        <p:spPr/>
        <p:txBody>
          <a:bodyPr/>
          <a:lstStyle>
            <a:lvl1pPr>
              <a:defRPr/>
            </a:lvl1pPr>
          </a:lstStyle>
          <a:p>
            <a:pPr>
              <a:defRPr/>
            </a:pPr>
            <a:fld id="{D0887906-1FB5-436D-90B8-8DA82DC7B12B}" type="slidenum">
              <a:rPr lang="sl-SI"/>
              <a:pPr>
                <a:defRPr/>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datuma 3"/>
          <p:cNvSpPr>
            <a:spLocks noGrp="1"/>
          </p:cNvSpPr>
          <p:nvPr>
            <p:ph type="dt" sz="half" idx="10"/>
          </p:nvPr>
        </p:nvSpPr>
        <p:spPr/>
        <p:txBody>
          <a:bodyPr/>
          <a:lstStyle>
            <a:lvl1pPr>
              <a:defRPr/>
            </a:lvl1pPr>
          </a:lstStyle>
          <a:p>
            <a:pPr>
              <a:defRPr/>
            </a:pPr>
            <a:fld id="{6F08A07B-D64D-4420-A0D0-4DBD35B75A1B}" type="datetime1">
              <a:rPr lang="sl-SI"/>
              <a:pPr>
                <a:defRPr/>
              </a:pPr>
              <a:t>24.8.2010</a:t>
            </a:fld>
            <a:endParaRPr lang="sl-SI"/>
          </a:p>
        </p:txBody>
      </p:sp>
      <p:sp>
        <p:nvSpPr>
          <p:cNvPr id="6" name="Ograda noge 4"/>
          <p:cNvSpPr>
            <a:spLocks noGrp="1"/>
          </p:cNvSpPr>
          <p:nvPr>
            <p:ph type="ftr" sz="quarter" idx="11"/>
          </p:nvPr>
        </p:nvSpPr>
        <p:spPr/>
        <p:txBody>
          <a:bodyPr/>
          <a:lstStyle>
            <a:lvl1pPr>
              <a:defRPr/>
            </a:lvl1pPr>
          </a:lstStyle>
          <a:p>
            <a:pPr>
              <a:defRPr/>
            </a:pPr>
            <a:r>
              <a:rPr lang="sl-SI"/>
              <a:t>Klavdija Štrancar</a:t>
            </a:r>
          </a:p>
        </p:txBody>
      </p:sp>
      <p:sp>
        <p:nvSpPr>
          <p:cNvPr id="7" name="Ograda številke diapozitiva 5"/>
          <p:cNvSpPr>
            <a:spLocks noGrp="1"/>
          </p:cNvSpPr>
          <p:nvPr>
            <p:ph type="sldNum" sz="quarter" idx="12"/>
          </p:nvPr>
        </p:nvSpPr>
        <p:spPr/>
        <p:txBody>
          <a:bodyPr/>
          <a:lstStyle>
            <a:lvl1pPr>
              <a:defRPr/>
            </a:lvl1pPr>
          </a:lstStyle>
          <a:p>
            <a:pPr>
              <a:defRPr/>
            </a:pPr>
            <a:fld id="{3AC8D7AF-A344-4BC6-89C8-63CA55A5E685}" type="slidenum">
              <a:rPr lang="sl-SI"/>
              <a:pPr>
                <a:defRPr/>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grada datuma 3"/>
          <p:cNvSpPr>
            <a:spLocks noGrp="1"/>
          </p:cNvSpPr>
          <p:nvPr>
            <p:ph type="dt" sz="half" idx="10"/>
          </p:nvPr>
        </p:nvSpPr>
        <p:spPr/>
        <p:txBody>
          <a:bodyPr/>
          <a:lstStyle>
            <a:lvl1pPr>
              <a:defRPr/>
            </a:lvl1pPr>
          </a:lstStyle>
          <a:p>
            <a:pPr>
              <a:defRPr/>
            </a:pPr>
            <a:fld id="{F448826E-AA25-444A-B5E9-690A33BB7611}" type="datetime1">
              <a:rPr lang="sl-SI"/>
              <a:pPr>
                <a:defRPr/>
              </a:pPr>
              <a:t>24.8.2010</a:t>
            </a:fld>
            <a:endParaRPr lang="sl-SI"/>
          </a:p>
        </p:txBody>
      </p:sp>
      <p:sp>
        <p:nvSpPr>
          <p:cNvPr id="8" name="Ograda noge 4"/>
          <p:cNvSpPr>
            <a:spLocks noGrp="1"/>
          </p:cNvSpPr>
          <p:nvPr>
            <p:ph type="ftr" sz="quarter" idx="11"/>
          </p:nvPr>
        </p:nvSpPr>
        <p:spPr/>
        <p:txBody>
          <a:bodyPr/>
          <a:lstStyle>
            <a:lvl1pPr>
              <a:defRPr/>
            </a:lvl1pPr>
          </a:lstStyle>
          <a:p>
            <a:pPr>
              <a:defRPr/>
            </a:pPr>
            <a:r>
              <a:rPr lang="sl-SI"/>
              <a:t>Klavdija Štrancar</a:t>
            </a:r>
          </a:p>
        </p:txBody>
      </p:sp>
      <p:sp>
        <p:nvSpPr>
          <p:cNvPr id="9" name="Ograda številke diapozitiva 5"/>
          <p:cNvSpPr>
            <a:spLocks noGrp="1"/>
          </p:cNvSpPr>
          <p:nvPr>
            <p:ph type="sldNum" sz="quarter" idx="12"/>
          </p:nvPr>
        </p:nvSpPr>
        <p:spPr/>
        <p:txBody>
          <a:bodyPr/>
          <a:lstStyle>
            <a:lvl1pPr>
              <a:defRPr/>
            </a:lvl1pPr>
          </a:lstStyle>
          <a:p>
            <a:pPr>
              <a:defRPr/>
            </a:pPr>
            <a:fld id="{9B49ACD5-EFE1-459D-BEA5-E46F4FB0EBC8}" type="slidenum">
              <a:rPr lang="sl-SI"/>
              <a:pPr>
                <a:defRPr/>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datuma 3"/>
          <p:cNvSpPr>
            <a:spLocks noGrp="1"/>
          </p:cNvSpPr>
          <p:nvPr>
            <p:ph type="dt" sz="half" idx="10"/>
          </p:nvPr>
        </p:nvSpPr>
        <p:spPr/>
        <p:txBody>
          <a:bodyPr/>
          <a:lstStyle>
            <a:lvl1pPr>
              <a:defRPr/>
            </a:lvl1pPr>
          </a:lstStyle>
          <a:p>
            <a:pPr>
              <a:defRPr/>
            </a:pPr>
            <a:fld id="{3F955438-D593-4E0F-809C-F17513D3ED6D}" type="datetime1">
              <a:rPr lang="sl-SI"/>
              <a:pPr>
                <a:defRPr/>
              </a:pPr>
              <a:t>24.8.2010</a:t>
            </a:fld>
            <a:endParaRPr lang="sl-SI"/>
          </a:p>
        </p:txBody>
      </p:sp>
      <p:sp>
        <p:nvSpPr>
          <p:cNvPr id="4" name="Ograda noge 4"/>
          <p:cNvSpPr>
            <a:spLocks noGrp="1"/>
          </p:cNvSpPr>
          <p:nvPr>
            <p:ph type="ftr" sz="quarter" idx="11"/>
          </p:nvPr>
        </p:nvSpPr>
        <p:spPr/>
        <p:txBody>
          <a:bodyPr/>
          <a:lstStyle>
            <a:lvl1pPr>
              <a:defRPr/>
            </a:lvl1pPr>
          </a:lstStyle>
          <a:p>
            <a:pPr>
              <a:defRPr/>
            </a:pPr>
            <a:r>
              <a:rPr lang="sl-SI"/>
              <a:t>Klavdija Štrancar</a:t>
            </a:r>
          </a:p>
        </p:txBody>
      </p:sp>
      <p:sp>
        <p:nvSpPr>
          <p:cNvPr id="5" name="Ograda številke diapozitiva 5"/>
          <p:cNvSpPr>
            <a:spLocks noGrp="1"/>
          </p:cNvSpPr>
          <p:nvPr>
            <p:ph type="sldNum" sz="quarter" idx="12"/>
          </p:nvPr>
        </p:nvSpPr>
        <p:spPr/>
        <p:txBody>
          <a:bodyPr/>
          <a:lstStyle>
            <a:lvl1pPr>
              <a:defRPr/>
            </a:lvl1pPr>
          </a:lstStyle>
          <a:p>
            <a:pPr>
              <a:defRPr/>
            </a:pPr>
            <a:fld id="{CD332848-C53E-491F-986A-400D05FF1792}" type="slidenum">
              <a:rPr lang="sl-SI"/>
              <a:pPr>
                <a:defRPr/>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p:cNvSpPr>
            <a:spLocks noGrp="1"/>
          </p:cNvSpPr>
          <p:nvPr>
            <p:ph type="dt" sz="half" idx="10"/>
          </p:nvPr>
        </p:nvSpPr>
        <p:spPr/>
        <p:txBody>
          <a:bodyPr/>
          <a:lstStyle>
            <a:lvl1pPr>
              <a:defRPr/>
            </a:lvl1pPr>
          </a:lstStyle>
          <a:p>
            <a:pPr>
              <a:defRPr/>
            </a:pPr>
            <a:fld id="{C5314A64-2FAD-418D-B79C-385D6A4BFD80}" type="datetime1">
              <a:rPr lang="sl-SI"/>
              <a:pPr>
                <a:defRPr/>
              </a:pPr>
              <a:t>24.8.2010</a:t>
            </a:fld>
            <a:endParaRPr lang="sl-SI"/>
          </a:p>
        </p:txBody>
      </p:sp>
      <p:sp>
        <p:nvSpPr>
          <p:cNvPr id="3" name="Ograda noge 4"/>
          <p:cNvSpPr>
            <a:spLocks noGrp="1"/>
          </p:cNvSpPr>
          <p:nvPr>
            <p:ph type="ftr" sz="quarter" idx="11"/>
          </p:nvPr>
        </p:nvSpPr>
        <p:spPr/>
        <p:txBody>
          <a:bodyPr/>
          <a:lstStyle>
            <a:lvl1pPr>
              <a:defRPr/>
            </a:lvl1pPr>
          </a:lstStyle>
          <a:p>
            <a:pPr>
              <a:defRPr/>
            </a:pPr>
            <a:r>
              <a:rPr lang="sl-SI"/>
              <a:t>Klavdija Štrancar</a:t>
            </a:r>
          </a:p>
        </p:txBody>
      </p:sp>
      <p:sp>
        <p:nvSpPr>
          <p:cNvPr id="4" name="Ograda številke diapozitiva 5"/>
          <p:cNvSpPr>
            <a:spLocks noGrp="1"/>
          </p:cNvSpPr>
          <p:nvPr>
            <p:ph type="sldNum" sz="quarter" idx="12"/>
          </p:nvPr>
        </p:nvSpPr>
        <p:spPr/>
        <p:txBody>
          <a:bodyPr/>
          <a:lstStyle>
            <a:lvl1pPr>
              <a:defRPr/>
            </a:lvl1pPr>
          </a:lstStyle>
          <a:p>
            <a:pPr>
              <a:defRPr/>
            </a:pPr>
            <a:fld id="{EF2A8147-6AF4-4559-B6C4-2A66B396E267}" type="slidenum">
              <a:rPr lang="sl-SI"/>
              <a:pPr>
                <a:defRPr/>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3"/>
          <p:cNvSpPr>
            <a:spLocks noGrp="1"/>
          </p:cNvSpPr>
          <p:nvPr>
            <p:ph type="dt" sz="half" idx="10"/>
          </p:nvPr>
        </p:nvSpPr>
        <p:spPr/>
        <p:txBody>
          <a:bodyPr/>
          <a:lstStyle>
            <a:lvl1pPr>
              <a:defRPr/>
            </a:lvl1pPr>
          </a:lstStyle>
          <a:p>
            <a:pPr>
              <a:defRPr/>
            </a:pPr>
            <a:fld id="{71F8A9B8-1F75-4385-918B-DF22761EEA08}" type="datetime1">
              <a:rPr lang="sl-SI"/>
              <a:pPr>
                <a:defRPr/>
              </a:pPr>
              <a:t>24.8.2010</a:t>
            </a:fld>
            <a:endParaRPr lang="sl-SI"/>
          </a:p>
        </p:txBody>
      </p:sp>
      <p:sp>
        <p:nvSpPr>
          <p:cNvPr id="6" name="Ograda noge 4"/>
          <p:cNvSpPr>
            <a:spLocks noGrp="1"/>
          </p:cNvSpPr>
          <p:nvPr>
            <p:ph type="ftr" sz="quarter" idx="11"/>
          </p:nvPr>
        </p:nvSpPr>
        <p:spPr/>
        <p:txBody>
          <a:bodyPr/>
          <a:lstStyle>
            <a:lvl1pPr>
              <a:defRPr/>
            </a:lvl1pPr>
          </a:lstStyle>
          <a:p>
            <a:pPr>
              <a:defRPr/>
            </a:pPr>
            <a:r>
              <a:rPr lang="sl-SI"/>
              <a:t>Klavdija Štrancar</a:t>
            </a:r>
          </a:p>
        </p:txBody>
      </p:sp>
      <p:sp>
        <p:nvSpPr>
          <p:cNvPr id="7" name="Ograda številke diapozitiva 5"/>
          <p:cNvSpPr>
            <a:spLocks noGrp="1"/>
          </p:cNvSpPr>
          <p:nvPr>
            <p:ph type="sldNum" sz="quarter" idx="12"/>
          </p:nvPr>
        </p:nvSpPr>
        <p:spPr/>
        <p:txBody>
          <a:bodyPr/>
          <a:lstStyle>
            <a:lvl1pPr>
              <a:defRPr/>
            </a:lvl1pPr>
          </a:lstStyle>
          <a:p>
            <a:pPr>
              <a:defRPr/>
            </a:pPr>
            <a:fld id="{F31A4734-B336-4A39-B109-3606D338B1D4}" type="slidenum">
              <a:rPr lang="sl-SI"/>
              <a:pPr>
                <a:defRPr/>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
        <p:nvSpPr>
          <p:cNvPr id="5" name="Ograda datuma 3"/>
          <p:cNvSpPr>
            <a:spLocks noGrp="1"/>
          </p:cNvSpPr>
          <p:nvPr>
            <p:ph type="dt" sz="half" idx="10"/>
          </p:nvPr>
        </p:nvSpPr>
        <p:spPr/>
        <p:txBody>
          <a:bodyPr/>
          <a:lstStyle>
            <a:lvl1pPr>
              <a:defRPr/>
            </a:lvl1pPr>
          </a:lstStyle>
          <a:p>
            <a:pPr>
              <a:defRPr/>
            </a:pPr>
            <a:fld id="{DED6F7C9-519F-4CAA-8649-C174D0AAF6E8}" type="datetime1">
              <a:rPr lang="sl-SI"/>
              <a:pPr>
                <a:defRPr/>
              </a:pPr>
              <a:t>24.8.2010</a:t>
            </a:fld>
            <a:endParaRPr lang="sl-SI"/>
          </a:p>
        </p:txBody>
      </p:sp>
      <p:sp>
        <p:nvSpPr>
          <p:cNvPr id="6" name="Ograda noge 4"/>
          <p:cNvSpPr>
            <a:spLocks noGrp="1"/>
          </p:cNvSpPr>
          <p:nvPr>
            <p:ph type="ftr" sz="quarter" idx="11"/>
          </p:nvPr>
        </p:nvSpPr>
        <p:spPr/>
        <p:txBody>
          <a:bodyPr/>
          <a:lstStyle>
            <a:lvl1pPr>
              <a:defRPr/>
            </a:lvl1pPr>
          </a:lstStyle>
          <a:p>
            <a:pPr>
              <a:defRPr/>
            </a:pPr>
            <a:r>
              <a:rPr lang="sl-SI"/>
              <a:t>Klavdija Štrancar</a:t>
            </a:r>
          </a:p>
        </p:txBody>
      </p:sp>
      <p:sp>
        <p:nvSpPr>
          <p:cNvPr id="7" name="Ograda številke diapozitiva 5"/>
          <p:cNvSpPr>
            <a:spLocks noGrp="1"/>
          </p:cNvSpPr>
          <p:nvPr>
            <p:ph type="sldNum" sz="quarter" idx="12"/>
          </p:nvPr>
        </p:nvSpPr>
        <p:spPr/>
        <p:txBody>
          <a:bodyPr/>
          <a:lstStyle>
            <a:lvl1pPr>
              <a:defRPr/>
            </a:lvl1pPr>
          </a:lstStyle>
          <a:p>
            <a:pPr>
              <a:defRPr/>
            </a:pPr>
            <a:fld id="{E17A0680-2FED-44B6-8DD9-34ACF75D7E8F}" type="slidenum">
              <a:rPr lang="sl-SI"/>
              <a:pPr>
                <a:defRPr/>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Ograda naslova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l-SI" smtClean="0"/>
              <a:t>Kliknite, če želite urediti slog naslova matrice</a:t>
            </a:r>
          </a:p>
        </p:txBody>
      </p:sp>
      <p:sp>
        <p:nvSpPr>
          <p:cNvPr id="1027" name="Ograda besedila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713729D5-0A60-4FA7-B0B6-DDCF831CBDDB}" type="datetime1">
              <a:rPr lang="sl-SI"/>
              <a:pPr>
                <a:defRPr/>
              </a:pPr>
              <a:t>24.8.2010</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r>
              <a:rPr lang="sl-SI"/>
              <a:t>Klavdija Štrancar</a:t>
            </a:r>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1331AFD-00CC-4470-85F7-B2CF0CF2C23C}" type="slidenum">
              <a:rPr lang="sl-SI"/>
              <a:pPr>
                <a:defRPr/>
              </a:pPr>
              <a:t>‹#›</a:t>
            </a:fld>
            <a:endParaRPr lang="sl-SI"/>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4.jpeg"/><Relationship Id="rId7"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30000" r="-30000"/>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857224" y="2214554"/>
            <a:ext cx="7572428" cy="2428892"/>
          </a:xfrm>
          <a:ln/>
        </p:spPr>
        <p:style>
          <a:lnRef idx="0">
            <a:schemeClr val="accent3"/>
          </a:lnRef>
          <a:fillRef idx="3">
            <a:schemeClr val="accent3"/>
          </a:fillRef>
          <a:effectRef idx="3">
            <a:schemeClr val="accent3"/>
          </a:effectRef>
          <a:fontRef idx="minor">
            <a:schemeClr val="lt1"/>
          </a:fontRef>
        </p:style>
        <p:txBody>
          <a:bodyPr rtlCol="0">
            <a:noAutofit/>
          </a:bodyPr>
          <a:lstStyle/>
          <a:p>
            <a:pPr fontAlgn="auto">
              <a:spcAft>
                <a:spcPts val="0"/>
              </a:spcAft>
              <a:defRPr/>
            </a:pPr>
            <a:r>
              <a:rPr lang="sl-SI" sz="6000" dirty="0" smtClean="0">
                <a:solidFill>
                  <a:schemeClr val="bg1"/>
                </a:solidFill>
                <a:latin typeface="Jokerman" pitchFamily="82" charset="0"/>
              </a:rPr>
              <a:t>RIBE, DVOŽIVKE, PLAZILCI</a:t>
            </a:r>
            <a:endParaRPr lang="sl-SI" sz="6000" dirty="0">
              <a:solidFill>
                <a:schemeClr val="bg1"/>
              </a:solidFill>
              <a:latin typeface="Jokerman" pitchFamily="82" charset="0"/>
            </a:endParaRPr>
          </a:p>
        </p:txBody>
      </p:sp>
      <p:sp>
        <p:nvSpPr>
          <p:cNvPr id="3" name="Ograda noge 2"/>
          <p:cNvSpPr>
            <a:spLocks noGrp="1"/>
          </p:cNvSpPr>
          <p:nvPr>
            <p:ph type="ftr" sz="quarter" idx="11"/>
          </p:nvPr>
        </p:nvSpPr>
        <p:spPr/>
        <p:txBody>
          <a:bodyPr/>
          <a:lstStyle/>
          <a:p>
            <a:pPr>
              <a:defRPr/>
            </a:pPr>
            <a:r>
              <a:rPr lang="sl-SI"/>
              <a:t>Klavdija Štrancar</a:t>
            </a:r>
            <a:endParaRPr lang="sl-SI"/>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Eksplozija 2 2"/>
          <p:cNvSpPr/>
          <p:nvPr/>
        </p:nvSpPr>
        <p:spPr>
          <a:xfrm>
            <a:off x="357158" y="928670"/>
            <a:ext cx="8786842" cy="4714908"/>
          </a:xfrm>
          <a:prstGeom prst="irregularSeal2">
            <a:avLst/>
          </a:prstGeom>
        </p:spPr>
        <p:style>
          <a:lnRef idx="0">
            <a:schemeClr val="accent6"/>
          </a:lnRef>
          <a:fillRef idx="3">
            <a:schemeClr val="accent6"/>
          </a:fillRef>
          <a:effectRef idx="3">
            <a:schemeClr val="accent6"/>
          </a:effectRef>
          <a:fontRef idx="minor">
            <a:schemeClr val="lt1"/>
          </a:fontRef>
        </p:style>
        <p:txBody>
          <a:bodyPr anchor="ctr"/>
          <a:lstStyle/>
          <a:p>
            <a:pPr fontAlgn="auto">
              <a:lnSpc>
                <a:spcPct val="80000"/>
              </a:lnSpc>
              <a:spcBef>
                <a:spcPts val="0"/>
              </a:spcBef>
              <a:spcAft>
                <a:spcPts val="0"/>
              </a:spcAft>
              <a:defRPr/>
            </a:pPr>
            <a:r>
              <a:rPr lang="sl-SI" sz="2400" b="1" u="sng" dirty="0">
                <a:solidFill>
                  <a:schemeClr val="bg1"/>
                </a:solidFill>
                <a:latin typeface="Jokerman" pitchFamily="82" charset="0"/>
              </a:rPr>
              <a:t>VIRI:</a:t>
            </a:r>
          </a:p>
          <a:p>
            <a:pPr fontAlgn="auto">
              <a:lnSpc>
                <a:spcPct val="80000"/>
              </a:lnSpc>
              <a:spcBef>
                <a:spcPts val="0"/>
              </a:spcBef>
              <a:spcAft>
                <a:spcPts val="0"/>
              </a:spcAft>
              <a:buFontTx/>
              <a:buChar char="-"/>
              <a:defRPr/>
            </a:pPr>
            <a:r>
              <a:rPr lang="sl-SI" sz="2400" b="1" dirty="0">
                <a:solidFill>
                  <a:schemeClr val="accent1">
                    <a:lumMod val="50000"/>
                  </a:schemeClr>
                </a:solidFill>
                <a:latin typeface="Jokerman" pitchFamily="82" charset="0"/>
              </a:rPr>
              <a:t>Naravoslovje in tehnika 4, </a:t>
            </a:r>
          </a:p>
          <a:p>
            <a:pPr fontAlgn="auto">
              <a:lnSpc>
                <a:spcPct val="80000"/>
              </a:lnSpc>
              <a:spcBef>
                <a:spcPts val="0"/>
              </a:spcBef>
              <a:spcAft>
                <a:spcPts val="0"/>
              </a:spcAft>
              <a:defRPr/>
            </a:pPr>
            <a:r>
              <a:rPr lang="sl-SI" sz="2400" b="1" dirty="0">
                <a:solidFill>
                  <a:schemeClr val="accent1">
                    <a:lumMod val="50000"/>
                  </a:schemeClr>
                </a:solidFill>
                <a:latin typeface="Jokerman" pitchFamily="82" charset="0"/>
              </a:rPr>
              <a:t>založba Rokus, Ljubljana 2009, </a:t>
            </a:r>
          </a:p>
          <a:p>
            <a:pPr fontAlgn="auto">
              <a:lnSpc>
                <a:spcPct val="80000"/>
              </a:lnSpc>
              <a:spcBef>
                <a:spcPts val="0"/>
              </a:spcBef>
              <a:spcAft>
                <a:spcPts val="0"/>
              </a:spcAft>
              <a:buFontTx/>
              <a:buChar char="-"/>
              <a:defRPr/>
            </a:pPr>
            <a:r>
              <a:rPr lang="sl-SI" sz="2400" b="1" dirty="0">
                <a:solidFill>
                  <a:schemeClr val="accent1">
                    <a:lumMod val="50000"/>
                  </a:schemeClr>
                </a:solidFill>
                <a:latin typeface="Jokerman" pitchFamily="82" charset="0"/>
              </a:rPr>
              <a:t>Internetna gradiva</a:t>
            </a:r>
          </a:p>
        </p:txBody>
      </p:sp>
      <p:sp>
        <p:nvSpPr>
          <p:cNvPr id="4" name="Ograda noge 3"/>
          <p:cNvSpPr>
            <a:spLocks noGrp="1"/>
          </p:cNvSpPr>
          <p:nvPr>
            <p:ph type="ftr" sz="quarter" idx="11"/>
          </p:nvPr>
        </p:nvSpPr>
        <p:spPr/>
        <p:txBody>
          <a:bodyPr/>
          <a:lstStyle/>
          <a:p>
            <a:pPr>
              <a:defRPr/>
            </a:pPr>
            <a:r>
              <a:rPr lang="sl-SI"/>
              <a:t>Klavdija Štrancar</a:t>
            </a:r>
            <a:endParaRPr lang="sl-S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7000"/>
            <a:lum/>
          </a:blip>
          <a:srcRect/>
          <a:stretch>
            <a:fillRect t="-25000" b="-25000"/>
          </a:stretch>
        </a:blipFill>
        <a:effectLst/>
      </p:bgPr>
    </p:bg>
    <p:spTree>
      <p:nvGrpSpPr>
        <p:cNvPr id="1" name=""/>
        <p:cNvGrpSpPr/>
        <p:nvPr/>
      </p:nvGrpSpPr>
      <p:grpSpPr>
        <a:xfrm>
          <a:off x="0" y="0"/>
          <a:ext cx="0" cy="0"/>
          <a:chOff x="0" y="0"/>
          <a:chExt cx="0" cy="0"/>
        </a:xfrm>
      </p:grpSpPr>
      <p:sp>
        <p:nvSpPr>
          <p:cNvPr id="3" name="Pravokotnik 2"/>
          <p:cNvSpPr/>
          <p:nvPr/>
        </p:nvSpPr>
        <p:spPr>
          <a:xfrm>
            <a:off x="928662" y="3286124"/>
            <a:ext cx="7072362" cy="1569660"/>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fontAlgn="auto">
              <a:spcBef>
                <a:spcPts val="0"/>
              </a:spcBef>
              <a:spcAft>
                <a:spcPts val="0"/>
              </a:spcAft>
              <a:defRPr/>
            </a:pPr>
            <a:r>
              <a:rPr lang="sl-SI" sz="3200" b="1" dirty="0"/>
              <a:t>Vretenčarji </a:t>
            </a:r>
            <a:r>
              <a:rPr lang="sl-SI" sz="3200" b="1" dirty="0"/>
              <a:t>imajo hrbtenico iz vretenc, </a:t>
            </a:r>
            <a:r>
              <a:rPr lang="sl-SI" sz="3200" b="1" dirty="0"/>
              <a:t>možgane, </a:t>
            </a:r>
            <a:r>
              <a:rPr lang="sl-SI" sz="3200" b="1" dirty="0"/>
              <a:t>srce in </a:t>
            </a:r>
            <a:r>
              <a:rPr lang="sl-SI" sz="3200" b="1" dirty="0"/>
              <a:t>večina </a:t>
            </a:r>
            <a:r>
              <a:rPr lang="sl-SI" sz="3200" b="1" dirty="0"/>
              <a:t>dva para </a:t>
            </a:r>
            <a:r>
              <a:rPr lang="sl-SI" sz="3200" b="1" dirty="0"/>
              <a:t>okončin. </a:t>
            </a:r>
            <a:endParaRPr lang="sl-SI" sz="3200" dirty="0"/>
          </a:p>
        </p:txBody>
      </p:sp>
      <p:sp>
        <p:nvSpPr>
          <p:cNvPr id="4" name="PoljeZBesedilom 3"/>
          <p:cNvSpPr txBox="1"/>
          <p:nvPr/>
        </p:nvSpPr>
        <p:spPr>
          <a:xfrm>
            <a:off x="928662" y="2214554"/>
            <a:ext cx="7072362" cy="1077218"/>
          </a:xfrm>
          <a:prstGeom prst="rect">
            <a:avLst/>
          </a:prstGeom>
        </p:spPr>
        <p:style>
          <a:lnRef idx="0">
            <a:schemeClr val="accent4"/>
          </a:lnRef>
          <a:fillRef idx="3">
            <a:schemeClr val="accent4"/>
          </a:fillRef>
          <a:effectRef idx="3">
            <a:schemeClr val="accent4"/>
          </a:effectRef>
          <a:fontRef idx="minor">
            <a:schemeClr val="lt1"/>
          </a:fontRef>
        </p:style>
        <p:txBody>
          <a:bodyPr>
            <a:spAutoFit/>
          </a:bodyPr>
          <a:lstStyle/>
          <a:p>
            <a:pPr fontAlgn="auto">
              <a:spcBef>
                <a:spcPts val="0"/>
              </a:spcBef>
              <a:spcAft>
                <a:spcPts val="0"/>
              </a:spcAft>
              <a:defRPr/>
            </a:pPr>
            <a:r>
              <a:rPr lang="sl-SI" sz="3200" b="1" dirty="0"/>
              <a:t>Med vretenčarje uvrščamo dvoživke, plazilce, ribe, ptiče in sesalce. </a:t>
            </a:r>
            <a:endParaRPr lang="sl-SI" sz="3200" dirty="0"/>
          </a:p>
        </p:txBody>
      </p:sp>
      <p:sp>
        <p:nvSpPr>
          <p:cNvPr id="5" name="PoljeZBesedilom 4"/>
          <p:cNvSpPr txBox="1"/>
          <p:nvPr/>
        </p:nvSpPr>
        <p:spPr>
          <a:xfrm>
            <a:off x="928662" y="4786322"/>
            <a:ext cx="7000924" cy="1569660"/>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fontAlgn="auto">
              <a:spcBef>
                <a:spcPts val="0"/>
              </a:spcBef>
              <a:spcAft>
                <a:spcPts val="0"/>
              </a:spcAft>
              <a:defRPr/>
            </a:pPr>
            <a:r>
              <a:rPr lang="sl-SI" sz="3200" b="1" dirty="0"/>
              <a:t>Njihova povrhnjica je večplastna. So ločenih spolov. Nekateri dihajo s škrgami, nekateri pa s pljuči. </a:t>
            </a:r>
            <a:endParaRPr lang="sl-SI" sz="3200" dirty="0"/>
          </a:p>
        </p:txBody>
      </p:sp>
      <p:sp>
        <p:nvSpPr>
          <p:cNvPr id="2" name="Naslov 1"/>
          <p:cNvSpPr>
            <a:spLocks noGrp="1"/>
          </p:cNvSpPr>
          <p:nvPr>
            <p:ph type="title"/>
          </p:nvPr>
        </p:nvSpPr>
        <p:spPr>
          <a:xfrm>
            <a:off x="857224" y="357166"/>
            <a:ext cx="7215238" cy="1857388"/>
          </a:xfrm>
          <a:ln/>
        </p:spPr>
        <p:style>
          <a:lnRef idx="0">
            <a:schemeClr val="accent1"/>
          </a:lnRef>
          <a:fillRef idx="3">
            <a:schemeClr val="accent1"/>
          </a:fillRef>
          <a:effectRef idx="3">
            <a:schemeClr val="accent1"/>
          </a:effectRef>
          <a:fontRef idx="minor">
            <a:schemeClr val="lt1"/>
          </a:fontRef>
        </p:style>
        <p:txBody>
          <a:bodyPr rtlCol="0">
            <a:noAutofit/>
          </a:bodyPr>
          <a:lstStyle/>
          <a:p>
            <a:pPr fontAlgn="auto">
              <a:spcAft>
                <a:spcPts val="0"/>
              </a:spcAft>
              <a:defRPr/>
            </a:pPr>
            <a:r>
              <a:rPr lang="sl-SI" sz="4000" b="1" dirty="0" smtClean="0">
                <a:solidFill>
                  <a:schemeClr val="accent2"/>
                </a:solidFill>
                <a:latin typeface="Comic Sans MS" pitchFamily="66" charset="0"/>
              </a:rPr>
              <a:t/>
            </a:r>
            <a:br>
              <a:rPr lang="sl-SI" sz="4000" b="1" dirty="0" smtClean="0">
                <a:solidFill>
                  <a:schemeClr val="accent2"/>
                </a:solidFill>
                <a:latin typeface="Comic Sans MS" pitchFamily="66" charset="0"/>
              </a:rPr>
            </a:br>
            <a:r>
              <a:rPr lang="sl-SI" sz="4000" b="1" dirty="0" smtClean="0">
                <a:solidFill>
                  <a:schemeClr val="accent2"/>
                </a:solidFill>
                <a:latin typeface="Comic Sans MS" pitchFamily="66" charset="0"/>
              </a:rPr>
              <a:t>Mini enciklopedija: </a:t>
            </a:r>
            <a:r>
              <a:rPr lang="sl-SI" sz="6600" dirty="0" smtClean="0">
                <a:effectLst>
                  <a:outerShdw blurRad="38100" dist="38100" dir="2700000" algn="tl">
                    <a:srgbClr val="000000">
                      <a:alpha val="43137"/>
                    </a:srgbClr>
                  </a:outerShdw>
                </a:effectLst>
                <a:latin typeface="Jokerman" pitchFamily="82" charset="0"/>
              </a:rPr>
              <a:t>VRETENČARJI</a:t>
            </a:r>
            <a:r>
              <a:rPr lang="sl-SI" sz="6600" dirty="0" smtClean="0">
                <a:effectLst>
                  <a:outerShdw blurRad="38100" dist="38100" dir="2700000" algn="tl">
                    <a:srgbClr val="000000">
                      <a:alpha val="43137"/>
                    </a:srgbClr>
                  </a:outerShdw>
                </a:effectLst>
              </a:rPr>
              <a:t/>
            </a:r>
            <a:br>
              <a:rPr lang="sl-SI" sz="6600" dirty="0" smtClean="0">
                <a:effectLst>
                  <a:outerShdw blurRad="38100" dist="38100" dir="2700000" algn="tl">
                    <a:srgbClr val="000000">
                      <a:alpha val="43137"/>
                    </a:srgbClr>
                  </a:outerShdw>
                </a:effectLst>
              </a:rPr>
            </a:br>
            <a:endParaRPr lang="sl-SI" sz="6600" dirty="0">
              <a:effectLst>
                <a:outerShdw blurRad="38100" dist="38100" dir="2700000" algn="tl">
                  <a:srgbClr val="000000">
                    <a:alpha val="43137"/>
                  </a:srgbClr>
                </a:outerShdw>
              </a:effectLst>
            </a:endParaRPr>
          </a:p>
        </p:txBody>
      </p:sp>
      <p:sp>
        <p:nvSpPr>
          <p:cNvPr id="6" name="Ograda noge 5"/>
          <p:cNvSpPr>
            <a:spLocks noGrp="1"/>
          </p:cNvSpPr>
          <p:nvPr>
            <p:ph type="ftr" sz="quarter" idx="11"/>
          </p:nvPr>
        </p:nvSpPr>
        <p:spPr/>
        <p:txBody>
          <a:bodyPr/>
          <a:lstStyle/>
          <a:p>
            <a:pPr>
              <a:defRPr/>
            </a:pPr>
            <a:r>
              <a:rPr lang="sl-SI"/>
              <a:t>Klavdija Štrancar</a:t>
            </a:r>
            <a:endParaRPr lang="sl-SI"/>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ln/>
        </p:spPr>
        <p:style>
          <a:lnRef idx="0">
            <a:schemeClr val="accent1"/>
          </a:lnRef>
          <a:fillRef idx="3">
            <a:schemeClr val="accent1"/>
          </a:fillRef>
          <a:effectRef idx="3">
            <a:schemeClr val="accent1"/>
          </a:effectRef>
          <a:fontRef idx="minor">
            <a:schemeClr val="lt1"/>
          </a:fontRef>
        </p:style>
        <p:txBody>
          <a:bodyPr rtlCol="0">
            <a:normAutofit/>
          </a:bodyPr>
          <a:lstStyle/>
          <a:p>
            <a:pPr fontAlgn="auto">
              <a:spcAft>
                <a:spcPts val="0"/>
              </a:spcAft>
              <a:defRPr/>
            </a:pPr>
            <a:r>
              <a:rPr lang="sl-SI" b="1" dirty="0" smtClean="0">
                <a:solidFill>
                  <a:schemeClr val="bg1"/>
                </a:solidFill>
                <a:latin typeface="Comic Sans MS" pitchFamily="66" charset="0"/>
              </a:rPr>
              <a:t>Mini enciklopedija: </a:t>
            </a:r>
            <a:r>
              <a:rPr lang="sl-SI" b="1" dirty="0" smtClean="0">
                <a:latin typeface="Jokerman" pitchFamily="82" charset="0"/>
              </a:rPr>
              <a:t>RIBE</a:t>
            </a:r>
            <a:endParaRPr lang="sl-SI" b="1" dirty="0">
              <a:latin typeface="Jokerman" pitchFamily="82" charset="0"/>
            </a:endParaRPr>
          </a:p>
        </p:txBody>
      </p:sp>
      <p:sp>
        <p:nvSpPr>
          <p:cNvPr id="3" name="Ograda vsebine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sl-SI" sz="3600" b="1" dirty="0" smtClean="0">
                <a:solidFill>
                  <a:schemeClr val="tx2">
                    <a:lumMod val="50000"/>
                  </a:schemeClr>
                </a:solidFill>
              </a:rPr>
              <a:t>Ribe so živali, ki živijo v sladkih vodah ali morju.</a:t>
            </a:r>
          </a:p>
          <a:p>
            <a:pPr fontAlgn="auto">
              <a:spcAft>
                <a:spcPts val="0"/>
              </a:spcAft>
              <a:buFont typeface="Arial" pitchFamily="34" charset="0"/>
              <a:buChar char="•"/>
              <a:defRPr/>
            </a:pPr>
            <a:r>
              <a:rPr lang="sl-SI" sz="3600" b="1" dirty="0" smtClean="0">
                <a:solidFill>
                  <a:schemeClr val="tx2">
                    <a:lumMod val="75000"/>
                  </a:schemeClr>
                </a:solidFill>
              </a:rPr>
              <a:t>Sluzasto kožo imajo prekrito z luskami.</a:t>
            </a:r>
          </a:p>
          <a:p>
            <a:pPr fontAlgn="auto">
              <a:spcAft>
                <a:spcPts val="0"/>
              </a:spcAft>
              <a:buFont typeface="Arial" pitchFamily="34" charset="0"/>
              <a:buChar char="•"/>
              <a:defRPr/>
            </a:pPr>
            <a:r>
              <a:rPr lang="sl-SI" sz="3600" b="1" dirty="0" smtClean="0">
                <a:solidFill>
                  <a:schemeClr val="bg1"/>
                </a:solidFill>
              </a:rPr>
              <a:t>Dihajo s škrgami. Kisik prejemajo iz vode.</a:t>
            </a:r>
          </a:p>
          <a:p>
            <a:pPr fontAlgn="auto">
              <a:spcAft>
                <a:spcPts val="0"/>
              </a:spcAft>
              <a:buFont typeface="Arial" pitchFamily="34" charset="0"/>
              <a:buChar char="•"/>
              <a:defRPr/>
            </a:pPr>
            <a:r>
              <a:rPr lang="sl-SI" sz="3600" b="1" dirty="0" smtClean="0">
                <a:solidFill>
                  <a:schemeClr val="bg1"/>
                </a:solidFill>
              </a:rPr>
              <a:t>Pri plavanju si pomagajo s plavutmi.</a:t>
            </a:r>
          </a:p>
          <a:p>
            <a:pPr fontAlgn="auto">
              <a:spcAft>
                <a:spcPts val="0"/>
              </a:spcAft>
              <a:buFont typeface="Arial" pitchFamily="34" charset="0"/>
              <a:buChar char="•"/>
              <a:defRPr/>
            </a:pPr>
            <a:r>
              <a:rPr lang="sl-SI" sz="3600" b="1" dirty="0" smtClean="0">
                <a:solidFill>
                  <a:schemeClr val="bg1"/>
                </a:solidFill>
              </a:rPr>
              <a:t>Samice odlagajo v vodo jajčeca – ikre. Iz oplojenih iker se izležejo ribje mladice.</a:t>
            </a:r>
          </a:p>
          <a:p>
            <a:pPr fontAlgn="auto">
              <a:spcAft>
                <a:spcPts val="0"/>
              </a:spcAft>
              <a:buFont typeface="Arial" pitchFamily="34" charset="0"/>
              <a:buChar char="•"/>
              <a:defRPr/>
            </a:pPr>
            <a:endParaRPr lang="sl-SI" dirty="0"/>
          </a:p>
        </p:txBody>
      </p:sp>
      <p:sp>
        <p:nvSpPr>
          <p:cNvPr id="4" name="Ograda noge 3"/>
          <p:cNvSpPr>
            <a:spLocks noGrp="1"/>
          </p:cNvSpPr>
          <p:nvPr>
            <p:ph type="ftr" sz="quarter" idx="11"/>
          </p:nvPr>
        </p:nvSpPr>
        <p:spPr/>
        <p:txBody>
          <a:bodyPr/>
          <a:lstStyle/>
          <a:p>
            <a:pPr>
              <a:defRPr/>
            </a:pPr>
            <a:r>
              <a:rPr lang="sl-SI"/>
              <a:t>Klavdija Štrancar</a:t>
            </a:r>
            <a:endParaRPr lang="sl-SI"/>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Top)">
                                      <p:cBhvr>
                                        <p:cTn id="7" dur="2000"/>
                                        <p:tgtEl>
                                          <p:spTgt spid="3">
                                            <p:txEl>
                                              <p:pRg st="0" end="0"/>
                                            </p:txEl>
                                          </p:spTgt>
                                        </p:tgtEl>
                                      </p:cBhvr>
                                    </p:animEffect>
                                  </p:childTnLst>
                                </p:cTn>
                              </p:par>
                            </p:childTnLst>
                          </p:cTn>
                        </p:par>
                        <p:par>
                          <p:cTn id="8" fill="hold">
                            <p:stCondLst>
                              <p:cond delay="2000"/>
                            </p:stCondLst>
                            <p:childTnLst>
                              <p:par>
                                <p:cTn id="9" presetID="12" presetClass="entr" presetSubtype="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slide(fromTop)">
                                      <p:cBhvr>
                                        <p:cTn id="11" dur="2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1"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slide(fromTop)">
                                      <p:cBhvr>
                                        <p:cTn id="16" dur="2000"/>
                                        <p:tgtEl>
                                          <p:spTgt spid="3">
                                            <p:txEl>
                                              <p:pRg st="2" end="2"/>
                                            </p:txEl>
                                          </p:spTgt>
                                        </p:tgtEl>
                                      </p:cBhvr>
                                    </p:animEffect>
                                  </p:childTnLst>
                                </p:cTn>
                              </p:par>
                            </p:childTnLst>
                          </p:cTn>
                        </p:par>
                        <p:par>
                          <p:cTn id="17" fill="hold">
                            <p:stCondLst>
                              <p:cond delay="2000"/>
                            </p:stCondLst>
                            <p:childTnLst>
                              <p:par>
                                <p:cTn id="18" presetID="12" presetClass="entr" presetSubtype="1"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slide(fromTop)">
                                      <p:cBhvr>
                                        <p:cTn id="20" dur="2000"/>
                                        <p:tgtEl>
                                          <p:spTgt spid="3">
                                            <p:txEl>
                                              <p:pRg st="3" end="3"/>
                                            </p:txEl>
                                          </p:spTgt>
                                        </p:tgtEl>
                                      </p:cBhvr>
                                    </p:animEffect>
                                  </p:childTnLst>
                                </p:cTn>
                              </p:par>
                            </p:childTnLst>
                          </p:cTn>
                        </p:par>
                        <p:par>
                          <p:cTn id="21" fill="hold">
                            <p:stCondLst>
                              <p:cond delay="4000"/>
                            </p:stCondLst>
                            <p:childTnLst>
                              <p:par>
                                <p:cTn id="22" presetID="12" presetClass="entr" presetSubtype="1"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slide(fromTop)">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2000"/>
            <a:lum/>
          </a:blip>
          <a:srcRect/>
          <a:stretch>
            <a:fillRect l="-11000" r="-11000"/>
          </a:stretch>
        </a:blipFill>
        <a:effectLst/>
      </p:bgPr>
    </p:bg>
    <p:spTree>
      <p:nvGrpSpPr>
        <p:cNvPr id="1" name=""/>
        <p:cNvGrpSpPr/>
        <p:nvPr/>
      </p:nvGrpSpPr>
      <p:grpSpPr>
        <a:xfrm>
          <a:off x="0" y="0"/>
          <a:ext cx="0" cy="0"/>
          <a:chOff x="0" y="0"/>
          <a:chExt cx="0" cy="0"/>
        </a:xfrm>
      </p:grpSpPr>
      <p:pic>
        <p:nvPicPr>
          <p:cNvPr id="7" name="Picture 2" descr="ribe_soska_postrv_1_v"/>
          <p:cNvPicPr>
            <a:picLocks noChangeAspect="1" noChangeArrowheads="1"/>
          </p:cNvPicPr>
          <p:nvPr/>
        </p:nvPicPr>
        <p:blipFill>
          <a:blip r:embed="rId4" cstate="print"/>
          <a:srcRect/>
          <a:stretch>
            <a:fillRect/>
          </a:stretch>
        </p:blipFill>
        <p:spPr bwMode="auto">
          <a:xfrm>
            <a:off x="428596" y="285728"/>
            <a:ext cx="3250353" cy="2166902"/>
          </a:xfrm>
          <a:prstGeom prst="rect">
            <a:avLst/>
          </a:prstGeom>
        </p:spPr>
        <p:style>
          <a:lnRef idx="0">
            <a:schemeClr val="accent1"/>
          </a:lnRef>
          <a:fillRef idx="3">
            <a:schemeClr val="accent1"/>
          </a:fillRef>
          <a:effectRef idx="3">
            <a:schemeClr val="accent1"/>
          </a:effectRef>
          <a:fontRef idx="minor">
            <a:schemeClr val="lt1"/>
          </a:fontRef>
        </p:style>
      </p:pic>
      <p:pic>
        <p:nvPicPr>
          <p:cNvPr id="9220" name="Picture 4" descr="http://www.os-volicina.si/ip/rom_sesalci_ribe_jzorko_ebruncic/slike/krap.jpg"/>
          <p:cNvPicPr>
            <a:picLocks noChangeAspect="1" noChangeArrowheads="1"/>
          </p:cNvPicPr>
          <p:nvPr/>
        </p:nvPicPr>
        <p:blipFill>
          <a:blip r:embed="rId5" cstate="print"/>
          <a:srcRect/>
          <a:stretch>
            <a:fillRect/>
          </a:stretch>
        </p:blipFill>
        <p:spPr bwMode="auto">
          <a:xfrm>
            <a:off x="5072066" y="428604"/>
            <a:ext cx="3643338" cy="2010118"/>
          </a:xfrm>
          <a:prstGeom prst="rect">
            <a:avLst/>
          </a:prstGeom>
        </p:spPr>
        <p:style>
          <a:lnRef idx="0">
            <a:schemeClr val="accent1"/>
          </a:lnRef>
          <a:fillRef idx="3">
            <a:schemeClr val="accent1"/>
          </a:fillRef>
          <a:effectRef idx="3">
            <a:schemeClr val="accent1"/>
          </a:effectRef>
          <a:fontRef idx="minor">
            <a:schemeClr val="lt1"/>
          </a:fontRef>
        </p:style>
      </p:pic>
      <p:pic>
        <p:nvPicPr>
          <p:cNvPr id="9222" name="Picture 6" descr="Slika:Pagellus erythrinus RO.jpg"/>
          <p:cNvPicPr>
            <a:picLocks noChangeAspect="1" noChangeArrowheads="1"/>
          </p:cNvPicPr>
          <p:nvPr/>
        </p:nvPicPr>
        <p:blipFill>
          <a:blip r:embed="rId6" cstate="print"/>
          <a:srcRect/>
          <a:stretch>
            <a:fillRect/>
          </a:stretch>
        </p:blipFill>
        <p:spPr bwMode="auto">
          <a:xfrm>
            <a:off x="500034" y="4429132"/>
            <a:ext cx="3331122" cy="2009777"/>
          </a:xfrm>
          <a:prstGeom prst="rect">
            <a:avLst/>
          </a:prstGeom>
        </p:spPr>
        <p:style>
          <a:lnRef idx="0">
            <a:schemeClr val="accent1"/>
          </a:lnRef>
          <a:fillRef idx="3">
            <a:schemeClr val="accent1"/>
          </a:fillRef>
          <a:effectRef idx="3">
            <a:schemeClr val="accent1"/>
          </a:effectRef>
          <a:fontRef idx="minor">
            <a:schemeClr val="lt1"/>
          </a:fontRef>
        </p:style>
      </p:pic>
      <p:sp>
        <p:nvSpPr>
          <p:cNvPr id="5" name="PoljeZBesedilom 4"/>
          <p:cNvSpPr txBox="1"/>
          <p:nvPr/>
        </p:nvSpPr>
        <p:spPr>
          <a:xfrm>
            <a:off x="428596" y="2571744"/>
            <a:ext cx="3500462" cy="156966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defRPr/>
            </a:pPr>
            <a:r>
              <a:rPr lang="sl-SI" sz="2400" b="1" dirty="0"/>
              <a:t>Soška postrv živi v reki Soči in njenih pritokih. Odrasle postrvi se hranijo z ribami in lovijo v mraku.</a:t>
            </a:r>
            <a:endParaRPr lang="sl-SI" sz="2400" b="1" dirty="0"/>
          </a:p>
        </p:txBody>
      </p:sp>
      <p:sp>
        <p:nvSpPr>
          <p:cNvPr id="6" name="PoljeZBesedilom 5"/>
          <p:cNvSpPr txBox="1"/>
          <p:nvPr/>
        </p:nvSpPr>
        <p:spPr>
          <a:xfrm>
            <a:off x="5072066" y="2571744"/>
            <a:ext cx="3571900" cy="1569660"/>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defRPr/>
            </a:pPr>
            <a:r>
              <a:rPr lang="sl-SI" sz="2400" b="1" dirty="0"/>
              <a:t>Krap  živi v počasi tekočih in stoječih vodah. Hrani se z rastlinami in drobnimi živalmi na dnu.</a:t>
            </a:r>
            <a:endParaRPr lang="sl-SI" sz="2400" b="1" dirty="0"/>
          </a:p>
        </p:txBody>
      </p:sp>
      <p:sp>
        <p:nvSpPr>
          <p:cNvPr id="8" name="PoljeZBesedilom 7"/>
          <p:cNvSpPr txBox="1"/>
          <p:nvPr/>
        </p:nvSpPr>
        <p:spPr>
          <a:xfrm>
            <a:off x="4143372" y="4857760"/>
            <a:ext cx="3357586" cy="1200329"/>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defRPr/>
            </a:pPr>
            <a:r>
              <a:rPr lang="sl-SI" sz="2400" b="1" dirty="0"/>
              <a:t>Ribon živi na peščenem morskem dnu. Rad ima morske rake in </a:t>
            </a:r>
            <a:r>
              <a:rPr lang="sl-SI" sz="2400" b="1" dirty="0" err="1"/>
              <a:t>in</a:t>
            </a:r>
            <a:r>
              <a:rPr lang="sl-SI" sz="2400" b="1" dirty="0"/>
              <a:t> polže.</a:t>
            </a:r>
            <a:endParaRPr lang="sl-SI" sz="2400" b="1" dirty="0"/>
          </a:p>
        </p:txBody>
      </p:sp>
      <p:sp>
        <p:nvSpPr>
          <p:cNvPr id="9" name="Ograda noge 8"/>
          <p:cNvSpPr>
            <a:spLocks noGrp="1"/>
          </p:cNvSpPr>
          <p:nvPr>
            <p:ph type="ftr" sz="quarter" idx="11"/>
          </p:nvPr>
        </p:nvSpPr>
        <p:spPr/>
        <p:txBody>
          <a:bodyPr/>
          <a:lstStyle/>
          <a:p>
            <a:pPr>
              <a:defRPr/>
            </a:pPr>
            <a:r>
              <a:rPr lang="sl-SI"/>
              <a:t>Klavdija Štrancar</a:t>
            </a:r>
            <a:endParaRPr lang="sl-SI"/>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4000" r="-14000"/>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ln/>
        </p:spPr>
        <p:style>
          <a:lnRef idx="0">
            <a:schemeClr val="accent3"/>
          </a:lnRef>
          <a:fillRef idx="3">
            <a:schemeClr val="accent3"/>
          </a:fillRef>
          <a:effectRef idx="3">
            <a:schemeClr val="accent3"/>
          </a:effectRef>
          <a:fontRef idx="minor">
            <a:schemeClr val="lt1"/>
          </a:fontRef>
        </p:style>
        <p:txBody>
          <a:bodyPr rtlCol="0">
            <a:normAutofit/>
          </a:bodyPr>
          <a:lstStyle/>
          <a:p>
            <a:pPr fontAlgn="auto">
              <a:spcAft>
                <a:spcPts val="0"/>
              </a:spcAft>
              <a:defRPr/>
            </a:pPr>
            <a:r>
              <a:rPr lang="sl-SI" b="1" dirty="0" smtClean="0">
                <a:solidFill>
                  <a:schemeClr val="accent2"/>
                </a:solidFill>
                <a:latin typeface="Comic Sans MS" pitchFamily="66" charset="0"/>
              </a:rPr>
              <a:t>Mini enciklopedija:</a:t>
            </a:r>
            <a:r>
              <a:rPr lang="sl-SI" b="1" dirty="0" smtClean="0">
                <a:solidFill>
                  <a:schemeClr val="accent2"/>
                </a:solidFill>
                <a:latin typeface="Jokerman" pitchFamily="82" charset="0"/>
              </a:rPr>
              <a:t>DVOŽIVKE</a:t>
            </a:r>
            <a:endParaRPr lang="sl-SI" dirty="0">
              <a:latin typeface="Jokerman" pitchFamily="82" charset="0"/>
            </a:endParaRPr>
          </a:p>
        </p:txBody>
      </p:sp>
      <p:sp>
        <p:nvSpPr>
          <p:cNvPr id="3" name="Ograda vsebine 2"/>
          <p:cNvSpPr>
            <a:spLocks noGrp="1"/>
          </p:cNvSpPr>
          <p:nvPr>
            <p:ph idx="1"/>
          </p:nvPr>
        </p:nvSpPr>
        <p:spPr/>
        <p:txBody>
          <a:bodyPr rtlCol="0">
            <a:normAutofit fontScale="92500" lnSpcReduction="20000"/>
          </a:bodyPr>
          <a:lstStyle/>
          <a:p>
            <a:pPr fontAlgn="auto">
              <a:spcAft>
                <a:spcPts val="0"/>
              </a:spcAft>
              <a:buFont typeface="Arial" pitchFamily="34" charset="0"/>
              <a:buChar char="•"/>
              <a:defRPr/>
            </a:pPr>
            <a:r>
              <a:rPr lang="sl-SI" sz="3900" b="1" dirty="0" smtClean="0">
                <a:solidFill>
                  <a:schemeClr val="accent3">
                    <a:lumMod val="20000"/>
                    <a:lumOff val="80000"/>
                  </a:schemeClr>
                </a:solidFill>
              </a:rPr>
              <a:t>Dvoživke so živali, ki kot ličinke živijo v vodi.</a:t>
            </a:r>
          </a:p>
          <a:p>
            <a:pPr fontAlgn="auto">
              <a:spcAft>
                <a:spcPts val="0"/>
              </a:spcAft>
              <a:buFont typeface="Arial" pitchFamily="34" charset="0"/>
              <a:buChar char="•"/>
              <a:defRPr/>
            </a:pPr>
            <a:r>
              <a:rPr lang="sl-SI" sz="3900" b="1" dirty="0" smtClean="0">
                <a:solidFill>
                  <a:schemeClr val="accent3">
                    <a:lumMod val="40000"/>
                    <a:lumOff val="60000"/>
                  </a:schemeClr>
                </a:solidFill>
              </a:rPr>
              <a:t>Ličinke dihajo s škrgami in imajo rep.</a:t>
            </a:r>
          </a:p>
          <a:p>
            <a:pPr fontAlgn="auto">
              <a:spcAft>
                <a:spcPts val="0"/>
              </a:spcAft>
              <a:buFont typeface="Arial" pitchFamily="34" charset="0"/>
              <a:buChar char="•"/>
              <a:defRPr/>
            </a:pPr>
            <a:r>
              <a:rPr lang="sl-SI" sz="3900" b="1" dirty="0" smtClean="0">
                <a:solidFill>
                  <a:srgbClr val="FFFF00"/>
                </a:solidFill>
              </a:rPr>
              <a:t>Odrasle živali živijo večinoma na kopnem.</a:t>
            </a:r>
          </a:p>
          <a:p>
            <a:pPr fontAlgn="auto">
              <a:spcAft>
                <a:spcPts val="0"/>
              </a:spcAft>
              <a:buFont typeface="Arial" pitchFamily="34" charset="0"/>
              <a:buChar char="•"/>
              <a:defRPr/>
            </a:pPr>
            <a:r>
              <a:rPr lang="sl-SI" sz="3900" b="1" dirty="0" smtClean="0">
                <a:solidFill>
                  <a:srgbClr val="00FF00"/>
                </a:solidFill>
              </a:rPr>
              <a:t>Imajo tanko, vlažno kožo, ki izloča strupeno snov.</a:t>
            </a:r>
          </a:p>
          <a:p>
            <a:pPr fontAlgn="auto">
              <a:spcAft>
                <a:spcPts val="0"/>
              </a:spcAft>
              <a:buFont typeface="Arial" pitchFamily="34" charset="0"/>
              <a:buChar char="•"/>
              <a:defRPr/>
            </a:pPr>
            <a:r>
              <a:rPr lang="sl-SI" sz="3900" b="1" dirty="0" smtClean="0">
                <a:solidFill>
                  <a:schemeClr val="accent3">
                    <a:lumMod val="60000"/>
                    <a:lumOff val="40000"/>
                  </a:schemeClr>
                </a:solidFill>
              </a:rPr>
              <a:t>Nekatere dvoživke odlagajo v vodo jajčeca, druge pa kar ličinke.</a:t>
            </a:r>
          </a:p>
          <a:p>
            <a:pPr fontAlgn="auto">
              <a:spcAft>
                <a:spcPts val="0"/>
              </a:spcAft>
              <a:buFont typeface="Arial" pitchFamily="34" charset="0"/>
              <a:buChar char="•"/>
              <a:defRPr/>
            </a:pPr>
            <a:endParaRPr lang="sl-SI" dirty="0" smtClean="0"/>
          </a:p>
          <a:p>
            <a:pPr fontAlgn="auto">
              <a:spcAft>
                <a:spcPts val="0"/>
              </a:spcAft>
              <a:buFont typeface="Arial" pitchFamily="34" charset="0"/>
              <a:buChar char="•"/>
              <a:defRPr/>
            </a:pPr>
            <a:endParaRPr lang="sl-SI" dirty="0"/>
          </a:p>
        </p:txBody>
      </p:sp>
      <p:sp>
        <p:nvSpPr>
          <p:cNvPr id="4" name="Ograda noge 3"/>
          <p:cNvSpPr>
            <a:spLocks noGrp="1"/>
          </p:cNvSpPr>
          <p:nvPr>
            <p:ph type="ftr" sz="quarter" idx="11"/>
          </p:nvPr>
        </p:nvSpPr>
        <p:spPr/>
        <p:txBody>
          <a:bodyPr/>
          <a:lstStyle/>
          <a:p>
            <a:pPr>
              <a:defRPr/>
            </a:pPr>
            <a:r>
              <a:rPr lang="sl-SI"/>
              <a:t>Klavdija Štrancar</a:t>
            </a:r>
            <a:endParaRPr lang="sl-SI"/>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1000"/>
            <a:lum/>
          </a:blip>
          <a:srcRect/>
          <a:stretch>
            <a:fillRect l="-8000" r="-8000"/>
          </a:stretch>
        </a:blipFill>
        <a:effectLst/>
      </p:bgPr>
    </p:bg>
    <p:spTree>
      <p:nvGrpSpPr>
        <p:cNvPr id="1" name=""/>
        <p:cNvGrpSpPr/>
        <p:nvPr/>
      </p:nvGrpSpPr>
      <p:grpSpPr>
        <a:xfrm>
          <a:off x="0" y="0"/>
          <a:ext cx="0" cy="0"/>
          <a:chOff x="0" y="0"/>
          <a:chExt cx="0" cy="0"/>
        </a:xfrm>
      </p:grpSpPr>
      <p:pic>
        <p:nvPicPr>
          <p:cNvPr id="17412" name="Picture 4" descr="Močerad"/>
          <p:cNvPicPr>
            <a:picLocks noChangeAspect="1" noChangeArrowheads="1"/>
          </p:cNvPicPr>
          <p:nvPr/>
        </p:nvPicPr>
        <p:blipFill>
          <a:blip r:embed="rId3" cstate="print"/>
          <a:srcRect/>
          <a:stretch>
            <a:fillRect/>
          </a:stretch>
        </p:blipFill>
        <p:spPr bwMode="auto">
          <a:xfrm>
            <a:off x="5143504" y="2143116"/>
            <a:ext cx="3768525" cy="2528879"/>
          </a:xfrm>
          <a:prstGeom prst="rect">
            <a:avLst/>
          </a:prstGeom>
        </p:spPr>
        <p:style>
          <a:lnRef idx="0">
            <a:schemeClr val="accent3"/>
          </a:lnRef>
          <a:fillRef idx="3">
            <a:schemeClr val="accent3"/>
          </a:fillRef>
          <a:effectRef idx="3">
            <a:schemeClr val="accent3"/>
          </a:effectRef>
          <a:fontRef idx="minor">
            <a:schemeClr val="lt1"/>
          </a:fontRef>
        </p:style>
      </p:pic>
      <p:sp>
        <p:nvSpPr>
          <p:cNvPr id="7" name="PoljeZBesedilom 6"/>
          <p:cNvSpPr txBox="1"/>
          <p:nvPr/>
        </p:nvSpPr>
        <p:spPr>
          <a:xfrm>
            <a:off x="5357818" y="4786322"/>
            <a:ext cx="3500462" cy="1569660"/>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fontAlgn="auto">
              <a:spcBef>
                <a:spcPts val="0"/>
              </a:spcBef>
              <a:spcAft>
                <a:spcPts val="0"/>
              </a:spcAft>
              <a:defRPr/>
            </a:pPr>
            <a:r>
              <a:rPr lang="sl-SI" sz="2400" b="1" dirty="0"/>
              <a:t>Navadni močerad živi v listnatih gozdovih. Hrani se z deževniki, polži in žuželkami.</a:t>
            </a:r>
            <a:endParaRPr lang="sl-SI" sz="2400" b="1" dirty="0"/>
          </a:p>
        </p:txBody>
      </p:sp>
      <p:pic>
        <p:nvPicPr>
          <p:cNvPr id="7170" name="Picture 2" descr="Sekulja"/>
          <p:cNvPicPr>
            <a:picLocks noChangeAspect="1" noChangeArrowheads="1"/>
          </p:cNvPicPr>
          <p:nvPr/>
        </p:nvPicPr>
        <p:blipFill>
          <a:blip r:embed="rId4" cstate="print"/>
          <a:srcRect/>
          <a:stretch>
            <a:fillRect/>
          </a:stretch>
        </p:blipFill>
        <p:spPr bwMode="auto">
          <a:xfrm>
            <a:off x="285720" y="214290"/>
            <a:ext cx="3214710" cy="2143140"/>
          </a:xfrm>
          <a:prstGeom prst="rect">
            <a:avLst/>
          </a:prstGeom>
        </p:spPr>
        <p:style>
          <a:lnRef idx="0">
            <a:schemeClr val="accent3"/>
          </a:lnRef>
          <a:fillRef idx="3">
            <a:schemeClr val="accent3"/>
          </a:fillRef>
          <a:effectRef idx="3">
            <a:schemeClr val="accent3"/>
          </a:effectRef>
          <a:fontRef idx="minor">
            <a:schemeClr val="lt1"/>
          </a:fontRef>
        </p:style>
      </p:pic>
      <p:sp>
        <p:nvSpPr>
          <p:cNvPr id="9" name="PoljeZBesedilom 8"/>
          <p:cNvSpPr txBox="1"/>
          <p:nvPr/>
        </p:nvSpPr>
        <p:spPr>
          <a:xfrm>
            <a:off x="3857620" y="571480"/>
            <a:ext cx="4572032" cy="1200329"/>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fontAlgn="auto">
              <a:spcBef>
                <a:spcPts val="0"/>
              </a:spcBef>
              <a:spcAft>
                <a:spcPts val="0"/>
              </a:spcAft>
              <a:defRPr/>
            </a:pPr>
            <a:r>
              <a:rPr lang="sl-SI" sz="2400" b="1" dirty="0"/>
              <a:t>Sekulja – rjava žaba se zadržuje na močvirnih  travnikih,  pašnikih in senčnih gozdovih.</a:t>
            </a:r>
            <a:endParaRPr lang="sl-SI" sz="2400" b="1" dirty="0"/>
          </a:p>
        </p:txBody>
      </p:sp>
      <p:sp>
        <p:nvSpPr>
          <p:cNvPr id="10" name="PoljeZBesedilom 9"/>
          <p:cNvSpPr txBox="1"/>
          <p:nvPr/>
        </p:nvSpPr>
        <p:spPr>
          <a:xfrm>
            <a:off x="357158" y="4643446"/>
            <a:ext cx="4714908" cy="1938992"/>
          </a:xfrm>
          <a:prstGeom prst="rect">
            <a:avLst/>
          </a:prstGeom>
        </p:spPr>
        <p:style>
          <a:lnRef idx="0">
            <a:schemeClr val="accent3"/>
          </a:lnRef>
          <a:fillRef idx="3">
            <a:schemeClr val="accent3"/>
          </a:fillRef>
          <a:effectRef idx="3">
            <a:schemeClr val="accent3"/>
          </a:effectRef>
          <a:fontRef idx="minor">
            <a:schemeClr val="lt1"/>
          </a:fontRef>
        </p:style>
        <p:txBody>
          <a:bodyPr>
            <a:spAutoFit/>
          </a:bodyPr>
          <a:lstStyle/>
          <a:p>
            <a:pPr fontAlgn="auto">
              <a:spcBef>
                <a:spcPts val="0"/>
              </a:spcBef>
              <a:spcAft>
                <a:spcPts val="0"/>
              </a:spcAft>
              <a:defRPr/>
            </a:pPr>
            <a:r>
              <a:rPr lang="sl-SI" sz="2400" b="1" dirty="0"/>
              <a:t>Krastača pogosto zaide v vrtove, kjer pleni žuželke, njihove ličinke in gole polže, Zato je na vrtu in polju zelo dobrodošla. Mnogo jih pogine pri prečkanju cest. </a:t>
            </a:r>
            <a:endParaRPr lang="sl-SI" sz="2400" b="1" dirty="0"/>
          </a:p>
        </p:txBody>
      </p:sp>
      <p:pic>
        <p:nvPicPr>
          <p:cNvPr id="7174" name="Picture 6" descr="http://www.herpetolosko-drustvo.si/Index_Files/2x2_Files/Predstavitev/Amphibia/SBvir.jpg"/>
          <p:cNvPicPr>
            <a:picLocks noChangeAspect="1" noChangeArrowheads="1"/>
          </p:cNvPicPr>
          <p:nvPr/>
        </p:nvPicPr>
        <p:blipFill>
          <a:blip r:embed="rId5" cstate="print"/>
          <a:srcRect/>
          <a:stretch>
            <a:fillRect/>
          </a:stretch>
        </p:blipFill>
        <p:spPr bwMode="auto">
          <a:xfrm>
            <a:off x="1571604" y="2571744"/>
            <a:ext cx="2928958" cy="1944829"/>
          </a:xfrm>
          <a:prstGeom prst="rect">
            <a:avLst/>
          </a:prstGeom>
        </p:spPr>
        <p:style>
          <a:lnRef idx="0">
            <a:schemeClr val="accent3"/>
          </a:lnRef>
          <a:fillRef idx="3">
            <a:schemeClr val="accent3"/>
          </a:fillRef>
          <a:effectRef idx="3">
            <a:schemeClr val="accent3"/>
          </a:effectRef>
          <a:fontRef idx="minor">
            <a:schemeClr val="lt1"/>
          </a:fontRef>
        </p:style>
      </p:pic>
      <p:sp>
        <p:nvSpPr>
          <p:cNvPr id="8" name="Ograda noge 7"/>
          <p:cNvSpPr>
            <a:spLocks noGrp="1"/>
          </p:cNvSpPr>
          <p:nvPr>
            <p:ph type="ftr" sz="quarter" idx="11"/>
          </p:nvPr>
        </p:nvSpPr>
        <p:spPr/>
        <p:txBody>
          <a:bodyPr/>
          <a:lstStyle/>
          <a:p>
            <a:pPr>
              <a:defRPr/>
            </a:pPr>
            <a:r>
              <a:rPr lang="sl-SI"/>
              <a:t>Klavdija Štrancar</a:t>
            </a:r>
            <a:endParaRPr lang="sl-SI"/>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a:ln/>
        </p:spPr>
        <p:style>
          <a:lnRef idx="0">
            <a:schemeClr val="accent3"/>
          </a:lnRef>
          <a:fillRef idx="1003">
            <a:schemeClr val="lt2"/>
          </a:fillRef>
          <a:effectRef idx="3">
            <a:schemeClr val="accent3"/>
          </a:effectRef>
          <a:fontRef idx="minor">
            <a:schemeClr val="lt1"/>
          </a:fontRef>
        </p:style>
        <p:txBody>
          <a:bodyPr rtlCol="0">
            <a:normAutofit/>
          </a:bodyPr>
          <a:lstStyle/>
          <a:p>
            <a:pPr fontAlgn="auto">
              <a:spcAft>
                <a:spcPts val="0"/>
              </a:spcAft>
              <a:defRPr/>
            </a:pPr>
            <a:r>
              <a:rPr lang="sl-SI" b="1" dirty="0" smtClean="0">
                <a:solidFill>
                  <a:schemeClr val="tx1">
                    <a:lumMod val="85000"/>
                    <a:lumOff val="15000"/>
                  </a:schemeClr>
                </a:solidFill>
                <a:latin typeface="Comic Sans MS" pitchFamily="66" charset="0"/>
              </a:rPr>
              <a:t>Mini enciklopedija:</a:t>
            </a:r>
            <a:r>
              <a:rPr lang="sl-SI" dirty="0" smtClean="0">
                <a:solidFill>
                  <a:schemeClr val="tx1">
                    <a:lumMod val="85000"/>
                    <a:lumOff val="15000"/>
                  </a:schemeClr>
                </a:solidFill>
                <a:latin typeface="Jokerman" pitchFamily="82" charset="0"/>
              </a:rPr>
              <a:t>PLAZILCI</a:t>
            </a:r>
            <a:endParaRPr lang="sl-SI" dirty="0">
              <a:solidFill>
                <a:schemeClr val="tx1">
                  <a:lumMod val="85000"/>
                  <a:lumOff val="15000"/>
                </a:schemeClr>
              </a:solidFill>
            </a:endParaRPr>
          </a:p>
        </p:txBody>
      </p:sp>
      <p:sp>
        <p:nvSpPr>
          <p:cNvPr id="3" name="Ograda vsebine 2"/>
          <p:cNvSpPr>
            <a:spLocks noGrp="1"/>
          </p:cNvSpPr>
          <p:nvPr>
            <p:ph idx="1"/>
          </p:nvPr>
        </p:nvSpPr>
        <p:spPr>
          <a:xfrm>
            <a:off x="428625" y="1643063"/>
            <a:ext cx="8229600" cy="4525962"/>
          </a:xfrm>
        </p:spPr>
        <p:txBody>
          <a:bodyPr rtlCol="0">
            <a:normAutofit fontScale="92500" lnSpcReduction="20000"/>
          </a:bodyPr>
          <a:lstStyle/>
          <a:p>
            <a:pPr fontAlgn="auto">
              <a:spcAft>
                <a:spcPts val="0"/>
              </a:spcAft>
              <a:buFont typeface="Arial" pitchFamily="34" charset="0"/>
              <a:buChar char="•"/>
              <a:defRPr/>
            </a:pPr>
            <a:r>
              <a:rPr lang="sl-SI" sz="3900" b="1" dirty="0" smtClean="0">
                <a:solidFill>
                  <a:schemeClr val="bg1"/>
                </a:solidFill>
              </a:rPr>
              <a:t>Plazilci imajo suho kožo, pokrito z luskami, ki preprečujejo izhlapevanje.</a:t>
            </a:r>
          </a:p>
          <a:p>
            <a:pPr fontAlgn="auto">
              <a:spcAft>
                <a:spcPts val="0"/>
              </a:spcAft>
              <a:buFont typeface="Arial" pitchFamily="34" charset="0"/>
              <a:buChar char="•"/>
              <a:defRPr/>
            </a:pPr>
            <a:r>
              <a:rPr lang="sl-SI" sz="3900" b="1" dirty="0" smtClean="0">
                <a:solidFill>
                  <a:schemeClr val="bg1"/>
                </a:solidFill>
              </a:rPr>
              <a:t>Ker neprestano rastejo, se morajo večkrat leviti.</a:t>
            </a:r>
          </a:p>
          <a:p>
            <a:pPr fontAlgn="auto">
              <a:spcAft>
                <a:spcPts val="0"/>
              </a:spcAft>
              <a:buFont typeface="Arial" pitchFamily="34" charset="0"/>
              <a:buChar char="•"/>
              <a:defRPr/>
            </a:pPr>
            <a:r>
              <a:rPr lang="sl-SI" sz="3900" b="1" dirty="0" smtClean="0">
                <a:solidFill>
                  <a:schemeClr val="accent4">
                    <a:lumMod val="20000"/>
                    <a:lumOff val="80000"/>
                  </a:schemeClr>
                </a:solidFill>
              </a:rPr>
              <a:t>Nekateri imajo dva para nog, nekateri pa so brez njih in se plazijo po trebuhu.</a:t>
            </a:r>
          </a:p>
          <a:p>
            <a:pPr fontAlgn="auto">
              <a:spcAft>
                <a:spcPts val="0"/>
              </a:spcAft>
              <a:buFont typeface="Arial" pitchFamily="34" charset="0"/>
              <a:buChar char="•"/>
              <a:defRPr/>
            </a:pPr>
            <a:r>
              <a:rPr lang="sl-SI" sz="3900" b="1" dirty="0" smtClean="0">
                <a:solidFill>
                  <a:schemeClr val="bg1"/>
                </a:solidFill>
              </a:rPr>
              <a:t>V hladnem vremenu otrpnejo.</a:t>
            </a:r>
          </a:p>
          <a:p>
            <a:pPr fontAlgn="auto">
              <a:spcAft>
                <a:spcPts val="0"/>
              </a:spcAft>
              <a:buFont typeface="Arial" pitchFamily="34" charset="0"/>
              <a:buChar char="•"/>
              <a:defRPr/>
            </a:pPr>
            <a:r>
              <a:rPr lang="sl-SI" sz="3900" b="1" dirty="0" smtClean="0">
                <a:solidFill>
                  <a:schemeClr val="bg1"/>
                </a:solidFill>
              </a:rPr>
              <a:t>Jajca odlagajo pod vlažno listje, ali pa jih zakopljejo v zemljo.</a:t>
            </a:r>
          </a:p>
          <a:p>
            <a:pPr fontAlgn="auto">
              <a:spcAft>
                <a:spcPts val="0"/>
              </a:spcAft>
              <a:buFont typeface="Arial" pitchFamily="34" charset="0"/>
              <a:buChar char="•"/>
              <a:defRPr/>
            </a:pPr>
            <a:endParaRPr lang="sl-SI" dirty="0" smtClean="0"/>
          </a:p>
          <a:p>
            <a:pPr fontAlgn="auto">
              <a:spcAft>
                <a:spcPts val="0"/>
              </a:spcAft>
              <a:buFont typeface="Arial" pitchFamily="34" charset="0"/>
              <a:buChar char="•"/>
              <a:defRPr/>
            </a:pPr>
            <a:endParaRPr lang="sl-SI" dirty="0"/>
          </a:p>
        </p:txBody>
      </p:sp>
      <p:sp>
        <p:nvSpPr>
          <p:cNvPr id="4" name="Ograda noge 3"/>
          <p:cNvSpPr>
            <a:spLocks noGrp="1"/>
          </p:cNvSpPr>
          <p:nvPr>
            <p:ph type="ftr" sz="quarter" idx="11"/>
          </p:nvPr>
        </p:nvSpPr>
        <p:spPr/>
        <p:txBody>
          <a:bodyPr/>
          <a:lstStyle/>
          <a:p>
            <a:pPr>
              <a:defRPr/>
            </a:pPr>
            <a:r>
              <a:rPr lang="sl-SI"/>
              <a:t>Klavdija Štrancar</a:t>
            </a:r>
            <a:endParaRPr lang="sl-SI"/>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9000"/>
            <a:lum/>
          </a:blip>
          <a:srcRect/>
          <a:stretch>
            <a:fillRect l="-11000" r="-11000"/>
          </a:stretch>
        </a:blipFill>
        <a:effectLst/>
      </p:bgPr>
    </p:bg>
    <p:spTree>
      <p:nvGrpSpPr>
        <p:cNvPr id="1" name=""/>
        <p:cNvGrpSpPr/>
        <p:nvPr/>
      </p:nvGrpSpPr>
      <p:grpSpPr>
        <a:xfrm>
          <a:off x="0" y="0"/>
          <a:ext cx="0" cy="0"/>
          <a:chOff x="0" y="0"/>
          <a:chExt cx="0" cy="0"/>
        </a:xfrm>
      </p:grpSpPr>
      <p:pic>
        <p:nvPicPr>
          <p:cNvPr id="3074" name="Picture 2" descr="http://www.herpetolosko-drustvo.si/Index_Files/2x2_Files/Predstavitev/Reptilia/SElon.jpg"/>
          <p:cNvPicPr>
            <a:picLocks noChangeAspect="1" noChangeArrowheads="1"/>
          </p:cNvPicPr>
          <p:nvPr/>
        </p:nvPicPr>
        <p:blipFill>
          <a:blip r:embed="rId4" cstate="print"/>
          <a:srcRect/>
          <a:stretch>
            <a:fillRect/>
          </a:stretch>
        </p:blipFill>
        <p:spPr bwMode="auto">
          <a:xfrm>
            <a:off x="714348" y="262868"/>
            <a:ext cx="3429024" cy="2276873"/>
          </a:xfrm>
          <a:prstGeom prst="rect">
            <a:avLst/>
          </a:prstGeom>
        </p:spPr>
        <p:style>
          <a:lnRef idx="0">
            <a:schemeClr val="accent6"/>
          </a:lnRef>
          <a:fillRef idx="3">
            <a:schemeClr val="accent6"/>
          </a:fillRef>
          <a:effectRef idx="3">
            <a:schemeClr val="accent6"/>
          </a:effectRef>
          <a:fontRef idx="minor">
            <a:schemeClr val="lt1"/>
          </a:fontRef>
        </p:style>
      </p:pic>
      <p:pic>
        <p:nvPicPr>
          <p:cNvPr id="3076" name="Picture 4" descr="http://www.herpetolosko-drustvo.si/Index_Files/2x2_Files/Predstavitev/Reptilia/SEorb.jpg"/>
          <p:cNvPicPr>
            <a:picLocks noChangeAspect="1" noChangeArrowheads="1"/>
          </p:cNvPicPr>
          <p:nvPr/>
        </p:nvPicPr>
        <p:blipFill>
          <a:blip r:embed="rId5" cstate="print"/>
          <a:srcRect/>
          <a:stretch>
            <a:fillRect/>
          </a:stretch>
        </p:blipFill>
        <p:spPr bwMode="auto">
          <a:xfrm>
            <a:off x="571472" y="2786058"/>
            <a:ext cx="3643338" cy="2419177"/>
          </a:xfrm>
          <a:prstGeom prst="rect">
            <a:avLst/>
          </a:prstGeom>
        </p:spPr>
        <p:style>
          <a:lnRef idx="0">
            <a:schemeClr val="accent6"/>
          </a:lnRef>
          <a:fillRef idx="3">
            <a:schemeClr val="accent6"/>
          </a:fillRef>
          <a:effectRef idx="3">
            <a:schemeClr val="accent6"/>
          </a:effectRef>
          <a:fontRef idx="minor">
            <a:schemeClr val="lt1"/>
          </a:fontRef>
        </p:style>
      </p:pic>
      <p:sp>
        <p:nvSpPr>
          <p:cNvPr id="10" name="PoljeZBesedilom 9"/>
          <p:cNvSpPr txBox="1"/>
          <p:nvPr/>
        </p:nvSpPr>
        <p:spPr>
          <a:xfrm>
            <a:off x="357158" y="5500702"/>
            <a:ext cx="4429156" cy="120032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defRPr/>
            </a:pPr>
            <a:r>
              <a:rPr lang="sl-SI" sz="2400" b="1" dirty="0"/>
              <a:t>Močvirska sklednica živi v počasi tekočih in stoječih vodah. Hrani se z ribami in vodnimi žuželkami.</a:t>
            </a:r>
            <a:endParaRPr lang="sl-SI" sz="2400" b="1" dirty="0"/>
          </a:p>
        </p:txBody>
      </p:sp>
      <p:sp>
        <p:nvSpPr>
          <p:cNvPr id="11" name="PoljeZBesedilom 10"/>
          <p:cNvSpPr txBox="1"/>
          <p:nvPr/>
        </p:nvSpPr>
        <p:spPr>
          <a:xfrm>
            <a:off x="4500562" y="214290"/>
            <a:ext cx="4286280" cy="1200329"/>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defRPr/>
            </a:pPr>
            <a:r>
              <a:rPr lang="sl-SI" sz="2400" b="1" dirty="0"/>
              <a:t>Navadni gož živi v listnatih gozdovih. Rad ima miške, ptičje mladiče in žabe. </a:t>
            </a:r>
            <a:endParaRPr lang="sl-SI" sz="2400" b="1" dirty="0"/>
          </a:p>
        </p:txBody>
      </p:sp>
      <p:pic>
        <p:nvPicPr>
          <p:cNvPr id="3082" name="Picture 10" descr="http://www.reptarium.cz/content/photo_00/Zamenis-longissimus-03000001078_01.jpg"/>
          <p:cNvPicPr>
            <a:picLocks noChangeAspect="1" noChangeArrowheads="1"/>
          </p:cNvPicPr>
          <p:nvPr/>
        </p:nvPicPr>
        <p:blipFill>
          <a:blip r:embed="rId6" cstate="print"/>
          <a:srcRect/>
          <a:stretch>
            <a:fillRect/>
          </a:stretch>
        </p:blipFill>
        <p:spPr bwMode="auto">
          <a:xfrm>
            <a:off x="5286380" y="1643050"/>
            <a:ext cx="3221957" cy="2223151"/>
          </a:xfrm>
          <a:prstGeom prst="rect">
            <a:avLst/>
          </a:prstGeom>
        </p:spPr>
        <p:style>
          <a:lnRef idx="0">
            <a:schemeClr val="accent6"/>
          </a:lnRef>
          <a:fillRef idx="3">
            <a:schemeClr val="accent6"/>
          </a:fillRef>
          <a:effectRef idx="3">
            <a:schemeClr val="accent6"/>
          </a:effectRef>
          <a:fontRef idx="minor">
            <a:schemeClr val="lt1"/>
          </a:fontRef>
        </p:style>
      </p:pic>
      <p:pic>
        <p:nvPicPr>
          <p:cNvPr id="3084" name="Picture 12" descr="Photo.European-pond-turtle-eggs.France.jpg"/>
          <p:cNvPicPr>
            <a:picLocks noChangeAspect="1" noChangeArrowheads="1"/>
          </p:cNvPicPr>
          <p:nvPr/>
        </p:nvPicPr>
        <p:blipFill>
          <a:blip r:embed="rId7" cstate="print"/>
          <a:srcRect/>
          <a:stretch>
            <a:fillRect/>
          </a:stretch>
        </p:blipFill>
        <p:spPr bwMode="auto">
          <a:xfrm>
            <a:off x="5357818" y="4000504"/>
            <a:ext cx="3032315" cy="2375314"/>
          </a:xfrm>
          <a:prstGeom prst="rect">
            <a:avLst/>
          </a:prstGeom>
        </p:spPr>
        <p:style>
          <a:lnRef idx="0">
            <a:schemeClr val="accent6"/>
          </a:lnRef>
          <a:fillRef idx="3">
            <a:schemeClr val="accent6"/>
          </a:fillRef>
          <a:effectRef idx="3">
            <a:schemeClr val="accent6"/>
          </a:effectRef>
          <a:fontRef idx="minor">
            <a:schemeClr val="lt1"/>
          </a:fontRef>
        </p:style>
      </p:pic>
      <p:sp>
        <p:nvSpPr>
          <p:cNvPr id="8" name="Ograda noge 7"/>
          <p:cNvSpPr>
            <a:spLocks noGrp="1"/>
          </p:cNvSpPr>
          <p:nvPr>
            <p:ph type="ftr" sz="quarter" idx="11"/>
          </p:nvPr>
        </p:nvSpPr>
        <p:spPr/>
        <p:txBody>
          <a:bodyPr/>
          <a:lstStyle/>
          <a:p>
            <a:pPr>
              <a:defRPr/>
            </a:pPr>
            <a:r>
              <a:rPr lang="sl-SI"/>
              <a:t>Klavdija Štrancar</a:t>
            </a:r>
            <a:endParaRPr lang="sl-SI"/>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5000"/>
            <a:lum/>
          </a:blip>
          <a:srcRect/>
          <a:stretch>
            <a:fillRect l="-11000" r="-11000"/>
          </a:stretch>
        </a:blipFill>
        <a:effectLst/>
      </p:bgPr>
    </p:bg>
    <p:spTree>
      <p:nvGrpSpPr>
        <p:cNvPr id="1" name=""/>
        <p:cNvGrpSpPr/>
        <p:nvPr/>
      </p:nvGrpSpPr>
      <p:grpSpPr>
        <a:xfrm>
          <a:off x="0" y="0"/>
          <a:ext cx="0" cy="0"/>
          <a:chOff x="0" y="0"/>
          <a:chExt cx="0" cy="0"/>
        </a:xfrm>
      </p:grpSpPr>
      <p:pic>
        <p:nvPicPr>
          <p:cNvPr id="5" name="Picture 4" descr="http://notranjski-park.si/cmsimages/c_504_v.jpg"/>
          <p:cNvPicPr>
            <a:picLocks noChangeAspect="1" noChangeArrowheads="1"/>
          </p:cNvPicPr>
          <p:nvPr/>
        </p:nvPicPr>
        <p:blipFill>
          <a:blip r:embed="rId4" cstate="print"/>
          <a:srcRect/>
          <a:stretch>
            <a:fillRect/>
          </a:stretch>
        </p:blipFill>
        <p:spPr bwMode="auto">
          <a:xfrm>
            <a:off x="500034" y="357166"/>
            <a:ext cx="2691333" cy="1790691"/>
          </a:xfrm>
          <a:prstGeom prst="rect">
            <a:avLst/>
          </a:prstGeom>
        </p:spPr>
        <p:style>
          <a:lnRef idx="0">
            <a:schemeClr val="accent6"/>
          </a:lnRef>
          <a:fillRef idx="3">
            <a:schemeClr val="accent6"/>
          </a:fillRef>
          <a:effectRef idx="3">
            <a:schemeClr val="accent6"/>
          </a:effectRef>
          <a:fontRef idx="minor">
            <a:schemeClr val="lt1"/>
          </a:fontRef>
        </p:style>
      </p:pic>
      <p:pic>
        <p:nvPicPr>
          <p:cNvPr id="6" name="Picture 2" descr="http://notranjski-park.si/cmsimages/c_632_v.jpg"/>
          <p:cNvPicPr>
            <a:picLocks noChangeAspect="1" noChangeArrowheads="1"/>
          </p:cNvPicPr>
          <p:nvPr/>
        </p:nvPicPr>
        <p:blipFill>
          <a:blip r:embed="rId5" cstate="print"/>
          <a:srcRect/>
          <a:stretch>
            <a:fillRect/>
          </a:stretch>
        </p:blipFill>
        <p:spPr bwMode="auto">
          <a:xfrm>
            <a:off x="500034" y="3071810"/>
            <a:ext cx="3442912" cy="2290757"/>
          </a:xfrm>
          <a:prstGeom prst="rect">
            <a:avLst/>
          </a:prstGeom>
        </p:spPr>
        <p:style>
          <a:lnRef idx="0">
            <a:schemeClr val="accent6"/>
          </a:lnRef>
          <a:fillRef idx="3">
            <a:schemeClr val="accent6"/>
          </a:fillRef>
          <a:effectRef idx="3">
            <a:schemeClr val="accent6"/>
          </a:effectRef>
          <a:fontRef idx="minor">
            <a:schemeClr val="lt1"/>
          </a:fontRef>
        </p:style>
      </p:pic>
      <p:pic>
        <p:nvPicPr>
          <p:cNvPr id="8" name="Picture 2" descr="http://notranjski-park.si/cmsimages/c_500_v.jpg"/>
          <p:cNvPicPr>
            <a:picLocks noChangeAspect="1" noChangeArrowheads="1"/>
          </p:cNvPicPr>
          <p:nvPr/>
        </p:nvPicPr>
        <p:blipFill>
          <a:blip r:embed="rId6" cstate="print"/>
          <a:srcRect/>
          <a:stretch>
            <a:fillRect/>
          </a:stretch>
        </p:blipFill>
        <p:spPr bwMode="auto">
          <a:xfrm>
            <a:off x="5857884" y="285728"/>
            <a:ext cx="2784814" cy="1852889"/>
          </a:xfrm>
          <a:prstGeom prst="rect">
            <a:avLst/>
          </a:prstGeom>
        </p:spPr>
        <p:style>
          <a:lnRef idx="0">
            <a:schemeClr val="accent6"/>
          </a:lnRef>
          <a:fillRef idx="3">
            <a:schemeClr val="accent6"/>
          </a:fillRef>
          <a:effectRef idx="3">
            <a:schemeClr val="accent6"/>
          </a:effectRef>
          <a:fontRef idx="minor">
            <a:schemeClr val="lt1"/>
          </a:fontRef>
        </p:style>
      </p:pic>
      <p:pic>
        <p:nvPicPr>
          <p:cNvPr id="9" name="Picture 6" descr="http://www.herpetolosko-drustvo.si/Index_Files/2x2_Files/Predstavitev/Reptilia/SVber.jpg"/>
          <p:cNvPicPr>
            <a:picLocks noChangeAspect="1" noChangeArrowheads="1"/>
          </p:cNvPicPr>
          <p:nvPr/>
        </p:nvPicPr>
        <p:blipFill>
          <a:blip r:embed="rId7" cstate="print"/>
          <a:srcRect/>
          <a:stretch>
            <a:fillRect/>
          </a:stretch>
        </p:blipFill>
        <p:spPr bwMode="auto">
          <a:xfrm>
            <a:off x="4500561" y="2571744"/>
            <a:ext cx="2797269" cy="1857388"/>
          </a:xfrm>
          <a:prstGeom prst="rect">
            <a:avLst/>
          </a:prstGeom>
        </p:spPr>
        <p:style>
          <a:lnRef idx="0">
            <a:schemeClr val="accent6"/>
          </a:lnRef>
          <a:fillRef idx="3">
            <a:schemeClr val="accent6"/>
          </a:fillRef>
          <a:effectRef idx="3">
            <a:schemeClr val="accent6"/>
          </a:effectRef>
          <a:fontRef idx="minor">
            <a:schemeClr val="lt1"/>
          </a:fontRef>
        </p:style>
      </p:pic>
      <p:pic>
        <p:nvPicPr>
          <p:cNvPr id="10" name="Picture 8" descr="http://www.herpetolosko-drustvo.si/Index_Files/2x2_Files/Predstavitev/Reptilia/SVamm.jpg"/>
          <p:cNvPicPr>
            <a:picLocks noChangeAspect="1" noChangeArrowheads="1"/>
          </p:cNvPicPr>
          <p:nvPr/>
        </p:nvPicPr>
        <p:blipFill>
          <a:blip r:embed="rId8" cstate="print"/>
          <a:srcRect/>
          <a:stretch>
            <a:fillRect/>
          </a:stretch>
        </p:blipFill>
        <p:spPr bwMode="auto">
          <a:xfrm>
            <a:off x="4500562" y="4714884"/>
            <a:ext cx="2714644" cy="1802525"/>
          </a:xfrm>
          <a:prstGeom prst="rect">
            <a:avLst/>
          </a:prstGeom>
        </p:spPr>
        <p:style>
          <a:lnRef idx="0">
            <a:schemeClr val="accent6"/>
          </a:lnRef>
          <a:fillRef idx="3">
            <a:schemeClr val="accent6"/>
          </a:fillRef>
          <a:effectRef idx="3">
            <a:schemeClr val="accent6"/>
          </a:effectRef>
          <a:fontRef idx="minor">
            <a:schemeClr val="lt1"/>
          </a:fontRef>
        </p:style>
      </p:pic>
      <p:sp>
        <p:nvSpPr>
          <p:cNvPr id="11" name="PoljeZBesedilom 10"/>
          <p:cNvSpPr txBox="1"/>
          <p:nvPr/>
        </p:nvSpPr>
        <p:spPr>
          <a:xfrm>
            <a:off x="357158" y="2357430"/>
            <a:ext cx="3286148" cy="461665"/>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sl-SI" sz="2400" b="1" dirty="0"/>
              <a:t>POZIDNA KUŠČARICA</a:t>
            </a:r>
            <a:endParaRPr lang="sl-SI" sz="2400" b="1" dirty="0"/>
          </a:p>
        </p:txBody>
      </p:sp>
      <p:sp>
        <p:nvSpPr>
          <p:cNvPr id="12" name="PoljeZBesedilom 11"/>
          <p:cNvSpPr txBox="1"/>
          <p:nvPr/>
        </p:nvSpPr>
        <p:spPr>
          <a:xfrm>
            <a:off x="3857620" y="357166"/>
            <a:ext cx="1928826" cy="461665"/>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sl-SI" sz="2400" b="1" dirty="0"/>
              <a:t>SLEPEC</a:t>
            </a:r>
            <a:endParaRPr lang="sl-SI" sz="2400" b="1" dirty="0"/>
          </a:p>
        </p:txBody>
      </p:sp>
      <p:sp>
        <p:nvSpPr>
          <p:cNvPr id="13" name="PoljeZBesedilom 12"/>
          <p:cNvSpPr txBox="1"/>
          <p:nvPr/>
        </p:nvSpPr>
        <p:spPr>
          <a:xfrm>
            <a:off x="1214414" y="5572140"/>
            <a:ext cx="2286016" cy="461665"/>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sl-SI" sz="2400" b="1" dirty="0"/>
              <a:t>BELOUŠKA</a:t>
            </a:r>
            <a:endParaRPr lang="sl-SI" sz="2400" b="1" dirty="0"/>
          </a:p>
        </p:txBody>
      </p:sp>
      <p:sp>
        <p:nvSpPr>
          <p:cNvPr id="14" name="PoljeZBesedilom 13"/>
          <p:cNvSpPr txBox="1"/>
          <p:nvPr/>
        </p:nvSpPr>
        <p:spPr>
          <a:xfrm>
            <a:off x="7572396" y="2643182"/>
            <a:ext cx="1143008" cy="461665"/>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sl-SI" sz="2400" b="1" dirty="0"/>
              <a:t>GAD</a:t>
            </a:r>
            <a:endParaRPr lang="sl-SI" sz="2400" b="1" dirty="0"/>
          </a:p>
        </p:txBody>
      </p:sp>
      <p:sp>
        <p:nvSpPr>
          <p:cNvPr id="15" name="PoljeZBesedilom 14"/>
          <p:cNvSpPr txBox="1"/>
          <p:nvPr/>
        </p:nvSpPr>
        <p:spPr>
          <a:xfrm>
            <a:off x="7358082" y="4786322"/>
            <a:ext cx="1357322" cy="461665"/>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sl-SI" sz="2400" b="1" dirty="0"/>
              <a:t>MODRAS</a:t>
            </a:r>
            <a:endParaRPr lang="sl-SI" sz="2400" b="1" dirty="0"/>
          </a:p>
        </p:txBody>
      </p:sp>
      <p:sp>
        <p:nvSpPr>
          <p:cNvPr id="16" name="Ograda noge 15"/>
          <p:cNvSpPr>
            <a:spLocks noGrp="1"/>
          </p:cNvSpPr>
          <p:nvPr>
            <p:ph type="ftr" sz="quarter" idx="11"/>
          </p:nvPr>
        </p:nvSpPr>
        <p:spPr/>
        <p:txBody>
          <a:bodyPr/>
          <a:lstStyle/>
          <a:p>
            <a:pPr>
              <a:defRPr/>
            </a:pPr>
            <a:r>
              <a:rPr lang="sl-SI"/>
              <a:t>Klavdija Štrancar</a:t>
            </a:r>
            <a:endParaRPr lang="sl-SI"/>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396</Words>
  <Application>Microsoft Office PowerPoint</Application>
  <PresentationFormat>On-screen Show (4:3)</PresentationFormat>
  <Paragraphs>57</Paragraphs>
  <Slides>10</Slides>
  <Notes>6</Notes>
  <HiddenSlides>0</HiddenSlides>
  <MMClips>0</MMClips>
  <ScaleCrop>false</ScaleCrop>
  <HeadingPairs>
    <vt:vector size="6" baseType="variant">
      <vt:variant>
        <vt:lpstr>Uporabljene pisave</vt:lpstr>
      </vt:variant>
      <vt:variant>
        <vt:i4>4</vt:i4>
      </vt:variant>
      <vt:variant>
        <vt:lpstr>Predloga načrta</vt:lpstr>
      </vt:variant>
      <vt:variant>
        <vt:i4>1</vt:i4>
      </vt:variant>
      <vt:variant>
        <vt:lpstr>Naslovi diapozitivov</vt:lpstr>
      </vt:variant>
      <vt:variant>
        <vt:i4>10</vt:i4>
      </vt:variant>
    </vt:vector>
  </HeadingPairs>
  <TitlesOfParts>
    <vt:vector size="15" baseType="lpstr">
      <vt:lpstr>Calibri</vt:lpstr>
      <vt:lpstr>Arial</vt:lpstr>
      <vt:lpstr>Jokerman</vt:lpstr>
      <vt:lpstr>Comic Sans MS</vt:lpstr>
      <vt:lpstr>Officeova tema</vt:lpstr>
      <vt:lpstr>Diapozitiv 1</vt:lpstr>
      <vt:lpstr>Diapozitiv 2</vt:lpstr>
      <vt:lpstr>Diapozitiv 3</vt:lpstr>
      <vt:lpstr>Diapozitiv 4</vt:lpstr>
      <vt:lpstr>Diapozitiv 5</vt:lpstr>
      <vt:lpstr>Diapozitiv 6</vt:lpstr>
      <vt:lpstr>Diapozitiv 7</vt:lpstr>
      <vt:lpstr>Diapozitiv 8</vt:lpstr>
      <vt:lpstr>Diapozitiv 9</vt:lpstr>
      <vt:lpstr>Diapozitiv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RIBE, DVOŽIVKE, PLAZILCI</dc:title>
  <dc:creator>Klavdija</dc:creator>
  <cp:lastModifiedBy>xxx</cp:lastModifiedBy>
  <cp:revision>32</cp:revision>
  <dcterms:created xsi:type="dcterms:W3CDTF">2010-05-13T18:51:42Z</dcterms:created>
  <dcterms:modified xsi:type="dcterms:W3CDTF">2010-08-24T19:12:46Z</dcterms:modified>
</cp:coreProperties>
</file>