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2" r:id="rId4"/>
    <p:sldId id="266" r:id="rId5"/>
    <p:sldId id="269" r:id="rId6"/>
    <p:sldId id="272" r:id="rId7"/>
    <p:sldId id="265" r:id="rId8"/>
    <p:sldId id="273" r:id="rId9"/>
    <p:sldId id="259" r:id="rId10"/>
    <p:sldId id="267" r:id="rId11"/>
    <p:sldId id="270" r:id="rId12"/>
    <p:sldId id="271" r:id="rId13"/>
    <p:sldId id="263" r:id="rId14"/>
    <p:sldId id="268" r:id="rId15"/>
    <p:sldId id="276" r:id="rId16"/>
    <p:sldId id="274" r:id="rId17"/>
    <p:sldId id="275" r:id="rId18"/>
    <p:sldId id="264" r:id="rId19"/>
    <p:sldId id="278" r:id="rId20"/>
    <p:sldId id="277" r:id="rId2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00"/>
    <a:srgbClr val="66FF99"/>
    <a:srgbClr val="66FF33"/>
    <a:srgbClr val="FFFF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sl-SI"/>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sl-SI"/>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sl-SI"/>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25C1FFC-1D77-498A-8922-E87AE3A32E9E}"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EC56E48-3DE8-4DAC-AE31-7F18E0415F33}" type="slidenum">
              <a:rPr lang="sl-SI" smtClean="0">
                <a:cs typeface="Arial" charset="0"/>
              </a:rPr>
              <a:pPr/>
              <a:t>1</a:t>
            </a:fld>
            <a:endParaRPr lang="sl-SI"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C63916A-C6E3-469C-9D0C-EE253EEFC287}" type="slidenum">
              <a:rPr lang="sl-SI" smtClean="0">
                <a:cs typeface="Arial" charset="0"/>
              </a:rPr>
              <a:pPr/>
              <a:t>10</a:t>
            </a:fld>
            <a:endParaRPr lang="sl-SI" smtClean="0">
              <a:cs typeface="Arial" charset="0"/>
            </a:endParaRPr>
          </a:p>
        </p:txBody>
      </p:sp>
      <p:sp>
        <p:nvSpPr>
          <p:cNvPr id="33794" name="Rectangle 2"/>
          <p:cNvSpPr>
            <a:spLocks noGrp="1"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C7A19B28-2B38-40E3-AA54-0FD093AF50AE}" type="slidenum">
              <a:rPr lang="sl-SI" smtClean="0">
                <a:cs typeface="Arial" charset="0"/>
              </a:rPr>
              <a:pPr/>
              <a:t>13</a:t>
            </a:fld>
            <a:endParaRPr lang="sl-SI" smtClean="0">
              <a:cs typeface="Arial" charset="0"/>
            </a:endParaRPr>
          </a:p>
        </p:txBody>
      </p:sp>
      <p:sp>
        <p:nvSpPr>
          <p:cNvPr id="39938" name="Rectangle 2"/>
          <p:cNvSpPr>
            <a:spLocks noGrp="1"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45A06715-DEB6-4B56-965E-353DD3011CCF}" type="slidenum">
              <a:rPr lang="sl-SI" smtClean="0">
                <a:cs typeface="Arial" charset="0"/>
              </a:rPr>
              <a:pPr/>
              <a:t>18</a:t>
            </a:fld>
            <a:endParaRPr lang="sl-SI" smtClean="0">
              <a:cs typeface="Arial" charset="0"/>
            </a:endParaRPr>
          </a:p>
        </p:txBody>
      </p:sp>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3F68FB2-DB94-482E-A2C2-1A2114D95150}" type="slidenum">
              <a:rPr lang="sl-SI" smtClean="0">
                <a:cs typeface="Arial" charset="0"/>
              </a:rPr>
              <a:pPr/>
              <a:t>2</a:t>
            </a:fld>
            <a:endParaRPr lang="sl-SI" smtClean="0">
              <a:cs typeface="Arial" charset="0"/>
            </a:endParaRPr>
          </a:p>
        </p:txBody>
      </p:sp>
      <p:sp>
        <p:nvSpPr>
          <p:cNvPr id="17410" name="Rectangle 2"/>
          <p:cNvSpPr>
            <a:spLocks noGrp="1"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2498C05-1DF3-4EFD-B7E6-ACA03BE469DB}" type="slidenum">
              <a:rPr lang="sl-SI" smtClean="0">
                <a:cs typeface="Arial" charset="0"/>
              </a:rPr>
              <a:pPr/>
              <a:t>3</a:t>
            </a:fld>
            <a:endParaRPr lang="sl-SI" smtClean="0">
              <a:cs typeface="Arial" charset="0"/>
            </a:endParaRPr>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1182E3CE-EE61-4D88-B343-A3431F468DB9}" type="slidenum">
              <a:rPr lang="sl-SI" smtClean="0">
                <a:cs typeface="Arial" charset="0"/>
              </a:rPr>
              <a:pPr/>
              <a:t>4</a:t>
            </a:fld>
            <a:endParaRPr lang="sl-SI" smtClean="0">
              <a:cs typeface="Arial" charset="0"/>
            </a:endParaRPr>
          </a:p>
        </p:txBody>
      </p:sp>
      <p:sp>
        <p:nvSpPr>
          <p:cNvPr id="21506" name="Rectangle 2"/>
          <p:cNvSpPr>
            <a:spLocks noGrp="1"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CC11D830-C763-4969-ACB3-B45E445A0D17}" type="slidenum">
              <a:rPr lang="sl-SI" smtClean="0">
                <a:cs typeface="Arial" charset="0"/>
              </a:rPr>
              <a:pPr/>
              <a:t>7</a:t>
            </a:fld>
            <a:endParaRPr lang="sl-SI" smtClean="0">
              <a:cs typeface="Arial" charset="0"/>
            </a:endParaRPr>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469ADCE-29A5-437C-A1A3-9514AB0B410F}" type="slidenum">
              <a:rPr lang="sl-SI" smtClean="0">
                <a:cs typeface="Arial" charset="0"/>
              </a:rPr>
              <a:pPr/>
              <a:t>9</a:t>
            </a:fld>
            <a:endParaRPr lang="sl-SI" smtClean="0">
              <a:cs typeface="Arial" charset="0"/>
            </a:endParaRPr>
          </a:p>
        </p:txBody>
      </p:sp>
      <p:sp>
        <p:nvSpPr>
          <p:cNvPr id="31746" name="Rectangle 2"/>
          <p:cNvSpPr>
            <a:spLocks noGrp="1"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CD03C440-08E6-41E6-98DA-F60B3F0C88F8}"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12823889-2796-4A7F-8A64-F346563DF7C2}"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8B31DE5C-D995-40AD-B8A2-A367BCF59454}"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44118798-10B5-4DD5-B2D1-1994BF52976E}"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AE667B66-24EC-4888-92FF-3BD33CB8C9D1}"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743D7ABF-ACFC-4884-A8F0-5FB8846663DF}"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sl-SI"/>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4B09574C-0B03-4FA6-9A3B-B9686C46B789}"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sl-SI"/>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EF47CFEE-953E-441B-9E51-8E74992F244A}"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l-SI"/>
          </a:p>
        </p:txBody>
      </p:sp>
      <p:sp>
        <p:nvSpPr>
          <p:cNvPr id="3" name="Rectangle 5"/>
          <p:cNvSpPr>
            <a:spLocks noGrp="1" noChangeArrowheads="1"/>
          </p:cNvSpPr>
          <p:nvPr>
            <p:ph type="ftr" sz="quarter" idx="11"/>
          </p:nvPr>
        </p:nvSpPr>
        <p:spPr>
          <a:ln/>
        </p:spPr>
        <p:txBody>
          <a:bodyPr/>
          <a:lstStyle>
            <a:lvl1pPr>
              <a:defRPr/>
            </a:lvl1pPr>
          </a:lstStyle>
          <a:p>
            <a:pPr>
              <a:defRPr/>
            </a:pPr>
            <a:endParaRPr lang="sl-SI"/>
          </a:p>
        </p:txBody>
      </p:sp>
      <p:sp>
        <p:nvSpPr>
          <p:cNvPr id="4" name="Rectangle 6"/>
          <p:cNvSpPr>
            <a:spLocks noGrp="1" noChangeArrowheads="1"/>
          </p:cNvSpPr>
          <p:nvPr>
            <p:ph type="sldNum" sz="quarter" idx="12"/>
          </p:nvPr>
        </p:nvSpPr>
        <p:spPr>
          <a:ln/>
        </p:spPr>
        <p:txBody>
          <a:bodyPr/>
          <a:lstStyle>
            <a:lvl1pPr>
              <a:defRPr/>
            </a:lvl1pPr>
          </a:lstStyle>
          <a:p>
            <a:pPr>
              <a:defRPr/>
            </a:pPr>
            <a:fld id="{4BC41264-1257-4267-A1DF-DAE4FB610B26}"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036FED7E-E464-4725-B53A-66BDEF9FAADA}"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E1357E02-32CE-4870-A738-D2A581C43F27}"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44936C3-6E43-4808-822D-F082C7345959}"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http://www2.arnes.si/~krcsod2s/planinski_orel.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http://www.o-sks.nm.edus.si/Seminarske_naloge/seminarska_katarina_santej/slike/slike_jajc.jpg"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Oblak 7"/>
          <p:cNvSpPr/>
          <p:nvPr/>
        </p:nvSpPr>
        <p:spPr>
          <a:xfrm>
            <a:off x="5572132" y="428604"/>
            <a:ext cx="3286148" cy="2500330"/>
          </a:xfrm>
          <a:prstGeom prst="cloudCallout">
            <a:avLst>
              <a:gd name="adj1" fmla="val -16632"/>
              <a:gd name="adj2" fmla="val 70781"/>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sl-SI" sz="3600" b="1" dirty="0">
                <a:solidFill>
                  <a:schemeClr val="accent2">
                    <a:lumMod val="50000"/>
                  </a:schemeClr>
                </a:solidFill>
              </a:rPr>
              <a:t>PTICE ALI PTIČI?</a:t>
            </a:r>
          </a:p>
        </p:txBody>
      </p:sp>
      <p:sp>
        <p:nvSpPr>
          <p:cNvPr id="14341" name="Ograda noge 8"/>
          <p:cNvSpPr>
            <a:spLocks noGrp="1"/>
          </p:cNvSpPr>
          <p:nvPr>
            <p:ph type="ftr" sz="quarter" idx="11"/>
          </p:nvPr>
        </p:nvSpPr>
        <p:spPr>
          <a:noFill/>
        </p:spPr>
        <p:txBody>
          <a:bodyPr/>
          <a:lstStyle/>
          <a:p>
            <a:r>
              <a:rPr lang="sl-SI" smtClean="0">
                <a:cs typeface="Arial" charset="0"/>
              </a:rPr>
              <a:t>Klavdija Štrancar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85750" y="1143000"/>
            <a:ext cx="8496300" cy="4392613"/>
          </a:xfrm>
        </p:spPr>
        <p:txBody>
          <a:bodyPr/>
          <a:lstStyle/>
          <a:p>
            <a:pPr eaLnBrk="1" hangingPunct="1"/>
            <a:r>
              <a:rPr lang="sl-SI" b="1" smtClean="0">
                <a:solidFill>
                  <a:srgbClr val="002060"/>
                </a:solidFill>
              </a:rPr>
              <a:t>Živi v listnatih in mešanih gozdovih z gosto podrastjo, pozimi pa jo lahko vidimo tudi v večjih vrtovih in parkih.</a:t>
            </a:r>
          </a:p>
          <a:p>
            <a:pPr eaLnBrk="1" hangingPunct="1"/>
            <a:r>
              <a:rPr lang="sl-SI" b="1" smtClean="0">
                <a:solidFill>
                  <a:srgbClr val="FF6600"/>
                </a:solidFill>
              </a:rPr>
              <a:t>Je vsejed: hrani se z lešniki, orehi, žirom, želodom in semeni, žuželkami, manjšimi sesalci ter mladiči manjših ptic pevk.</a:t>
            </a:r>
          </a:p>
          <a:p>
            <a:pPr eaLnBrk="1" hangingPunct="1"/>
            <a:r>
              <a:rPr lang="sl-SI" b="1" smtClean="0">
                <a:solidFill>
                  <a:srgbClr val="66FF33"/>
                </a:solidFill>
              </a:rPr>
              <a:t>Za ozimnico si hrano nanosi v votla drevesa in druga skrita mesta v gozdu.</a:t>
            </a:r>
            <a:r>
              <a:rPr lang="sl-SI" b="1" smtClean="0">
                <a:solidFill>
                  <a:schemeClr val="folHlink"/>
                </a:solidFill>
              </a:rPr>
              <a:t> </a:t>
            </a:r>
          </a:p>
          <a:p>
            <a:pPr eaLnBrk="1" hangingPunct="1"/>
            <a:r>
              <a:rPr lang="sl-SI" b="1" smtClean="0">
                <a:solidFill>
                  <a:srgbClr val="FFFF00"/>
                </a:solidFill>
              </a:rPr>
              <a:t>Živi lahko do 15 let.</a:t>
            </a:r>
          </a:p>
          <a:p>
            <a:pPr eaLnBrk="1" hangingPunct="1"/>
            <a:r>
              <a:rPr lang="sl-SI" b="1" smtClean="0">
                <a:solidFill>
                  <a:srgbClr val="00FFFF"/>
                </a:solidFill>
              </a:rPr>
              <a:t>Šoja je ptica pevka.</a:t>
            </a:r>
          </a:p>
        </p:txBody>
      </p:sp>
      <p:sp>
        <p:nvSpPr>
          <p:cNvPr id="6" name="Pravokotnik 5"/>
          <p:cNvSpPr/>
          <p:nvPr/>
        </p:nvSpPr>
        <p:spPr>
          <a:xfrm>
            <a:off x="357158" y="214290"/>
            <a:ext cx="2106667" cy="923330"/>
          </a:xfrm>
          <a:prstGeom prst="rect">
            <a:avLst/>
          </a:prstGeom>
          <a:noFill/>
        </p:spPr>
        <p:txBody>
          <a:bodyPr wrap="none">
            <a:spAutoFit/>
          </a:bodyPr>
          <a:lstStyle/>
          <a:p>
            <a:pPr algn="ctr">
              <a:defRPr/>
            </a:pPr>
            <a:r>
              <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ŠOJA</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600200"/>
            <a:ext cx="8686800" cy="5257800"/>
          </a:xfrm>
        </p:spPr>
        <p:txBody>
          <a:bodyPr/>
          <a:lstStyle/>
          <a:p>
            <a:pPr eaLnBrk="1" hangingPunct="1">
              <a:defRPr/>
            </a:pPr>
            <a:r>
              <a:rPr lang="sl-SI" b="1" dirty="0" smtClean="0">
                <a:solidFill>
                  <a:schemeClr val="bg1"/>
                </a:solidFill>
              </a:rPr>
              <a:t>Živi </a:t>
            </a:r>
            <a:r>
              <a:rPr lang="sl-SI" b="1" dirty="0">
                <a:solidFill>
                  <a:schemeClr val="bg1"/>
                </a:solidFill>
              </a:rPr>
              <a:t>v </a:t>
            </a:r>
            <a:r>
              <a:rPr lang="sl-SI" b="1" dirty="0" smtClean="0">
                <a:solidFill>
                  <a:schemeClr val="bg1"/>
                </a:solidFill>
              </a:rPr>
              <a:t>mešanih </a:t>
            </a:r>
            <a:r>
              <a:rPr lang="sl-SI" b="1" dirty="0">
                <a:solidFill>
                  <a:schemeClr val="bg1"/>
                </a:solidFill>
              </a:rPr>
              <a:t>gozdovih, v parkih in vrtovih. </a:t>
            </a:r>
            <a:endParaRPr lang="sl-SI" b="1" dirty="0" smtClean="0">
              <a:solidFill>
                <a:schemeClr val="bg1"/>
              </a:solidFill>
            </a:endParaRPr>
          </a:p>
          <a:p>
            <a:pPr eaLnBrk="1" hangingPunct="1">
              <a:defRPr/>
            </a:pPr>
            <a:r>
              <a:rPr lang="pl-PL" b="1" dirty="0">
                <a:solidFill>
                  <a:schemeClr val="bg1">
                    <a:lumMod val="85000"/>
                  </a:schemeClr>
                </a:solidFill>
              </a:rPr>
              <a:t>Hrani se z </a:t>
            </a:r>
            <a:r>
              <a:rPr lang="pl-PL" b="1" dirty="0" smtClean="0">
                <a:solidFill>
                  <a:schemeClr val="bg1">
                    <a:lumMod val="85000"/>
                  </a:schemeClr>
                </a:solidFill>
              </a:rPr>
              <a:t>žuželkami</a:t>
            </a:r>
            <a:r>
              <a:rPr lang="pl-PL" b="1" dirty="0">
                <a:solidFill>
                  <a:schemeClr val="bg1">
                    <a:lumMod val="85000"/>
                  </a:schemeClr>
                </a:solidFill>
              </a:rPr>
              <a:t>, s pajki, z </a:t>
            </a:r>
            <a:r>
              <a:rPr lang="pl-PL" b="1" dirty="0" smtClean="0">
                <a:solidFill>
                  <a:schemeClr val="bg1">
                    <a:lumMod val="85000"/>
                  </a:schemeClr>
                </a:solidFill>
              </a:rPr>
              <a:t>jagodičjem </a:t>
            </a:r>
            <a:r>
              <a:rPr lang="pl-PL" b="1" dirty="0">
                <a:solidFill>
                  <a:schemeClr val="bg1">
                    <a:lumMod val="85000"/>
                  </a:schemeClr>
                </a:solidFill>
              </a:rPr>
              <a:t>in </a:t>
            </a:r>
            <a:r>
              <a:rPr lang="pl-PL" b="1" dirty="0" smtClean="0">
                <a:solidFill>
                  <a:schemeClr val="bg1">
                    <a:lumMod val="85000"/>
                  </a:schemeClr>
                </a:solidFill>
              </a:rPr>
              <a:t>semeni</a:t>
            </a:r>
            <a:r>
              <a:rPr lang="pl-PL" b="1" dirty="0">
                <a:solidFill>
                  <a:schemeClr val="bg1">
                    <a:lumMod val="85000"/>
                  </a:schemeClr>
                </a:solidFill>
              </a:rPr>
              <a:t>. </a:t>
            </a:r>
            <a:endParaRPr lang="pl-PL" b="1" dirty="0" smtClean="0">
              <a:solidFill>
                <a:schemeClr val="bg1">
                  <a:lumMod val="85000"/>
                </a:schemeClr>
              </a:solidFill>
            </a:endParaRPr>
          </a:p>
          <a:p>
            <a:pPr eaLnBrk="1" hangingPunct="1">
              <a:defRPr/>
            </a:pPr>
            <a:r>
              <a:rPr lang="sl-SI" b="1" dirty="0">
                <a:solidFill>
                  <a:srgbClr val="FFFF00"/>
                </a:solidFill>
              </a:rPr>
              <a:t>Gnezdi v drevesnih duplih. </a:t>
            </a:r>
            <a:endParaRPr lang="sl-SI" b="1" dirty="0" smtClean="0">
              <a:solidFill>
                <a:srgbClr val="FFFF00"/>
              </a:solidFill>
            </a:endParaRPr>
          </a:p>
          <a:p>
            <a:pPr eaLnBrk="1" hangingPunct="1">
              <a:defRPr/>
            </a:pPr>
            <a:r>
              <a:rPr lang="pl-PL" b="1" dirty="0" smtClean="0">
                <a:solidFill>
                  <a:srgbClr val="00FFFF"/>
                </a:solidFill>
              </a:rPr>
              <a:t>Samica </a:t>
            </a:r>
            <a:r>
              <a:rPr lang="pl-PL" b="1" dirty="0">
                <a:solidFill>
                  <a:srgbClr val="00FFFF"/>
                </a:solidFill>
              </a:rPr>
              <a:t>v gnezdo </a:t>
            </a:r>
            <a:r>
              <a:rPr lang="pl-PL" b="1" dirty="0" smtClean="0">
                <a:solidFill>
                  <a:srgbClr val="00FFFF"/>
                </a:solidFill>
              </a:rPr>
              <a:t>izleže </a:t>
            </a:r>
            <a:r>
              <a:rPr lang="pl-PL" b="1" dirty="0">
                <a:solidFill>
                  <a:srgbClr val="00FFFF"/>
                </a:solidFill>
              </a:rPr>
              <a:t>do </a:t>
            </a:r>
            <a:r>
              <a:rPr lang="pl-PL" b="1" dirty="0" smtClean="0">
                <a:solidFill>
                  <a:srgbClr val="00FFFF"/>
                </a:solidFill>
              </a:rPr>
              <a:t>15 jajc</a:t>
            </a:r>
            <a:r>
              <a:rPr lang="pl-PL" b="1" dirty="0">
                <a:solidFill>
                  <a:srgbClr val="00FFFF"/>
                </a:solidFill>
              </a:rPr>
              <a:t>. </a:t>
            </a:r>
            <a:r>
              <a:rPr lang="pl-PL" b="1" dirty="0" smtClean="0">
                <a:solidFill>
                  <a:srgbClr val="00FFFF"/>
                </a:solidFill>
              </a:rPr>
              <a:t>Na leto ima lahko do tri zarode. </a:t>
            </a:r>
          </a:p>
          <a:p>
            <a:pPr eaLnBrk="1" hangingPunct="1">
              <a:defRPr/>
            </a:pPr>
            <a:r>
              <a:rPr lang="sl-SI" b="1" dirty="0" smtClean="0">
                <a:solidFill>
                  <a:srgbClr val="66FF99"/>
                </a:solidFill>
              </a:rPr>
              <a:t>Mladiče </a:t>
            </a:r>
            <a:r>
              <a:rPr lang="sl-SI" b="1" dirty="0">
                <a:solidFill>
                  <a:srgbClr val="66FF99"/>
                </a:solidFill>
              </a:rPr>
              <a:t>valita in zanje skrbita oba </a:t>
            </a:r>
            <a:r>
              <a:rPr lang="sl-SI" b="1" dirty="0" smtClean="0">
                <a:solidFill>
                  <a:srgbClr val="66FF99"/>
                </a:solidFill>
              </a:rPr>
              <a:t>starša.</a:t>
            </a:r>
          </a:p>
          <a:p>
            <a:pPr eaLnBrk="1" hangingPunct="1">
              <a:defRPr/>
            </a:pPr>
            <a:r>
              <a:rPr lang="sl-SI" b="1" dirty="0" smtClean="0">
                <a:solidFill>
                  <a:srgbClr val="FF6600"/>
                </a:solidFill>
              </a:rPr>
              <a:t>Je stalnica.</a:t>
            </a:r>
            <a:endParaRPr lang="sl-SI" dirty="0">
              <a:solidFill>
                <a:srgbClr val="FF6600"/>
              </a:solidFill>
            </a:endParaRPr>
          </a:p>
        </p:txBody>
      </p:sp>
      <p:sp>
        <p:nvSpPr>
          <p:cNvPr id="7" name="Pravokotnik 6"/>
          <p:cNvSpPr/>
          <p:nvPr/>
        </p:nvSpPr>
        <p:spPr>
          <a:xfrm>
            <a:off x="901795" y="0"/>
            <a:ext cx="2467342" cy="1446550"/>
          </a:xfrm>
          <a:prstGeom prst="rect">
            <a:avLst/>
          </a:prstGeom>
          <a:noFill/>
        </p:spPr>
        <p:txBody>
          <a:bodyPr wrap="none">
            <a:spAutoFit/>
          </a:bodyPr>
          <a:lstStyle/>
          <a:p>
            <a:pPr algn="ctr">
              <a:defRPr/>
            </a:pPr>
            <a:r>
              <a:rPr lang="sl-SI"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a typeface="+mj-ea"/>
                <a:cs typeface="+mj-cs"/>
              </a:rPr>
              <a:t>VELIKA </a:t>
            </a:r>
            <a:br>
              <a:rPr lang="sl-SI"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a typeface="+mj-ea"/>
                <a:cs typeface="+mj-cs"/>
              </a:rPr>
            </a:br>
            <a:r>
              <a:rPr lang="sl-SI"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a typeface="+mj-ea"/>
                <a:cs typeface="+mj-cs"/>
              </a:rPr>
              <a:t>SINICA </a:t>
            </a:r>
            <a:endParaRPr lang="sl-SI"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eaLnBrk="1" hangingPunct="1"/>
            <a:r>
              <a:rPr lang="sl-SI" b="1" smtClean="0">
                <a:solidFill>
                  <a:srgbClr val="66FF99"/>
                </a:solidFill>
              </a:rPr>
              <a:t>Živi na vlažnih travnikih, ob potokih in v močvirnih predelih.</a:t>
            </a:r>
          </a:p>
          <a:p>
            <a:pPr eaLnBrk="1" hangingPunct="1"/>
            <a:r>
              <a:rPr lang="sl-SI" b="1" smtClean="0">
                <a:solidFill>
                  <a:schemeClr val="bg1"/>
                </a:solidFill>
              </a:rPr>
              <a:t>Hrani se z žabami, ribami, mišmi, s kuščarji, kačami, ptičjimi mladiči, z žuželkami, deževniki in polži.</a:t>
            </a:r>
          </a:p>
          <a:p>
            <a:pPr eaLnBrk="1" hangingPunct="1"/>
            <a:r>
              <a:rPr lang="sl-SI" b="1" smtClean="0">
                <a:solidFill>
                  <a:srgbClr val="FFFF00"/>
                </a:solidFill>
              </a:rPr>
              <a:t>Gnezdi na drevesih, na strehah in telefonskih drogovih.</a:t>
            </a:r>
          </a:p>
          <a:p>
            <a:pPr eaLnBrk="1" hangingPunct="1"/>
            <a:r>
              <a:rPr lang="pl-PL" b="1" smtClean="0">
                <a:solidFill>
                  <a:srgbClr val="00FFFF"/>
                </a:solidFill>
              </a:rPr>
              <a:t>Znese do 7 jajc, ki jih vali do 34 dni.</a:t>
            </a:r>
          </a:p>
        </p:txBody>
      </p:sp>
      <p:sp>
        <p:nvSpPr>
          <p:cNvPr id="8" name="Pravokotnik 7"/>
          <p:cNvSpPr/>
          <p:nvPr/>
        </p:nvSpPr>
        <p:spPr>
          <a:xfrm>
            <a:off x="490518" y="214290"/>
            <a:ext cx="2991525" cy="1323439"/>
          </a:xfrm>
          <a:prstGeom prst="rect">
            <a:avLst/>
          </a:prstGeom>
          <a:noFill/>
        </p:spPr>
        <p:txBody>
          <a:bodyPr wrap="none">
            <a:spAutoFit/>
          </a:bodyPr>
          <a:lstStyle/>
          <a:p>
            <a:pPr algn="ctr">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BELA </a:t>
            </a:r>
            <a:b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b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ŠTORKLJA</a:t>
            </a:r>
            <a:endPar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b="-90476"/>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00200"/>
            <a:ext cx="8043863" cy="4525963"/>
          </a:xfrm>
        </p:spPr>
        <p:txBody>
          <a:bodyPr/>
          <a:lstStyle/>
          <a:p>
            <a:pPr eaLnBrk="1" hangingPunct="1">
              <a:lnSpc>
                <a:spcPct val="90000"/>
              </a:lnSpc>
            </a:pPr>
            <a:r>
              <a:rPr lang="sl-SI" sz="2800" b="1" smtClean="0">
                <a:solidFill>
                  <a:srgbClr val="FFFF00"/>
                </a:solidFill>
              </a:rPr>
              <a:t>Noj je največja ptica v Sloveniji in na svetu. Njegova domovina je Afrika.</a:t>
            </a:r>
          </a:p>
          <a:p>
            <a:pPr eaLnBrk="1" hangingPunct="1">
              <a:lnSpc>
                <a:spcPct val="90000"/>
              </a:lnSpc>
            </a:pPr>
            <a:r>
              <a:rPr lang="sl-SI" sz="2800" b="1" smtClean="0">
                <a:solidFill>
                  <a:srgbClr val="66FF33"/>
                </a:solidFill>
              </a:rPr>
              <a:t>V višino meri do 250 cm  in tehta do 150 kg. Je hiter tekač, saj lahko doseže hitrost do 70 km/h. Krila uporablja za lovljenje ravnotežja med tekom.</a:t>
            </a:r>
          </a:p>
          <a:p>
            <a:pPr eaLnBrk="1" hangingPunct="1">
              <a:lnSpc>
                <a:spcPct val="90000"/>
              </a:lnSpc>
            </a:pPr>
            <a:r>
              <a:rPr lang="sl-SI" sz="2800" b="1" smtClean="0">
                <a:solidFill>
                  <a:schemeClr val="accent1"/>
                </a:solidFill>
              </a:rPr>
              <a:t>Hrani se s črvi, žuželkami in manjšimi živalmi.</a:t>
            </a:r>
            <a:r>
              <a:rPr lang="sl-SI" sz="2800" b="1" smtClean="0"/>
              <a:t> </a:t>
            </a:r>
          </a:p>
          <a:p>
            <a:pPr eaLnBrk="1" hangingPunct="1">
              <a:lnSpc>
                <a:spcPct val="90000"/>
              </a:lnSpc>
            </a:pPr>
            <a:r>
              <a:rPr lang="sl-SI" sz="2800" b="1" smtClean="0">
                <a:solidFill>
                  <a:schemeClr val="bg1"/>
                </a:solidFill>
              </a:rPr>
              <a:t>Znese jajce, ki je veliko kar za 40 kokošjih jajc. </a:t>
            </a:r>
          </a:p>
          <a:p>
            <a:pPr eaLnBrk="1" hangingPunct="1">
              <a:lnSpc>
                <a:spcPct val="90000"/>
              </a:lnSpc>
            </a:pPr>
            <a:endParaRPr lang="sl-SI" sz="2400" b="1" smtClean="0">
              <a:solidFill>
                <a:schemeClr val="bg1"/>
              </a:solidFill>
            </a:endParaRPr>
          </a:p>
        </p:txBody>
      </p:sp>
      <p:sp>
        <p:nvSpPr>
          <p:cNvPr id="6" name="Pravokotnik 5"/>
          <p:cNvSpPr/>
          <p:nvPr/>
        </p:nvSpPr>
        <p:spPr>
          <a:xfrm>
            <a:off x="857224" y="285728"/>
            <a:ext cx="1747594" cy="923330"/>
          </a:xfrm>
          <a:prstGeom prst="rect">
            <a:avLst/>
          </a:prstGeom>
          <a:noFill/>
        </p:spPr>
        <p:txBody>
          <a:bodyPr wrap="none">
            <a:spAutoFit/>
          </a:bodyPr>
          <a:lstStyle/>
          <a:p>
            <a:pPr algn="ctr">
              <a:defRPr/>
            </a:pPr>
            <a:r>
              <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NOJ</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8258175" cy="4829175"/>
          </a:xfrm>
        </p:spPr>
        <p:txBody>
          <a:bodyPr/>
          <a:lstStyle/>
          <a:p>
            <a:pPr eaLnBrk="1" hangingPunct="1">
              <a:defRPr/>
            </a:pPr>
            <a:r>
              <a:rPr lang="sl-SI" b="1" dirty="0" smtClean="0">
                <a:solidFill>
                  <a:srgbClr val="FFFF00"/>
                </a:solidFill>
              </a:rPr>
              <a:t>Je naša najštevilčnejša ujeda.</a:t>
            </a:r>
          </a:p>
          <a:p>
            <a:pPr eaLnBrk="1" hangingPunct="1">
              <a:defRPr/>
            </a:pPr>
            <a:r>
              <a:rPr lang="sl-SI" b="1" dirty="0" smtClean="0">
                <a:solidFill>
                  <a:srgbClr val="FFC000"/>
                </a:solidFill>
              </a:rPr>
              <a:t>Živi na gozdnih obronkih.</a:t>
            </a:r>
          </a:p>
          <a:p>
            <a:pPr eaLnBrk="1" hangingPunct="1">
              <a:defRPr/>
            </a:pPr>
            <a:r>
              <a:rPr lang="sl-SI" b="1" dirty="0" smtClean="0">
                <a:solidFill>
                  <a:schemeClr val="bg1"/>
                </a:solidFill>
              </a:rPr>
              <a:t>Zraste do pol metra, razpon kril pa ima do 130 cm. </a:t>
            </a:r>
          </a:p>
          <a:p>
            <a:pPr eaLnBrk="1" hangingPunct="1">
              <a:defRPr/>
            </a:pPr>
            <a:r>
              <a:rPr lang="sl-SI" b="1" dirty="0" smtClean="0">
                <a:solidFill>
                  <a:schemeClr val="accent6">
                    <a:lumMod val="20000"/>
                    <a:lumOff val="80000"/>
                  </a:schemeClr>
                </a:solidFill>
              </a:rPr>
              <a:t>Leti počasi; ko lovi, pa se zelo hitro, pogosto navpično zažene proti plenu. </a:t>
            </a:r>
          </a:p>
          <a:p>
            <a:pPr eaLnBrk="1" hangingPunct="1">
              <a:defRPr/>
            </a:pPr>
            <a:r>
              <a:rPr lang="sl-SI" b="1" dirty="0" smtClean="0">
                <a:solidFill>
                  <a:srgbClr val="66FF99"/>
                </a:solidFill>
              </a:rPr>
              <a:t>Oglaša se z značilnim predirnim zvokom, ki je podoben mijavkanju. </a:t>
            </a:r>
          </a:p>
          <a:p>
            <a:pPr eaLnBrk="1" hangingPunct="1">
              <a:defRPr/>
            </a:pPr>
            <a:r>
              <a:rPr lang="sl-SI" b="1" dirty="0" smtClean="0">
                <a:solidFill>
                  <a:schemeClr val="tx1">
                    <a:lumMod val="65000"/>
                    <a:lumOff val="35000"/>
                  </a:schemeClr>
                </a:solidFill>
              </a:rPr>
              <a:t>Živi </a:t>
            </a:r>
            <a:r>
              <a:rPr lang="sl-SI" b="1" dirty="0">
                <a:solidFill>
                  <a:schemeClr val="tx1">
                    <a:lumMod val="65000"/>
                    <a:lumOff val="35000"/>
                  </a:schemeClr>
                </a:solidFill>
              </a:rPr>
              <a:t>lahko do 24 let.</a:t>
            </a:r>
            <a:endParaRPr lang="sl-SI" b="1" dirty="0" smtClean="0">
              <a:solidFill>
                <a:schemeClr val="tx1">
                  <a:lumMod val="65000"/>
                  <a:lumOff val="35000"/>
                </a:schemeClr>
              </a:solidFill>
            </a:endParaRPr>
          </a:p>
          <a:p>
            <a:pPr eaLnBrk="1" hangingPunct="1">
              <a:defRPr/>
            </a:pPr>
            <a:endParaRPr lang="sl-SI" b="1" dirty="0">
              <a:solidFill>
                <a:srgbClr val="66FF99"/>
              </a:solidFill>
            </a:endParaRPr>
          </a:p>
        </p:txBody>
      </p:sp>
      <p:sp>
        <p:nvSpPr>
          <p:cNvPr id="6" name="Pravokotnik 5"/>
          <p:cNvSpPr/>
          <p:nvPr/>
        </p:nvSpPr>
        <p:spPr>
          <a:xfrm>
            <a:off x="5929322" y="285728"/>
            <a:ext cx="2795958" cy="923330"/>
          </a:xfrm>
          <a:prstGeom prst="rect">
            <a:avLst/>
          </a:prstGeom>
          <a:noFill/>
        </p:spPr>
        <p:txBody>
          <a:bodyPr wrap="none">
            <a:spAutoFit/>
          </a:bodyPr>
          <a:lstStyle/>
          <a:p>
            <a:pPr algn="ctr">
              <a:defRPr/>
            </a:pPr>
            <a:r>
              <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KANJA</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0" b="-20000"/>
          </a:stretch>
        </a:blip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eaLnBrk="1" hangingPunct="1"/>
            <a:r>
              <a:rPr lang="sl-SI" sz="2800" b="1" smtClean="0">
                <a:solidFill>
                  <a:schemeClr val="bg1"/>
                </a:solidFill>
              </a:rPr>
              <a:t>Živi v gozdovih ali na odprtem.</a:t>
            </a:r>
          </a:p>
          <a:p>
            <a:pPr eaLnBrk="1" hangingPunct="1"/>
            <a:r>
              <a:rPr lang="sl-SI" sz="2800" b="1" smtClean="0">
                <a:solidFill>
                  <a:srgbClr val="FFC000"/>
                </a:solidFill>
              </a:rPr>
              <a:t>Hrani se večinoma z metulji in hrošči. </a:t>
            </a:r>
          </a:p>
          <a:p>
            <a:pPr eaLnBrk="1" hangingPunct="1"/>
            <a:r>
              <a:rPr lang="sl-SI" sz="2800" b="1" smtClean="0">
                <a:solidFill>
                  <a:srgbClr val="00FFFF"/>
                </a:solidFill>
              </a:rPr>
              <a:t>Kukavica ne naredi gnezda, ampak iz tujega gnezda odstrani eno jajce in namesto njega vanj izvali svoje jajce.</a:t>
            </a:r>
          </a:p>
          <a:p>
            <a:pPr eaLnBrk="1" hangingPunct="1"/>
            <a:r>
              <a:rPr lang="sl-SI" sz="2800" b="1" smtClean="0">
                <a:solidFill>
                  <a:srgbClr val="FFFF00"/>
                </a:solidFill>
              </a:rPr>
              <a:t>Mlada kukavica se izvali,  preden se izvalijo druge ptice v gnezdu in takoj porine ostala jajca iz gnezda. </a:t>
            </a:r>
          </a:p>
          <a:p>
            <a:pPr eaLnBrk="1" hangingPunct="1"/>
            <a:r>
              <a:rPr lang="sl-SI" sz="2800" b="1" smtClean="0">
                <a:solidFill>
                  <a:srgbClr val="92D050"/>
                </a:solidFill>
              </a:rPr>
              <a:t>Samec naznanja svojo prisotnost z glasnim 'ku-ku'.</a:t>
            </a:r>
          </a:p>
          <a:p>
            <a:pPr eaLnBrk="1" hangingPunct="1"/>
            <a:endParaRPr lang="sl-SI" smtClean="0"/>
          </a:p>
        </p:txBody>
      </p:sp>
      <p:sp>
        <p:nvSpPr>
          <p:cNvPr id="5" name="Pravokotnik 4"/>
          <p:cNvSpPr/>
          <p:nvPr/>
        </p:nvSpPr>
        <p:spPr>
          <a:xfrm>
            <a:off x="4714876" y="285728"/>
            <a:ext cx="3991798" cy="923330"/>
          </a:xfrm>
          <a:prstGeom prst="rect">
            <a:avLst/>
          </a:prstGeom>
          <a:noFill/>
        </p:spPr>
        <p:txBody>
          <a:bodyPr wrap="none">
            <a:spAutoFit/>
          </a:bodyPr>
          <a:lstStyle/>
          <a:p>
            <a:pPr algn="ctr">
              <a:defRPr/>
            </a:pPr>
            <a:r>
              <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KUKAVICA</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3" name="Ograda vsebine 2"/>
          <p:cNvSpPr>
            <a:spLocks noGrp="1"/>
          </p:cNvSpPr>
          <p:nvPr>
            <p:ph idx="1"/>
          </p:nvPr>
        </p:nvSpPr>
        <p:spPr>
          <a:xfrm>
            <a:off x="357188" y="1000125"/>
            <a:ext cx="8572500" cy="4525963"/>
          </a:xfrm>
        </p:spPr>
        <p:txBody>
          <a:bodyPr/>
          <a:lstStyle/>
          <a:p>
            <a:pPr eaLnBrk="1" hangingPunct="1"/>
            <a:r>
              <a:rPr lang="sl-SI" b="1" smtClean="0">
                <a:solidFill>
                  <a:schemeClr val="bg1"/>
                </a:solidFill>
              </a:rPr>
              <a:t>Gnezdi v kmečkih hišah, hlevih, lopah in  pod mostovi .</a:t>
            </a:r>
          </a:p>
          <a:p>
            <a:pPr eaLnBrk="1" hangingPunct="1"/>
            <a:r>
              <a:rPr lang="sl-SI" b="1" smtClean="0">
                <a:solidFill>
                  <a:srgbClr val="FFFF00"/>
                </a:solidFill>
              </a:rPr>
              <a:t>Svoje gnezdo zgradi iz sline,blata in bilk iz trave ali slame in ima obliko majhne sklede.</a:t>
            </a:r>
          </a:p>
          <a:p>
            <a:pPr eaLnBrk="1" hangingPunct="1"/>
            <a:r>
              <a:rPr lang="sl-SI" b="1" smtClean="0">
                <a:solidFill>
                  <a:srgbClr val="66FF99"/>
                </a:solidFill>
              </a:rPr>
              <a:t>Hrani se z letečimi žuželkami.</a:t>
            </a:r>
          </a:p>
          <a:p>
            <a:pPr eaLnBrk="1" hangingPunct="1"/>
            <a:r>
              <a:rPr lang="sl-SI" b="1" smtClean="0">
                <a:solidFill>
                  <a:srgbClr val="00B0F0"/>
                </a:solidFill>
              </a:rPr>
              <a:t>Povprečno živi nekaj več kot eno leto.</a:t>
            </a:r>
          </a:p>
          <a:p>
            <a:pPr eaLnBrk="1" hangingPunct="1"/>
            <a:r>
              <a:rPr lang="sl-SI" b="1" smtClean="0">
                <a:solidFill>
                  <a:srgbClr val="7030A0"/>
                </a:solidFill>
              </a:rPr>
              <a:t>Septembra se lastovke odselijo v Afriko. Vračati se začnejo konec marca ali v začetku aprila. Selijo se čez dan.</a:t>
            </a:r>
          </a:p>
        </p:txBody>
      </p:sp>
      <p:sp>
        <p:nvSpPr>
          <p:cNvPr id="4" name="Pravokotnik 3"/>
          <p:cNvSpPr/>
          <p:nvPr/>
        </p:nvSpPr>
        <p:spPr>
          <a:xfrm>
            <a:off x="857224" y="214290"/>
            <a:ext cx="4107215" cy="923330"/>
          </a:xfrm>
          <a:prstGeom prst="rect">
            <a:avLst/>
          </a:prstGeom>
          <a:noFill/>
        </p:spPr>
        <p:txBody>
          <a:bodyPr wrap="none">
            <a:spAutoFit/>
          </a:bodyPr>
          <a:lstStyle/>
          <a:p>
            <a:pPr algn="ctr">
              <a:defRPr/>
            </a:pPr>
            <a:r>
              <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LASTOVKA</a:t>
            </a:r>
            <a:endParaRPr lang="sl-SI"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47106" name="Ograda vsebine 2"/>
          <p:cNvSpPr>
            <a:spLocks noGrp="1"/>
          </p:cNvSpPr>
          <p:nvPr>
            <p:ph idx="1"/>
          </p:nvPr>
        </p:nvSpPr>
        <p:spPr/>
        <p:txBody>
          <a:bodyPr/>
          <a:lstStyle/>
          <a:p>
            <a:pPr eaLnBrk="1" hangingPunct="1">
              <a:buFontTx/>
              <a:buNone/>
            </a:pPr>
            <a:r>
              <a:rPr lang="sl-SI" sz="2400" smtClean="0">
                <a:solidFill>
                  <a:schemeClr val="bg1"/>
                </a:solidFill>
              </a:rPr>
              <a:t>    </a:t>
            </a:r>
            <a:r>
              <a:rPr lang="sl-SI" sz="2400" b="1" smtClean="0">
                <a:solidFill>
                  <a:schemeClr val="bg1"/>
                </a:solidFill>
              </a:rPr>
              <a:t>Ko je naš Vzveličar visel v smrtnih bolečinah na križi in so ga celo njegovi učenci zapustili, prišli so Židje in so ga zaničevali. V tem hipu prileti lastovica in srdito cvrči okolo križa, kakor bi se hotela jeziti na Žide in braniti Kristusa. Nato sede vrhu križa in tako dolgo cvrči, da Židje odidejo. Naposled obletava umirajočega Kristusa, da mu frfotaje hladi bridke rane. Zato še dandanes kristjani spoštujejo lastovice, one pa rade posedajo na križi, zlasti na križih vrhu zvonikov in smejo tudi med sv. opravilom v cerkev prileteti in tam žvrgoleti.</a:t>
            </a:r>
          </a:p>
          <a:p>
            <a:pPr eaLnBrk="1" hangingPunct="1"/>
            <a:r>
              <a:rPr lang="sl-SI" sz="1800" b="1" smtClean="0"/>
              <a:t>                            Spisano: </a:t>
            </a:r>
            <a:r>
              <a:rPr lang="sl-SI" sz="1800" smtClean="0"/>
              <a:t>Eva Debeljak</a:t>
            </a:r>
          </a:p>
          <a:p>
            <a:pPr eaLnBrk="1" hangingPunct="1"/>
            <a:r>
              <a:rPr lang="sl-SI" sz="1800" b="1" smtClean="0"/>
              <a:t>Izdano:</a:t>
            </a:r>
            <a:r>
              <a:rPr lang="sl-SI" sz="1800" smtClean="0"/>
              <a:t>Brezovnik, Anton, Zakaj - zato! Zbirka pravljic, pripovedk in legend za šolo in dom, Ljubljana: Giontini, 1894</a:t>
            </a:r>
          </a:p>
        </p:txBody>
      </p:sp>
      <p:sp>
        <p:nvSpPr>
          <p:cNvPr id="5" name="Naslov 4"/>
          <p:cNvSpPr>
            <a:spLocks noGrp="1"/>
          </p:cNvSpPr>
          <p:nvPr>
            <p:ph type="title"/>
          </p:nvPr>
        </p:nvSpPr>
        <p:spPr>
          <a:xfrm>
            <a:off x="3214678" y="274638"/>
            <a:ext cx="5472122" cy="1143000"/>
          </a:xfrm>
        </p:spPr>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Zakaj je lastovica </a:t>
            </a:r>
            <a:b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b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sveta ptica?</a:t>
            </a:r>
            <a:endParaRPr lang="sl-SI"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9462" name="Picture 6" descr="planinski_orel.jpg (32732 bytes)"/>
          <p:cNvPicPr>
            <a:picLocks noChangeAspect="1" noChangeArrowheads="1"/>
          </p:cNvPicPr>
          <p:nvPr/>
        </p:nvPicPr>
        <p:blipFill>
          <a:blip r:embed="rId3" r:link="rId4" cstate="print"/>
          <a:srcRect/>
          <a:stretch>
            <a:fillRect/>
          </a:stretch>
        </p:blipFill>
        <p:spPr bwMode="auto">
          <a:xfrm>
            <a:off x="428597" y="214291"/>
            <a:ext cx="2714644" cy="2714644"/>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49155" name="Text Box 7"/>
          <p:cNvSpPr txBox="1">
            <a:spLocks noChangeArrowheads="1"/>
          </p:cNvSpPr>
          <p:nvPr/>
        </p:nvSpPr>
        <p:spPr bwMode="auto">
          <a:xfrm>
            <a:off x="714375" y="357188"/>
            <a:ext cx="2303463" cy="366712"/>
          </a:xfrm>
          <a:prstGeom prst="rect">
            <a:avLst/>
          </a:prstGeom>
          <a:noFill/>
          <a:ln w="9525">
            <a:noFill/>
            <a:miter lim="800000"/>
            <a:headEnd/>
            <a:tailEnd/>
          </a:ln>
        </p:spPr>
        <p:txBody>
          <a:bodyPr>
            <a:spAutoFit/>
          </a:bodyPr>
          <a:lstStyle/>
          <a:p>
            <a:pPr>
              <a:spcBef>
                <a:spcPct val="50000"/>
              </a:spcBef>
            </a:pPr>
            <a:r>
              <a:rPr lang="sl-SI" b="1">
                <a:solidFill>
                  <a:schemeClr val="bg1"/>
                </a:solidFill>
              </a:rPr>
              <a:t>PLANINSKI OREL</a:t>
            </a:r>
          </a:p>
        </p:txBody>
      </p:sp>
      <p:pic>
        <p:nvPicPr>
          <p:cNvPr id="19465" name="Picture 9" descr="http://beta.finance-on.net/galerije/906/s_magpie.jpg"/>
          <p:cNvPicPr>
            <a:picLocks noChangeAspect="1" noChangeArrowheads="1"/>
          </p:cNvPicPr>
          <p:nvPr/>
        </p:nvPicPr>
        <p:blipFill>
          <a:blip r:embed="rId5" cstate="print"/>
          <a:srcRect/>
          <a:stretch>
            <a:fillRect/>
          </a:stretch>
        </p:blipFill>
        <p:spPr bwMode="auto">
          <a:xfrm>
            <a:off x="6143636" y="3714752"/>
            <a:ext cx="2762250" cy="2657476"/>
          </a:xfrm>
          <a:prstGeom prst="rect">
            <a:avLst/>
          </a:prstGeom>
        </p:spPr>
        <p:style>
          <a:lnRef idx="0">
            <a:schemeClr val="accent3"/>
          </a:lnRef>
          <a:fillRef idx="3">
            <a:schemeClr val="accent3"/>
          </a:fillRef>
          <a:effectRef idx="3">
            <a:schemeClr val="accent3"/>
          </a:effectRef>
          <a:fontRef idx="minor">
            <a:schemeClr val="lt1"/>
          </a:fontRef>
        </p:style>
      </p:pic>
      <p:sp>
        <p:nvSpPr>
          <p:cNvPr id="49157" name="PoljeZBesedilom 8"/>
          <p:cNvSpPr txBox="1">
            <a:spLocks noChangeArrowheads="1"/>
          </p:cNvSpPr>
          <p:nvPr/>
        </p:nvSpPr>
        <p:spPr bwMode="auto">
          <a:xfrm>
            <a:off x="6572250" y="5929313"/>
            <a:ext cx="1928813" cy="369887"/>
          </a:xfrm>
          <a:prstGeom prst="rect">
            <a:avLst/>
          </a:prstGeom>
          <a:noFill/>
          <a:ln w="9525">
            <a:noFill/>
            <a:miter lim="800000"/>
            <a:headEnd/>
            <a:tailEnd/>
          </a:ln>
        </p:spPr>
        <p:txBody>
          <a:bodyPr>
            <a:spAutoFit/>
          </a:bodyPr>
          <a:lstStyle/>
          <a:p>
            <a:pPr algn="ctr"/>
            <a:r>
              <a:rPr lang="sl-SI" b="1">
                <a:solidFill>
                  <a:schemeClr val="bg1"/>
                </a:solidFill>
              </a:rPr>
              <a:t>VRANA</a:t>
            </a:r>
          </a:p>
        </p:txBody>
      </p:sp>
      <p:pic>
        <p:nvPicPr>
          <p:cNvPr id="19467" name="Picture 11" descr="http://www.jynx-t.net/ptaci/Data/Images/Kavka-obecna_1.jpg"/>
          <p:cNvPicPr>
            <a:picLocks noChangeAspect="1" noChangeArrowheads="1"/>
          </p:cNvPicPr>
          <p:nvPr/>
        </p:nvPicPr>
        <p:blipFill>
          <a:blip r:embed="rId6" cstate="print"/>
          <a:srcRect/>
          <a:stretch>
            <a:fillRect/>
          </a:stretch>
        </p:blipFill>
        <p:spPr bwMode="auto">
          <a:xfrm>
            <a:off x="285720" y="4000504"/>
            <a:ext cx="3238480" cy="2428860"/>
          </a:xfrm>
          <a:prstGeom prst="rect">
            <a:avLst/>
          </a:prstGeom>
        </p:spPr>
        <p:style>
          <a:lnRef idx="0">
            <a:schemeClr val="accent3"/>
          </a:lnRef>
          <a:fillRef idx="3">
            <a:schemeClr val="accent3"/>
          </a:fillRef>
          <a:effectRef idx="3">
            <a:schemeClr val="accent3"/>
          </a:effectRef>
          <a:fontRef idx="minor">
            <a:schemeClr val="lt1"/>
          </a:fontRef>
        </p:style>
      </p:pic>
      <p:sp>
        <p:nvSpPr>
          <p:cNvPr id="49159" name="PoljeZBesedilom 10"/>
          <p:cNvSpPr txBox="1">
            <a:spLocks noChangeArrowheads="1"/>
          </p:cNvSpPr>
          <p:nvPr/>
        </p:nvSpPr>
        <p:spPr bwMode="auto">
          <a:xfrm>
            <a:off x="857250" y="5929313"/>
            <a:ext cx="2143125" cy="369887"/>
          </a:xfrm>
          <a:prstGeom prst="rect">
            <a:avLst/>
          </a:prstGeom>
          <a:noFill/>
          <a:ln w="9525">
            <a:noFill/>
            <a:miter lim="800000"/>
            <a:headEnd/>
            <a:tailEnd/>
          </a:ln>
        </p:spPr>
        <p:txBody>
          <a:bodyPr>
            <a:spAutoFit/>
          </a:bodyPr>
          <a:lstStyle/>
          <a:p>
            <a:pPr algn="ctr"/>
            <a:r>
              <a:rPr lang="sl-SI" b="1">
                <a:solidFill>
                  <a:schemeClr val="bg1"/>
                </a:solidFill>
              </a:rPr>
              <a:t>KAVKA</a:t>
            </a:r>
          </a:p>
        </p:txBody>
      </p:sp>
      <p:pic>
        <p:nvPicPr>
          <p:cNvPr id="19469" name="Picture 13" descr="http://www.ajo.si/blog/wp-content/uploads/2010/01/20100116_tascica.jpg"/>
          <p:cNvPicPr>
            <a:picLocks noChangeAspect="1" noChangeArrowheads="1"/>
          </p:cNvPicPr>
          <p:nvPr/>
        </p:nvPicPr>
        <p:blipFill>
          <a:blip r:embed="rId7" cstate="print"/>
          <a:srcRect/>
          <a:stretch>
            <a:fillRect/>
          </a:stretch>
        </p:blipFill>
        <p:spPr bwMode="auto">
          <a:xfrm>
            <a:off x="5000628" y="285728"/>
            <a:ext cx="3662068" cy="2457441"/>
          </a:xfrm>
          <a:prstGeom prst="rect">
            <a:avLst/>
          </a:prstGeom>
        </p:spPr>
        <p:style>
          <a:lnRef idx="0">
            <a:schemeClr val="accent3"/>
          </a:lnRef>
          <a:fillRef idx="3">
            <a:schemeClr val="accent3"/>
          </a:fillRef>
          <a:effectRef idx="3">
            <a:schemeClr val="accent3"/>
          </a:effectRef>
          <a:fontRef idx="minor">
            <a:schemeClr val="lt1"/>
          </a:fontRef>
        </p:style>
      </p:pic>
      <p:sp>
        <p:nvSpPr>
          <p:cNvPr id="49161" name="PoljeZBesedilom 12"/>
          <p:cNvSpPr txBox="1">
            <a:spLocks noChangeArrowheads="1"/>
          </p:cNvSpPr>
          <p:nvPr/>
        </p:nvSpPr>
        <p:spPr bwMode="auto">
          <a:xfrm>
            <a:off x="5786438" y="357188"/>
            <a:ext cx="2428875" cy="369887"/>
          </a:xfrm>
          <a:prstGeom prst="rect">
            <a:avLst/>
          </a:prstGeom>
          <a:noFill/>
          <a:ln w="9525">
            <a:noFill/>
            <a:miter lim="800000"/>
            <a:headEnd/>
            <a:tailEnd/>
          </a:ln>
        </p:spPr>
        <p:txBody>
          <a:bodyPr>
            <a:spAutoFit/>
          </a:bodyPr>
          <a:lstStyle/>
          <a:p>
            <a:pPr algn="ctr"/>
            <a:r>
              <a:rPr lang="sl-SI" b="1">
                <a:solidFill>
                  <a:schemeClr val="bg1"/>
                </a:solidFill>
              </a:rPr>
              <a:t>TAŠČICA</a:t>
            </a:r>
          </a:p>
        </p:txBody>
      </p:sp>
      <p:pic>
        <p:nvPicPr>
          <p:cNvPr id="19473" name="Picture 17" descr="http://www.fotke.hr/controls/imgSizer2.aspx?img=58159&amp;w=444&amp;h=0"/>
          <p:cNvPicPr>
            <a:picLocks noChangeAspect="1" noChangeArrowheads="1"/>
          </p:cNvPicPr>
          <p:nvPr/>
        </p:nvPicPr>
        <p:blipFill>
          <a:blip r:embed="rId8" cstate="print"/>
          <a:srcRect/>
          <a:stretch>
            <a:fillRect/>
          </a:stretch>
        </p:blipFill>
        <p:spPr bwMode="auto">
          <a:xfrm>
            <a:off x="3714744" y="3643314"/>
            <a:ext cx="2246696" cy="2995594"/>
          </a:xfrm>
          <a:prstGeom prst="rect">
            <a:avLst/>
          </a:prstGeom>
        </p:spPr>
        <p:style>
          <a:lnRef idx="0">
            <a:schemeClr val="accent3"/>
          </a:lnRef>
          <a:fillRef idx="3">
            <a:schemeClr val="accent3"/>
          </a:fillRef>
          <a:effectRef idx="3">
            <a:schemeClr val="accent3"/>
          </a:effectRef>
          <a:fontRef idx="minor">
            <a:schemeClr val="lt1"/>
          </a:fontRef>
        </p:style>
      </p:pic>
      <p:sp>
        <p:nvSpPr>
          <p:cNvPr id="49163" name="PoljeZBesedilom 15"/>
          <p:cNvSpPr txBox="1">
            <a:spLocks noChangeArrowheads="1"/>
          </p:cNvSpPr>
          <p:nvPr/>
        </p:nvSpPr>
        <p:spPr bwMode="auto">
          <a:xfrm>
            <a:off x="4071938" y="6286500"/>
            <a:ext cx="1643062" cy="369888"/>
          </a:xfrm>
          <a:prstGeom prst="rect">
            <a:avLst/>
          </a:prstGeom>
          <a:noFill/>
          <a:ln w="9525">
            <a:noFill/>
            <a:miter lim="800000"/>
            <a:headEnd/>
            <a:tailEnd/>
          </a:ln>
        </p:spPr>
        <p:txBody>
          <a:bodyPr>
            <a:spAutoFit/>
          </a:bodyPr>
          <a:lstStyle/>
          <a:p>
            <a:r>
              <a:rPr lang="sl-SI" b="1">
                <a:solidFill>
                  <a:schemeClr val="bg1"/>
                </a:solidFill>
              </a:rPr>
              <a:t>ČRNI KOS</a:t>
            </a:r>
          </a:p>
        </p:txBody>
      </p:sp>
      <p:sp>
        <p:nvSpPr>
          <p:cNvPr id="17" name="Pravokotnik 16"/>
          <p:cNvSpPr/>
          <p:nvPr/>
        </p:nvSpPr>
        <p:spPr>
          <a:xfrm>
            <a:off x="1415527" y="2967335"/>
            <a:ext cx="6312947" cy="707886"/>
          </a:xfrm>
          <a:prstGeom prst="rect">
            <a:avLst/>
          </a:prstGeom>
          <a:noFill/>
        </p:spPr>
        <p:txBody>
          <a:bodyPr wrap="none">
            <a:spAutoFit/>
          </a:bodyPr>
          <a:lstStyle/>
          <a:p>
            <a:pPr algn="ctr">
              <a:defRPr/>
            </a:pPr>
            <a:r>
              <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mn-cs"/>
              </a:rPr>
              <a:t>SE  NEKAJ  NAŠIH  PTIC</a:t>
            </a:r>
            <a:endParaRPr lang="sl-SI"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plus(in)">
                                      <p:cBhvr>
                                        <p:cTn id="7" dur="20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plus(in)">
                                      <p:cBhvr>
                                        <p:cTn id="12" dur="2000"/>
                                        <p:tgtEl>
                                          <p:spTgt spid="1946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9467"/>
                                        </p:tgtEl>
                                        <p:attrNameLst>
                                          <p:attrName>style.visibility</p:attrName>
                                        </p:attrNameLst>
                                      </p:cBhvr>
                                      <p:to>
                                        <p:strVal val="visible"/>
                                      </p:to>
                                    </p:set>
                                    <p:animEffect transition="in" filter="plus(in)">
                                      <p:cBhvr>
                                        <p:cTn id="17" dur="2000"/>
                                        <p:tgtEl>
                                          <p:spTgt spid="1946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9473"/>
                                        </p:tgtEl>
                                        <p:attrNameLst>
                                          <p:attrName>style.visibility</p:attrName>
                                        </p:attrNameLst>
                                      </p:cBhvr>
                                      <p:to>
                                        <p:strVal val="visible"/>
                                      </p:to>
                                    </p:set>
                                    <p:animEffect transition="in" filter="plus(in)">
                                      <p:cBhvr>
                                        <p:cTn id="22" dur="2000"/>
                                        <p:tgtEl>
                                          <p:spTgt spid="19473"/>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plus(in)">
                                      <p:cBhvr>
                                        <p:cTn id="27"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1202" name="Picture 2" descr="http://digiskopija.si/albums/wpw-20080515/srednja_Mali_slavec_Nightingale_Luscinia_megarhynchos_Drozgi_Turdidae_06.jpg"/>
          <p:cNvPicPr>
            <a:picLocks noChangeAspect="1" noChangeArrowheads="1"/>
          </p:cNvPicPr>
          <p:nvPr/>
        </p:nvPicPr>
        <p:blipFill>
          <a:blip r:embed="rId3" cstate="print"/>
          <a:srcRect/>
          <a:stretch>
            <a:fillRect/>
          </a:stretch>
        </p:blipFill>
        <p:spPr bwMode="auto">
          <a:xfrm>
            <a:off x="785786" y="428604"/>
            <a:ext cx="3428984" cy="2571738"/>
          </a:xfrm>
          <a:prstGeom prst="rect">
            <a:avLst/>
          </a:prstGeom>
        </p:spPr>
        <p:style>
          <a:lnRef idx="0">
            <a:schemeClr val="accent3"/>
          </a:lnRef>
          <a:fillRef idx="3">
            <a:schemeClr val="accent3"/>
          </a:fillRef>
          <a:effectRef idx="3">
            <a:schemeClr val="accent3"/>
          </a:effectRef>
          <a:fontRef idx="minor">
            <a:schemeClr val="lt1"/>
          </a:fontRef>
        </p:style>
      </p:pic>
      <p:sp>
        <p:nvSpPr>
          <p:cNvPr id="51203" name="PoljeZBesedilom 5"/>
          <p:cNvSpPr txBox="1">
            <a:spLocks noChangeArrowheads="1"/>
          </p:cNvSpPr>
          <p:nvPr/>
        </p:nvSpPr>
        <p:spPr bwMode="auto">
          <a:xfrm>
            <a:off x="714375" y="2643188"/>
            <a:ext cx="3429000" cy="369887"/>
          </a:xfrm>
          <a:prstGeom prst="rect">
            <a:avLst/>
          </a:prstGeom>
          <a:noFill/>
          <a:ln w="9525">
            <a:noFill/>
            <a:miter lim="800000"/>
            <a:headEnd/>
            <a:tailEnd/>
          </a:ln>
        </p:spPr>
        <p:txBody>
          <a:bodyPr>
            <a:spAutoFit/>
          </a:bodyPr>
          <a:lstStyle/>
          <a:p>
            <a:pPr algn="ctr"/>
            <a:r>
              <a:rPr lang="sl-SI" b="1">
                <a:solidFill>
                  <a:schemeClr val="bg1"/>
                </a:solidFill>
              </a:rPr>
              <a:t>SLAVČEK</a:t>
            </a:r>
          </a:p>
        </p:txBody>
      </p:sp>
      <p:pic>
        <p:nvPicPr>
          <p:cNvPr id="51204" name="Picture 4" descr="http://www.kpss.si/image/212.jpg"/>
          <p:cNvPicPr>
            <a:picLocks noChangeAspect="1" noChangeArrowheads="1"/>
          </p:cNvPicPr>
          <p:nvPr/>
        </p:nvPicPr>
        <p:blipFill>
          <a:blip r:embed="rId4" cstate="print"/>
          <a:srcRect/>
          <a:stretch>
            <a:fillRect/>
          </a:stretch>
        </p:blipFill>
        <p:spPr bwMode="auto">
          <a:xfrm>
            <a:off x="4857752" y="285728"/>
            <a:ext cx="3190875" cy="3190876"/>
          </a:xfrm>
          <a:prstGeom prst="rect">
            <a:avLst/>
          </a:prstGeom>
        </p:spPr>
        <p:style>
          <a:lnRef idx="0">
            <a:schemeClr val="accent3"/>
          </a:lnRef>
          <a:fillRef idx="3">
            <a:schemeClr val="accent3"/>
          </a:fillRef>
          <a:effectRef idx="3">
            <a:schemeClr val="accent3"/>
          </a:effectRef>
          <a:fontRef idx="minor">
            <a:schemeClr val="lt1"/>
          </a:fontRef>
        </p:style>
      </p:pic>
      <p:sp>
        <p:nvSpPr>
          <p:cNvPr id="51205" name="PoljeZBesedilom 7"/>
          <p:cNvSpPr txBox="1">
            <a:spLocks noChangeArrowheads="1"/>
          </p:cNvSpPr>
          <p:nvPr/>
        </p:nvSpPr>
        <p:spPr bwMode="auto">
          <a:xfrm>
            <a:off x="5357813" y="3071813"/>
            <a:ext cx="2500312" cy="369887"/>
          </a:xfrm>
          <a:prstGeom prst="rect">
            <a:avLst/>
          </a:prstGeom>
          <a:noFill/>
          <a:ln w="9525">
            <a:noFill/>
            <a:miter lim="800000"/>
            <a:headEnd/>
            <a:tailEnd/>
          </a:ln>
        </p:spPr>
        <p:txBody>
          <a:bodyPr>
            <a:spAutoFit/>
          </a:bodyPr>
          <a:lstStyle/>
          <a:p>
            <a:pPr algn="ctr"/>
            <a:r>
              <a:rPr lang="sl-SI" b="1">
                <a:solidFill>
                  <a:schemeClr val="bg1"/>
                </a:solidFill>
              </a:rPr>
              <a:t>ŠKOREC</a:t>
            </a:r>
          </a:p>
        </p:txBody>
      </p:sp>
      <p:pic>
        <p:nvPicPr>
          <p:cNvPr id="51206" name="Picture 6" descr="http://www.kpss.si/image/318.jpg"/>
          <p:cNvPicPr>
            <a:picLocks noChangeAspect="1" noChangeArrowheads="1"/>
          </p:cNvPicPr>
          <p:nvPr/>
        </p:nvPicPr>
        <p:blipFill>
          <a:blip r:embed="rId5" cstate="print"/>
          <a:srcRect/>
          <a:stretch>
            <a:fillRect/>
          </a:stretch>
        </p:blipFill>
        <p:spPr bwMode="auto">
          <a:xfrm>
            <a:off x="785786" y="3143248"/>
            <a:ext cx="3190875" cy="3190876"/>
          </a:xfrm>
          <a:prstGeom prst="rect">
            <a:avLst/>
          </a:prstGeom>
        </p:spPr>
        <p:style>
          <a:lnRef idx="0">
            <a:schemeClr val="accent3"/>
          </a:lnRef>
          <a:fillRef idx="3">
            <a:schemeClr val="accent3"/>
          </a:fillRef>
          <a:effectRef idx="3">
            <a:schemeClr val="accent3"/>
          </a:effectRef>
          <a:fontRef idx="minor">
            <a:schemeClr val="lt1"/>
          </a:fontRef>
        </p:style>
      </p:pic>
      <p:sp>
        <p:nvSpPr>
          <p:cNvPr id="51207" name="PoljeZBesedilom 9"/>
          <p:cNvSpPr txBox="1">
            <a:spLocks noChangeArrowheads="1"/>
          </p:cNvSpPr>
          <p:nvPr/>
        </p:nvSpPr>
        <p:spPr bwMode="auto">
          <a:xfrm>
            <a:off x="1714500" y="3214688"/>
            <a:ext cx="1643063" cy="369887"/>
          </a:xfrm>
          <a:prstGeom prst="rect">
            <a:avLst/>
          </a:prstGeom>
          <a:noFill/>
          <a:ln w="9525">
            <a:noFill/>
            <a:miter lim="800000"/>
            <a:headEnd/>
            <a:tailEnd/>
          </a:ln>
        </p:spPr>
        <p:txBody>
          <a:bodyPr>
            <a:spAutoFit/>
          </a:bodyPr>
          <a:lstStyle/>
          <a:p>
            <a:r>
              <a:rPr lang="sl-SI" b="1">
                <a:solidFill>
                  <a:schemeClr val="bg1"/>
                </a:solidFill>
              </a:rPr>
              <a:t>VRABEC</a:t>
            </a:r>
          </a:p>
        </p:txBody>
      </p:sp>
      <p:pic>
        <p:nvPicPr>
          <p:cNvPr id="51208" name="Picture 8" descr="http://www.kpss.si/image/176.jpg"/>
          <p:cNvPicPr>
            <a:picLocks noChangeAspect="1" noChangeArrowheads="1"/>
          </p:cNvPicPr>
          <p:nvPr/>
        </p:nvPicPr>
        <p:blipFill>
          <a:blip r:embed="rId6" cstate="print"/>
          <a:srcRect/>
          <a:stretch>
            <a:fillRect/>
          </a:stretch>
        </p:blipFill>
        <p:spPr bwMode="auto">
          <a:xfrm>
            <a:off x="4857752" y="3643314"/>
            <a:ext cx="2905123" cy="2905124"/>
          </a:xfrm>
          <a:prstGeom prst="rect">
            <a:avLst/>
          </a:prstGeom>
        </p:spPr>
        <p:style>
          <a:lnRef idx="0">
            <a:schemeClr val="accent3"/>
          </a:lnRef>
          <a:fillRef idx="3">
            <a:schemeClr val="accent3"/>
          </a:fillRef>
          <a:effectRef idx="3">
            <a:schemeClr val="accent3"/>
          </a:effectRef>
          <a:fontRef idx="minor">
            <a:schemeClr val="lt1"/>
          </a:fontRef>
        </p:style>
      </p:pic>
      <p:sp>
        <p:nvSpPr>
          <p:cNvPr id="51209" name="PoljeZBesedilom 11"/>
          <p:cNvSpPr txBox="1">
            <a:spLocks noChangeArrowheads="1"/>
          </p:cNvSpPr>
          <p:nvPr/>
        </p:nvSpPr>
        <p:spPr bwMode="auto">
          <a:xfrm>
            <a:off x="5000625" y="6072188"/>
            <a:ext cx="2643188" cy="369887"/>
          </a:xfrm>
          <a:prstGeom prst="rect">
            <a:avLst/>
          </a:prstGeom>
          <a:noFill/>
          <a:ln w="9525">
            <a:noFill/>
            <a:miter lim="800000"/>
            <a:headEnd/>
            <a:tailEnd/>
          </a:ln>
        </p:spPr>
        <p:txBody>
          <a:bodyPr>
            <a:spAutoFit/>
          </a:bodyPr>
          <a:lstStyle/>
          <a:p>
            <a:pPr algn="ctr"/>
            <a:r>
              <a:rPr lang="sl-SI" b="1">
                <a:solidFill>
                  <a:schemeClr val="bg1"/>
                </a:solidFill>
              </a:rPr>
              <a:t>ČOPASTI PONIREK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plus(in)">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plus(in)">
                                      <p:cBhvr>
                                        <p:cTn id="12" dur="2000"/>
                                        <p:tgtEl>
                                          <p:spTgt spid="5120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plus(in)">
                                      <p:cBhvr>
                                        <p:cTn id="17" dur="2000"/>
                                        <p:tgtEl>
                                          <p:spTgt spid="5120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1208"/>
                                        </p:tgtEl>
                                        <p:attrNameLst>
                                          <p:attrName>style.visibility</p:attrName>
                                        </p:attrNameLst>
                                      </p:cBhvr>
                                      <p:to>
                                        <p:strVal val="visible"/>
                                      </p:to>
                                    </p:set>
                                    <p:animEffect transition="in" filter="plus(in)">
                                      <p:cBhvr>
                                        <p:cTn id="22" dur="2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34" y="285728"/>
            <a:ext cx="8229600"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MALA   ENCIKLOPEDIJA</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315" name="Rectangle 3"/>
          <p:cNvSpPr>
            <a:spLocks noGrp="1" noChangeArrowheads="1"/>
          </p:cNvSpPr>
          <p:nvPr>
            <p:ph type="body" idx="1"/>
          </p:nvPr>
        </p:nvSpPr>
        <p:spPr/>
        <p:txBody>
          <a:bodyPr/>
          <a:lstStyle/>
          <a:p>
            <a:pPr eaLnBrk="1" hangingPunct="1"/>
            <a:r>
              <a:rPr lang="sl-SI" b="1" smtClean="0">
                <a:solidFill>
                  <a:srgbClr val="FFFF00"/>
                </a:solidFill>
              </a:rPr>
              <a:t>Ptiči so dvonožni toplokrvni  vretenčarji.</a:t>
            </a:r>
          </a:p>
          <a:p>
            <a:pPr eaLnBrk="1" hangingPunct="1"/>
            <a:r>
              <a:rPr lang="sl-SI" b="1" smtClean="0">
                <a:solidFill>
                  <a:srgbClr val="7030A0"/>
                </a:solidFill>
              </a:rPr>
              <a:t>Pokriti so s perjem, sprednje ude pa imajo spremenjene v peruti z lahkimi in votlimi kostmi. </a:t>
            </a:r>
          </a:p>
          <a:p>
            <a:pPr eaLnBrk="1" hangingPunct="1"/>
            <a:r>
              <a:rPr lang="sl-SI" b="1" smtClean="0">
                <a:solidFill>
                  <a:srgbClr val="C00000"/>
                </a:solidFill>
              </a:rPr>
              <a:t>Razvili so se iz dinozavrov pred približno 180 milijoni let – praptič.</a:t>
            </a:r>
          </a:p>
          <a:p>
            <a:pPr eaLnBrk="1" hangingPunct="1"/>
            <a:r>
              <a:rPr lang="sl-SI" b="1" smtClean="0">
                <a:solidFill>
                  <a:srgbClr val="3C8C93"/>
                </a:solidFill>
              </a:rPr>
              <a:t>Večina vrst ptičev dobro leti. Nekatere tudi tečejo, plavajo, plezajo.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amond(in)">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amond(in)">
                                      <p:cBhvr>
                                        <p:cTn id="17" dur="2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amond(in)">
                                      <p:cBhvr>
                                        <p:cTn id="22" dur="20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7" name="Sonce 6"/>
          <p:cNvSpPr/>
          <p:nvPr/>
        </p:nvSpPr>
        <p:spPr>
          <a:xfrm flipH="1">
            <a:off x="1071538" y="357166"/>
            <a:ext cx="7358113" cy="6143644"/>
          </a:xfrm>
          <a:prstGeom prst="sun">
            <a:avLst/>
          </a:prstGeom>
        </p:spPr>
        <p:style>
          <a:lnRef idx="0">
            <a:schemeClr val="accent3"/>
          </a:lnRef>
          <a:fillRef idx="3">
            <a:schemeClr val="accent3"/>
          </a:fillRef>
          <a:effectRef idx="3">
            <a:schemeClr val="accent3"/>
          </a:effectRef>
          <a:fontRef idx="minor">
            <a:schemeClr val="lt1"/>
          </a:fontRef>
        </p:style>
        <p:txBody>
          <a:bodyPr anchor="ctr"/>
          <a:lstStyle/>
          <a:p>
            <a:pPr>
              <a:lnSpc>
                <a:spcPct val="80000"/>
              </a:lnSpc>
              <a:defRPr/>
            </a:pPr>
            <a:r>
              <a:rPr lang="sl-SI" b="1" u="sng" dirty="0">
                <a:solidFill>
                  <a:schemeClr val="bg1"/>
                </a:solidFill>
                <a:latin typeface="Jokerman" pitchFamily="82" charset="0"/>
              </a:rPr>
              <a:t>VIRI:</a:t>
            </a:r>
          </a:p>
          <a:p>
            <a:pPr>
              <a:lnSpc>
                <a:spcPct val="80000"/>
              </a:lnSpc>
              <a:defRPr/>
            </a:pPr>
            <a:endParaRPr lang="sl-SI" b="1" u="sng" dirty="0">
              <a:solidFill>
                <a:schemeClr val="bg1"/>
              </a:solidFill>
              <a:latin typeface="Jokerman" pitchFamily="82" charset="0"/>
            </a:endParaRPr>
          </a:p>
          <a:p>
            <a:pPr>
              <a:lnSpc>
                <a:spcPct val="80000"/>
              </a:lnSpc>
              <a:buFontTx/>
              <a:buChar char="-"/>
              <a:defRPr/>
            </a:pPr>
            <a:r>
              <a:rPr lang="sl-SI" b="1" dirty="0">
                <a:solidFill>
                  <a:schemeClr val="accent1">
                    <a:lumMod val="50000"/>
                  </a:schemeClr>
                </a:solidFill>
                <a:latin typeface="Jokerman" pitchFamily="82" charset="0"/>
              </a:rPr>
              <a:t> Priročnik Naravoslovje in tehnika 4, </a:t>
            </a:r>
          </a:p>
          <a:p>
            <a:pPr>
              <a:lnSpc>
                <a:spcPct val="80000"/>
              </a:lnSpc>
              <a:defRPr/>
            </a:pPr>
            <a:r>
              <a:rPr lang="sl-SI" b="1" dirty="0">
                <a:solidFill>
                  <a:schemeClr val="accent1">
                    <a:lumMod val="50000"/>
                  </a:schemeClr>
                </a:solidFill>
                <a:latin typeface="Jokerman" pitchFamily="82" charset="0"/>
              </a:rPr>
              <a:t>založba Rokus, Ljubljana 2009, </a:t>
            </a:r>
          </a:p>
          <a:p>
            <a:pPr>
              <a:lnSpc>
                <a:spcPct val="80000"/>
              </a:lnSpc>
              <a:buFontTx/>
              <a:buChar char="-"/>
              <a:defRPr/>
            </a:pPr>
            <a:r>
              <a:rPr lang="sl-SI" b="1" dirty="0">
                <a:solidFill>
                  <a:schemeClr val="accent1">
                    <a:lumMod val="50000"/>
                  </a:schemeClr>
                </a:solidFill>
                <a:latin typeface="Jokerman" pitchFamily="82" charset="0"/>
              </a:rPr>
              <a:t>Internetna gradiva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85918" y="357166"/>
            <a:ext cx="5643602" cy="1143000"/>
          </a:xfrm>
        </p:spPr>
        <p:style>
          <a:lnRef idx="1">
            <a:schemeClr val="dk1"/>
          </a:lnRef>
          <a:fillRef idx="2">
            <a:schemeClr val="dk1"/>
          </a:fillRef>
          <a:effectRef idx="1">
            <a:schemeClr val="dk1"/>
          </a:effectRef>
          <a:fontRef idx="minor">
            <a:schemeClr val="dk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KOLIKO JIH JE?</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ndParaRPr>
          </a:p>
        </p:txBody>
      </p:sp>
      <p:sp>
        <p:nvSpPr>
          <p:cNvPr id="15363" name="Rectangle 3"/>
          <p:cNvSpPr>
            <a:spLocks noGrp="1" noChangeArrowheads="1"/>
          </p:cNvSpPr>
          <p:nvPr>
            <p:ph type="body" idx="1"/>
          </p:nvPr>
        </p:nvSpPr>
        <p:spPr/>
        <p:txBody>
          <a:bodyPr/>
          <a:lstStyle/>
          <a:p>
            <a:pPr eaLnBrk="1" hangingPunct="1">
              <a:defRPr/>
            </a:pPr>
            <a:r>
              <a:rPr lang="sl-SI" sz="4000" b="1" dirty="0">
                <a:solidFill>
                  <a:schemeClr val="accent1">
                    <a:lumMod val="50000"/>
                  </a:schemeClr>
                </a:solidFill>
              </a:rPr>
              <a:t>Na svetu je danes skoraj 9200 znanih vrst ptičev. </a:t>
            </a:r>
          </a:p>
          <a:p>
            <a:pPr eaLnBrk="1" hangingPunct="1">
              <a:defRPr/>
            </a:pPr>
            <a:r>
              <a:rPr lang="sl-SI" sz="4000" b="1" dirty="0">
                <a:solidFill>
                  <a:srgbClr val="FFFF00"/>
                </a:solidFill>
              </a:rPr>
              <a:t>V Evropi živi okoli 430 vrst. </a:t>
            </a:r>
          </a:p>
          <a:p>
            <a:pPr eaLnBrk="1" hangingPunct="1">
              <a:defRPr/>
            </a:pPr>
            <a:r>
              <a:rPr lang="sl-SI" sz="4000" b="1" dirty="0">
                <a:solidFill>
                  <a:srgbClr val="00FFFF"/>
                </a:solidFill>
              </a:rPr>
              <a:t>V Sloveniji gnezdi </a:t>
            </a:r>
            <a:r>
              <a:rPr lang="sl-SI" sz="4000" b="1" dirty="0" smtClean="0">
                <a:solidFill>
                  <a:srgbClr val="00FFFF"/>
                </a:solidFill>
              </a:rPr>
              <a:t>okrog 200 </a:t>
            </a:r>
            <a:r>
              <a:rPr lang="sl-SI" sz="4000" b="1" dirty="0">
                <a:solidFill>
                  <a:srgbClr val="00FFFF"/>
                </a:solidFill>
              </a:rPr>
              <a:t>vrst ptic. </a:t>
            </a:r>
          </a:p>
          <a:p>
            <a:pPr eaLnBrk="1" hangingPunct="1">
              <a:defRPr/>
            </a:pPr>
            <a:r>
              <a:rPr lang="sl-SI" sz="4000" b="1" dirty="0">
                <a:solidFill>
                  <a:srgbClr val="FF0000"/>
                </a:solidFill>
              </a:rPr>
              <a:t>Med njimi je kar 163 ogroženih vrst ptic.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amond(in)">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amond(in)">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amond(in)">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amond(in)">
                                      <p:cBhvr>
                                        <p:cTn id="22"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00298" y="285728"/>
            <a:ext cx="3286148"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VRSTE</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ndParaRPr>
          </a:p>
        </p:txBody>
      </p:sp>
      <p:sp>
        <p:nvSpPr>
          <p:cNvPr id="24579" name="Rectangle 3"/>
          <p:cNvSpPr>
            <a:spLocks noGrp="1" noChangeArrowheads="1"/>
          </p:cNvSpPr>
          <p:nvPr>
            <p:ph type="body" idx="1"/>
          </p:nvPr>
        </p:nvSpPr>
        <p:spPr/>
        <p:txBody>
          <a:bodyPr/>
          <a:lstStyle/>
          <a:p>
            <a:pPr eaLnBrk="1" hangingPunct="1"/>
            <a:r>
              <a:rPr lang="sl-SI" sz="3600" b="1" smtClean="0">
                <a:solidFill>
                  <a:srgbClr val="FF0000"/>
                </a:solidFill>
              </a:rPr>
              <a:t>ptice pevke, </a:t>
            </a:r>
          </a:p>
          <a:p>
            <a:pPr eaLnBrk="1" hangingPunct="1"/>
            <a:r>
              <a:rPr lang="sl-SI" sz="3600" b="1" smtClean="0">
                <a:solidFill>
                  <a:srgbClr val="FF9900"/>
                </a:solidFill>
              </a:rPr>
              <a:t>ptice selivke, </a:t>
            </a:r>
          </a:p>
          <a:p>
            <a:pPr eaLnBrk="1" hangingPunct="1"/>
            <a:r>
              <a:rPr lang="sl-SI" sz="3600" b="1" smtClean="0">
                <a:solidFill>
                  <a:srgbClr val="00FFFF"/>
                </a:solidFill>
              </a:rPr>
              <a:t>gozdne ptice, </a:t>
            </a:r>
          </a:p>
          <a:p>
            <a:pPr eaLnBrk="1" hangingPunct="1"/>
            <a:r>
              <a:rPr lang="sl-SI" sz="3600" b="1" smtClean="0">
                <a:solidFill>
                  <a:srgbClr val="FFFF00"/>
                </a:solidFill>
              </a:rPr>
              <a:t>ptice ujede, </a:t>
            </a:r>
          </a:p>
          <a:p>
            <a:pPr eaLnBrk="1" hangingPunct="1"/>
            <a:r>
              <a:rPr lang="sl-SI" sz="3600" b="1" smtClean="0">
                <a:solidFill>
                  <a:srgbClr val="66FF33"/>
                </a:solidFill>
              </a:rPr>
              <a:t>vodne ptice, </a:t>
            </a:r>
          </a:p>
          <a:p>
            <a:pPr eaLnBrk="1" hangingPunct="1"/>
            <a:r>
              <a:rPr lang="sl-SI" sz="3600" b="1" smtClean="0">
                <a:solidFill>
                  <a:srgbClr val="00B0F0"/>
                </a:solidFill>
              </a:rPr>
              <a:t>ptice stalnice, </a:t>
            </a:r>
          </a:p>
          <a:p>
            <a:pPr eaLnBrk="1" hangingPunct="1"/>
            <a:r>
              <a:rPr lang="sl-SI" sz="3600" b="1" smtClean="0">
                <a:solidFill>
                  <a:srgbClr val="7030A0"/>
                </a:solidFill>
              </a:rPr>
              <a:t>morske ptice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285984" y="274638"/>
            <a:ext cx="3714776"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PERJE</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ndParaRPr>
          </a:p>
        </p:txBody>
      </p:sp>
      <p:sp>
        <p:nvSpPr>
          <p:cNvPr id="3" name="Ograda vsebine 2"/>
          <p:cNvSpPr>
            <a:spLocks noGrp="1"/>
          </p:cNvSpPr>
          <p:nvPr>
            <p:ph idx="1"/>
          </p:nvPr>
        </p:nvSpPr>
        <p:spPr>
          <a:xfrm>
            <a:off x="500063" y="1500188"/>
            <a:ext cx="8229600" cy="4525962"/>
          </a:xfrm>
        </p:spPr>
        <p:txBody>
          <a:bodyPr/>
          <a:lstStyle/>
          <a:p>
            <a:pPr eaLnBrk="1" hangingPunct="1">
              <a:defRPr/>
            </a:pPr>
            <a:r>
              <a:rPr lang="sl-SI" sz="3600" b="1" dirty="0" smtClean="0">
                <a:solidFill>
                  <a:schemeClr val="bg1">
                    <a:lumMod val="95000"/>
                  </a:schemeClr>
                </a:solidFill>
              </a:rPr>
              <a:t>Ptiči so edina bitja, ki so pokrita s perjem. </a:t>
            </a:r>
          </a:p>
          <a:p>
            <a:pPr eaLnBrk="1" hangingPunct="1">
              <a:defRPr/>
            </a:pPr>
            <a:r>
              <a:rPr lang="sl-SI" sz="3600" b="1" dirty="0">
                <a:solidFill>
                  <a:srgbClr val="FFFF00"/>
                </a:solidFill>
              </a:rPr>
              <a:t>Pero je </a:t>
            </a:r>
            <a:r>
              <a:rPr lang="sl-SI" sz="3600" b="1" dirty="0" smtClean="0">
                <a:solidFill>
                  <a:srgbClr val="FFFF00"/>
                </a:solidFill>
              </a:rPr>
              <a:t>rožena </a:t>
            </a:r>
            <a:r>
              <a:rPr lang="sl-SI" sz="3600" b="1" dirty="0">
                <a:solidFill>
                  <a:srgbClr val="FFFF00"/>
                </a:solidFill>
              </a:rPr>
              <a:t>tvorba, ki </a:t>
            </a:r>
            <a:r>
              <a:rPr lang="sl-SI" sz="3600" b="1" dirty="0" smtClean="0">
                <a:solidFill>
                  <a:srgbClr val="FFFF00"/>
                </a:solidFill>
              </a:rPr>
              <a:t>jim omogoča </a:t>
            </a:r>
            <a:r>
              <a:rPr lang="sl-SI" sz="3600" b="1" dirty="0">
                <a:solidFill>
                  <a:srgbClr val="FFFF00"/>
                </a:solidFill>
              </a:rPr>
              <a:t>letenje. </a:t>
            </a:r>
            <a:endParaRPr lang="sl-SI" sz="3600" b="1" dirty="0" smtClean="0">
              <a:solidFill>
                <a:srgbClr val="FFFF00"/>
              </a:solidFill>
            </a:endParaRPr>
          </a:p>
          <a:p>
            <a:pPr eaLnBrk="1" hangingPunct="1">
              <a:defRPr/>
            </a:pPr>
            <a:r>
              <a:rPr lang="sl-SI" sz="3600" b="1" dirty="0">
                <a:solidFill>
                  <a:srgbClr val="92D050"/>
                </a:solidFill>
              </a:rPr>
              <a:t>Ko se pero </a:t>
            </a:r>
            <a:r>
              <a:rPr lang="sl-SI" sz="3600" b="1" dirty="0" smtClean="0">
                <a:solidFill>
                  <a:srgbClr val="92D050"/>
                </a:solidFill>
              </a:rPr>
              <a:t>poškoduje </a:t>
            </a:r>
            <a:r>
              <a:rPr lang="sl-SI" sz="3600" b="1" dirty="0">
                <a:solidFill>
                  <a:srgbClr val="92D050"/>
                </a:solidFill>
              </a:rPr>
              <a:t>in izrabi, odpade in zraste novo. </a:t>
            </a:r>
            <a:endParaRPr lang="sl-SI" sz="3600" b="1" dirty="0" smtClean="0">
              <a:solidFill>
                <a:srgbClr val="92D050"/>
              </a:solidFill>
            </a:endParaRPr>
          </a:p>
          <a:p>
            <a:pPr eaLnBrk="1" hangingPunct="1">
              <a:defRPr/>
            </a:pPr>
            <a:r>
              <a:rPr lang="sl-SI" sz="3600" b="1" dirty="0" smtClean="0">
                <a:solidFill>
                  <a:srgbClr val="0070C0"/>
                </a:solidFill>
              </a:rPr>
              <a:t>Ptiči perje negujejo in prečesavajo s kljunom .</a:t>
            </a:r>
            <a:endParaRPr lang="sl-SI" sz="3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928794" y="285728"/>
            <a:ext cx="5500726"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GNEZDENJE</a:t>
            </a:r>
            <a:endParaRPr lang="sl-SI" b="1" dirty="0">
              <a:solidFill>
                <a:schemeClr val="tx1"/>
              </a:solidFill>
              <a:latin typeface="Jokerman" pitchFamily="82" charset="0"/>
            </a:endParaRPr>
          </a:p>
        </p:txBody>
      </p:sp>
      <p:sp>
        <p:nvSpPr>
          <p:cNvPr id="3" name="Ograda vsebine 2"/>
          <p:cNvSpPr>
            <a:spLocks noGrp="1"/>
          </p:cNvSpPr>
          <p:nvPr>
            <p:ph idx="1"/>
          </p:nvPr>
        </p:nvSpPr>
        <p:spPr>
          <a:xfrm>
            <a:off x="457200" y="1600200"/>
            <a:ext cx="8686800" cy="4525963"/>
          </a:xfrm>
        </p:spPr>
        <p:txBody>
          <a:bodyPr/>
          <a:lstStyle/>
          <a:p>
            <a:pPr eaLnBrk="1" hangingPunct="1"/>
            <a:r>
              <a:rPr lang="sl-SI" b="1" smtClean="0">
                <a:solidFill>
                  <a:schemeClr val="bg1"/>
                </a:solidFill>
              </a:rPr>
              <a:t>Ptičjih gnezd v naravi raje ne pobiramo, čeprav izgledajo zapuščena.</a:t>
            </a:r>
          </a:p>
          <a:p>
            <a:pPr eaLnBrk="1" hangingPunct="1"/>
            <a:r>
              <a:rPr lang="sl-SI" b="1" smtClean="0">
                <a:solidFill>
                  <a:srgbClr val="FFC000"/>
                </a:solidFill>
              </a:rPr>
              <a:t>V stara gnezda se vračajo lastovke, siva vrana, štorklje, čaplje in večina ujed.</a:t>
            </a:r>
          </a:p>
          <a:p>
            <a:pPr eaLnBrk="1" hangingPunct="1"/>
            <a:r>
              <a:rPr lang="sl-SI" b="1" smtClean="0">
                <a:solidFill>
                  <a:srgbClr val="66FF99"/>
                </a:solidFill>
              </a:rPr>
              <a:t>Pevke pa si vsakič izdelajo novo gnezdo.</a:t>
            </a:r>
          </a:p>
          <a:p>
            <a:pPr eaLnBrk="1" hangingPunct="1"/>
            <a:r>
              <a:rPr lang="pl-PL" b="1" smtClean="0">
                <a:solidFill>
                  <a:srgbClr val="00B0F0"/>
                </a:solidFill>
              </a:rPr>
              <a:t>Gradivo starih gnezd pogosto uporabijo za gradnjo novih.</a:t>
            </a:r>
            <a:endParaRPr lang="sl-SI" smtClean="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329642"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sz="3600" b="1" dirty="0" smtClean="0">
                <a:solidFill>
                  <a:schemeClr val="tx1">
                    <a:lumMod val="95000"/>
                    <a:lumOff val="5000"/>
                  </a:schemeClr>
                </a:solidFill>
                <a:latin typeface="Calibri" pitchFamily="34" charset="0"/>
                <a:cs typeface="Times New Roman" pitchFamily="18" charset="0"/>
              </a:rPr>
              <a:t/>
            </a:r>
            <a:br>
              <a:rPr lang="sl-SI" sz="3600" b="1" dirty="0" smtClean="0">
                <a:solidFill>
                  <a:schemeClr val="tx1">
                    <a:lumMod val="95000"/>
                    <a:lumOff val="5000"/>
                  </a:schemeClr>
                </a:solidFill>
                <a:latin typeface="Calibri" pitchFamily="34" charset="0"/>
                <a:cs typeface="Times New Roman" pitchFamily="18" charset="0"/>
              </a:rPr>
            </a:br>
            <a:r>
              <a:rPr lang="sl-SI"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cs typeface="Times New Roman" pitchFamily="18" charset="0"/>
              </a:rPr>
              <a:t>TO SO JAJCA NEKATERIH PTIC:</a:t>
            </a:r>
            <a:r>
              <a:rPr lang="sl-SI" b="1" dirty="0" smtClean="0">
                <a:solidFill>
                  <a:schemeClr val="tx1">
                    <a:lumMod val="95000"/>
                    <a:lumOff val="5000"/>
                  </a:schemeClr>
                </a:solidFill>
              </a:rPr>
              <a:t/>
            </a:r>
            <a:br>
              <a:rPr lang="sl-SI" b="1" dirty="0" smtClean="0">
                <a:solidFill>
                  <a:schemeClr val="tx1">
                    <a:lumMod val="95000"/>
                    <a:lumOff val="5000"/>
                  </a:schemeClr>
                </a:solidFill>
              </a:rPr>
            </a:br>
            <a:endParaRPr lang="sl-SI" b="1" dirty="0">
              <a:solidFill>
                <a:schemeClr val="tx1">
                  <a:lumMod val="95000"/>
                  <a:lumOff val="5000"/>
                </a:schemeClr>
              </a:solidFill>
            </a:endParaRPr>
          </a:p>
        </p:txBody>
      </p:sp>
      <p:pic>
        <p:nvPicPr>
          <p:cNvPr id="22532" name="Picture 4" descr="http://www.o-sks.nm.edus.si/Seminarske_naloge/seminarska_katarina_santej/slike/slike_jajc.jpg"/>
          <p:cNvPicPr>
            <a:picLocks noChangeAspect="1" noChangeArrowheads="1"/>
          </p:cNvPicPr>
          <p:nvPr>
            <p:ph type="body" idx="1"/>
          </p:nvPr>
        </p:nvPicPr>
        <p:blipFill>
          <a:blip r:embed="rId4" r:link="rId5" cstate="print"/>
          <a:srcRect/>
          <a:stretch>
            <a:fillRect/>
          </a:stretch>
        </p:blipFill>
        <p:spPr>
          <a:xfrm>
            <a:off x="1643042" y="1928802"/>
            <a:ext cx="6233359" cy="4076724"/>
          </a:xfrm>
        </p:spPr>
        <p:style>
          <a:lnRef idx="0">
            <a:schemeClr val="accent3"/>
          </a:lnRef>
          <a:fillRef idx="3">
            <a:schemeClr val="accent3"/>
          </a:fillRef>
          <a:effectRef idx="3">
            <a:schemeClr val="accent3"/>
          </a:effectRef>
          <a:fontRef idx="minor">
            <a:schemeClr val="lt1"/>
          </a:fontRef>
        </p:style>
      </p:pic>
      <p:sp>
        <p:nvSpPr>
          <p:cNvPr id="26628" name="Rectangle 6"/>
          <p:cNvSpPr>
            <a:spLocks noChangeArrowheads="1"/>
          </p:cNvSpPr>
          <p:nvPr/>
        </p:nvSpPr>
        <p:spPr bwMode="auto">
          <a:xfrm>
            <a:off x="0" y="3206750"/>
            <a:ext cx="9144000" cy="0"/>
          </a:xfrm>
          <a:prstGeom prst="rect">
            <a:avLst/>
          </a:prstGeom>
          <a:noFill/>
          <a:ln w="9525">
            <a:noFill/>
            <a:miter lim="800000"/>
            <a:headEnd/>
            <a:tailEnd/>
          </a:ln>
        </p:spPr>
        <p:txBody>
          <a:bodyPr wrap="none" anchor="ctr">
            <a:spAutoFit/>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4)">
                                      <p:cBhvr>
                                        <p:cTn id="7" dur="5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2714612" y="285728"/>
            <a:ext cx="3429024"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SELITEV</a:t>
            </a:r>
            <a:endPar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endParaRPr>
          </a:p>
        </p:txBody>
      </p:sp>
      <p:sp>
        <p:nvSpPr>
          <p:cNvPr id="3" name="Ograda vsebine 2"/>
          <p:cNvSpPr>
            <a:spLocks noGrp="1"/>
          </p:cNvSpPr>
          <p:nvPr>
            <p:ph idx="1"/>
          </p:nvPr>
        </p:nvSpPr>
        <p:spPr/>
        <p:txBody>
          <a:bodyPr/>
          <a:lstStyle/>
          <a:p>
            <a:pPr eaLnBrk="1" hangingPunct="1"/>
            <a:r>
              <a:rPr lang="sl-SI" b="1" smtClean="0">
                <a:solidFill>
                  <a:schemeClr val="bg1"/>
                </a:solidFill>
              </a:rPr>
              <a:t>Mlade ptice se kmalu po izvalitvi prvič odpravijo na več tisoč kilometrov dolgo pot .</a:t>
            </a:r>
          </a:p>
          <a:p>
            <a:pPr eaLnBrk="1" hangingPunct="1"/>
            <a:r>
              <a:rPr lang="sl-SI" b="1" smtClean="0">
                <a:solidFill>
                  <a:srgbClr val="FFFF00"/>
                </a:solidFill>
              </a:rPr>
              <a:t>Vzrok selitve je pomanjkanje hrane in neugodne vremenske razmere.</a:t>
            </a:r>
          </a:p>
          <a:p>
            <a:pPr eaLnBrk="1" hangingPunct="1"/>
            <a:r>
              <a:rPr lang="sl-SI" b="1" smtClean="0">
                <a:solidFill>
                  <a:srgbClr val="FF9900"/>
                </a:solidFill>
              </a:rPr>
              <a:t>Skupaj se lahko selijo ptice ene same vrste ali pa tudi ptice, ki pripadajo več različnim vrstam.</a:t>
            </a:r>
          </a:p>
          <a:p>
            <a:pPr eaLnBrk="1" hangingPunct="1"/>
            <a:endParaRPr lang="sl-SI"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14810" y="285728"/>
            <a:ext cx="4514824" cy="1143000"/>
          </a:xfrm>
        </p:spPr>
        <p:style>
          <a:lnRef idx="0">
            <a:schemeClr val="accent3"/>
          </a:lnRef>
          <a:fillRef idx="3">
            <a:schemeClr val="accent3"/>
          </a:fillRef>
          <a:effectRef idx="3">
            <a:schemeClr val="accent3"/>
          </a:effectRef>
          <a:fontRef idx="minor">
            <a:schemeClr val="lt1"/>
          </a:fontRef>
        </p:style>
        <p:txBody>
          <a:bodyPr/>
          <a:lstStyle/>
          <a:p>
            <a:pPr eaLnBrk="1" hangingPunct="1">
              <a:defRPr/>
            </a:pPr>
            <a:r>
              <a:rPr lang="sl-SI"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Jokerman" pitchFamily="82" charset="0"/>
              </a:rPr>
              <a:t>OGLAŠANJE</a:t>
            </a:r>
          </a:p>
        </p:txBody>
      </p:sp>
      <p:sp>
        <p:nvSpPr>
          <p:cNvPr id="9219" name="Rectangle 3"/>
          <p:cNvSpPr>
            <a:spLocks noGrp="1" noChangeArrowheads="1"/>
          </p:cNvSpPr>
          <p:nvPr>
            <p:ph type="body" idx="1"/>
          </p:nvPr>
        </p:nvSpPr>
        <p:spPr/>
        <p:txBody>
          <a:bodyPr/>
          <a:lstStyle/>
          <a:p>
            <a:pPr eaLnBrk="1" hangingPunct="1"/>
            <a:r>
              <a:rPr lang="sl-SI" b="1" smtClean="0">
                <a:solidFill>
                  <a:schemeClr val="bg1"/>
                </a:solidFill>
              </a:rPr>
              <a:t>Oglašanje je pri ptičih zelo raznoliko in služi temu, da se kličejo, svarijo, si grozijo… </a:t>
            </a:r>
          </a:p>
          <a:p>
            <a:pPr eaLnBrk="1" hangingPunct="1"/>
            <a:r>
              <a:rPr lang="sl-SI" b="1" smtClean="0">
                <a:solidFill>
                  <a:srgbClr val="FFFF00"/>
                </a:solidFill>
              </a:rPr>
              <a:t>Posebna oblika oglaševanja je petje, ki služi predvsem vabljenju samic in označevanju teritorija.</a:t>
            </a:r>
            <a:r>
              <a:rPr lang="sl-SI" b="1" smtClean="0">
                <a:solidFill>
                  <a:schemeClr val="bg1"/>
                </a:solidFill>
              </a:rPr>
              <a:t> </a:t>
            </a:r>
          </a:p>
          <a:p>
            <a:pPr eaLnBrk="1" hangingPunct="1"/>
            <a:r>
              <a:rPr lang="sl-SI" b="1" smtClean="0">
                <a:solidFill>
                  <a:srgbClr val="00FFFF"/>
                </a:solidFill>
              </a:rPr>
              <a:t>Pojejo večinoma samci, oglašata pa se oba spola.</a:t>
            </a:r>
            <a:r>
              <a:rPr lang="sl-SI"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amond(in)">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amond(in)">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amond(in)">
                                      <p:cBhvr>
                                        <p:cTn id="17"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754</Words>
  <Application>Microsoft Office PowerPoint</Application>
  <PresentationFormat>On-screen Show (4:3)</PresentationFormat>
  <Paragraphs>92</Paragraphs>
  <Slides>20</Slides>
  <Notes>20</Notes>
  <HiddenSlides>0</HiddenSlides>
  <MMClips>0</MMClips>
  <ScaleCrop>false</ScaleCrop>
  <HeadingPairs>
    <vt:vector size="6" baseType="variant">
      <vt:variant>
        <vt:lpstr>Uporabljene pisave</vt:lpstr>
      </vt:variant>
      <vt:variant>
        <vt:i4>2</vt:i4>
      </vt:variant>
      <vt:variant>
        <vt:lpstr>Predloga načrta</vt:lpstr>
      </vt:variant>
      <vt:variant>
        <vt:i4>1</vt:i4>
      </vt:variant>
      <vt:variant>
        <vt:lpstr>Naslovi diapozitivov</vt:lpstr>
      </vt:variant>
      <vt:variant>
        <vt:i4>20</vt:i4>
      </vt:variant>
    </vt:vector>
  </HeadingPairs>
  <TitlesOfParts>
    <vt:vector size="23" baseType="lpstr">
      <vt:lpstr>Arial</vt:lpstr>
      <vt:lpstr>Jokerman</vt:lpstr>
      <vt:lpstr>Privzeti načrt</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T I C E</dc:title>
  <dc:creator>uporabnik</dc:creator>
  <cp:lastModifiedBy>xxx</cp:lastModifiedBy>
  <cp:revision>24</cp:revision>
  <dcterms:created xsi:type="dcterms:W3CDTF">2010-05-27T06:30:09Z</dcterms:created>
  <dcterms:modified xsi:type="dcterms:W3CDTF">2010-08-24T19:14:57Z</dcterms:modified>
</cp:coreProperties>
</file>