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7" r:id="rId4"/>
    <p:sldId id="266" r:id="rId5"/>
    <p:sldId id="272" r:id="rId6"/>
    <p:sldId id="273" r:id="rId7"/>
    <p:sldId id="269" r:id="rId8"/>
    <p:sldId id="275" r:id="rId9"/>
    <p:sldId id="274" r:id="rId10"/>
    <p:sldId id="260" r:id="rId11"/>
    <p:sldId id="268" r:id="rId12"/>
    <p:sldId id="270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66"/>
    <a:srgbClr val="009900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79F19-7C5F-4633-B221-BE1243A9E2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C6B9D-3DC9-4BD2-BDF5-E9B6CB58D0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F2D2A-F059-4E9D-9E6B-546195105D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Naslov, besedilo in izre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izrezkov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9AFA089-8899-4F71-B34E-7016C1A5A2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Naslov, izrezek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izrezkov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2008138-CB9D-49B6-9F4B-A1C6411831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D7F079-E7B5-4CAA-A283-F5B180AAE9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497F7-8F3E-4595-8011-5CE47FC6C7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0C818D-63AE-43A0-B77B-F37D4915F0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14BD3-FF17-4009-921C-027FE00D5A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096FF-249C-43D8-896E-62BBAF1BF47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B3F36-976A-40FC-ABBC-54B63BEB9FC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49F28-D04E-45E6-8F82-625B34F37B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B3D0D-3243-4A73-85A3-2F25C7B809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>
                <a:gamma/>
                <a:shade val="46275"/>
                <a:invGamma/>
              </a:srgbClr>
            </a:gs>
            <a:gs pos="50000">
              <a:srgbClr val="FFFF66"/>
            </a:gs>
            <a:gs pos="100000">
              <a:srgbClr val="FFFF6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F02B54-8CBD-4799-879B-66EBFFBE28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9144000" cy="2438400"/>
          </a:xfrm>
        </p:spPr>
        <p:txBody>
          <a:bodyPr/>
          <a:lstStyle/>
          <a:p>
            <a:r>
              <a:rPr lang="sl-SI" altLang="en-US" sz="7200">
                <a:solidFill>
                  <a:srgbClr val="FFFF66"/>
                </a:solidFill>
                <a:latin typeface="Copperplate Gothic Light" pitchFamily="34" charset="0"/>
              </a:rPr>
              <a:t>Janko in Metka</a:t>
            </a:r>
            <a:r>
              <a:rPr lang="en-US" altLang="en-US" sz="6600">
                <a:solidFill>
                  <a:srgbClr val="FFFF66"/>
                </a:solidFill>
                <a:latin typeface="Copperplate Gothic Light" pitchFamily="34" charset="0"/>
              </a:rPr>
              <a:t/>
            </a:r>
            <a:br>
              <a:rPr lang="en-US" altLang="en-US" sz="6600">
                <a:solidFill>
                  <a:srgbClr val="FFFF66"/>
                </a:solidFill>
                <a:latin typeface="Copperplate Gothic Light" pitchFamily="34" charset="0"/>
              </a:rPr>
            </a:br>
            <a:r>
              <a:rPr lang="en-US" altLang="en-US">
                <a:solidFill>
                  <a:srgbClr val="FFFF66"/>
                </a:solidFill>
                <a:latin typeface="Copperplate Gothic Light" pitchFamily="34" charset="0"/>
              </a:rPr>
              <a:t/>
            </a:r>
            <a:br>
              <a:rPr lang="en-US" altLang="en-US">
                <a:solidFill>
                  <a:srgbClr val="FFFF66"/>
                </a:solidFill>
                <a:latin typeface="Copperplate Gothic Light" pitchFamily="34" charset="0"/>
              </a:rPr>
            </a:br>
            <a:r>
              <a:rPr lang="sl-SI" altLang="en-US">
                <a:solidFill>
                  <a:srgbClr val="FFFF66"/>
                </a:solidFill>
              </a:rPr>
              <a:t>opera</a:t>
            </a:r>
            <a:endParaRPr lang="en-US" altLang="en-US">
              <a:solidFill>
                <a:srgbClr val="FFFF66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343400"/>
            <a:ext cx="9144000" cy="1752600"/>
          </a:xfrm>
        </p:spPr>
        <p:txBody>
          <a:bodyPr/>
          <a:lstStyle/>
          <a:p>
            <a:r>
              <a:rPr lang="sl-SI" altLang="en-US">
                <a:solidFill>
                  <a:srgbClr val="FFFF66"/>
                </a:solidFill>
              </a:rPr>
              <a:t>skladatelj:</a:t>
            </a:r>
            <a:endParaRPr lang="en-US" altLang="en-US">
              <a:solidFill>
                <a:srgbClr val="FFFF66"/>
              </a:solidFill>
            </a:endParaRPr>
          </a:p>
          <a:p>
            <a:r>
              <a:rPr lang="en-US" altLang="en-US" sz="5400">
                <a:solidFill>
                  <a:srgbClr val="FFFF66"/>
                </a:solidFill>
              </a:rPr>
              <a:t>Engelbert Humperdinck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381000"/>
            <a:ext cx="914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sz="1200">
                <a:solidFill>
                  <a:srgbClr val="FFFF66"/>
                </a:solidFill>
              </a:rPr>
              <a:t>Prirejeno po: Hansel and Gretel, http://www.thesolutionsite.com/lesson/18256/ppthg.ppt.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4953000" y="914400"/>
            <a:ext cx="3810000" cy="1143000"/>
          </a:xfrm>
        </p:spPr>
        <p:txBody>
          <a:bodyPr/>
          <a:lstStyle/>
          <a:p>
            <a:r>
              <a:rPr lang="sl-SI" altLang="en-US">
                <a:solidFill>
                  <a:srgbClr val="FFFF66"/>
                </a:solidFill>
              </a:rPr>
              <a:t>Tretji prizor</a:t>
            </a:r>
            <a:endParaRPr lang="en-US" altLang="en-US">
              <a:solidFill>
                <a:srgbClr val="FFFF66"/>
              </a:solidFill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5486400" y="2362200"/>
            <a:ext cx="3200400" cy="39163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>
                <a:solidFill>
                  <a:schemeClr val="bg1"/>
                </a:solidFill>
              </a:rPr>
              <a:t>   </a:t>
            </a:r>
          </a:p>
          <a:p>
            <a:pPr>
              <a:buFontTx/>
              <a:buNone/>
            </a:pPr>
            <a:endParaRPr lang="sl-SI" altLang="en-US" sz="28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 sz="2800">
                <a:solidFill>
                  <a:srgbClr val="FFFF66"/>
                </a:solidFill>
              </a:rPr>
              <a:t>Janka in </a:t>
            </a:r>
            <a:r>
              <a:rPr lang="en-US" altLang="en-US" sz="2800">
                <a:solidFill>
                  <a:srgbClr val="FFFF66"/>
                </a:solidFill>
              </a:rPr>
              <a:t>M</a:t>
            </a:r>
            <a:r>
              <a:rPr lang="sl-SI" altLang="en-US" sz="2800">
                <a:solidFill>
                  <a:srgbClr val="FFFF66"/>
                </a:solidFill>
              </a:rPr>
              <a:t>etko</a:t>
            </a:r>
          </a:p>
          <a:p>
            <a:pPr algn="ctr">
              <a:buFontTx/>
              <a:buNone/>
            </a:pPr>
            <a:r>
              <a:rPr lang="sl-SI" altLang="en-US" sz="2800">
                <a:solidFill>
                  <a:srgbClr val="FFFF66"/>
                </a:solidFill>
              </a:rPr>
              <a:t>prebudi pesem</a:t>
            </a:r>
          </a:p>
          <a:p>
            <a:pPr algn="ctr">
              <a:buFontTx/>
              <a:buNone/>
            </a:pPr>
            <a:r>
              <a:rPr lang="sl-SI" altLang="en-US" sz="2800">
                <a:solidFill>
                  <a:srgbClr val="FFFF66"/>
                </a:solidFill>
              </a:rPr>
              <a:t>dobre vile.</a:t>
            </a:r>
            <a:endParaRPr lang="en-US" altLang="en-US" sz="2800">
              <a:solidFill>
                <a:srgbClr val="FFFF66"/>
              </a:solidFill>
            </a:endParaRPr>
          </a:p>
        </p:txBody>
      </p:sp>
      <p:pic>
        <p:nvPicPr>
          <p:cNvPr id="6157" name="Picture 13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381000" y="304800"/>
            <a:ext cx="4473575" cy="62484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utoUpdateAnimBg="0"/>
      <p:bldP spid="615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sl-SI" altLang="en-US" sz="2800">
                <a:solidFill>
                  <a:srgbClr val="FFFF66"/>
                </a:solidFill>
              </a:rPr>
              <a:t>Sredi gozdne jase zagl</a:t>
            </a:r>
            <a:r>
              <a:rPr lang="en-US" altLang="en-US" sz="2800">
                <a:solidFill>
                  <a:srgbClr val="FFFF66"/>
                </a:solidFill>
              </a:rPr>
              <a:t>e</a:t>
            </a:r>
            <a:r>
              <a:rPr lang="sl-SI" altLang="en-US" sz="2800">
                <a:solidFill>
                  <a:srgbClr val="FFFF66"/>
                </a:solidFill>
              </a:rPr>
              <a:t>data prelepo hišico, narejeno iz medenjakov, čokolade in sladkornih paličic.</a:t>
            </a:r>
            <a:endParaRPr lang="en-US" altLang="en-US" sz="2800">
              <a:solidFill>
                <a:srgbClr val="FFFF66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905000"/>
            <a:ext cx="4648200" cy="4144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FFFF66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FFFF66"/>
                </a:solidFill>
              </a:rPr>
              <a:t>   </a:t>
            </a:r>
            <a:r>
              <a:rPr lang="sl-SI" altLang="en-US" sz="2800">
                <a:solidFill>
                  <a:srgbClr val="FFFF66"/>
                </a:solidFill>
              </a:rPr>
              <a:t>Ko odlomita košček sladke hišice, se iz notranjosti zasliši:</a:t>
            </a:r>
          </a:p>
          <a:p>
            <a:pPr>
              <a:lnSpc>
                <a:spcPct val="90000"/>
              </a:lnSpc>
              <a:buFontTx/>
              <a:buNone/>
            </a:pPr>
            <a:endParaRPr lang="sl-SI" altLang="en-US" sz="2800">
              <a:solidFill>
                <a:srgbClr val="FFFF66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>
              <a:solidFill>
                <a:srgbClr val="FFFF66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FFFF66"/>
                </a:solidFill>
              </a:rPr>
              <a:t>  “</a:t>
            </a:r>
            <a:r>
              <a:rPr lang="sl-SI" altLang="en-US" sz="2800">
                <a:solidFill>
                  <a:srgbClr val="FFFF66"/>
                </a:solidFill>
              </a:rPr>
              <a:t>Hrst, hrst, kateri miško</a:t>
            </a:r>
            <a:r>
              <a:rPr lang="en-US" altLang="en-US" sz="2800">
                <a:solidFill>
                  <a:srgbClr val="FFFF66"/>
                </a:solidFill>
              </a:rPr>
              <a:t> </a:t>
            </a:r>
            <a:r>
              <a:rPr lang="sl-SI" altLang="en-US" sz="2800">
                <a:solidFill>
                  <a:srgbClr val="FFFF66"/>
                </a:solidFill>
              </a:rPr>
              <a:t>kruši, hrusta mojo hiško?”</a:t>
            </a:r>
            <a:r>
              <a:rPr lang="en-US" altLang="en-US" sz="2800">
                <a:solidFill>
                  <a:srgbClr val="FFFF66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rgbClr val="FFFF66"/>
                </a:solidFill>
              </a:rPr>
              <a:t>		</a:t>
            </a:r>
          </a:p>
        </p:txBody>
      </p:sp>
      <p:pic>
        <p:nvPicPr>
          <p:cNvPr id="15369" name="Picture 9" descr="gbhse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1676400"/>
            <a:ext cx="4254500" cy="4800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419600" cy="1858962"/>
          </a:xfrm>
        </p:spPr>
        <p:txBody>
          <a:bodyPr/>
          <a:lstStyle/>
          <a:p>
            <a:r>
              <a:rPr lang="sl-SI" altLang="en-US" sz="3200">
                <a:solidFill>
                  <a:srgbClr val="FFFF66"/>
                </a:solidFill>
              </a:rPr>
              <a:t>Čarovnica izreče ur</a:t>
            </a:r>
            <a:r>
              <a:rPr lang="en-US" altLang="en-US" sz="3200">
                <a:solidFill>
                  <a:srgbClr val="FFFF66"/>
                </a:solidFill>
              </a:rPr>
              <a:t>ok</a:t>
            </a:r>
            <a:r>
              <a:rPr lang="sl-SI" altLang="en-US" sz="3200">
                <a:solidFill>
                  <a:srgbClr val="FFFF66"/>
                </a:solidFill>
              </a:rPr>
              <a:t>:</a:t>
            </a:r>
            <a:r>
              <a:rPr lang="en-US" altLang="en-US" sz="3200">
                <a:solidFill>
                  <a:srgbClr val="FFFF66"/>
                </a:solidFill>
              </a:rPr>
              <a:t/>
            </a:r>
            <a:br>
              <a:rPr lang="en-US" altLang="en-US" sz="3200">
                <a:solidFill>
                  <a:srgbClr val="FFFF66"/>
                </a:solidFill>
              </a:rPr>
            </a:br>
            <a:r>
              <a:rPr lang="sl-SI" altLang="en-US" sz="3200">
                <a:solidFill>
                  <a:srgbClr val="FFFF66"/>
                </a:solidFill>
              </a:rPr>
              <a:t>“Hokus pokus!”</a:t>
            </a:r>
            <a:endParaRPr lang="en-US" altLang="en-US" sz="32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590800"/>
            <a:ext cx="4038600" cy="3535363"/>
          </a:xfrm>
        </p:spPr>
        <p:txBody>
          <a:bodyPr/>
          <a:lstStyle/>
          <a:p>
            <a:pPr algn="ctr">
              <a:buFontTx/>
              <a:buNone/>
            </a:pPr>
            <a:r>
              <a:rPr lang="sl-SI" altLang="en-US" sz="2800">
                <a:solidFill>
                  <a:srgbClr val="FFFF66"/>
                </a:solidFill>
              </a:rPr>
              <a:t>Janko in Metka se ne moreta premakniti.</a:t>
            </a:r>
            <a:endParaRPr lang="en-US" altLang="en-US" sz="28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endParaRPr lang="sl-SI" altLang="en-US" sz="28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endParaRPr lang="en-US" altLang="en-US" sz="28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 sz="2800">
                <a:solidFill>
                  <a:srgbClr val="FFFF66"/>
                </a:solidFill>
              </a:rPr>
              <a:t>Čarovnica st</a:t>
            </a:r>
            <a:r>
              <a:rPr lang="en-US" altLang="en-US" sz="2800">
                <a:solidFill>
                  <a:srgbClr val="FFFF66"/>
                </a:solidFill>
              </a:rPr>
              <a:t>l</a:t>
            </a:r>
            <a:r>
              <a:rPr lang="sl-SI" altLang="en-US" sz="2800">
                <a:solidFill>
                  <a:srgbClr val="FFFF66"/>
                </a:solidFill>
              </a:rPr>
              <a:t>ači Jank</a:t>
            </a:r>
            <a:r>
              <a:rPr lang="en-US" altLang="en-US" sz="2800">
                <a:solidFill>
                  <a:srgbClr val="FFFF66"/>
                </a:solidFill>
              </a:rPr>
              <a:t>a</a:t>
            </a:r>
            <a:r>
              <a:rPr lang="sl-SI" altLang="en-US" sz="2800">
                <a:solidFill>
                  <a:srgbClr val="FFFF66"/>
                </a:solidFill>
              </a:rPr>
              <a:t> v kletko.</a:t>
            </a:r>
            <a:endParaRPr lang="en-US" altLang="en-US" sz="2800">
              <a:solidFill>
                <a:srgbClr val="FFFF66"/>
              </a:solidFill>
            </a:endParaRPr>
          </a:p>
        </p:txBody>
      </p:sp>
      <p:pic>
        <p:nvPicPr>
          <p:cNvPr id="17414" name="Picture 6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5046663" y="228600"/>
            <a:ext cx="3792537" cy="6172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sl-SI" altLang="en-US" sz="3600">
                <a:solidFill>
                  <a:srgbClr val="FFFF66"/>
                </a:solidFill>
              </a:rPr>
              <a:t>Metka čarovnico s p</a:t>
            </a:r>
            <a:r>
              <a:rPr lang="en-US" altLang="en-US" sz="3600">
                <a:solidFill>
                  <a:srgbClr val="FFFF66"/>
                </a:solidFill>
              </a:rPr>
              <a:t>o</a:t>
            </a:r>
            <a:r>
              <a:rPr lang="sl-SI" altLang="en-US" sz="3600">
                <a:solidFill>
                  <a:srgbClr val="FFFF66"/>
                </a:solidFill>
              </a:rPr>
              <a:t>močjo prevare po</a:t>
            </a:r>
            <a:r>
              <a:rPr lang="en-US" altLang="en-US" sz="3600">
                <a:solidFill>
                  <a:srgbClr val="FFFF66"/>
                </a:solidFill>
              </a:rPr>
              <a:t>t</a:t>
            </a:r>
            <a:r>
              <a:rPr lang="sl-SI" altLang="en-US" sz="3600">
                <a:solidFill>
                  <a:srgbClr val="FFFF66"/>
                </a:solidFill>
              </a:rPr>
              <a:t>isne v peč</a:t>
            </a:r>
            <a:r>
              <a:rPr lang="en-US" altLang="en-US" sz="3600">
                <a:solidFill>
                  <a:srgbClr val="FFFF66"/>
                </a:solidFill>
              </a:rPr>
              <a:t> </a:t>
            </a:r>
            <a:r>
              <a:rPr lang="sl-SI" altLang="en-US" sz="3600">
                <a:solidFill>
                  <a:srgbClr val="FFFF66"/>
                </a:solidFill>
              </a:rPr>
              <a:t>in reši Janka.</a:t>
            </a:r>
            <a:endParaRPr lang="en-US" altLang="en-US">
              <a:solidFill>
                <a:srgbClr val="FFFF66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lipArt" sz="half" idx="1"/>
          </p:nvPr>
        </p:nvSpPr>
        <p:spPr/>
      </p:sp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672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3600"/>
              <a:t>   </a:t>
            </a:r>
            <a:endParaRPr lang="en-US" altLang="en-US" sz="36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endParaRPr lang="en-US" altLang="en-US" sz="36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en-US" altLang="en-US" sz="2800">
                <a:solidFill>
                  <a:srgbClr val="FFFF66"/>
                </a:solidFill>
              </a:rPr>
              <a:t>   </a:t>
            </a:r>
            <a:r>
              <a:rPr lang="en-US" altLang="en-US">
                <a:solidFill>
                  <a:srgbClr val="FFFF66"/>
                </a:solidFill>
              </a:rPr>
              <a:t>K</a:t>
            </a:r>
            <a:r>
              <a:rPr lang="sl-SI" altLang="en-US">
                <a:solidFill>
                  <a:srgbClr val="FFFF66"/>
                </a:solidFill>
              </a:rPr>
              <a:t> hišici prideta mati in oče.</a:t>
            </a:r>
            <a:endParaRPr lang="en-US" altLang="en-US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endParaRPr lang="en-US" altLang="en-US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>
                <a:solidFill>
                  <a:srgbClr val="FFFF66"/>
                </a:solidFill>
              </a:rPr>
              <a:t>Zgodba se konča </a:t>
            </a:r>
            <a:r>
              <a:rPr lang="en-US" altLang="en-US">
                <a:solidFill>
                  <a:srgbClr val="FFFF66"/>
                </a:solidFill>
              </a:rPr>
              <a:t>v</a:t>
            </a:r>
            <a:r>
              <a:rPr lang="sl-SI" altLang="en-US">
                <a:solidFill>
                  <a:srgbClr val="FFFF66"/>
                </a:solidFill>
              </a:rPr>
              <a:t>eselo in srečno.</a:t>
            </a:r>
            <a:endParaRPr lang="en-US" altLang="en-US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endParaRPr lang="en-US" altLang="en-US" sz="2800">
              <a:solidFill>
                <a:srgbClr val="FFFF66"/>
              </a:solidFill>
            </a:endParaRP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1600200"/>
            <a:ext cx="4108450" cy="492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1" grpId="0" autoUpdateAnimBg="0"/>
      <p:bldP spid="37892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l-SI" altLang="en-US" sz="6000" b="1">
                <a:solidFill>
                  <a:srgbClr val="FFFF66"/>
                </a:solidFill>
              </a:rPr>
              <a:t>O skladate</a:t>
            </a:r>
            <a:r>
              <a:rPr lang="en-US" altLang="en-US" sz="6000" b="1">
                <a:solidFill>
                  <a:srgbClr val="FFFF66"/>
                </a:solidFill>
              </a:rPr>
              <a:t>l</a:t>
            </a:r>
            <a:r>
              <a:rPr lang="sl-SI" altLang="en-US" sz="6000" b="1">
                <a:solidFill>
                  <a:srgbClr val="FFFF66"/>
                </a:solidFill>
              </a:rPr>
              <a:t>ju:</a:t>
            </a:r>
            <a:endParaRPr lang="en-US" altLang="en-US" sz="6000">
              <a:solidFill>
                <a:srgbClr val="FFFF66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5400">
                <a:solidFill>
                  <a:srgbClr val="FFFF66"/>
                </a:solidFill>
              </a:rPr>
              <a:t>Engelbert Humperdinck</a:t>
            </a:r>
            <a:endParaRPr lang="en-US" altLang="en-US" sz="40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40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4000">
                <a:solidFill>
                  <a:srgbClr val="FFFF66"/>
                </a:solidFill>
              </a:rPr>
              <a:t>1854 – 1921</a:t>
            </a:r>
            <a:endParaRPr lang="en-US" altLang="en-US" sz="1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1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sl-SI" altLang="en-US" sz="4000">
                <a:solidFill>
                  <a:srgbClr val="FFFF66"/>
                </a:solidFill>
              </a:rPr>
              <a:t>Nemčija</a:t>
            </a:r>
            <a:endParaRPr lang="en-US" altLang="en-US" sz="40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1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sl-SI" altLang="en-US" sz="3600">
                <a:solidFill>
                  <a:srgbClr val="FFFF66"/>
                </a:solidFill>
              </a:rPr>
              <a:t>Njego</a:t>
            </a:r>
            <a:r>
              <a:rPr lang="en-US" altLang="en-US" sz="3600">
                <a:solidFill>
                  <a:srgbClr val="FFFF66"/>
                </a:solidFill>
              </a:rPr>
              <a:t>v</a:t>
            </a:r>
            <a:r>
              <a:rPr lang="sl-SI" altLang="en-US" sz="3600">
                <a:solidFill>
                  <a:srgbClr val="FFFF66"/>
                </a:solidFill>
              </a:rPr>
              <a:t> v</a:t>
            </a:r>
            <a:r>
              <a:rPr lang="en-US" altLang="en-US" sz="3600">
                <a:solidFill>
                  <a:srgbClr val="FFFF66"/>
                </a:solidFill>
              </a:rPr>
              <a:t>z</a:t>
            </a:r>
            <a:r>
              <a:rPr lang="sl-SI" altLang="en-US" sz="3600">
                <a:solidFill>
                  <a:srgbClr val="FFFF66"/>
                </a:solidFill>
              </a:rPr>
              <a:t>ornik je bil </a:t>
            </a:r>
            <a:r>
              <a:rPr lang="en-US" altLang="en-US" sz="3600">
                <a:solidFill>
                  <a:srgbClr val="FFFF66"/>
                </a:solidFill>
              </a:rPr>
              <a:t>Richard Wagner</a:t>
            </a:r>
            <a:r>
              <a:rPr lang="sl-SI" altLang="en-US" sz="3600">
                <a:solidFill>
                  <a:srgbClr val="FFFF66"/>
                </a:solidFill>
              </a:rPr>
              <a:t>.</a:t>
            </a:r>
            <a:endParaRPr lang="en-US" altLang="en-US" sz="36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3733800" cy="1143000"/>
          </a:xfrm>
        </p:spPr>
        <p:txBody>
          <a:bodyPr/>
          <a:lstStyle/>
          <a:p>
            <a:r>
              <a:rPr lang="sl-SI" altLang="en-US" sz="4000">
                <a:solidFill>
                  <a:srgbClr val="FFFF66"/>
                </a:solidFill>
              </a:rPr>
              <a:t>O operi</a:t>
            </a:r>
            <a:endParaRPr lang="en-US" altLang="en-US" sz="400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3657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sl-SI" altLang="en-US" sz="6600">
                <a:solidFill>
                  <a:srgbClr val="FFFF66"/>
                </a:solidFill>
                <a:latin typeface="Copperplate Gothic Light" pitchFamily="34" charset="0"/>
              </a:rPr>
              <a:t>Janko</a:t>
            </a:r>
            <a:endParaRPr lang="en-US" altLang="en-US" sz="6600">
              <a:solidFill>
                <a:srgbClr val="FFFF66"/>
              </a:solidFill>
              <a:latin typeface="Copperplate Gothic Light" pitchFamily="34" charset="0"/>
            </a:endParaRPr>
          </a:p>
          <a:p>
            <a:pPr algn="ctr">
              <a:buFontTx/>
              <a:buNone/>
            </a:pPr>
            <a:r>
              <a:rPr lang="sl-SI" altLang="en-US" sz="5400">
                <a:solidFill>
                  <a:srgbClr val="FFFF66"/>
                </a:solidFill>
                <a:latin typeface="Copperplate Gothic Light" pitchFamily="34" charset="0"/>
              </a:rPr>
              <a:t>IN</a:t>
            </a:r>
            <a:r>
              <a:rPr lang="en-US" altLang="en-US" sz="7200">
                <a:solidFill>
                  <a:srgbClr val="FFFF66"/>
                </a:solidFill>
                <a:latin typeface="Copperplate Gothic Light" pitchFamily="34" charset="0"/>
              </a:rPr>
              <a:t> </a:t>
            </a:r>
          </a:p>
          <a:p>
            <a:pPr algn="ctr">
              <a:buFontTx/>
              <a:buNone/>
            </a:pPr>
            <a:r>
              <a:rPr lang="sl-SI" altLang="en-US" sz="6600">
                <a:solidFill>
                  <a:srgbClr val="FFFF66"/>
                </a:solidFill>
                <a:latin typeface="Copperplate Gothic Light" pitchFamily="34" charset="0"/>
              </a:rPr>
              <a:t>METKA</a:t>
            </a:r>
            <a:endParaRPr lang="en-US" altLang="en-US" sz="6600">
              <a:latin typeface="Copperplate Gothic Light" pitchFamily="34" charset="0"/>
            </a:endParaRPr>
          </a:p>
        </p:txBody>
      </p:sp>
      <p:pic>
        <p:nvPicPr>
          <p:cNvPr id="39944" name="Picture 8" descr="gbhse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114800" y="381000"/>
            <a:ext cx="5029200" cy="6172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6000">
                <a:solidFill>
                  <a:srgbClr val="FFFF66"/>
                </a:solidFill>
              </a:rPr>
              <a:t>Uvertura ali predigra</a:t>
            </a:r>
            <a:endParaRPr lang="en-US" altLang="en-US">
              <a:solidFill>
                <a:srgbClr val="FFFF66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altLang="en-US" sz="4800">
              <a:solidFill>
                <a:srgbClr val="FFFF66"/>
              </a:solidFill>
            </a:endParaRPr>
          </a:p>
          <a:p>
            <a:pPr algn="ctr"/>
            <a:r>
              <a:rPr lang="sl-SI" altLang="en-US">
                <a:solidFill>
                  <a:srgbClr val="FFFF66"/>
                </a:solidFill>
              </a:rPr>
              <a:t>uvodna glasba </a:t>
            </a:r>
          </a:p>
          <a:p>
            <a:pPr algn="ctr">
              <a:buFontTx/>
              <a:buNone/>
            </a:pPr>
            <a:endParaRPr lang="en-US" altLang="en-US">
              <a:solidFill>
                <a:srgbClr val="FFFF66"/>
              </a:solidFill>
            </a:endParaRPr>
          </a:p>
          <a:p>
            <a:pPr algn="ctr"/>
            <a:r>
              <a:rPr lang="sl-SI" altLang="en-US">
                <a:solidFill>
                  <a:srgbClr val="FFFF66"/>
                </a:solidFill>
              </a:rPr>
              <a:t>igra jo samo orkester</a:t>
            </a:r>
            <a:r>
              <a:rPr lang="en-US" altLang="en-US">
                <a:solidFill>
                  <a:srgbClr val="FFFF66"/>
                </a:solidFill>
              </a:rPr>
              <a:t> </a:t>
            </a:r>
            <a:r>
              <a:rPr lang="sl-SI" altLang="en-US">
                <a:solidFill>
                  <a:srgbClr val="FFFF66"/>
                </a:solidFill>
              </a:rPr>
              <a:t>– brez pevcev</a:t>
            </a:r>
          </a:p>
          <a:p>
            <a:pPr algn="ctr">
              <a:buFontTx/>
              <a:buNone/>
            </a:pPr>
            <a:endParaRPr lang="en-US" altLang="en-US">
              <a:solidFill>
                <a:srgbClr val="FFFF66"/>
              </a:solidFill>
            </a:endParaRPr>
          </a:p>
          <a:p>
            <a:pPr algn="ctr"/>
            <a:r>
              <a:rPr lang="sl-SI" altLang="en-US">
                <a:solidFill>
                  <a:srgbClr val="FFFF66"/>
                </a:solidFill>
              </a:rPr>
              <a:t>pripravi obiskovalce na zgodbo</a:t>
            </a:r>
            <a:endParaRPr lang="en-US" altLang="en-US">
              <a:solidFill>
                <a:srgbClr val="FFFF66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6000">
                <a:solidFill>
                  <a:srgbClr val="FFFF66"/>
                </a:solidFill>
              </a:rPr>
              <a:t>Prvi prizor</a:t>
            </a:r>
            <a:endParaRPr lang="en-US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ctr"/>
            <a:endParaRPr lang="en-US" altLang="en-US" sz="36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 sz="3600">
                <a:solidFill>
                  <a:srgbClr val="FFFF66"/>
                </a:solidFill>
              </a:rPr>
              <a:t>Janko in Metka vesela pospravljata po </a:t>
            </a:r>
            <a:r>
              <a:rPr lang="en-US" altLang="en-US" sz="3600">
                <a:solidFill>
                  <a:srgbClr val="FFFF66"/>
                </a:solidFill>
              </a:rPr>
              <a:t>h</a:t>
            </a:r>
            <a:r>
              <a:rPr lang="sl-SI" altLang="en-US" sz="3600">
                <a:solidFill>
                  <a:srgbClr val="FFFF66"/>
                </a:solidFill>
              </a:rPr>
              <a:t>iši</a:t>
            </a:r>
            <a:r>
              <a:rPr lang="en-US" altLang="en-US" sz="3600">
                <a:solidFill>
                  <a:srgbClr val="FFFF66"/>
                </a:solidFill>
              </a:rPr>
              <a:t>.</a:t>
            </a:r>
          </a:p>
          <a:p>
            <a:pPr algn="ctr"/>
            <a:endParaRPr lang="en-US" altLang="en-US" sz="36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 sz="3600">
                <a:solidFill>
                  <a:srgbClr val="FFFF66"/>
                </a:solidFill>
              </a:rPr>
              <a:t>Metka nauči Janka ples</a:t>
            </a:r>
            <a:r>
              <a:rPr lang="en-US" altLang="en-US" sz="3600">
                <a:solidFill>
                  <a:srgbClr val="FFFF66"/>
                </a:solidFill>
              </a:rPr>
              <a:t>:</a:t>
            </a:r>
          </a:p>
          <a:p>
            <a:pPr algn="ctr">
              <a:buFontTx/>
              <a:buNone/>
            </a:pPr>
            <a:r>
              <a:rPr lang="en-US" altLang="en-US" sz="3600">
                <a:solidFill>
                  <a:srgbClr val="FFFF66"/>
                </a:solidFill>
              </a:rPr>
              <a:t>“</a:t>
            </a:r>
            <a:r>
              <a:rPr lang="sl-SI" altLang="en-US" sz="3600">
                <a:solidFill>
                  <a:srgbClr val="FFFF66"/>
                </a:solidFill>
              </a:rPr>
              <a:t>Bratec, pleši z mano ti</a:t>
            </a:r>
            <a:r>
              <a:rPr lang="en-US" altLang="en-US" sz="3600">
                <a:solidFill>
                  <a:srgbClr val="FFFF66"/>
                </a:solidFill>
              </a:rPr>
              <a:t>.”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5800" cy="2011362"/>
          </a:xfrm>
        </p:spPr>
        <p:txBody>
          <a:bodyPr/>
          <a:lstStyle/>
          <a:p>
            <a:r>
              <a:rPr lang="sl-SI" altLang="en-US">
                <a:solidFill>
                  <a:srgbClr val="FFFF66"/>
                </a:solidFill>
              </a:rPr>
              <a:t>Mati pošlje Janka in Metk</a:t>
            </a:r>
            <a:r>
              <a:rPr lang="en-US" altLang="en-US">
                <a:solidFill>
                  <a:srgbClr val="FFFF66"/>
                </a:solidFill>
              </a:rPr>
              <a:t>o</a:t>
            </a:r>
            <a:r>
              <a:rPr lang="sl-SI" altLang="en-US">
                <a:solidFill>
                  <a:srgbClr val="FFFF66"/>
                </a:solidFill>
              </a:rPr>
              <a:t> v gozd po jagode.</a:t>
            </a:r>
            <a:endParaRPr lang="en-US" altLang="en-US">
              <a:solidFill>
                <a:srgbClr val="FFFF66"/>
              </a:solidFill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2514600"/>
            <a:ext cx="4114800" cy="3886200"/>
          </a:xfrm>
        </p:spPr>
        <p:txBody>
          <a:bodyPr/>
          <a:lstStyle/>
          <a:p>
            <a:r>
              <a:rPr lang="sl-SI" altLang="en-US" sz="2800">
                <a:solidFill>
                  <a:srgbClr val="FFFF66"/>
                </a:solidFill>
              </a:rPr>
              <a:t>Zgodba se razlikuje od Grimmove pravljice Janko in Metka.</a:t>
            </a:r>
            <a:endParaRPr lang="en-US" altLang="en-US" sz="2800">
              <a:solidFill>
                <a:srgbClr val="FFFF66"/>
              </a:solidFill>
            </a:endParaRPr>
          </a:p>
          <a:p>
            <a:endParaRPr lang="en-US" altLang="en-US" sz="2800">
              <a:solidFill>
                <a:srgbClr val="FFFF66"/>
              </a:solidFill>
            </a:endParaRPr>
          </a:p>
          <a:p>
            <a:r>
              <a:rPr lang="sl-SI" altLang="en-US" sz="2800">
                <a:solidFill>
                  <a:srgbClr val="FFFF66"/>
                </a:solidFill>
              </a:rPr>
              <a:t>Priredila jo je Humperdinckova sestra Aldeheid Wette.</a:t>
            </a:r>
            <a:endParaRPr lang="en-US" altLang="en-US" sz="2800">
              <a:solidFill>
                <a:srgbClr val="FFFF66"/>
              </a:solidFill>
            </a:endParaRPr>
          </a:p>
        </p:txBody>
      </p:sp>
      <p:pic>
        <p:nvPicPr>
          <p:cNvPr id="23558" name="Picture 6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66800" y="2590800"/>
            <a:ext cx="2819400" cy="3810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FFFF66"/>
                </a:solidFill>
              </a:rPr>
              <a:t>O</a:t>
            </a:r>
            <a:r>
              <a:rPr lang="sl-SI" altLang="en-US" sz="6000">
                <a:solidFill>
                  <a:srgbClr val="FFFF66"/>
                </a:solidFill>
              </a:rPr>
              <a:t>če se vrne domov</a:t>
            </a:r>
            <a:r>
              <a:rPr lang="en-US" altLang="en-US" sz="6000">
                <a:solidFill>
                  <a:srgbClr val="FFFF66"/>
                </a:solidFill>
              </a:rPr>
              <a:t>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038600" cy="3124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4000">
                <a:solidFill>
                  <a:srgbClr val="FFFF66"/>
                </a:solidFill>
              </a:rPr>
              <a:t>  </a:t>
            </a:r>
            <a:r>
              <a:rPr lang="sl-SI" altLang="en-US" sz="3200">
                <a:solidFill>
                  <a:srgbClr val="FFFF66"/>
                </a:solidFill>
              </a:rPr>
              <a:t>Prinese veliko </a:t>
            </a:r>
            <a:r>
              <a:rPr lang="en-US" altLang="en-US" sz="3200">
                <a:solidFill>
                  <a:srgbClr val="FFFF66"/>
                </a:solidFill>
              </a:rPr>
              <a:t>h</a:t>
            </a:r>
            <a:r>
              <a:rPr lang="sl-SI" altLang="en-US" sz="3200">
                <a:solidFill>
                  <a:srgbClr val="FFFF66"/>
                </a:solidFill>
              </a:rPr>
              <a:t>rane in veselo prepeva</a:t>
            </a:r>
            <a:r>
              <a:rPr lang="en-US" altLang="en-US" sz="3200">
                <a:solidFill>
                  <a:srgbClr val="FFFF66"/>
                </a:solidFill>
              </a:rPr>
              <a:t>:</a:t>
            </a:r>
            <a:endParaRPr lang="sl-SI" altLang="en-US" sz="3200">
              <a:solidFill>
                <a:srgbClr val="FFFF66"/>
              </a:solidFill>
            </a:endParaRPr>
          </a:p>
          <a:p>
            <a:pPr>
              <a:buFontTx/>
              <a:buNone/>
            </a:pPr>
            <a:endParaRPr lang="sl-SI" altLang="en-US" sz="3200">
              <a:solidFill>
                <a:srgbClr val="FFFF66"/>
              </a:solidFill>
            </a:endParaRPr>
          </a:p>
          <a:p>
            <a:pPr>
              <a:buFontTx/>
              <a:buNone/>
            </a:pPr>
            <a:r>
              <a:rPr lang="sl-SI" altLang="en-US" sz="3200">
                <a:solidFill>
                  <a:srgbClr val="FFFF66"/>
                </a:solidFill>
              </a:rPr>
              <a:t>“</a:t>
            </a:r>
            <a:r>
              <a:rPr lang="en-US" altLang="en-US" sz="3200">
                <a:solidFill>
                  <a:srgbClr val="FFFF66"/>
                </a:solidFill>
              </a:rPr>
              <a:t>T</a:t>
            </a:r>
            <a:r>
              <a:rPr lang="sl-SI" altLang="en-US" sz="3200">
                <a:solidFill>
                  <a:srgbClr val="FFFF66"/>
                </a:solidFill>
              </a:rPr>
              <a:t>ra-la-</a:t>
            </a:r>
            <a:r>
              <a:rPr lang="en-US" altLang="en-US" sz="3200">
                <a:solidFill>
                  <a:srgbClr val="FFFF66"/>
                </a:solidFill>
              </a:rPr>
              <a:t>l</a:t>
            </a:r>
            <a:r>
              <a:rPr lang="sl-SI" altLang="en-US" sz="3200">
                <a:solidFill>
                  <a:srgbClr val="FFFF66"/>
                </a:solidFill>
              </a:rPr>
              <a:t>a-la.”</a:t>
            </a:r>
            <a:endParaRPr lang="en-US" altLang="en-US" sz="3200">
              <a:solidFill>
                <a:srgbClr val="FFFF66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2209800"/>
            <a:ext cx="4038600" cy="3429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rgbClr val="FFFF66"/>
                </a:solidFill>
              </a:rPr>
              <a:t>   </a:t>
            </a:r>
            <a:r>
              <a:rPr lang="en-US" altLang="en-US" sz="3200">
                <a:solidFill>
                  <a:srgbClr val="FFFF66"/>
                </a:solidFill>
              </a:rPr>
              <a:t>K</a:t>
            </a:r>
            <a:r>
              <a:rPr lang="sl-SI" altLang="en-US" sz="3200">
                <a:solidFill>
                  <a:srgbClr val="FFFF66"/>
                </a:solidFill>
              </a:rPr>
              <a:t>o izve, da sta otroka odšla v gozd, ga začne mo</a:t>
            </a:r>
            <a:r>
              <a:rPr lang="en-US" altLang="en-US" sz="3200">
                <a:solidFill>
                  <a:srgbClr val="FFFF66"/>
                </a:solidFill>
              </a:rPr>
              <a:t>č</a:t>
            </a:r>
            <a:r>
              <a:rPr lang="sl-SI" altLang="en-US" sz="3200">
                <a:solidFill>
                  <a:srgbClr val="FFFF66"/>
                </a:solidFill>
              </a:rPr>
              <a:t>no </a:t>
            </a:r>
            <a:r>
              <a:rPr lang="en-US" altLang="en-US" sz="3200">
                <a:solidFill>
                  <a:srgbClr val="FFFF66"/>
                </a:solidFill>
              </a:rPr>
              <a:t>s</a:t>
            </a:r>
            <a:r>
              <a:rPr lang="sl-SI" altLang="en-US" sz="3200">
                <a:solidFill>
                  <a:srgbClr val="FFFF66"/>
                </a:solidFill>
              </a:rPr>
              <a:t>krbeti.</a:t>
            </a:r>
            <a:endParaRPr lang="en-US" altLang="en-US" sz="3200">
              <a:solidFill>
                <a:srgbClr val="FFFF66"/>
              </a:solidFill>
            </a:endParaRPr>
          </a:p>
          <a:p>
            <a:pPr>
              <a:buFontTx/>
              <a:buNone/>
            </a:pPr>
            <a:endParaRPr lang="sl-SI" altLang="en-US" sz="3200">
              <a:solidFill>
                <a:srgbClr val="FFFF66"/>
              </a:solidFill>
            </a:endParaRPr>
          </a:p>
          <a:p>
            <a:pPr>
              <a:buFontTx/>
              <a:buNone/>
            </a:pPr>
            <a:endParaRPr lang="en-US" altLang="en-US" sz="3200">
              <a:solidFill>
                <a:srgbClr val="FFFF66"/>
              </a:solidFill>
            </a:endParaRPr>
          </a:p>
          <a:p>
            <a:pPr>
              <a:buFontTx/>
              <a:buNone/>
            </a:pPr>
            <a:r>
              <a:rPr lang="en-US" altLang="en-US" sz="3200">
                <a:solidFill>
                  <a:srgbClr val="FFFF66"/>
                </a:solidFill>
              </a:rPr>
              <a:t>   </a:t>
            </a:r>
            <a:r>
              <a:rPr lang="sl-SI" altLang="en-US" sz="3200">
                <a:solidFill>
                  <a:srgbClr val="FFFF66"/>
                </a:solidFill>
              </a:rPr>
              <a:t>Z ženo ju gresta iskat</a:t>
            </a:r>
            <a:r>
              <a:rPr lang="en-US" altLang="en-US" sz="3200">
                <a:solidFill>
                  <a:srgbClr val="FFFF66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  <p:bldP spid="1638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6000">
                <a:solidFill>
                  <a:srgbClr val="FFFF66"/>
                </a:solidFill>
              </a:rPr>
              <a:t>Drugi prizor</a:t>
            </a:r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algn="ctr"/>
            <a:endParaRPr lang="en-US" altLang="en-US" sz="36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 sz="3600">
                <a:solidFill>
                  <a:srgbClr val="FFFF66"/>
                </a:solidFill>
              </a:rPr>
              <a:t>Janko in Metka globoko v gozdu </a:t>
            </a:r>
          </a:p>
          <a:p>
            <a:pPr algn="ctr">
              <a:buFontTx/>
              <a:buNone/>
            </a:pPr>
            <a:r>
              <a:rPr lang="sl-SI" altLang="en-US" sz="3600">
                <a:solidFill>
                  <a:srgbClr val="FFFF66"/>
                </a:solidFill>
              </a:rPr>
              <a:t>nabirata jagode</a:t>
            </a:r>
            <a:r>
              <a:rPr lang="en-US" altLang="en-US" sz="3600">
                <a:solidFill>
                  <a:srgbClr val="FFFF66"/>
                </a:solidFill>
              </a:rPr>
              <a:t>.</a:t>
            </a:r>
          </a:p>
          <a:p>
            <a:pPr algn="ctr"/>
            <a:endParaRPr lang="en-US" altLang="en-US" sz="3600">
              <a:solidFill>
                <a:srgbClr val="FFFF66"/>
              </a:solidFill>
            </a:endParaRPr>
          </a:p>
          <a:p>
            <a:pPr algn="ctr">
              <a:buFontTx/>
              <a:buNone/>
            </a:pPr>
            <a:r>
              <a:rPr lang="sl-SI" altLang="en-US" sz="3600">
                <a:solidFill>
                  <a:srgbClr val="FFFF66"/>
                </a:solidFill>
              </a:rPr>
              <a:t>Metka prepeva</a:t>
            </a:r>
            <a:r>
              <a:rPr lang="en-US" altLang="en-US" sz="3600">
                <a:solidFill>
                  <a:srgbClr val="FFFF66"/>
                </a:solidFill>
              </a:rPr>
              <a:t>:</a:t>
            </a:r>
          </a:p>
          <a:p>
            <a:pPr algn="ctr">
              <a:buFontTx/>
              <a:buNone/>
            </a:pPr>
            <a:r>
              <a:rPr lang="en-US" altLang="en-US" sz="3600">
                <a:solidFill>
                  <a:srgbClr val="FFFF66"/>
                </a:solidFill>
              </a:rPr>
              <a:t>“</a:t>
            </a:r>
            <a:r>
              <a:rPr lang="sl-SI" altLang="en-US" sz="3600">
                <a:solidFill>
                  <a:srgbClr val="FFFF66"/>
                </a:solidFill>
              </a:rPr>
              <a:t>Tam stoji </a:t>
            </a:r>
            <a:r>
              <a:rPr lang="en-US" altLang="en-US" sz="3600">
                <a:solidFill>
                  <a:srgbClr val="FFFF66"/>
                </a:solidFill>
              </a:rPr>
              <a:t>e</a:t>
            </a:r>
            <a:r>
              <a:rPr lang="sl-SI" altLang="en-US" sz="3600">
                <a:solidFill>
                  <a:srgbClr val="FFFF66"/>
                </a:solidFill>
              </a:rPr>
              <a:t>n maj</a:t>
            </a:r>
            <a:r>
              <a:rPr lang="en-US" altLang="en-US" sz="3600">
                <a:solidFill>
                  <a:srgbClr val="FFFF66"/>
                </a:solidFill>
              </a:rPr>
              <a:t>h</a:t>
            </a:r>
            <a:r>
              <a:rPr lang="sl-SI" altLang="en-US" sz="3600">
                <a:solidFill>
                  <a:srgbClr val="FFFF66"/>
                </a:solidFill>
              </a:rPr>
              <a:t>en mo</a:t>
            </a:r>
            <a:r>
              <a:rPr lang="en-US" altLang="en-US" sz="3600">
                <a:solidFill>
                  <a:srgbClr val="FFFF66"/>
                </a:solidFill>
              </a:rPr>
              <a:t>ž</a:t>
            </a:r>
            <a:r>
              <a:rPr lang="sl-SI" altLang="en-US" sz="3600">
                <a:solidFill>
                  <a:srgbClr val="FFFF66"/>
                </a:solidFill>
              </a:rPr>
              <a:t>”</a:t>
            </a:r>
            <a:r>
              <a:rPr lang="en-US" altLang="en-US" sz="3600">
                <a:solidFill>
                  <a:srgbClr val="FFFF66"/>
                </a:solidFill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z="320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821363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Gozd postaja vedno bolj temen in strašljiv.</a:t>
            </a:r>
            <a:endParaRPr lang="en-US" altLang="en-US" sz="2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en-US" sz="2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Janko in Metka sta prestrašena</a:t>
            </a:r>
            <a:r>
              <a:rPr lang="en-US" altLang="en-US" sz="2800">
                <a:solidFill>
                  <a:srgbClr val="FFFF66"/>
                </a:solidFill>
              </a:rPr>
              <a:t>.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en-US" sz="2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Ob pesmi </a:t>
            </a:r>
            <a:r>
              <a:rPr lang="en-US" altLang="en-US" sz="2800">
                <a:solidFill>
                  <a:srgbClr val="FFFF66"/>
                </a:solidFill>
              </a:rPr>
              <a:t/>
            </a:r>
            <a:br>
              <a:rPr lang="en-US" altLang="en-US" sz="2800">
                <a:solidFill>
                  <a:srgbClr val="FFFF66"/>
                </a:solidFill>
              </a:rPr>
            </a:br>
            <a:r>
              <a:rPr lang="en-US" altLang="en-US" sz="2800">
                <a:solidFill>
                  <a:srgbClr val="FFFF66"/>
                </a:solidFill>
              </a:rPr>
              <a:t>“</a:t>
            </a:r>
            <a:r>
              <a:rPr lang="sl-SI" altLang="en-US" sz="2800">
                <a:solidFill>
                  <a:srgbClr val="FFFF66"/>
                </a:solidFill>
              </a:rPr>
              <a:t>Ein Mannlein steht im Walde</a:t>
            </a:r>
            <a:r>
              <a:rPr lang="en-US" altLang="en-US" sz="2800">
                <a:solidFill>
                  <a:srgbClr val="FFFF66"/>
                </a:solidFill>
              </a:rPr>
              <a:t>.”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se pojavi majhen mož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en-US" sz="2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Otroka pred spanjem zapojeta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“Večerno molitev”.</a:t>
            </a:r>
            <a:endParaRPr lang="en-US" altLang="en-US" sz="2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altLang="en-US" sz="2800">
              <a:solidFill>
                <a:srgbClr val="FFFF66"/>
              </a:solidFill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l-SI" altLang="en-US" sz="2800">
                <a:solidFill>
                  <a:srgbClr val="FFFF66"/>
                </a:solidFill>
              </a:rPr>
              <a:t>Speča otroka obkrožijo pravi angeli</a:t>
            </a:r>
            <a:r>
              <a:rPr lang="en-US" altLang="en-US" sz="2800">
                <a:solidFill>
                  <a:srgbClr val="FFFF66"/>
                </a:solidFill>
              </a:rPr>
              <a:t>.</a:t>
            </a:r>
            <a:endParaRPr lang="en-US" sz="280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5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4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DADADA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DADADA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DADADA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315</Words>
  <Application>Microsoft PowerPoint</Application>
  <PresentationFormat>Diaprojekcija na zaslonu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7" baseType="lpstr">
      <vt:lpstr>Arial</vt:lpstr>
      <vt:lpstr>Copperplate Gothic Light</vt:lpstr>
      <vt:lpstr>Wingdings</vt:lpstr>
      <vt:lpstr>Default Design</vt:lpstr>
      <vt:lpstr>Janko in Metka  opera</vt:lpstr>
      <vt:lpstr>O skladatelju:</vt:lpstr>
      <vt:lpstr>O operi</vt:lpstr>
      <vt:lpstr>Uvertura ali predigra</vt:lpstr>
      <vt:lpstr>Prvi prizor</vt:lpstr>
      <vt:lpstr>Mati pošlje Janka in Metko v gozd po jagode.</vt:lpstr>
      <vt:lpstr>Oče se vrne domov.</vt:lpstr>
      <vt:lpstr>Drugi prizor</vt:lpstr>
      <vt:lpstr>Diapozitiv 9</vt:lpstr>
      <vt:lpstr>Tretji prizor</vt:lpstr>
      <vt:lpstr>Sredi gozdne jase zagledata prelepo hišico, narejeno iz medenjakov, čokolade in sladkornih paličic.</vt:lpstr>
      <vt:lpstr>Čarovnica izreče urok: “Hokus pokus!”</vt:lpstr>
      <vt:lpstr>Metka čarovnico s pomočjo prevare potisne v peč in reši Janka.</vt:lpstr>
    </vt:vector>
  </TitlesOfParts>
  <Company>Jefferson County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Student</dc:creator>
  <cp:lastModifiedBy>Rosana</cp:lastModifiedBy>
  <cp:revision>80</cp:revision>
  <dcterms:created xsi:type="dcterms:W3CDTF">2003-06-25T18:05:24Z</dcterms:created>
  <dcterms:modified xsi:type="dcterms:W3CDTF">2010-08-17T09:44:10Z</dcterms:modified>
</cp:coreProperties>
</file>