
<file path=[Content_Types].xml><?xml version="1.0" encoding="utf-8"?>
<Types xmlns="http://schemas.openxmlformats.org/package/2006/content-types">
  <Default Extension="png" ContentType="image/png"/>
  <Default Extension="wma" ContentType="audio/x-ms-wma"/>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59" r:id="rId6"/>
    <p:sldId id="260" r:id="rId7"/>
    <p:sldId id="261" r:id="rId8"/>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B48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en-US"/>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en-US"/>
          </a:p>
        </p:txBody>
      </p:sp>
      <p:sp>
        <p:nvSpPr>
          <p:cNvPr id="4" name="Označba mesta datuma 3"/>
          <p:cNvSpPr>
            <a:spLocks noGrp="1"/>
          </p:cNvSpPr>
          <p:nvPr>
            <p:ph type="dt" sz="half" idx="10"/>
          </p:nvPr>
        </p:nvSpPr>
        <p:spPr/>
        <p:txBody>
          <a:bodyPr/>
          <a:lstStyle/>
          <a:p>
            <a:fld id="{30C06037-7434-4A39-9FD8-6269EEB9D156}" type="datetimeFigureOut">
              <a:rPr lang="en-US" smtClean="0"/>
              <a:t>4/7/2020</a:t>
            </a:fld>
            <a:endParaRPr lang="en-US"/>
          </a:p>
        </p:txBody>
      </p:sp>
      <p:sp>
        <p:nvSpPr>
          <p:cNvPr id="5" name="Označba mesta noge 4"/>
          <p:cNvSpPr>
            <a:spLocks noGrp="1"/>
          </p:cNvSpPr>
          <p:nvPr>
            <p:ph type="ftr" sz="quarter" idx="11"/>
          </p:nvPr>
        </p:nvSpPr>
        <p:spPr/>
        <p:txBody>
          <a:bodyPr/>
          <a:lstStyle/>
          <a:p>
            <a:endParaRPr lang="en-US"/>
          </a:p>
        </p:txBody>
      </p:sp>
      <p:sp>
        <p:nvSpPr>
          <p:cNvPr id="6" name="Označba mesta številke diapozitiva 5"/>
          <p:cNvSpPr>
            <a:spLocks noGrp="1"/>
          </p:cNvSpPr>
          <p:nvPr>
            <p:ph type="sldNum" sz="quarter" idx="12"/>
          </p:nvPr>
        </p:nvSpPr>
        <p:spPr/>
        <p:txBody>
          <a:bodyPr/>
          <a:lstStyle/>
          <a:p>
            <a:fld id="{179BE448-A08A-4487-864C-51506F3B377D}" type="slidenum">
              <a:rPr lang="en-US" smtClean="0"/>
              <a:t>‹#›</a:t>
            </a:fld>
            <a:endParaRPr lang="en-US"/>
          </a:p>
        </p:txBody>
      </p:sp>
    </p:spTree>
    <p:extLst>
      <p:ext uri="{BB962C8B-B14F-4D97-AF65-F5344CB8AC3E}">
        <p14:creationId xmlns:p14="http://schemas.microsoft.com/office/powerpoint/2010/main" val="1245243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US"/>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datuma 3"/>
          <p:cNvSpPr>
            <a:spLocks noGrp="1"/>
          </p:cNvSpPr>
          <p:nvPr>
            <p:ph type="dt" sz="half" idx="10"/>
          </p:nvPr>
        </p:nvSpPr>
        <p:spPr/>
        <p:txBody>
          <a:bodyPr/>
          <a:lstStyle/>
          <a:p>
            <a:fld id="{30C06037-7434-4A39-9FD8-6269EEB9D156}" type="datetimeFigureOut">
              <a:rPr lang="en-US" smtClean="0"/>
              <a:t>4/7/2020</a:t>
            </a:fld>
            <a:endParaRPr lang="en-US"/>
          </a:p>
        </p:txBody>
      </p:sp>
      <p:sp>
        <p:nvSpPr>
          <p:cNvPr id="5" name="Označba mesta noge 4"/>
          <p:cNvSpPr>
            <a:spLocks noGrp="1"/>
          </p:cNvSpPr>
          <p:nvPr>
            <p:ph type="ftr" sz="quarter" idx="11"/>
          </p:nvPr>
        </p:nvSpPr>
        <p:spPr/>
        <p:txBody>
          <a:bodyPr/>
          <a:lstStyle/>
          <a:p>
            <a:endParaRPr lang="en-US"/>
          </a:p>
        </p:txBody>
      </p:sp>
      <p:sp>
        <p:nvSpPr>
          <p:cNvPr id="6" name="Označba mesta številke diapozitiva 5"/>
          <p:cNvSpPr>
            <a:spLocks noGrp="1"/>
          </p:cNvSpPr>
          <p:nvPr>
            <p:ph type="sldNum" sz="quarter" idx="12"/>
          </p:nvPr>
        </p:nvSpPr>
        <p:spPr/>
        <p:txBody>
          <a:bodyPr/>
          <a:lstStyle/>
          <a:p>
            <a:fld id="{179BE448-A08A-4487-864C-51506F3B377D}" type="slidenum">
              <a:rPr lang="en-US" smtClean="0"/>
              <a:t>‹#›</a:t>
            </a:fld>
            <a:endParaRPr lang="en-US"/>
          </a:p>
        </p:txBody>
      </p:sp>
    </p:spTree>
    <p:extLst>
      <p:ext uri="{BB962C8B-B14F-4D97-AF65-F5344CB8AC3E}">
        <p14:creationId xmlns:p14="http://schemas.microsoft.com/office/powerpoint/2010/main" val="312342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en-US"/>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datuma 3"/>
          <p:cNvSpPr>
            <a:spLocks noGrp="1"/>
          </p:cNvSpPr>
          <p:nvPr>
            <p:ph type="dt" sz="half" idx="10"/>
          </p:nvPr>
        </p:nvSpPr>
        <p:spPr/>
        <p:txBody>
          <a:bodyPr/>
          <a:lstStyle/>
          <a:p>
            <a:fld id="{30C06037-7434-4A39-9FD8-6269EEB9D156}" type="datetimeFigureOut">
              <a:rPr lang="en-US" smtClean="0"/>
              <a:t>4/7/2020</a:t>
            </a:fld>
            <a:endParaRPr lang="en-US"/>
          </a:p>
        </p:txBody>
      </p:sp>
      <p:sp>
        <p:nvSpPr>
          <p:cNvPr id="5" name="Označba mesta noge 4"/>
          <p:cNvSpPr>
            <a:spLocks noGrp="1"/>
          </p:cNvSpPr>
          <p:nvPr>
            <p:ph type="ftr" sz="quarter" idx="11"/>
          </p:nvPr>
        </p:nvSpPr>
        <p:spPr/>
        <p:txBody>
          <a:bodyPr/>
          <a:lstStyle/>
          <a:p>
            <a:endParaRPr lang="en-US"/>
          </a:p>
        </p:txBody>
      </p:sp>
      <p:sp>
        <p:nvSpPr>
          <p:cNvPr id="6" name="Označba mesta številke diapozitiva 5"/>
          <p:cNvSpPr>
            <a:spLocks noGrp="1"/>
          </p:cNvSpPr>
          <p:nvPr>
            <p:ph type="sldNum" sz="quarter" idx="12"/>
          </p:nvPr>
        </p:nvSpPr>
        <p:spPr/>
        <p:txBody>
          <a:bodyPr/>
          <a:lstStyle/>
          <a:p>
            <a:fld id="{179BE448-A08A-4487-864C-51506F3B377D}" type="slidenum">
              <a:rPr lang="en-US" smtClean="0"/>
              <a:t>‹#›</a:t>
            </a:fld>
            <a:endParaRPr lang="en-US"/>
          </a:p>
        </p:txBody>
      </p:sp>
    </p:spTree>
    <p:extLst>
      <p:ext uri="{BB962C8B-B14F-4D97-AF65-F5344CB8AC3E}">
        <p14:creationId xmlns:p14="http://schemas.microsoft.com/office/powerpoint/2010/main" val="412223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US"/>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datuma 3"/>
          <p:cNvSpPr>
            <a:spLocks noGrp="1"/>
          </p:cNvSpPr>
          <p:nvPr>
            <p:ph type="dt" sz="half" idx="10"/>
          </p:nvPr>
        </p:nvSpPr>
        <p:spPr/>
        <p:txBody>
          <a:bodyPr/>
          <a:lstStyle/>
          <a:p>
            <a:fld id="{30C06037-7434-4A39-9FD8-6269EEB9D156}" type="datetimeFigureOut">
              <a:rPr lang="en-US" smtClean="0"/>
              <a:t>4/7/2020</a:t>
            </a:fld>
            <a:endParaRPr lang="en-US"/>
          </a:p>
        </p:txBody>
      </p:sp>
      <p:sp>
        <p:nvSpPr>
          <p:cNvPr id="5" name="Označba mesta noge 4"/>
          <p:cNvSpPr>
            <a:spLocks noGrp="1"/>
          </p:cNvSpPr>
          <p:nvPr>
            <p:ph type="ftr" sz="quarter" idx="11"/>
          </p:nvPr>
        </p:nvSpPr>
        <p:spPr/>
        <p:txBody>
          <a:bodyPr/>
          <a:lstStyle/>
          <a:p>
            <a:endParaRPr lang="en-US"/>
          </a:p>
        </p:txBody>
      </p:sp>
      <p:sp>
        <p:nvSpPr>
          <p:cNvPr id="6" name="Označba mesta številke diapozitiva 5"/>
          <p:cNvSpPr>
            <a:spLocks noGrp="1"/>
          </p:cNvSpPr>
          <p:nvPr>
            <p:ph type="sldNum" sz="quarter" idx="12"/>
          </p:nvPr>
        </p:nvSpPr>
        <p:spPr/>
        <p:txBody>
          <a:bodyPr/>
          <a:lstStyle/>
          <a:p>
            <a:fld id="{179BE448-A08A-4487-864C-51506F3B377D}" type="slidenum">
              <a:rPr lang="en-US" smtClean="0"/>
              <a:t>‹#›</a:t>
            </a:fld>
            <a:endParaRPr lang="en-US"/>
          </a:p>
        </p:txBody>
      </p:sp>
    </p:spTree>
    <p:extLst>
      <p:ext uri="{BB962C8B-B14F-4D97-AF65-F5344CB8AC3E}">
        <p14:creationId xmlns:p14="http://schemas.microsoft.com/office/powerpoint/2010/main" val="2869160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en-US"/>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30C06037-7434-4A39-9FD8-6269EEB9D156}" type="datetimeFigureOut">
              <a:rPr lang="en-US" smtClean="0"/>
              <a:t>4/7/2020</a:t>
            </a:fld>
            <a:endParaRPr lang="en-US"/>
          </a:p>
        </p:txBody>
      </p:sp>
      <p:sp>
        <p:nvSpPr>
          <p:cNvPr id="5" name="Označba mesta noge 4"/>
          <p:cNvSpPr>
            <a:spLocks noGrp="1"/>
          </p:cNvSpPr>
          <p:nvPr>
            <p:ph type="ftr" sz="quarter" idx="11"/>
          </p:nvPr>
        </p:nvSpPr>
        <p:spPr/>
        <p:txBody>
          <a:bodyPr/>
          <a:lstStyle/>
          <a:p>
            <a:endParaRPr lang="en-US"/>
          </a:p>
        </p:txBody>
      </p:sp>
      <p:sp>
        <p:nvSpPr>
          <p:cNvPr id="6" name="Označba mesta številke diapozitiva 5"/>
          <p:cNvSpPr>
            <a:spLocks noGrp="1"/>
          </p:cNvSpPr>
          <p:nvPr>
            <p:ph type="sldNum" sz="quarter" idx="12"/>
          </p:nvPr>
        </p:nvSpPr>
        <p:spPr/>
        <p:txBody>
          <a:bodyPr/>
          <a:lstStyle/>
          <a:p>
            <a:fld id="{179BE448-A08A-4487-864C-51506F3B377D}" type="slidenum">
              <a:rPr lang="en-US" smtClean="0"/>
              <a:t>‹#›</a:t>
            </a:fld>
            <a:endParaRPr lang="en-US"/>
          </a:p>
        </p:txBody>
      </p:sp>
    </p:spTree>
    <p:extLst>
      <p:ext uri="{BB962C8B-B14F-4D97-AF65-F5344CB8AC3E}">
        <p14:creationId xmlns:p14="http://schemas.microsoft.com/office/powerpoint/2010/main" val="55436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US"/>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5" name="Označba mesta datuma 4"/>
          <p:cNvSpPr>
            <a:spLocks noGrp="1"/>
          </p:cNvSpPr>
          <p:nvPr>
            <p:ph type="dt" sz="half" idx="10"/>
          </p:nvPr>
        </p:nvSpPr>
        <p:spPr/>
        <p:txBody>
          <a:bodyPr/>
          <a:lstStyle/>
          <a:p>
            <a:fld id="{30C06037-7434-4A39-9FD8-6269EEB9D156}" type="datetimeFigureOut">
              <a:rPr lang="en-US" smtClean="0"/>
              <a:t>4/7/2020</a:t>
            </a:fld>
            <a:endParaRPr lang="en-US"/>
          </a:p>
        </p:txBody>
      </p:sp>
      <p:sp>
        <p:nvSpPr>
          <p:cNvPr id="6" name="Označba mesta noge 5"/>
          <p:cNvSpPr>
            <a:spLocks noGrp="1"/>
          </p:cNvSpPr>
          <p:nvPr>
            <p:ph type="ftr" sz="quarter" idx="11"/>
          </p:nvPr>
        </p:nvSpPr>
        <p:spPr/>
        <p:txBody>
          <a:bodyPr/>
          <a:lstStyle/>
          <a:p>
            <a:endParaRPr lang="en-US"/>
          </a:p>
        </p:txBody>
      </p:sp>
      <p:sp>
        <p:nvSpPr>
          <p:cNvPr id="7" name="Označba mesta številke diapozitiva 6"/>
          <p:cNvSpPr>
            <a:spLocks noGrp="1"/>
          </p:cNvSpPr>
          <p:nvPr>
            <p:ph type="sldNum" sz="quarter" idx="12"/>
          </p:nvPr>
        </p:nvSpPr>
        <p:spPr/>
        <p:txBody>
          <a:bodyPr/>
          <a:lstStyle/>
          <a:p>
            <a:fld id="{179BE448-A08A-4487-864C-51506F3B377D}" type="slidenum">
              <a:rPr lang="en-US" smtClean="0"/>
              <a:t>‹#›</a:t>
            </a:fld>
            <a:endParaRPr lang="en-US"/>
          </a:p>
        </p:txBody>
      </p:sp>
    </p:spTree>
    <p:extLst>
      <p:ext uri="{BB962C8B-B14F-4D97-AF65-F5344CB8AC3E}">
        <p14:creationId xmlns:p14="http://schemas.microsoft.com/office/powerpoint/2010/main" val="256608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en-US"/>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7" name="Označba mesta datuma 6"/>
          <p:cNvSpPr>
            <a:spLocks noGrp="1"/>
          </p:cNvSpPr>
          <p:nvPr>
            <p:ph type="dt" sz="half" idx="10"/>
          </p:nvPr>
        </p:nvSpPr>
        <p:spPr/>
        <p:txBody>
          <a:bodyPr/>
          <a:lstStyle/>
          <a:p>
            <a:fld id="{30C06037-7434-4A39-9FD8-6269EEB9D156}" type="datetimeFigureOut">
              <a:rPr lang="en-US" smtClean="0"/>
              <a:t>4/7/2020</a:t>
            </a:fld>
            <a:endParaRPr lang="en-US"/>
          </a:p>
        </p:txBody>
      </p:sp>
      <p:sp>
        <p:nvSpPr>
          <p:cNvPr id="8" name="Označba mesta noge 7"/>
          <p:cNvSpPr>
            <a:spLocks noGrp="1"/>
          </p:cNvSpPr>
          <p:nvPr>
            <p:ph type="ftr" sz="quarter" idx="11"/>
          </p:nvPr>
        </p:nvSpPr>
        <p:spPr/>
        <p:txBody>
          <a:bodyPr/>
          <a:lstStyle/>
          <a:p>
            <a:endParaRPr lang="en-US"/>
          </a:p>
        </p:txBody>
      </p:sp>
      <p:sp>
        <p:nvSpPr>
          <p:cNvPr id="9" name="Označba mesta številke diapozitiva 8"/>
          <p:cNvSpPr>
            <a:spLocks noGrp="1"/>
          </p:cNvSpPr>
          <p:nvPr>
            <p:ph type="sldNum" sz="quarter" idx="12"/>
          </p:nvPr>
        </p:nvSpPr>
        <p:spPr/>
        <p:txBody>
          <a:bodyPr/>
          <a:lstStyle/>
          <a:p>
            <a:fld id="{179BE448-A08A-4487-864C-51506F3B377D}" type="slidenum">
              <a:rPr lang="en-US" smtClean="0"/>
              <a:t>‹#›</a:t>
            </a:fld>
            <a:endParaRPr lang="en-US"/>
          </a:p>
        </p:txBody>
      </p:sp>
    </p:spTree>
    <p:extLst>
      <p:ext uri="{BB962C8B-B14F-4D97-AF65-F5344CB8AC3E}">
        <p14:creationId xmlns:p14="http://schemas.microsoft.com/office/powerpoint/2010/main" val="326049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US"/>
          </a:p>
        </p:txBody>
      </p:sp>
      <p:sp>
        <p:nvSpPr>
          <p:cNvPr id="3" name="Označba mesta datuma 2"/>
          <p:cNvSpPr>
            <a:spLocks noGrp="1"/>
          </p:cNvSpPr>
          <p:nvPr>
            <p:ph type="dt" sz="half" idx="10"/>
          </p:nvPr>
        </p:nvSpPr>
        <p:spPr/>
        <p:txBody>
          <a:bodyPr/>
          <a:lstStyle/>
          <a:p>
            <a:fld id="{30C06037-7434-4A39-9FD8-6269EEB9D156}" type="datetimeFigureOut">
              <a:rPr lang="en-US" smtClean="0"/>
              <a:t>4/7/2020</a:t>
            </a:fld>
            <a:endParaRPr lang="en-US"/>
          </a:p>
        </p:txBody>
      </p:sp>
      <p:sp>
        <p:nvSpPr>
          <p:cNvPr id="4" name="Označba mesta noge 3"/>
          <p:cNvSpPr>
            <a:spLocks noGrp="1"/>
          </p:cNvSpPr>
          <p:nvPr>
            <p:ph type="ftr" sz="quarter" idx="11"/>
          </p:nvPr>
        </p:nvSpPr>
        <p:spPr/>
        <p:txBody>
          <a:bodyPr/>
          <a:lstStyle/>
          <a:p>
            <a:endParaRPr lang="en-US"/>
          </a:p>
        </p:txBody>
      </p:sp>
      <p:sp>
        <p:nvSpPr>
          <p:cNvPr id="5" name="Označba mesta številke diapozitiva 4"/>
          <p:cNvSpPr>
            <a:spLocks noGrp="1"/>
          </p:cNvSpPr>
          <p:nvPr>
            <p:ph type="sldNum" sz="quarter" idx="12"/>
          </p:nvPr>
        </p:nvSpPr>
        <p:spPr/>
        <p:txBody>
          <a:bodyPr/>
          <a:lstStyle/>
          <a:p>
            <a:fld id="{179BE448-A08A-4487-864C-51506F3B377D}" type="slidenum">
              <a:rPr lang="en-US" smtClean="0"/>
              <a:t>‹#›</a:t>
            </a:fld>
            <a:endParaRPr lang="en-US"/>
          </a:p>
        </p:txBody>
      </p:sp>
    </p:spTree>
    <p:extLst>
      <p:ext uri="{BB962C8B-B14F-4D97-AF65-F5344CB8AC3E}">
        <p14:creationId xmlns:p14="http://schemas.microsoft.com/office/powerpoint/2010/main" val="186519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30C06037-7434-4A39-9FD8-6269EEB9D156}" type="datetimeFigureOut">
              <a:rPr lang="en-US" smtClean="0"/>
              <a:t>4/7/2020</a:t>
            </a:fld>
            <a:endParaRPr lang="en-US"/>
          </a:p>
        </p:txBody>
      </p:sp>
      <p:sp>
        <p:nvSpPr>
          <p:cNvPr id="3" name="Označba mesta noge 2"/>
          <p:cNvSpPr>
            <a:spLocks noGrp="1"/>
          </p:cNvSpPr>
          <p:nvPr>
            <p:ph type="ftr" sz="quarter" idx="11"/>
          </p:nvPr>
        </p:nvSpPr>
        <p:spPr/>
        <p:txBody>
          <a:bodyPr/>
          <a:lstStyle/>
          <a:p>
            <a:endParaRPr lang="en-US"/>
          </a:p>
        </p:txBody>
      </p:sp>
      <p:sp>
        <p:nvSpPr>
          <p:cNvPr id="4" name="Označba mesta številke diapozitiva 3"/>
          <p:cNvSpPr>
            <a:spLocks noGrp="1"/>
          </p:cNvSpPr>
          <p:nvPr>
            <p:ph type="sldNum" sz="quarter" idx="12"/>
          </p:nvPr>
        </p:nvSpPr>
        <p:spPr/>
        <p:txBody>
          <a:bodyPr/>
          <a:lstStyle/>
          <a:p>
            <a:fld id="{179BE448-A08A-4487-864C-51506F3B377D}" type="slidenum">
              <a:rPr lang="en-US" smtClean="0"/>
              <a:t>‹#›</a:t>
            </a:fld>
            <a:endParaRPr lang="en-US"/>
          </a:p>
        </p:txBody>
      </p:sp>
    </p:spTree>
    <p:extLst>
      <p:ext uri="{BB962C8B-B14F-4D97-AF65-F5344CB8AC3E}">
        <p14:creationId xmlns:p14="http://schemas.microsoft.com/office/powerpoint/2010/main" val="2275460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en-US"/>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30C06037-7434-4A39-9FD8-6269EEB9D156}" type="datetimeFigureOut">
              <a:rPr lang="en-US" smtClean="0"/>
              <a:t>4/7/2020</a:t>
            </a:fld>
            <a:endParaRPr lang="en-US"/>
          </a:p>
        </p:txBody>
      </p:sp>
      <p:sp>
        <p:nvSpPr>
          <p:cNvPr id="6" name="Označba mesta noge 5"/>
          <p:cNvSpPr>
            <a:spLocks noGrp="1"/>
          </p:cNvSpPr>
          <p:nvPr>
            <p:ph type="ftr" sz="quarter" idx="11"/>
          </p:nvPr>
        </p:nvSpPr>
        <p:spPr/>
        <p:txBody>
          <a:bodyPr/>
          <a:lstStyle/>
          <a:p>
            <a:endParaRPr lang="en-US"/>
          </a:p>
        </p:txBody>
      </p:sp>
      <p:sp>
        <p:nvSpPr>
          <p:cNvPr id="7" name="Označba mesta številke diapozitiva 6"/>
          <p:cNvSpPr>
            <a:spLocks noGrp="1"/>
          </p:cNvSpPr>
          <p:nvPr>
            <p:ph type="sldNum" sz="quarter" idx="12"/>
          </p:nvPr>
        </p:nvSpPr>
        <p:spPr/>
        <p:txBody>
          <a:bodyPr/>
          <a:lstStyle/>
          <a:p>
            <a:fld id="{179BE448-A08A-4487-864C-51506F3B377D}" type="slidenum">
              <a:rPr lang="en-US" smtClean="0"/>
              <a:t>‹#›</a:t>
            </a:fld>
            <a:endParaRPr lang="en-US"/>
          </a:p>
        </p:txBody>
      </p:sp>
    </p:spTree>
    <p:extLst>
      <p:ext uri="{BB962C8B-B14F-4D97-AF65-F5344CB8AC3E}">
        <p14:creationId xmlns:p14="http://schemas.microsoft.com/office/powerpoint/2010/main" val="373589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en-US"/>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30C06037-7434-4A39-9FD8-6269EEB9D156}" type="datetimeFigureOut">
              <a:rPr lang="en-US" smtClean="0"/>
              <a:t>4/7/2020</a:t>
            </a:fld>
            <a:endParaRPr lang="en-US"/>
          </a:p>
        </p:txBody>
      </p:sp>
      <p:sp>
        <p:nvSpPr>
          <p:cNvPr id="6" name="Označba mesta noge 5"/>
          <p:cNvSpPr>
            <a:spLocks noGrp="1"/>
          </p:cNvSpPr>
          <p:nvPr>
            <p:ph type="ftr" sz="quarter" idx="11"/>
          </p:nvPr>
        </p:nvSpPr>
        <p:spPr/>
        <p:txBody>
          <a:bodyPr/>
          <a:lstStyle/>
          <a:p>
            <a:endParaRPr lang="en-US"/>
          </a:p>
        </p:txBody>
      </p:sp>
      <p:sp>
        <p:nvSpPr>
          <p:cNvPr id="7" name="Označba mesta številke diapozitiva 6"/>
          <p:cNvSpPr>
            <a:spLocks noGrp="1"/>
          </p:cNvSpPr>
          <p:nvPr>
            <p:ph type="sldNum" sz="quarter" idx="12"/>
          </p:nvPr>
        </p:nvSpPr>
        <p:spPr/>
        <p:txBody>
          <a:bodyPr/>
          <a:lstStyle/>
          <a:p>
            <a:fld id="{179BE448-A08A-4487-864C-51506F3B377D}" type="slidenum">
              <a:rPr lang="en-US" smtClean="0"/>
              <a:t>‹#›</a:t>
            </a:fld>
            <a:endParaRPr lang="en-US"/>
          </a:p>
        </p:txBody>
      </p:sp>
    </p:spTree>
    <p:extLst>
      <p:ext uri="{BB962C8B-B14F-4D97-AF65-F5344CB8AC3E}">
        <p14:creationId xmlns:p14="http://schemas.microsoft.com/office/powerpoint/2010/main" val="1894927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en-US"/>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06037-7434-4A39-9FD8-6269EEB9D156}" type="datetimeFigureOut">
              <a:rPr lang="en-US" smtClean="0"/>
              <a:t>4/7/2020</a:t>
            </a:fld>
            <a:endParaRPr lang="en-US"/>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BE448-A08A-4487-864C-51506F3B377D}" type="slidenum">
              <a:rPr lang="en-US" smtClean="0"/>
              <a:t>‹#›</a:t>
            </a:fld>
            <a:endParaRPr lang="en-US"/>
          </a:p>
        </p:txBody>
      </p:sp>
    </p:spTree>
    <p:extLst>
      <p:ext uri="{BB962C8B-B14F-4D97-AF65-F5344CB8AC3E}">
        <p14:creationId xmlns:p14="http://schemas.microsoft.com/office/powerpoint/2010/main" val="3120354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4.png"/><Relationship Id="rId5" Type="http://schemas.openxmlformats.org/officeDocument/2006/relationships/slideLayout" Target="../slideLayouts/slideLayout4.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8" Type="http://schemas.openxmlformats.org/officeDocument/2006/relationships/hyperlink" Target="https://englishlistenings.com/archives/902" TargetMode="External"/><Relationship Id="rId13" Type="http://schemas.openxmlformats.org/officeDocument/2006/relationships/image" Target="../media/image9.png"/><Relationship Id="rId3" Type="http://schemas.microsoft.com/office/2007/relationships/media" Target="../media/media6.wma"/><Relationship Id="rId7" Type="http://schemas.openxmlformats.org/officeDocument/2006/relationships/slideLayout" Target="../slideLayouts/slideLayout2.xml"/><Relationship Id="rId12" Type="http://schemas.openxmlformats.org/officeDocument/2006/relationships/image" Target="../media/image8.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audio" Target="../media/media7.m4a"/><Relationship Id="rId11" Type="http://schemas.openxmlformats.org/officeDocument/2006/relationships/image" Target="../media/image7.png"/><Relationship Id="rId5" Type="http://schemas.microsoft.com/office/2007/relationships/media" Target="../media/media7.m4a"/><Relationship Id="rId10" Type="http://schemas.openxmlformats.org/officeDocument/2006/relationships/image" Target="../media/image6.png"/><Relationship Id="rId4" Type="http://schemas.openxmlformats.org/officeDocument/2006/relationships/audio" Target="../media/media6.wma"/><Relationship Id="rId9" Type="http://schemas.openxmlformats.org/officeDocument/2006/relationships/image" Target="../media/image5.png"/><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dGGWu_noS3w" TargetMode="External"/><Relationship Id="rId13" Type="http://schemas.openxmlformats.org/officeDocument/2006/relationships/image" Target="../media/image4.png"/><Relationship Id="rId3" Type="http://schemas.microsoft.com/office/2007/relationships/media" Target="../media/media9.wma"/><Relationship Id="rId7" Type="http://schemas.openxmlformats.org/officeDocument/2006/relationships/slideLayout" Target="../slideLayouts/slideLayout2.xml"/><Relationship Id="rId12" Type="http://schemas.openxmlformats.org/officeDocument/2006/relationships/image" Target="../media/image13.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audio" Target="../media/media10.m4a"/><Relationship Id="rId11" Type="http://schemas.openxmlformats.org/officeDocument/2006/relationships/image" Target="../media/image12.png"/><Relationship Id="rId5" Type="http://schemas.microsoft.com/office/2007/relationships/media" Target="../media/media10.m4a"/><Relationship Id="rId10" Type="http://schemas.openxmlformats.org/officeDocument/2006/relationships/image" Target="../media/image11.png"/><Relationship Id="rId4" Type="http://schemas.openxmlformats.org/officeDocument/2006/relationships/audio" Target="../media/media9.wma"/><Relationship Id="rId9" Type="http://schemas.openxmlformats.org/officeDocument/2006/relationships/image" Target="../media/image10.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3" Type="http://schemas.microsoft.com/office/2007/relationships/media" Target="../media/media12.wma"/><Relationship Id="rId7" Type="http://schemas.openxmlformats.org/officeDocument/2006/relationships/slideLayout" Target="../slideLayouts/slideLayout2.xml"/><Relationship Id="rId12" Type="http://schemas.openxmlformats.org/officeDocument/2006/relationships/image" Target="../media/image13.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audio" Target="../media/media13.m4a"/><Relationship Id="rId11" Type="http://schemas.openxmlformats.org/officeDocument/2006/relationships/image" Target="../media/image18.png"/><Relationship Id="rId5" Type="http://schemas.microsoft.com/office/2007/relationships/media" Target="../media/media13.m4a"/><Relationship Id="rId10" Type="http://schemas.openxmlformats.org/officeDocument/2006/relationships/image" Target="../media/image17.png"/><Relationship Id="rId4" Type="http://schemas.openxmlformats.org/officeDocument/2006/relationships/audio" Target="../media/media12.wma"/><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microsoft.com/office/2007/relationships/media" Target="../media/media15.wma"/><Relationship Id="rId7" Type="http://schemas.openxmlformats.org/officeDocument/2006/relationships/slideLayout" Target="../slideLayouts/slideLayout2.xml"/><Relationship Id="rId12" Type="http://schemas.openxmlformats.org/officeDocument/2006/relationships/image" Target="../media/image21.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audio" Target="../media/media16.m4a"/><Relationship Id="rId11" Type="http://schemas.openxmlformats.org/officeDocument/2006/relationships/image" Target="../media/image4.png"/><Relationship Id="rId5" Type="http://schemas.microsoft.com/office/2007/relationships/media" Target="../media/media16.m4a"/><Relationship Id="rId10" Type="http://schemas.openxmlformats.org/officeDocument/2006/relationships/image" Target="../media/image20.png"/><Relationship Id="rId4" Type="http://schemas.openxmlformats.org/officeDocument/2006/relationships/audio" Target="../media/media15.wma"/><Relationship Id="rId9" Type="http://schemas.openxmlformats.org/officeDocument/2006/relationships/image" Target="../media/image19.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8.wma"/><Relationship Id="rId7" Type="http://schemas.openxmlformats.org/officeDocument/2006/relationships/slideLayout" Target="../slideLayouts/slideLayout2.xml"/><Relationship Id="rId12" Type="http://schemas.openxmlformats.org/officeDocument/2006/relationships/image" Target="../media/image4.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audio" Target="../media/media19.m4a"/><Relationship Id="rId11" Type="http://schemas.openxmlformats.org/officeDocument/2006/relationships/image" Target="../media/image26.png"/><Relationship Id="rId5" Type="http://schemas.microsoft.com/office/2007/relationships/media" Target="../media/media19.m4a"/><Relationship Id="rId10" Type="http://schemas.openxmlformats.org/officeDocument/2006/relationships/image" Target="../media/image25.png"/><Relationship Id="rId4" Type="http://schemas.openxmlformats.org/officeDocument/2006/relationships/audio" Target="../media/media18.wma"/><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263611"/>
            <a:ext cx="9144000" cy="576648"/>
          </a:xfrm>
          <a:solidFill>
            <a:schemeClr val="accent1">
              <a:lumMod val="50000"/>
            </a:schemeClr>
          </a:solidFill>
        </p:spPr>
        <p:txBody>
          <a:bodyPr>
            <a:normAutofit/>
          </a:bodyPr>
          <a:lstStyle/>
          <a:p>
            <a:r>
              <a:rPr lang="sl-SI" sz="2400" dirty="0" smtClean="0">
                <a:solidFill>
                  <a:schemeClr val="bg1"/>
                </a:solidFill>
              </a:rPr>
              <a:t>UNESCO NARAVNA IN KULTURNA DEDIŠČINA V ZDA</a:t>
            </a:r>
            <a:endParaRPr lang="en-US" sz="2400" dirty="0">
              <a:solidFill>
                <a:schemeClr val="bg1"/>
              </a:solidFill>
            </a:endParaRPr>
          </a:p>
        </p:txBody>
      </p:sp>
      <p:sp>
        <p:nvSpPr>
          <p:cNvPr id="3" name="Podnaslov 2"/>
          <p:cNvSpPr>
            <a:spLocks noGrp="1"/>
          </p:cNvSpPr>
          <p:nvPr>
            <p:ph type="subTitle" idx="1"/>
          </p:nvPr>
        </p:nvSpPr>
        <p:spPr>
          <a:xfrm>
            <a:off x="1524000" y="840260"/>
            <a:ext cx="9144000" cy="1169772"/>
          </a:xfrm>
          <a:solidFill>
            <a:srgbClr val="FF0000"/>
          </a:solidFill>
        </p:spPr>
        <p:txBody>
          <a:bodyPr/>
          <a:lstStyle/>
          <a:p>
            <a:endParaRPr lang="sl-SI" dirty="0" smtClean="0">
              <a:solidFill>
                <a:schemeClr val="bg1"/>
              </a:solidFill>
            </a:endParaRPr>
          </a:p>
          <a:p>
            <a:r>
              <a:rPr lang="sl-SI" dirty="0" smtClean="0">
                <a:solidFill>
                  <a:schemeClr val="bg1"/>
                </a:solidFill>
              </a:rPr>
              <a:t>MEDPREDMETNA POVEZAVA MED ANGLEŠČINO IN GEOGRAFIJO</a:t>
            </a:r>
            <a:endParaRPr lang="en-US" dirty="0">
              <a:solidFill>
                <a:schemeClr val="bg1"/>
              </a:solidFill>
            </a:endParaRPr>
          </a:p>
        </p:txBody>
      </p:sp>
      <p:pic>
        <p:nvPicPr>
          <p:cNvPr id="5" name="Slika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410" y="2010032"/>
            <a:ext cx="6599947" cy="4464286"/>
          </a:xfrm>
          <a:prstGeom prst="rect">
            <a:avLst/>
          </a:prstGeom>
        </p:spPr>
      </p:pic>
      <p:pic>
        <p:nvPicPr>
          <p:cNvPr id="6" name="Slika 5"/>
          <p:cNvPicPr>
            <a:picLocks noChangeAspect="1"/>
          </p:cNvPicPr>
          <p:nvPr/>
        </p:nvPicPr>
        <p:blipFill>
          <a:blip r:embed="rId7"/>
          <a:stretch>
            <a:fillRect/>
          </a:stretch>
        </p:blipFill>
        <p:spPr>
          <a:xfrm>
            <a:off x="432292" y="65902"/>
            <a:ext cx="1578383" cy="1571368"/>
          </a:xfrm>
          <a:prstGeom prst="rect">
            <a:avLst/>
          </a:prstGeom>
        </p:spPr>
      </p:pic>
      <p:pic>
        <p:nvPicPr>
          <p:cNvPr id="7" name="Slika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64141" y="2010031"/>
            <a:ext cx="5227859" cy="3624649"/>
          </a:xfrm>
          <a:prstGeom prst="rect">
            <a:avLst/>
          </a:prstGeom>
        </p:spPr>
      </p:pic>
      <p:pic>
        <p:nvPicPr>
          <p:cNvPr id="10"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22227" y="158578"/>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013990" y="1084304"/>
            <a:ext cx="609600" cy="609600"/>
          </a:xfrm>
          <a:prstGeom prst="rect">
            <a:avLst/>
          </a:prstGeom>
        </p:spPr>
      </p:pic>
    </p:spTree>
    <p:extLst>
      <p:ext uri="{BB962C8B-B14F-4D97-AF65-F5344CB8AC3E}">
        <p14:creationId xmlns:p14="http://schemas.microsoft.com/office/powerpoint/2010/main" val="4272755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81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6"/>
            <a:ext cx="10515600" cy="895264"/>
          </a:xfrm>
          <a:solidFill>
            <a:schemeClr val="accent4">
              <a:lumMod val="60000"/>
              <a:lumOff val="40000"/>
            </a:schemeClr>
          </a:solidFill>
        </p:spPr>
        <p:txBody>
          <a:bodyPr>
            <a:normAutofit fontScale="90000"/>
          </a:bodyPr>
          <a:lstStyle/>
          <a:p>
            <a:pPr algn="ctr"/>
            <a:r>
              <a:rPr lang="sl-SI" sz="1800" b="1" dirty="0" smtClean="0"/>
              <a:t>UČNI CILJI:</a:t>
            </a:r>
            <a:br>
              <a:rPr lang="sl-SI" sz="1800" b="1" dirty="0" smtClean="0"/>
            </a:br>
            <a:r>
              <a:rPr lang="sl-SI" sz="1400" b="1" dirty="0"/>
              <a:t/>
            </a:r>
            <a:br>
              <a:rPr lang="sl-SI" sz="1400" b="1" dirty="0"/>
            </a:br>
            <a:r>
              <a:rPr lang="sl-SI" sz="1400" dirty="0" smtClean="0"/>
              <a:t>Pripomočki: svetovni splet, Atlas stran 138-139, zvezek za geografijo</a:t>
            </a:r>
            <a:br>
              <a:rPr lang="sl-SI" sz="1400" dirty="0" smtClean="0"/>
            </a:br>
            <a:endParaRPr lang="en-US" sz="1800" b="1" dirty="0"/>
          </a:p>
        </p:txBody>
      </p:sp>
      <p:sp>
        <p:nvSpPr>
          <p:cNvPr id="3" name="Označba mesta vsebine 2"/>
          <p:cNvSpPr>
            <a:spLocks noGrp="1"/>
          </p:cNvSpPr>
          <p:nvPr>
            <p:ph sz="half" idx="1"/>
          </p:nvPr>
        </p:nvSpPr>
        <p:spPr>
          <a:solidFill>
            <a:schemeClr val="accent4">
              <a:lumMod val="40000"/>
              <a:lumOff val="60000"/>
            </a:schemeClr>
          </a:solidFill>
        </p:spPr>
        <p:txBody>
          <a:bodyPr>
            <a:normAutofit/>
          </a:bodyPr>
          <a:lstStyle/>
          <a:p>
            <a:pPr marL="0" indent="0" algn="ctr">
              <a:buNone/>
            </a:pPr>
            <a:r>
              <a:rPr lang="sl-SI" sz="1800" dirty="0" smtClean="0"/>
              <a:t>GEOGRAFIJA</a:t>
            </a:r>
          </a:p>
          <a:p>
            <a:pPr marL="0" indent="0">
              <a:buNone/>
            </a:pPr>
            <a:r>
              <a:rPr lang="sl-SI" sz="1200" dirty="0" smtClean="0"/>
              <a:t>Dijak: </a:t>
            </a:r>
          </a:p>
          <a:p>
            <a:r>
              <a:rPr lang="sl-SI" sz="1200" dirty="0" smtClean="0"/>
              <a:t>Spozna nekatere primere UNESCO naravne in kulturne dediščine v ZDA.</a:t>
            </a:r>
          </a:p>
          <a:p>
            <a:r>
              <a:rPr lang="sl-SI" sz="1200" dirty="0" smtClean="0"/>
              <a:t>Se zaveda, da je tudi UNESCO dediščina neponovljiva in pomembna za vse.</a:t>
            </a:r>
          </a:p>
          <a:p>
            <a:r>
              <a:rPr lang="sl-SI" sz="1200" dirty="0" smtClean="0"/>
              <a:t>Zna opisati nekatere geološke fenomene. </a:t>
            </a:r>
          </a:p>
          <a:p>
            <a:r>
              <a:rPr lang="sl-SI" sz="1200" dirty="0" smtClean="0"/>
              <a:t>Analizira vpliv človekovih posegov v naravno okolje in vpliv klimatskih sprememb na naravno dediščino.</a:t>
            </a:r>
          </a:p>
          <a:p>
            <a:r>
              <a:rPr lang="sl-SI" sz="1200" dirty="0" smtClean="0"/>
              <a:t>Kritično razmišlja o enem primeru ameriškega vojaškega posega v drugih državah.</a:t>
            </a:r>
          </a:p>
          <a:p>
            <a:pPr marL="0" indent="0">
              <a:buNone/>
            </a:pPr>
            <a:endParaRPr lang="sl-SI" sz="1200" dirty="0"/>
          </a:p>
          <a:p>
            <a:pPr marL="0" indent="0">
              <a:buNone/>
            </a:pPr>
            <a:r>
              <a:rPr lang="sl-SI" sz="1200" dirty="0" smtClean="0"/>
              <a:t>Naloga je uspešno rešena, ko dijak posluša opis primera kulturne dediščine, pravilno ter dovolj natančno odgovori na vprašanja, pošlje fotografijo zapisanega učiteljici. Ko dobi povratno informacijo od učiteljice naredi še ustrezne popravke.  </a:t>
            </a:r>
            <a:endParaRPr lang="en-US" sz="1200" dirty="0"/>
          </a:p>
        </p:txBody>
      </p:sp>
      <p:sp>
        <p:nvSpPr>
          <p:cNvPr id="4" name="Označba mesta vsebine 3"/>
          <p:cNvSpPr>
            <a:spLocks noGrp="1"/>
          </p:cNvSpPr>
          <p:nvPr>
            <p:ph sz="half" idx="2"/>
          </p:nvPr>
        </p:nvSpPr>
        <p:spPr>
          <a:solidFill>
            <a:schemeClr val="accent4">
              <a:lumMod val="40000"/>
              <a:lumOff val="60000"/>
            </a:schemeClr>
          </a:solidFill>
        </p:spPr>
        <p:txBody>
          <a:bodyPr>
            <a:normAutofit/>
          </a:bodyPr>
          <a:lstStyle/>
          <a:p>
            <a:pPr marL="0" indent="0" algn="ctr">
              <a:buNone/>
            </a:pPr>
            <a:r>
              <a:rPr lang="sl-SI" sz="1800" dirty="0" smtClean="0"/>
              <a:t>ANGLEŠČINA</a:t>
            </a:r>
            <a:endParaRPr lang="sl-SI" sz="1800" dirty="0"/>
          </a:p>
          <a:p>
            <a:pPr marL="0" indent="0">
              <a:buNone/>
            </a:pPr>
            <a:r>
              <a:rPr lang="sl-SI" sz="1200" dirty="0" smtClean="0"/>
              <a:t>Dijak:</a:t>
            </a:r>
          </a:p>
          <a:p>
            <a:r>
              <a:rPr lang="sl-SI" sz="1200" dirty="0" smtClean="0"/>
              <a:t>Razvija slušno razumevanje</a:t>
            </a:r>
          </a:p>
          <a:p>
            <a:r>
              <a:rPr lang="sl-SI" sz="1200" dirty="0" smtClean="0"/>
              <a:t>Razvija bralno razumevanje</a:t>
            </a:r>
          </a:p>
          <a:p>
            <a:r>
              <a:rPr lang="sl-SI" sz="1200" dirty="0" smtClean="0"/>
              <a:t>Zna poiskati informacije na spletu</a:t>
            </a:r>
          </a:p>
          <a:p>
            <a:r>
              <a:rPr lang="sl-SI" sz="1200" dirty="0" smtClean="0"/>
              <a:t>Osvoji novo besedišče</a:t>
            </a:r>
          </a:p>
          <a:p>
            <a:endParaRPr lang="sl-SI" sz="1200" dirty="0"/>
          </a:p>
          <a:p>
            <a:endParaRPr lang="sl-SI" sz="1200" dirty="0" smtClean="0"/>
          </a:p>
          <a:p>
            <a:endParaRPr lang="sl-SI" sz="1200" dirty="0"/>
          </a:p>
          <a:p>
            <a:pPr marL="0" indent="0">
              <a:buNone/>
            </a:pPr>
            <a:r>
              <a:rPr lang="sl-SI" sz="1200" dirty="0"/>
              <a:t>Naloga je uspešno rešena, ko dijak </a:t>
            </a:r>
            <a:r>
              <a:rPr lang="sl-SI" sz="1200" dirty="0" smtClean="0"/>
              <a:t>pravilno in </a:t>
            </a:r>
            <a:r>
              <a:rPr lang="sl-SI" sz="1200" dirty="0"/>
              <a:t>dovolj natančno odgovori na </a:t>
            </a:r>
            <a:r>
              <a:rPr lang="sl-SI" sz="1200" dirty="0" smtClean="0"/>
              <a:t>vprašanja ter pošlje </a:t>
            </a:r>
            <a:r>
              <a:rPr lang="sl-SI" sz="1200" dirty="0"/>
              <a:t>fotografijo zapisanega učiteljici</a:t>
            </a:r>
            <a:r>
              <a:rPr lang="sl-SI" sz="1200" dirty="0" smtClean="0"/>
              <a:t>. </a:t>
            </a:r>
          </a:p>
        </p:txBody>
      </p:sp>
      <p:pic>
        <p:nvPicPr>
          <p:cNvPr id="10"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000" y="6032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49000" y="955590"/>
            <a:ext cx="609600" cy="609600"/>
          </a:xfrm>
          <a:prstGeom prst="rect">
            <a:avLst/>
          </a:prstGeom>
        </p:spPr>
      </p:pic>
    </p:spTree>
    <p:extLst>
      <p:ext uri="{BB962C8B-B14F-4D97-AF65-F5344CB8AC3E}">
        <p14:creationId xmlns:p14="http://schemas.microsoft.com/office/powerpoint/2010/main" val="484503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95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 y="65904"/>
            <a:ext cx="12192000" cy="743722"/>
          </a:xfrm>
          <a:solidFill>
            <a:schemeClr val="accent6">
              <a:lumMod val="60000"/>
              <a:lumOff val="40000"/>
            </a:schemeClr>
          </a:solidFill>
        </p:spPr>
        <p:txBody>
          <a:bodyPr>
            <a:normAutofit/>
          </a:bodyPr>
          <a:lstStyle/>
          <a:p>
            <a:pPr algn="ctr"/>
            <a:r>
              <a:rPr lang="sl-SI" sz="2000" b="1" dirty="0" smtClean="0"/>
              <a:t>YELLOWSTONE</a:t>
            </a:r>
            <a:endParaRPr lang="en-US" sz="2000" b="1" dirty="0"/>
          </a:p>
        </p:txBody>
      </p:sp>
      <p:sp>
        <p:nvSpPr>
          <p:cNvPr id="3" name="Označba mesta vsebine 2"/>
          <p:cNvSpPr>
            <a:spLocks noGrp="1"/>
          </p:cNvSpPr>
          <p:nvPr>
            <p:ph idx="1"/>
          </p:nvPr>
        </p:nvSpPr>
        <p:spPr>
          <a:xfrm>
            <a:off x="1" y="809626"/>
            <a:ext cx="12191999" cy="6048374"/>
          </a:xfrm>
          <a:solidFill>
            <a:schemeClr val="accent4">
              <a:lumMod val="40000"/>
              <a:lumOff val="60000"/>
            </a:schemeClr>
          </a:solidFill>
        </p:spPr>
        <p:txBody>
          <a:bodyPr>
            <a:normAutofit/>
          </a:bodyPr>
          <a:lstStyle/>
          <a:p>
            <a:r>
              <a:rPr lang="sl-SI" sz="1600" dirty="0" smtClean="0"/>
              <a:t>Najstarejši narodni park na svetu                                                                             </a:t>
            </a:r>
          </a:p>
          <a:p>
            <a:r>
              <a:rPr lang="sl-SI" sz="1600" dirty="0" smtClean="0"/>
              <a:t>Narodni park leži v kalderi mega vulkana.                                                                                                                               </a:t>
            </a:r>
          </a:p>
          <a:p>
            <a:r>
              <a:rPr lang="sl-SI" sz="1600" dirty="0" smtClean="0"/>
              <a:t>Posebnosti parka:                                                                                                                                                                         </a:t>
            </a:r>
            <a:r>
              <a:rPr lang="sl-SI" sz="1600" b="1" dirty="0" smtClean="0"/>
              <a:t>Vocabulary:</a:t>
            </a:r>
          </a:p>
          <a:p>
            <a:pPr marL="0" indent="0">
              <a:buNone/>
            </a:pPr>
            <a:r>
              <a:rPr lang="sl-SI" sz="1400" dirty="0" smtClean="0"/>
              <a:t>a) Geološki fenomeni -gejziri, izviri vrele vode,fumarole, bazeni vroče vode.                                                                                                       geyser</a:t>
            </a:r>
          </a:p>
          <a:p>
            <a:pPr marL="0" indent="0">
              <a:buNone/>
            </a:pPr>
            <a:r>
              <a:rPr lang="sl-SI" sz="1400" dirty="0" smtClean="0"/>
              <a:t>b) Živalski in rastlinski svet                                                                                                                                                                                               bison</a:t>
            </a:r>
          </a:p>
          <a:p>
            <a:pPr marL="0" indent="0">
              <a:buNone/>
            </a:pPr>
            <a:r>
              <a:rPr lang="sl-SI" sz="1400" dirty="0"/>
              <a:t> </a:t>
            </a:r>
            <a:r>
              <a:rPr lang="sl-SI" sz="1400" dirty="0" smtClean="0"/>
              <a:t>                                                                                                                                                                                                                                              elk</a:t>
            </a:r>
          </a:p>
          <a:p>
            <a:pPr marL="0" indent="0">
              <a:buNone/>
            </a:pPr>
            <a:r>
              <a:rPr lang="sl-SI" sz="1400" dirty="0"/>
              <a:t> </a:t>
            </a:r>
            <a:r>
              <a:rPr lang="sl-SI" sz="1400" dirty="0" smtClean="0"/>
              <a:t>                                                                                                                                                                                                                                              beaver</a:t>
            </a:r>
          </a:p>
          <a:p>
            <a:pPr marL="0" indent="0">
              <a:buNone/>
            </a:pPr>
            <a:r>
              <a:rPr lang="sl-SI" sz="1400" dirty="0"/>
              <a:t> </a:t>
            </a:r>
            <a:r>
              <a:rPr lang="sl-SI" sz="1400" dirty="0" smtClean="0"/>
              <a:t>                                                                                                                                                                                                                                              dam</a:t>
            </a:r>
          </a:p>
          <a:p>
            <a:pPr marL="0" indent="0">
              <a:buNone/>
            </a:pPr>
            <a:r>
              <a:rPr lang="sl-SI" sz="1400" dirty="0"/>
              <a:t> </a:t>
            </a:r>
            <a:r>
              <a:rPr lang="sl-SI" sz="1400" dirty="0" smtClean="0"/>
              <a:t>                                                                                                                                                                                                                                              thrive</a:t>
            </a:r>
          </a:p>
          <a:p>
            <a:pPr marL="0" indent="0">
              <a:buNone/>
            </a:pPr>
            <a:r>
              <a:rPr lang="sl-SI" sz="1400" dirty="0"/>
              <a:t> </a:t>
            </a:r>
            <a:r>
              <a:rPr lang="sl-SI" sz="1400" dirty="0" smtClean="0"/>
              <a:t>                                                                                                                                                                                                                                              carcass </a:t>
            </a:r>
          </a:p>
          <a:p>
            <a:pPr marL="0" indent="0">
              <a:buNone/>
            </a:pPr>
            <a:endParaRPr lang="sl-SI" sz="1400" dirty="0" smtClean="0"/>
          </a:p>
          <a:p>
            <a:pPr marL="0" indent="0">
              <a:buNone/>
            </a:pPr>
            <a:endParaRPr lang="sl-SI" sz="1400" dirty="0" smtClean="0"/>
          </a:p>
          <a:p>
            <a:pPr marL="0" indent="0">
              <a:buNone/>
            </a:pPr>
            <a:r>
              <a:rPr lang="sl-SI" sz="1400" dirty="0"/>
              <a:t> </a:t>
            </a:r>
            <a:r>
              <a:rPr lang="sl-SI" sz="1400" dirty="0" smtClean="0"/>
              <a:t>                                                                                                                                                                                                                                               </a:t>
            </a:r>
            <a:r>
              <a:rPr lang="sl-SI" sz="1400" b="1" dirty="0" smtClean="0">
                <a:hlinkClick r:id="rId8"/>
              </a:rPr>
              <a:t>L</a:t>
            </a:r>
            <a:r>
              <a:rPr lang="sl-SI" sz="1600" b="1" dirty="0" smtClean="0">
                <a:hlinkClick r:id="rId8"/>
              </a:rPr>
              <a:t>istening</a:t>
            </a:r>
            <a:endParaRPr lang="sl-SI" sz="1600" b="1" dirty="0" smtClean="0"/>
          </a:p>
          <a:p>
            <a:pPr marL="0" indent="0">
              <a:buNone/>
            </a:pPr>
            <a:r>
              <a:rPr lang="sl-SI" sz="1600" b="1" dirty="0"/>
              <a:t> </a:t>
            </a:r>
            <a:r>
              <a:rPr lang="sl-SI" sz="1600" b="1" dirty="0" smtClean="0"/>
              <a:t>                                                                                                                                                                                    </a:t>
            </a:r>
          </a:p>
          <a:p>
            <a:pPr marL="0" indent="0">
              <a:buNone/>
            </a:pPr>
            <a:endParaRPr lang="en-US" sz="1400" dirty="0"/>
          </a:p>
        </p:txBody>
      </p:sp>
      <p:pic>
        <p:nvPicPr>
          <p:cNvPr id="4" name="Slika 3"/>
          <p:cNvPicPr>
            <a:picLocks noChangeAspect="1"/>
          </p:cNvPicPr>
          <p:nvPr/>
        </p:nvPicPr>
        <p:blipFill>
          <a:blip r:embed="rId9"/>
          <a:stretch>
            <a:fillRect/>
          </a:stretch>
        </p:blipFill>
        <p:spPr>
          <a:xfrm>
            <a:off x="0" y="2570206"/>
            <a:ext cx="4329986" cy="2937174"/>
          </a:xfrm>
          <a:prstGeom prst="rect">
            <a:avLst/>
          </a:prstGeom>
        </p:spPr>
      </p:pic>
      <p:pic>
        <p:nvPicPr>
          <p:cNvPr id="5" name="Slika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72594" y="4098257"/>
            <a:ext cx="3341344" cy="2504756"/>
          </a:xfrm>
          <a:prstGeom prst="rect">
            <a:avLst/>
          </a:prstGeom>
        </p:spPr>
      </p:pic>
      <p:pic>
        <p:nvPicPr>
          <p:cNvPr id="6" name="Slika 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40193" y="2165758"/>
            <a:ext cx="3901389" cy="2599445"/>
          </a:xfrm>
          <a:prstGeom prst="rect">
            <a:avLst/>
          </a:prstGeom>
        </p:spPr>
      </p:pic>
      <p:pic>
        <p:nvPicPr>
          <p:cNvPr id="7" name="Slika 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82524" y="65904"/>
            <a:ext cx="735129" cy="735129"/>
          </a:xfrm>
          <a:prstGeom prst="rect">
            <a:avLst/>
          </a:prstGeom>
        </p:spPr>
      </p:pic>
      <p:pic>
        <p:nvPicPr>
          <p:cNvPr id="8" name="Slika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4557" y="76460"/>
            <a:ext cx="1213411" cy="633084"/>
          </a:xfrm>
          <a:prstGeom prst="rect">
            <a:avLst/>
          </a:prstGeom>
        </p:spPr>
      </p:pic>
      <p:pic>
        <p:nvPicPr>
          <p:cNvPr id="13"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97081" y="300108"/>
            <a:ext cx="609600" cy="609600"/>
          </a:xfrm>
          <a:prstGeom prst="rect">
            <a:avLst/>
          </a:prstGeom>
        </p:spPr>
      </p:pic>
      <p:pic>
        <p:nvPicPr>
          <p:cNvPr id="17" name="Posnet zv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495006" y="300108"/>
            <a:ext cx="609600" cy="609600"/>
          </a:xfrm>
          <a:prstGeom prst="rect">
            <a:avLst/>
          </a:prstGeom>
        </p:spPr>
      </p:pic>
      <p:pic>
        <p:nvPicPr>
          <p:cNvPr id="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597081" y="937745"/>
            <a:ext cx="609600" cy="609600"/>
          </a:xfrm>
          <a:prstGeom prst="rect">
            <a:avLst/>
          </a:prstGeom>
        </p:spPr>
      </p:pic>
    </p:spTree>
    <p:extLst>
      <p:ext uri="{BB962C8B-B14F-4D97-AF65-F5344CB8AC3E}">
        <p14:creationId xmlns:p14="http://schemas.microsoft.com/office/powerpoint/2010/main" val="4021763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502"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031"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5855" fill="hold"/>
                                        <p:tgtEl>
                                          <p:spTgt spid="9"/>
                                        </p:tgtEl>
                                      </p:cBhvr>
                                    </p:cmd>
                                  </p:childTnLst>
                                </p:cTn>
                              </p:par>
                            </p:childTnLst>
                          </p:cTn>
                        </p:par>
                      </p:childTnLst>
                    </p:cTn>
                  </p:par>
                </p:childTnLst>
              </p:cTn>
              <p:nextCondLst>
                <p:cond evt="onClick" delay="0">
                  <p:tgtEl>
                    <p:spTgt spid="9"/>
                  </p:tgtEl>
                </p:cond>
              </p:nextCondLst>
            </p:seq>
            <p:audio>
              <p:cMediaNode vol="80303">
                <p:cTn id="19"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 y="65904"/>
            <a:ext cx="12192000" cy="743722"/>
          </a:xfrm>
          <a:solidFill>
            <a:schemeClr val="accent4">
              <a:lumMod val="75000"/>
            </a:schemeClr>
          </a:solidFill>
        </p:spPr>
        <p:txBody>
          <a:bodyPr>
            <a:normAutofit/>
          </a:bodyPr>
          <a:lstStyle/>
          <a:p>
            <a:pPr algn="ctr"/>
            <a:r>
              <a:rPr lang="sl-SI" sz="2000" b="1" dirty="0" smtClean="0"/>
              <a:t>VELIKI KANJON-GRAND CANYON </a:t>
            </a:r>
            <a:br>
              <a:rPr lang="sl-SI" sz="2000" b="1" dirty="0" smtClean="0"/>
            </a:br>
            <a:endParaRPr lang="en-US" sz="2000" b="1" dirty="0"/>
          </a:p>
        </p:txBody>
      </p:sp>
      <p:sp>
        <p:nvSpPr>
          <p:cNvPr id="3" name="Označba mesta vsebine 2"/>
          <p:cNvSpPr>
            <a:spLocks noGrp="1"/>
          </p:cNvSpPr>
          <p:nvPr>
            <p:ph idx="1"/>
          </p:nvPr>
        </p:nvSpPr>
        <p:spPr>
          <a:xfrm>
            <a:off x="1" y="809626"/>
            <a:ext cx="12191999" cy="6048374"/>
          </a:xfrm>
          <a:solidFill>
            <a:schemeClr val="accent4">
              <a:lumMod val="40000"/>
              <a:lumOff val="60000"/>
            </a:schemeClr>
          </a:solidFill>
        </p:spPr>
        <p:txBody>
          <a:bodyPr>
            <a:normAutofit/>
          </a:bodyPr>
          <a:lstStyle/>
          <a:p>
            <a:r>
              <a:rPr lang="sl-SI" sz="1600" dirty="0" smtClean="0"/>
              <a:t>Kanjon reke Kolorado v Arizoni                                                                                                                                     </a:t>
            </a:r>
          </a:p>
          <a:p>
            <a:r>
              <a:rPr lang="sl-SI" sz="1600" dirty="0" smtClean="0"/>
              <a:t>Razkrite plasti kamnin starejših geoloških obdobij                                                                                         National Geographic: </a:t>
            </a:r>
          </a:p>
          <a:p>
            <a:r>
              <a:rPr lang="sl-SI" sz="1600" dirty="0" smtClean="0"/>
              <a:t>Posebnosti parka:                                                                                                                                                  </a:t>
            </a:r>
            <a:r>
              <a:rPr lang="sl-SI" sz="1600" dirty="0" smtClean="0">
                <a:hlinkClick r:id="rId8"/>
              </a:rPr>
              <a:t>A Brief History of Grand Canyon NP</a:t>
            </a:r>
            <a:endParaRPr lang="sl-SI" sz="1600" dirty="0" smtClean="0"/>
          </a:p>
          <a:p>
            <a:pPr marL="0" indent="0">
              <a:buNone/>
            </a:pPr>
            <a:r>
              <a:rPr lang="sl-SI" sz="1400" dirty="0" smtClean="0"/>
              <a:t>a)Visoka nadmorska višina, nad 2000 m, polsuho podnebje</a:t>
            </a:r>
          </a:p>
          <a:p>
            <a:pPr marL="0" indent="0">
              <a:buNone/>
            </a:pPr>
            <a:r>
              <a:rPr lang="sl-SI" sz="1400" dirty="0" smtClean="0"/>
              <a:t>b) Temperatura zraka poleti narašča z globino</a:t>
            </a:r>
            <a:endParaRPr lang="en-US" sz="1400" dirty="0"/>
          </a:p>
        </p:txBody>
      </p:sp>
      <p:pic>
        <p:nvPicPr>
          <p:cNvPr id="7" name="Slika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5902" y="2596978"/>
            <a:ext cx="4099355" cy="2732903"/>
          </a:xfrm>
          <a:prstGeom prst="rect">
            <a:avLst/>
          </a:prstGeom>
        </p:spPr>
      </p:pic>
      <p:pic>
        <p:nvPicPr>
          <p:cNvPr id="10" name="Slika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05645" y="4038729"/>
            <a:ext cx="4918674" cy="2582304"/>
          </a:xfrm>
          <a:prstGeom prst="rect">
            <a:avLst/>
          </a:prstGeom>
        </p:spPr>
      </p:pic>
      <p:pic>
        <p:nvPicPr>
          <p:cNvPr id="12" name="Slika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93908" y="65904"/>
            <a:ext cx="743722" cy="743722"/>
          </a:xfrm>
          <a:prstGeom prst="rect">
            <a:avLst/>
          </a:prstGeom>
        </p:spPr>
      </p:pic>
      <p:pic>
        <p:nvPicPr>
          <p:cNvPr id="13" name="Slika 12"/>
          <p:cNvPicPr>
            <a:picLocks noChangeAspect="1"/>
          </p:cNvPicPr>
          <p:nvPr/>
        </p:nvPicPr>
        <p:blipFill>
          <a:blip r:embed="rId12"/>
          <a:stretch>
            <a:fillRect/>
          </a:stretch>
        </p:blipFill>
        <p:spPr>
          <a:xfrm>
            <a:off x="229498" y="123794"/>
            <a:ext cx="1213209" cy="627942"/>
          </a:xfrm>
          <a:prstGeom prst="rect">
            <a:avLst/>
          </a:prstGeom>
        </p:spPr>
      </p:pic>
      <p:pic>
        <p:nvPicPr>
          <p:cNvPr id="17"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695935" y="171081"/>
            <a:ext cx="609600" cy="609600"/>
          </a:xfrm>
          <a:prstGeom prst="rect">
            <a:avLst/>
          </a:prstGeom>
        </p:spPr>
      </p:pic>
      <p:pic>
        <p:nvPicPr>
          <p:cNvPr id="21" name="Posnet zv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723606" y="200026"/>
            <a:ext cx="609600" cy="609600"/>
          </a:xfrm>
          <a:prstGeom prst="rect">
            <a:avLst/>
          </a:prstGeom>
        </p:spPr>
      </p:pic>
      <p:pic>
        <p:nvPicPr>
          <p:cNvPr id="6" name="Picture 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88233" y="993424"/>
            <a:ext cx="3390395" cy="2542796"/>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723606" y="838571"/>
            <a:ext cx="609600" cy="609600"/>
          </a:xfrm>
          <a:prstGeom prst="rect">
            <a:avLst/>
          </a:prstGeom>
        </p:spPr>
      </p:pic>
    </p:spTree>
    <p:extLst>
      <p:ext uri="{BB962C8B-B14F-4D97-AF65-F5344CB8AC3E}">
        <p14:creationId xmlns:p14="http://schemas.microsoft.com/office/powerpoint/2010/main" val="2445536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06"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644" fill="hold"/>
                                        <p:tgtEl>
                                          <p:spTgt spid="21"/>
                                        </p:tgtEl>
                                      </p:cBhvr>
                                    </p:cmd>
                                  </p:childTnLst>
                                </p:cTn>
                              </p:par>
                            </p:childTnLst>
                          </p:cTn>
                        </p:par>
                      </p:childTnLst>
                    </p:cTn>
                  </p:par>
                </p:childTnLst>
              </p:cTn>
              <p:nextCondLst>
                <p:cond evt="onClick" delay="0">
                  <p:tgtEl>
                    <p:spTgt spid="21"/>
                  </p:tgtEl>
                </p:cond>
              </p:nextCondLst>
            </p:seq>
            <p:audio>
              <p:cMediaNode vol="80000">
                <p:cTn id="13" fill="hold" display="0">
                  <p:stCondLst>
                    <p:cond delay="indefinite"/>
                  </p:stCondLst>
                  <p:endCondLst>
                    <p:cond evt="onStopAudio" delay="0">
                      <p:tgtEl>
                        <p:sldTgt/>
                      </p:tgtEl>
                    </p:cond>
                  </p:endCondLst>
                </p:cTn>
                <p:tgtEl>
                  <p:spTgt spid="21"/>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642"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 y="65904"/>
            <a:ext cx="12192000" cy="743722"/>
          </a:xfrm>
          <a:solidFill>
            <a:schemeClr val="accent6"/>
          </a:solidFill>
        </p:spPr>
        <p:txBody>
          <a:bodyPr>
            <a:normAutofit/>
          </a:bodyPr>
          <a:lstStyle/>
          <a:p>
            <a:pPr algn="ctr"/>
            <a:r>
              <a:rPr lang="sl-SI" sz="2000" b="1" dirty="0" smtClean="0"/>
              <a:t>EVERGLADES</a:t>
            </a:r>
            <a:endParaRPr lang="en-US" sz="2000" b="1" dirty="0"/>
          </a:p>
        </p:txBody>
      </p:sp>
      <p:sp>
        <p:nvSpPr>
          <p:cNvPr id="3" name="Označba mesta vsebine 2"/>
          <p:cNvSpPr>
            <a:spLocks noGrp="1"/>
          </p:cNvSpPr>
          <p:nvPr>
            <p:ph idx="1"/>
          </p:nvPr>
        </p:nvSpPr>
        <p:spPr>
          <a:xfrm>
            <a:off x="2" y="858340"/>
            <a:ext cx="12191999" cy="6048374"/>
          </a:xfrm>
          <a:solidFill>
            <a:schemeClr val="accent4">
              <a:lumMod val="40000"/>
              <a:lumOff val="60000"/>
            </a:schemeClr>
          </a:solidFill>
        </p:spPr>
        <p:txBody>
          <a:bodyPr>
            <a:normAutofit/>
          </a:bodyPr>
          <a:lstStyle/>
          <a:p>
            <a:r>
              <a:rPr lang="sl-SI" sz="1600" dirty="0" smtClean="0"/>
              <a:t>Leži na jugu Floride                                                                                                              Everglades National Park</a:t>
            </a:r>
          </a:p>
          <a:p>
            <a:r>
              <a:rPr lang="sl-SI" sz="1600" dirty="0" smtClean="0"/>
              <a:t>Največje sladkovodno močvirje v ZDA                                                                              - 2 days</a:t>
            </a:r>
          </a:p>
          <a:p>
            <a:r>
              <a:rPr lang="sl-SI" sz="1600" dirty="0" smtClean="0"/>
              <a:t>Posebnosti parka:                                                                                                                 - What would you do?</a:t>
            </a:r>
          </a:p>
          <a:p>
            <a:pPr marL="0" indent="0">
              <a:buNone/>
            </a:pPr>
            <a:r>
              <a:rPr lang="sl-SI" sz="1400" dirty="0" smtClean="0"/>
              <a:t>a) Park je ogrožen zaradi posledic klimatskih sprememb                                                                         - </a:t>
            </a:r>
            <a:r>
              <a:rPr lang="sl-SI" sz="1600" dirty="0" smtClean="0"/>
              <a:t>Where would you stay?</a:t>
            </a:r>
          </a:p>
          <a:p>
            <a:pPr marL="0" indent="0">
              <a:buNone/>
            </a:pPr>
            <a:r>
              <a:rPr lang="sl-SI" sz="1400" dirty="0" smtClean="0"/>
              <a:t>b) Domovanje ameriških krokodilov in aligatorjev </a:t>
            </a:r>
          </a:p>
          <a:p>
            <a:pPr marL="0" indent="0">
              <a:buNone/>
            </a:pPr>
            <a:endParaRPr lang="en-US" sz="1400" dirty="0"/>
          </a:p>
        </p:txBody>
      </p:sp>
      <p:pic>
        <p:nvPicPr>
          <p:cNvPr id="4" name="Slika 3"/>
          <p:cNvPicPr>
            <a:picLocks noChangeAspect="1"/>
          </p:cNvPicPr>
          <p:nvPr/>
        </p:nvPicPr>
        <p:blipFill>
          <a:blip r:embed="rId8"/>
          <a:stretch>
            <a:fillRect/>
          </a:stretch>
        </p:blipFill>
        <p:spPr>
          <a:xfrm>
            <a:off x="197312" y="2689789"/>
            <a:ext cx="3574964" cy="2385476"/>
          </a:xfrm>
          <a:prstGeom prst="rect">
            <a:avLst/>
          </a:prstGeom>
        </p:spPr>
      </p:pic>
      <p:pic>
        <p:nvPicPr>
          <p:cNvPr id="5" name="Slika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56296" y="3767437"/>
            <a:ext cx="3274538" cy="2183026"/>
          </a:xfrm>
          <a:prstGeom prst="rect">
            <a:avLst/>
          </a:prstGeom>
        </p:spPr>
      </p:pic>
      <p:pic>
        <p:nvPicPr>
          <p:cNvPr id="6" name="Slika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92616" y="2572817"/>
            <a:ext cx="3582743" cy="2389241"/>
          </a:xfrm>
          <a:prstGeom prst="rect">
            <a:avLst/>
          </a:prstGeom>
        </p:spPr>
      </p:pic>
      <p:pic>
        <p:nvPicPr>
          <p:cNvPr id="8" name="Slika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00961" y="65904"/>
            <a:ext cx="760355" cy="760355"/>
          </a:xfrm>
          <a:prstGeom prst="rect">
            <a:avLst/>
          </a:prstGeom>
        </p:spPr>
      </p:pic>
      <p:pic>
        <p:nvPicPr>
          <p:cNvPr id="9" name="Slika 8"/>
          <p:cNvPicPr>
            <a:picLocks noChangeAspect="1"/>
          </p:cNvPicPr>
          <p:nvPr/>
        </p:nvPicPr>
        <p:blipFill>
          <a:blip r:embed="rId12"/>
          <a:stretch>
            <a:fillRect/>
          </a:stretch>
        </p:blipFill>
        <p:spPr>
          <a:xfrm>
            <a:off x="123567" y="79643"/>
            <a:ext cx="1213209" cy="627942"/>
          </a:xfrm>
          <a:prstGeom prst="rect">
            <a:avLst/>
          </a:prstGeom>
        </p:spPr>
      </p:pic>
      <p:pic>
        <p:nvPicPr>
          <p:cNvPr id="15"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52454" y="216659"/>
            <a:ext cx="609600" cy="609600"/>
          </a:xfrm>
          <a:prstGeom prst="rect">
            <a:avLst/>
          </a:prstGeom>
        </p:spPr>
      </p:pic>
      <p:pic>
        <p:nvPicPr>
          <p:cNvPr id="17" name="Posnet zv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717427" y="216659"/>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852454" y="977014"/>
            <a:ext cx="609600" cy="609600"/>
          </a:xfrm>
          <a:prstGeom prst="rect">
            <a:avLst/>
          </a:prstGeom>
        </p:spPr>
      </p:pic>
    </p:spTree>
    <p:extLst>
      <p:ext uri="{BB962C8B-B14F-4D97-AF65-F5344CB8AC3E}">
        <p14:creationId xmlns:p14="http://schemas.microsoft.com/office/powerpoint/2010/main" val="2134604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80"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730"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832"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 y="65904"/>
            <a:ext cx="12192000" cy="743722"/>
          </a:xfrm>
          <a:solidFill>
            <a:srgbClr val="336699"/>
          </a:solidFill>
        </p:spPr>
        <p:txBody>
          <a:bodyPr>
            <a:normAutofit/>
          </a:bodyPr>
          <a:lstStyle/>
          <a:p>
            <a:pPr algn="ctr"/>
            <a:r>
              <a:rPr lang="sl-SI" sz="2000" b="1" dirty="0" smtClean="0"/>
              <a:t>KIP SVOBODE-STATUE OF LIBERTY</a:t>
            </a:r>
            <a:endParaRPr lang="en-US" sz="2000" b="1" dirty="0"/>
          </a:p>
        </p:txBody>
      </p:sp>
      <p:sp>
        <p:nvSpPr>
          <p:cNvPr id="3" name="Označba mesta vsebine 2"/>
          <p:cNvSpPr>
            <a:spLocks noGrp="1"/>
          </p:cNvSpPr>
          <p:nvPr>
            <p:ph idx="1"/>
          </p:nvPr>
        </p:nvSpPr>
        <p:spPr>
          <a:xfrm>
            <a:off x="1" y="809626"/>
            <a:ext cx="12191999" cy="6048374"/>
          </a:xfrm>
          <a:solidFill>
            <a:schemeClr val="accent4">
              <a:lumMod val="40000"/>
              <a:lumOff val="60000"/>
            </a:schemeClr>
          </a:solidFill>
        </p:spPr>
        <p:txBody>
          <a:bodyPr>
            <a:normAutofit/>
          </a:bodyPr>
          <a:lstStyle/>
          <a:p>
            <a:r>
              <a:rPr lang="sl-SI" sz="1600" dirty="0" smtClean="0"/>
              <a:t>Stoji v New Yorku</a:t>
            </a:r>
          </a:p>
          <a:p>
            <a:r>
              <a:rPr lang="sl-SI" sz="1600" dirty="0" smtClean="0"/>
              <a:t>Kip je darilo Francije iz leta 1885 </a:t>
            </a:r>
          </a:p>
          <a:p>
            <a:r>
              <a:rPr lang="sl-SI" sz="1600" dirty="0" smtClean="0"/>
              <a:t>Posebnosti kipa:                                                                                                                  Emma Lazarus: The New Colossus</a:t>
            </a:r>
          </a:p>
          <a:p>
            <a:pPr marL="0" indent="0">
              <a:buNone/>
            </a:pPr>
            <a:r>
              <a:rPr lang="sl-SI" sz="1400" dirty="0" smtClean="0"/>
              <a:t>a) Ob prihodu v New York je pozdravljal na milijone priseljencev</a:t>
            </a:r>
          </a:p>
          <a:p>
            <a:pPr marL="0" indent="0">
              <a:buNone/>
            </a:pPr>
            <a:r>
              <a:rPr lang="sl-SI" sz="1400" dirty="0" smtClean="0"/>
              <a:t>b) Pooseblja most med umetnostjo in inženirstvom</a:t>
            </a:r>
          </a:p>
          <a:p>
            <a:pPr marL="0" indent="0">
              <a:buNone/>
            </a:pPr>
            <a:endParaRPr lang="sl-SI" sz="1400" dirty="0" smtClean="0"/>
          </a:p>
          <a:p>
            <a:pPr marL="0" indent="0">
              <a:buNone/>
            </a:pPr>
            <a:endParaRPr lang="en-US" sz="1400" dirty="0"/>
          </a:p>
        </p:txBody>
      </p:sp>
      <p:pic>
        <p:nvPicPr>
          <p:cNvPr id="9" name="Slika 8"/>
          <p:cNvPicPr>
            <a:picLocks noChangeAspect="1"/>
          </p:cNvPicPr>
          <p:nvPr/>
        </p:nvPicPr>
        <p:blipFill>
          <a:blip r:embed="rId8"/>
          <a:stretch>
            <a:fillRect/>
          </a:stretch>
        </p:blipFill>
        <p:spPr>
          <a:xfrm>
            <a:off x="123567" y="79643"/>
            <a:ext cx="1213209" cy="627942"/>
          </a:xfrm>
          <a:prstGeom prst="rect">
            <a:avLst/>
          </a:prstGeom>
        </p:spPr>
      </p:pic>
      <p:pic>
        <p:nvPicPr>
          <p:cNvPr id="7" name="Slika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60342" y="10993"/>
            <a:ext cx="798633" cy="798633"/>
          </a:xfrm>
          <a:prstGeom prst="rect">
            <a:avLst/>
          </a:prstGeom>
        </p:spPr>
      </p:pic>
      <p:pic>
        <p:nvPicPr>
          <p:cNvPr id="14" name="Slika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2532" y="4399900"/>
            <a:ext cx="3475523" cy="2365086"/>
          </a:xfrm>
          <a:prstGeom prst="rect">
            <a:avLst/>
          </a:prstGeom>
        </p:spPr>
      </p:pic>
      <p:pic>
        <p:nvPicPr>
          <p:cNvPr id="17"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57037" y="200026"/>
            <a:ext cx="609600" cy="609600"/>
          </a:xfrm>
          <a:prstGeom prst="rect">
            <a:avLst/>
          </a:prstGeom>
        </p:spPr>
      </p:pic>
      <p:pic>
        <p:nvPicPr>
          <p:cNvPr id="4" name="Posnet zv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354962" y="200026"/>
            <a:ext cx="609600" cy="609600"/>
          </a:xfrm>
          <a:prstGeom prst="rect">
            <a:avLst/>
          </a:prstGeom>
        </p:spPr>
      </p:pic>
      <p:pic>
        <p:nvPicPr>
          <p:cNvPr id="5" name="Slika 4"/>
          <p:cNvPicPr>
            <a:picLocks noChangeAspect="1"/>
          </p:cNvPicPr>
          <p:nvPr/>
        </p:nvPicPr>
        <p:blipFill>
          <a:blip r:embed="rId12"/>
          <a:stretch>
            <a:fillRect/>
          </a:stretch>
        </p:blipFill>
        <p:spPr>
          <a:xfrm>
            <a:off x="337404" y="2436896"/>
            <a:ext cx="2656944" cy="1869990"/>
          </a:xfrm>
          <a:prstGeom prst="rect">
            <a:avLst/>
          </a:prstGeom>
        </p:spPr>
      </p:pic>
      <p:pic>
        <p:nvPicPr>
          <p:cNvPr id="6" name="Slika 5"/>
          <p:cNvPicPr>
            <a:picLocks noChangeAspect="1"/>
          </p:cNvPicPr>
          <p:nvPr/>
        </p:nvPicPr>
        <p:blipFill>
          <a:blip r:embed="rId13"/>
          <a:stretch>
            <a:fillRect/>
          </a:stretch>
        </p:blipFill>
        <p:spPr>
          <a:xfrm>
            <a:off x="4747847" y="2546724"/>
            <a:ext cx="1568771" cy="3520322"/>
          </a:xfrm>
          <a:prstGeom prst="rect">
            <a:avLst/>
          </a:prstGeom>
        </p:spPr>
      </p:pic>
      <p:pic>
        <p:nvPicPr>
          <p:cNvPr id="8" name="Picture 7"/>
          <p:cNvPicPr>
            <a:picLocks noChangeAspect="1"/>
          </p:cNvPicPr>
          <p:nvPr/>
        </p:nvPicPr>
        <p:blipFill>
          <a:blip r:embed="rId14"/>
          <a:stretch>
            <a:fillRect/>
          </a:stretch>
        </p:blipFill>
        <p:spPr>
          <a:xfrm>
            <a:off x="6879733" y="2358180"/>
            <a:ext cx="3897411" cy="3897411"/>
          </a:xfrm>
          <a:prstGeom prst="rect">
            <a:avLst/>
          </a:prstGeom>
        </p:spPr>
      </p:pic>
      <p:pic>
        <p:nvPicPr>
          <p:cNvPr id="10"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57037" y="911667"/>
            <a:ext cx="609600" cy="609600"/>
          </a:xfrm>
          <a:prstGeom prst="rect">
            <a:avLst/>
          </a:prstGeom>
        </p:spPr>
      </p:pic>
    </p:spTree>
    <p:extLst>
      <p:ext uri="{BB962C8B-B14F-4D97-AF65-F5344CB8AC3E}">
        <p14:creationId xmlns:p14="http://schemas.microsoft.com/office/powerpoint/2010/main" val="2649151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32"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53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314"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 y="65904"/>
            <a:ext cx="12192000" cy="743722"/>
          </a:xfrm>
          <a:solidFill>
            <a:schemeClr val="accent2">
              <a:lumMod val="75000"/>
            </a:schemeClr>
          </a:solidFill>
        </p:spPr>
        <p:txBody>
          <a:bodyPr>
            <a:normAutofit/>
          </a:bodyPr>
          <a:lstStyle/>
          <a:p>
            <a:pPr algn="ctr"/>
            <a:r>
              <a:rPr lang="sl-SI" sz="2000" b="1" dirty="0" smtClean="0"/>
              <a:t>TAOS PUEBLO</a:t>
            </a:r>
            <a:endParaRPr lang="en-US" sz="2000" b="1" dirty="0"/>
          </a:p>
        </p:txBody>
      </p:sp>
      <p:sp>
        <p:nvSpPr>
          <p:cNvPr id="3" name="Označba mesta vsebine 2"/>
          <p:cNvSpPr>
            <a:spLocks noGrp="1"/>
          </p:cNvSpPr>
          <p:nvPr>
            <p:ph idx="1"/>
          </p:nvPr>
        </p:nvSpPr>
        <p:spPr>
          <a:xfrm>
            <a:off x="1" y="809626"/>
            <a:ext cx="12191999" cy="6048374"/>
          </a:xfrm>
          <a:solidFill>
            <a:schemeClr val="accent4">
              <a:lumMod val="40000"/>
              <a:lumOff val="60000"/>
            </a:schemeClr>
          </a:solidFill>
        </p:spPr>
        <p:txBody>
          <a:bodyPr>
            <a:normAutofit/>
          </a:bodyPr>
          <a:lstStyle/>
          <a:p>
            <a:r>
              <a:rPr lang="sl-SI" sz="1600" dirty="0" smtClean="0"/>
              <a:t>Kompleks stanovanj in zgradb za različne slovesnosti predstavlja pueblo kulturo Indijancev</a:t>
            </a:r>
          </a:p>
          <a:p>
            <a:r>
              <a:rPr lang="sl-SI" sz="1600" dirty="0" smtClean="0"/>
              <a:t>Posebnosti:                                                                                                                          </a:t>
            </a:r>
          </a:p>
          <a:p>
            <a:pPr marL="0" indent="0">
              <a:buNone/>
            </a:pPr>
            <a:r>
              <a:rPr lang="sl-SI" sz="1400" dirty="0" smtClean="0"/>
              <a:t>a) Hiše, zgrajene iz opek in kamna</a:t>
            </a:r>
          </a:p>
          <a:p>
            <a:pPr marL="0" indent="0">
              <a:buNone/>
            </a:pPr>
            <a:r>
              <a:rPr lang="sl-SI" sz="1400" dirty="0" smtClean="0"/>
              <a:t>b) Arhitektura je iz let 1000 do 1450 n.š.</a:t>
            </a:r>
          </a:p>
          <a:p>
            <a:pPr marL="0" indent="0">
              <a:buNone/>
            </a:pPr>
            <a:endParaRPr lang="sl-SI" sz="1400" dirty="0"/>
          </a:p>
          <a:p>
            <a:pPr marL="0" indent="0">
              <a:buNone/>
            </a:pPr>
            <a:endParaRPr lang="sl-SI" sz="1400" dirty="0" smtClean="0"/>
          </a:p>
          <a:p>
            <a:pPr marL="0" indent="0">
              <a:buNone/>
            </a:pPr>
            <a:endParaRPr lang="sl-SI" sz="1400" dirty="0"/>
          </a:p>
          <a:p>
            <a:pPr marL="0" indent="0">
              <a:buNone/>
            </a:pPr>
            <a:endParaRPr lang="sl-SI" sz="1400" dirty="0" smtClean="0"/>
          </a:p>
          <a:p>
            <a:pPr marL="0" indent="0">
              <a:buNone/>
            </a:pPr>
            <a:r>
              <a:rPr lang="sl-SI" sz="1400" dirty="0" smtClean="0"/>
              <a:t>                                                                                    </a:t>
            </a:r>
          </a:p>
          <a:p>
            <a:pPr marL="0" indent="0">
              <a:buNone/>
            </a:pPr>
            <a:r>
              <a:rPr lang="sl-SI" sz="1400" dirty="0"/>
              <a:t> </a:t>
            </a:r>
            <a:r>
              <a:rPr lang="sl-SI" sz="1400" dirty="0" smtClean="0"/>
              <a:t>                                                                                    </a:t>
            </a:r>
            <a:r>
              <a:rPr lang="en-US" sz="1600" dirty="0" smtClean="0"/>
              <a:t>Pueblo Indians</a:t>
            </a:r>
            <a:r>
              <a:rPr lang="sl-SI" sz="1600" dirty="0" smtClean="0"/>
              <a:t> are</a:t>
            </a:r>
            <a:r>
              <a:rPr lang="en-US" sz="1600" dirty="0" smtClean="0"/>
              <a:t> North</a:t>
            </a:r>
            <a:r>
              <a:rPr lang="sl-SI" sz="1600" dirty="0" smtClean="0"/>
              <a:t> American Indian </a:t>
            </a:r>
            <a:r>
              <a:rPr lang="en-US" sz="1600" u="sng" dirty="0" smtClean="0"/>
              <a:t>peoples</a:t>
            </a:r>
            <a:r>
              <a:rPr lang="en-US" sz="1600" dirty="0" smtClean="0"/>
              <a:t> </a:t>
            </a:r>
            <a:r>
              <a:rPr lang="en-US" sz="1600" dirty="0"/>
              <a:t>known for living in compact permanent </a:t>
            </a:r>
            <a:r>
              <a:rPr lang="en-US" sz="1600" dirty="0" smtClean="0"/>
              <a:t>sett</a:t>
            </a:r>
            <a:r>
              <a:rPr lang="sl-SI" sz="1600" dirty="0" smtClean="0"/>
              <a:t>lements </a:t>
            </a:r>
          </a:p>
          <a:p>
            <a:pPr marL="0" indent="0">
              <a:buNone/>
            </a:pPr>
            <a:r>
              <a:rPr lang="sl-SI" sz="1600" dirty="0"/>
              <a:t> </a:t>
            </a:r>
            <a:r>
              <a:rPr lang="sl-SI" sz="1600" dirty="0" smtClean="0"/>
              <a:t>                                                                            known as Pueblo.  </a:t>
            </a:r>
          </a:p>
          <a:p>
            <a:pPr marL="0" indent="0">
              <a:buNone/>
            </a:pPr>
            <a:r>
              <a:rPr lang="sl-SI" sz="1600" dirty="0"/>
              <a:t> </a:t>
            </a:r>
            <a:r>
              <a:rPr lang="sl-SI" sz="1600" dirty="0" smtClean="0"/>
              <a:t>                                                                        </a:t>
            </a:r>
            <a:r>
              <a:rPr lang="en-US" sz="1600" u="sng" dirty="0" smtClean="0"/>
              <a:t>Contemporary </a:t>
            </a:r>
            <a:r>
              <a:rPr lang="en-US" sz="1600" dirty="0"/>
              <a:t>Pueblo peoples </a:t>
            </a:r>
            <a:r>
              <a:rPr lang="en-US" sz="1600" dirty="0" smtClean="0"/>
              <a:t>have </a:t>
            </a:r>
            <a:r>
              <a:rPr lang="en-US" sz="1600" dirty="0"/>
              <a:t>adopted a variety of </a:t>
            </a:r>
            <a:r>
              <a:rPr lang="en-US" sz="1600" dirty="0" smtClean="0"/>
              <a:t>modern </a:t>
            </a:r>
            <a:r>
              <a:rPr lang="en-US" sz="1600" dirty="0"/>
              <a:t>convenience products, yet they </a:t>
            </a:r>
            <a:endParaRPr lang="sl-SI" sz="1600" dirty="0" smtClean="0"/>
          </a:p>
          <a:p>
            <a:pPr marL="0" indent="0">
              <a:buNone/>
            </a:pPr>
            <a:r>
              <a:rPr lang="sl-SI" sz="1600" dirty="0"/>
              <a:t> </a:t>
            </a:r>
            <a:r>
              <a:rPr lang="sl-SI" sz="1600" dirty="0" smtClean="0"/>
              <a:t>                                                                             </a:t>
            </a:r>
            <a:r>
              <a:rPr lang="en-US" sz="1600" dirty="0" smtClean="0"/>
              <a:t>extensively </a:t>
            </a:r>
            <a:r>
              <a:rPr lang="en-US" sz="1600" u="sng" dirty="0"/>
              <a:t>retain </a:t>
            </a:r>
            <a:r>
              <a:rPr lang="en-US" sz="1600" dirty="0"/>
              <a:t>their </a:t>
            </a:r>
            <a:r>
              <a:rPr lang="en-US" sz="1600" dirty="0" smtClean="0"/>
              <a:t>traditional</a:t>
            </a:r>
            <a:r>
              <a:rPr lang="sl-SI" sz="1600" dirty="0" smtClean="0"/>
              <a:t> </a:t>
            </a:r>
            <a:r>
              <a:rPr lang="sl-SI" sz="1600" u="sng" dirty="0" smtClean="0"/>
              <a:t>kinship</a:t>
            </a:r>
            <a:r>
              <a:rPr lang="en-US" sz="1600" dirty="0"/>
              <a:t> systems, </a:t>
            </a:r>
            <a:r>
              <a:rPr lang="sl-SI" sz="1600" dirty="0" smtClean="0"/>
              <a:t>religions</a:t>
            </a:r>
            <a:r>
              <a:rPr lang="en-US" sz="1600" dirty="0" smtClean="0"/>
              <a:t>,</a:t>
            </a:r>
            <a:r>
              <a:rPr lang="sl-SI" sz="1600" dirty="0" smtClean="0"/>
              <a:t> </a:t>
            </a:r>
            <a:r>
              <a:rPr lang="en-US" sz="1600" dirty="0" smtClean="0"/>
              <a:t>and</a:t>
            </a:r>
            <a:r>
              <a:rPr lang="en-US" sz="1600" dirty="0"/>
              <a:t> </a:t>
            </a:r>
            <a:r>
              <a:rPr lang="sl-SI" sz="1600" dirty="0" smtClean="0"/>
              <a:t>crafts. </a:t>
            </a:r>
            <a:endParaRPr lang="en-US" sz="1600" dirty="0"/>
          </a:p>
        </p:txBody>
      </p:sp>
      <p:pic>
        <p:nvPicPr>
          <p:cNvPr id="9" name="Slika 8"/>
          <p:cNvPicPr>
            <a:picLocks noChangeAspect="1"/>
          </p:cNvPicPr>
          <p:nvPr/>
        </p:nvPicPr>
        <p:blipFill>
          <a:blip r:embed="rId8"/>
          <a:stretch>
            <a:fillRect/>
          </a:stretch>
        </p:blipFill>
        <p:spPr>
          <a:xfrm>
            <a:off x="123567" y="79643"/>
            <a:ext cx="1213209" cy="627942"/>
          </a:xfrm>
          <a:prstGeom prst="rect">
            <a:avLst/>
          </a:prstGeom>
        </p:spPr>
      </p:pic>
      <p:pic>
        <p:nvPicPr>
          <p:cNvPr id="4" name="Slika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60342" y="71299"/>
            <a:ext cx="738327" cy="738327"/>
          </a:xfrm>
          <a:prstGeom prst="rect">
            <a:avLst/>
          </a:prstGeom>
        </p:spPr>
      </p:pic>
      <p:pic>
        <p:nvPicPr>
          <p:cNvPr id="5" name="Slika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73369" y="1254855"/>
            <a:ext cx="4435435" cy="2328603"/>
          </a:xfrm>
          <a:prstGeom prst="rect">
            <a:avLst/>
          </a:prstGeom>
        </p:spPr>
      </p:pic>
      <p:pic>
        <p:nvPicPr>
          <p:cNvPr id="8" name="Slika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1230" y="2235931"/>
            <a:ext cx="2656550" cy="4152768"/>
          </a:xfrm>
          <a:prstGeom prst="rect">
            <a:avLst/>
          </a:prstGeom>
        </p:spPr>
      </p:pic>
      <p:pic>
        <p:nvPicPr>
          <p:cNvPr id="7"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76952" y="200026"/>
            <a:ext cx="609600" cy="609600"/>
          </a:xfrm>
          <a:prstGeom prst="rect">
            <a:avLst/>
          </a:prstGeom>
        </p:spPr>
      </p:pic>
      <p:pic>
        <p:nvPicPr>
          <p:cNvPr id="11" name="Posnet zv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140778" y="200026"/>
            <a:ext cx="609600" cy="609600"/>
          </a:xfrm>
          <a:prstGeom prst="rect">
            <a:avLst/>
          </a:prstGeom>
        </p:spPr>
      </p:pic>
      <p:pic>
        <p:nvPicPr>
          <p:cNvPr id="12"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76952" y="1031789"/>
            <a:ext cx="609600" cy="609600"/>
          </a:xfrm>
          <a:prstGeom prst="rect">
            <a:avLst/>
          </a:prstGeom>
        </p:spPr>
      </p:pic>
    </p:spTree>
    <p:extLst>
      <p:ext uri="{BB962C8B-B14F-4D97-AF65-F5344CB8AC3E}">
        <p14:creationId xmlns:p14="http://schemas.microsoft.com/office/powerpoint/2010/main" val="1648469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551"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04"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447</Words>
  <Application>Microsoft Office PowerPoint</Application>
  <PresentationFormat>Širokozaslonsko</PresentationFormat>
  <Paragraphs>70</Paragraphs>
  <Slides>7</Slides>
  <Notes>0</Notes>
  <HiddenSlides>0</HiddenSlides>
  <MMClips>19</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7</vt:i4>
      </vt:variant>
    </vt:vector>
  </HeadingPairs>
  <TitlesOfParts>
    <vt:vector size="11" baseType="lpstr">
      <vt:lpstr>Arial</vt:lpstr>
      <vt:lpstr>Calibri</vt:lpstr>
      <vt:lpstr>Calibri Light</vt:lpstr>
      <vt:lpstr>Officeova tema</vt:lpstr>
      <vt:lpstr>UNESCO NARAVNA IN KULTURNA DEDIŠČINA V ZDA</vt:lpstr>
      <vt:lpstr>UČNI CILJI:  Pripomočki: svetovni splet, Atlas stran 138-139, zvezek za geografijo </vt:lpstr>
      <vt:lpstr>YELLOWSTONE</vt:lpstr>
      <vt:lpstr>VELIKI KANJON-GRAND CANYON  </vt:lpstr>
      <vt:lpstr>EVERGLADES</vt:lpstr>
      <vt:lpstr>KIP SVOBODE-STATUE OF LIBERTY</vt:lpstr>
      <vt:lpstr>TAOS PUEBLO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UNESCO NARAVNA IN KULTURNA DEDIŠČINA V ZDA</dc:title>
  <dc:creator>Uporabnik sistema Windows</dc:creator>
  <cp:lastModifiedBy>A3</cp:lastModifiedBy>
  <cp:revision>44</cp:revision>
  <dcterms:created xsi:type="dcterms:W3CDTF">2020-04-05T08:40:41Z</dcterms:created>
  <dcterms:modified xsi:type="dcterms:W3CDTF">2020-04-07T05:32:18Z</dcterms:modified>
</cp:coreProperties>
</file>