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comments/comment8.xml" ContentType="application/vnd.openxmlformats-officedocument.presentationml.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s/comment11.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68" r:id="rId3"/>
    <p:sldId id="260" r:id="rId4"/>
    <p:sldId id="267" r:id="rId5"/>
    <p:sldId id="264" r:id="rId6"/>
    <p:sldId id="270" r:id="rId7"/>
    <p:sldId id="269" r:id="rId8"/>
    <p:sldId id="259" r:id="rId9"/>
    <p:sldId id="262" r:id="rId10"/>
    <p:sldId id="263" r:id="rId11"/>
    <p:sldId id="256" r:id="rId12"/>
    <p:sldId id="258" r:id="rId13"/>
    <p:sldId id="261"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411" autoAdjust="0"/>
  </p:normalViewPr>
  <p:slideViewPr>
    <p:cSldViewPr>
      <p:cViewPr varScale="1">
        <p:scale>
          <a:sx n="35" d="100"/>
          <a:sy n="35" d="100"/>
        </p:scale>
        <p:origin x="-14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7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1-24T19:23:29.271" idx="2">
    <p:pos x="10" y="10"/>
    <p:text>UVOD:
O čem mislite, da bomo govorili danes? (Učenci ugibajo glede na to, kar vidijo.) Kaj vi veste o Soncu? (Otrokom dopustimo vse možne odgovore - Sonce gre spat... in jim povemo, da bodo o Soncu danes veliko novega izvedeli in prav tako o Zemlji.)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11-24T19:34:42.669" idx="11">
    <p:pos x="10" y="0"/>
    <p:text>Ob naslednjih diapozitivih otroci vzamejo v roke učbenik Spoznavanja okolja 2 in si ogledajo ilustracije sončnega vzhoda in spoznajo, da Sonce ne vstane, ampak vzide ter ne gre spat, ampak zaide.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6-11-24T19:38:06.262" idx="12">
    <p:pos x="10" y="10"/>
    <p:text>UTRJEVANJE:
V delovnem zvezku otroci narišejo sončni zahod. Ob tem ponavljamo spoznano. Postavljam vprašanja, otroci odgovarjajo.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11-24T19:36:17.966" idx="3">
    <p:pos x="137" y="146"/>
    <p:text>Obravnava nove snovi:
Nekoč davno so mislili, da je Zemlja ploščata. Mornarje je bilo zelo strah, ko so s svojimi ladjami pluli po morju, saj so bili prepričani, da bodo prišli do konca sveta in padli z njega. (Otroke vprašamo, kaj oni mislijo o tem. Ali je to mogoče, kakšna se zdi Zemlja vam? Kaj veste o tem?)
Že dolgo vemo, da je Zemlja okrogla.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11-24T19:09:01.793" idx="4">
    <p:pos x="10" y="10"/>
    <p:text>Tako Zemlja izgleda. (Otroke pustimo, da si ogledajo posnetek in uživajo v njem, saj je Zemlja v vesolju resnično lepa.)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11-24T19:13:26.904" idx="5">
    <p:pos x="10" y="10"/>
    <p:text>Veste, da se vseskozi vrtimo, četudi spimo v postelji? Kajti Zemlja se vseskozi vrti okrog Sonca. (Ker so to otroci 2. razreda, jim o tem ne razlagamo preveč - več o tem je v tretjem razredu.) 
Skupaj z otroci naredimo simulacijo gibanja Zemlje okoli Sonca: Stol je Sonce, mi smo Zemlja in se počasi vrtimo okoli stola.</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11-24T19:17:31.166" idx="6">
    <p:pos x="10" y="10"/>
    <p:text>Tako izgleda vrtenje Zemlje okoli Sonca. 
(Otroci si ogledajo diapozitiv, ob tem poslušamo njihove komentarje in jih usmerjamo s pogovorom v pravo razmišljanje o Soncu in Zemlji. To spoznajo bolj podrobno v tretjem razredu.)</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11-24T19:23:08.140" idx="7">
    <p:pos x="10" y="19"/>
    <p:text>Zemlja pa se ne vrti le okrog Sonca, ampak tudi okrog svoje osi. 
Skupaj simuliramo vrtenje Zemlje: Stol je Sonce in mi smo Zemlja. Vrtimo se okrog svoje osi in hkrati okrog stola.
Ugotovimo, da se nam vrti.
Zdaj pa se vrtimo samo okrog svoje osi , stol je še zmeraj Sonce. Obrnimo obraz proti Soncu (stolu). Kako nam je toplo v lica! Zdaj pa se obrnimo z obrazom proč od Sonca (stola). Kako je hladno! 
(Otroke vprašamo, kje mislijo, da je bil dan in kje noč?)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11-24T19:27:12.742" idx="8">
    <p:pos x="10" y="10"/>
    <p:text>Dan in noč nastaneta zato, ker se Zemlja vrti okrog svoje osi. (Otrokom pustimo, da si ogledajo ilustracijo in si naredijo novo predstavo.)
Zdaj pa si bomo ogledali, kako to izgledata dan in noč iz vesolja.</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11-24T19:28:58.674" idx="9">
    <p:pos x="10" y="10"/>
    <p:text>Pustimo, da si otroci ogledajo posnetke in naj razmišljajo, iz katere smeri sveti Sonce zdaj. Pogovarjamo se, kje je dan in kje noč, kako to vemo.</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11-24T19:31:32.726" idx="10">
    <p:pos x="10" y="10"/>
    <p:text>Ob tem diapozitivu strnemo misli o vrtenju Zemlje okoli svoje osi in o nastanku dneva in noči. 
Če je potrebno, še enkrat simuliramo vsi skupaj vrtenje Zemlje okoli svoje osi in ob tem razmišljamo, kam sveti Sonce - stol, kje je dan in kje noč.)</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378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26293D-F07D-427A-975A-0BFFEE09B469}" type="slidenum">
              <a:rPr lang="sl-SI"/>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11556-9B0D-4F2E-B116-4CFA68855900}" type="slidenum">
              <a:rPr lang="sl-SI"/>
              <a:pPr/>
              <a:t>1</a:t>
            </a:fld>
            <a:endParaRPr lang="sl-SI"/>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sl-SI"/>
              <a:t>UVOD:</a:t>
            </a:r>
          </a:p>
          <a:p>
            <a:r>
              <a:rPr lang="sl-SI"/>
              <a:t>O čem mislite, da bomo govorili danes? (Učenci ugibajo glede na to, kar vidijo.) Kaj vi veste o Soncu? (Otrokom dopustimo vse možne odgovore - Sonce gre spat... in jim povemo, da bodo o Soncu danes veliko novega izvedeli in prav tako o Zemlji.)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88529-CB29-4973-8D52-F13D61470129}" type="slidenum">
              <a:rPr lang="sl-SI"/>
              <a:pPr/>
              <a:t>2</a:t>
            </a:fld>
            <a:endParaRPr lang="sl-SI"/>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sl-SI"/>
              <a:t>Obravnava nove snovi:</a:t>
            </a:r>
          </a:p>
          <a:p>
            <a:r>
              <a:rPr lang="sl-SI"/>
              <a:t>Nekoč davno so mislili, da je Zemlja ploščata. Mornarje je bilo zelo strah, ko so s svojimi ladjami pluli po morju, saj so bili prepričani, da bodo prišli do konca sveta in padli z njega. (Otroke vprašamo, kaj oni mislijo o tem. Ali je to mogoče, kakšna se zdi Zemlja vam? Kaj veste o tem?)</a:t>
            </a:r>
          </a:p>
          <a:p>
            <a:r>
              <a:rPr lang="sl-SI"/>
              <a:t>Že dolgo vemo, da je Zemlja okrogla.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9142B-82EC-42FD-9969-6DAE02AAD2F6}" type="slidenum">
              <a:rPr lang="sl-SI"/>
              <a:pPr/>
              <a:t>3</a:t>
            </a:fld>
            <a:endParaRPr lang="sl-SI"/>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sl-SI"/>
              <a:t>Tako Zemlja zgleda. (Otroke pustimo, da si ogledajo posnetek in uživajo v njem, saj je Zemlja v vesolju resnično lepa.)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8CD2F-5E40-486C-BCEE-272D27BD8FD3}" type="slidenum">
              <a:rPr lang="sl-SI"/>
              <a:pPr/>
              <a:t>4</a:t>
            </a:fld>
            <a:endParaRPr lang="sl-SI"/>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sl-SI"/>
              <a:t>Veste, da se vseskozi vrtimo, četudi spimo v postelji? Kajti Zemlja se vseskozi vrti okrog Sonca. (Ker so to otroci 2. razreda, jim o tem ne razlagamo preveč - več o tem je v tretjem razredu.) </a:t>
            </a:r>
          </a:p>
          <a:p>
            <a:r>
              <a:rPr lang="sl-SI"/>
              <a:t>Skupaj z otroci naredimo simulacijo gibanja Zemlje okoli Sonca: Stol je Sonce, mi smo Zemlja in se počasi vrtimo okoli stola.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D3EA5-EA20-4ACB-93CE-72D2C7037E7E}" type="slidenum">
              <a:rPr lang="sl-SI"/>
              <a:pPr/>
              <a:t>5</a:t>
            </a:fld>
            <a:endParaRPr lang="sl-SI"/>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sl-SI"/>
              <a:t>Tako zgleda vrtenje Zemlje okoli Sonca. </a:t>
            </a:r>
          </a:p>
          <a:p>
            <a:r>
              <a:rPr lang="sl-SI"/>
              <a:t>(Otroci si ogledajo diapozitiv, ob tem poslušamo njihove komentarje in jih usmerjamo s pogovorom v pravo razmišljanje o Soncu in Zemlji. To spoznajo bolj podrobno v tretjem razredu.)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DF1F9-7B52-4B0B-BBAA-DDD9E720CC02}" type="slidenum">
              <a:rPr lang="sl-SI"/>
              <a:pPr/>
              <a:t>6</a:t>
            </a:fld>
            <a:endParaRPr lang="sl-SI"/>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sl-SI"/>
              <a:t>Zemlja pa se ne vrti le okrog Sonca, ampak tudi okrog svoje osi. </a:t>
            </a:r>
          </a:p>
          <a:p>
            <a:r>
              <a:rPr lang="sl-SI"/>
              <a:t>Skupaj simuliramo vrtenje Zemlje: Stol je Sonce in mi smo Zemlja. Vrtimo se okrog svoje osi in hkrati okrog stola.</a:t>
            </a:r>
          </a:p>
          <a:p>
            <a:r>
              <a:rPr lang="sl-SI"/>
              <a:t>Ugotovimo, da se nam vrti.</a:t>
            </a:r>
          </a:p>
          <a:p>
            <a:r>
              <a:rPr lang="sl-SI"/>
              <a:t>Zdaj pa se vrtimo samo okrog svoje osi , stol je še zmeraj Sonce. Obrnimo obraz proti Soncu (stolu). Kako nam je toplo v lica! Zdaj pa se obrnimo z obrazom proč od Sonca (stola). Kako je hladno! </a:t>
            </a:r>
          </a:p>
          <a:p>
            <a:r>
              <a:rPr lang="sl-SI"/>
              <a:t>(Otroke vprašamo, kje mislijo, da je bil dan in kje noč?)</a:t>
            </a:r>
          </a:p>
          <a:p>
            <a:r>
              <a:rPr lang="sl-SI"/>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04173-8CCD-47BF-8448-EE0AC450B452}" type="slidenum">
              <a:rPr lang="sl-SI"/>
              <a:pPr/>
              <a:t>7</a:t>
            </a:fld>
            <a:endParaRPr lang="sl-SI"/>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sl-SI"/>
              <a:t>Dan in noč nastaneta zato, ker se Zemlja vrti okrog svoje osi. (Otrokom pustimo, da si ogledajo ilustracijo in si naredijo novo predstavo.)</a:t>
            </a:r>
          </a:p>
          <a:p>
            <a:r>
              <a:rPr lang="sl-SI"/>
              <a:t>Zdaj pa si bomo ogledali, kako to izgledata dan in noč iz vesolja.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538FE-2513-40D9-867E-C67F50165FA2}" type="slidenum">
              <a:rPr lang="sl-SI"/>
              <a:pPr/>
              <a:t>8</a:t>
            </a:fld>
            <a:endParaRPr lang="sl-SI"/>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sl-SI"/>
              <a:t>Pustimo, da si otroci ogledajo posnetke in naj razmišljajo, iz katere smeri sveti Sonce zdaj. Pogovarjamo se, kje je dan in kje noč, kako to vemo.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33CF3-EBF9-4D1B-B473-A2FE3A694CB8}" type="slidenum">
              <a:rPr lang="sl-SI"/>
              <a:pPr/>
              <a:t>11</a:t>
            </a:fld>
            <a:endParaRPr lang="sl-SI"/>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sl-SI"/>
              <a:t>Ob naslednjih diapozitivih otroci vzamejo v roke učbenik Spoznavanja okolja 2 in si ogledajo ilustracije sončnega vzhoda in spoznajo, da Sonce ne vstane, ampak vzide ter ne gre spat, ampak zaide. </a:t>
            </a:r>
          </a:p>
          <a:p>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59F469E1-040A-4F2E-8F85-B42A884DD1C5}" type="slidenum">
              <a:rPr lang="sl-SI"/>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7E6F56AB-355D-4251-B7AE-9CCCB7B3F3A1}" type="slidenum">
              <a:rPr lang="sl-SI"/>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790813BB-9011-413F-B2AE-D930E4BE79BA}"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B2945C47-C737-44C3-966F-3F7958F07A1E}" type="slidenum">
              <a:rPr lang="sl-SI"/>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81E35E97-991D-48FB-9149-5E5A849C83C8}" type="slidenum">
              <a:rPr lang="sl-SI"/>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679BB378-ABB2-4744-A6BD-6FB4B374BEE2}" type="slidenum">
              <a:rPr lang="sl-SI"/>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sl-SI"/>
          </a:p>
        </p:txBody>
      </p:sp>
      <p:sp>
        <p:nvSpPr>
          <p:cNvPr id="8" name="Ograda noge 7"/>
          <p:cNvSpPr>
            <a:spLocks noGrp="1"/>
          </p:cNvSpPr>
          <p:nvPr>
            <p:ph type="ftr" sz="quarter" idx="11"/>
          </p:nvPr>
        </p:nvSpPr>
        <p:spPr/>
        <p:txBody>
          <a:bodyPr/>
          <a:lstStyle>
            <a:lvl1pPr>
              <a:defRPr/>
            </a:lvl1pPr>
          </a:lstStyle>
          <a:p>
            <a:endParaRPr lang="sl-SI"/>
          </a:p>
        </p:txBody>
      </p:sp>
      <p:sp>
        <p:nvSpPr>
          <p:cNvPr id="9" name="Ograda številke diapozitiva 8"/>
          <p:cNvSpPr>
            <a:spLocks noGrp="1"/>
          </p:cNvSpPr>
          <p:nvPr>
            <p:ph type="sldNum" sz="quarter" idx="12"/>
          </p:nvPr>
        </p:nvSpPr>
        <p:spPr/>
        <p:txBody>
          <a:bodyPr/>
          <a:lstStyle>
            <a:lvl1pPr>
              <a:defRPr/>
            </a:lvl1pPr>
          </a:lstStyle>
          <a:p>
            <a:fld id="{E7FEECC6-C018-4522-A724-B1B45DC0B807}" type="slidenum">
              <a:rPr lang="sl-SI"/>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sl-SI"/>
          </a:p>
        </p:txBody>
      </p:sp>
      <p:sp>
        <p:nvSpPr>
          <p:cNvPr id="4" name="Ograda noge 3"/>
          <p:cNvSpPr>
            <a:spLocks noGrp="1"/>
          </p:cNvSpPr>
          <p:nvPr>
            <p:ph type="ftr" sz="quarter" idx="11"/>
          </p:nvPr>
        </p:nvSpPr>
        <p:spPr/>
        <p:txBody>
          <a:bodyPr/>
          <a:lstStyle>
            <a:lvl1pPr>
              <a:defRPr/>
            </a:lvl1pPr>
          </a:lstStyle>
          <a:p>
            <a:endParaRPr lang="sl-SI"/>
          </a:p>
        </p:txBody>
      </p:sp>
      <p:sp>
        <p:nvSpPr>
          <p:cNvPr id="5" name="Ograda številke diapozitiva 4"/>
          <p:cNvSpPr>
            <a:spLocks noGrp="1"/>
          </p:cNvSpPr>
          <p:nvPr>
            <p:ph type="sldNum" sz="quarter" idx="12"/>
          </p:nvPr>
        </p:nvSpPr>
        <p:spPr/>
        <p:txBody>
          <a:bodyPr/>
          <a:lstStyle>
            <a:lvl1pPr>
              <a:defRPr/>
            </a:lvl1pPr>
          </a:lstStyle>
          <a:p>
            <a:fld id="{7727EBF1-9F82-4F15-B495-2231CFCDE44A}" type="slidenum">
              <a:rPr lang="sl-SI"/>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644BC6EA-3D9B-4355-9F0D-2935DE75F7AC}" type="slidenum">
              <a:rPr lang="sl-SI"/>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8B4B783C-0CB3-41FD-A5BB-B68E6852F859}" type="slidenum">
              <a:rPr lang="sl-SI"/>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31F561A7-9EA6-4F6C-8FC1-EDB5479C8235}" type="slidenum">
              <a:rPr lang="sl-SI"/>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CFA326-9A9F-4E3C-82BA-D06666E0F993}" type="slidenum">
              <a:rPr lang="sl-SI"/>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273" name="Picture 9" descr="sunturns"/>
          <p:cNvPicPr>
            <a:picLocks noChangeAspect="1" noChangeArrowheads="1" noCrop="1"/>
          </p:cNvPicPr>
          <p:nvPr/>
        </p:nvPicPr>
        <p:blipFill>
          <a:blip r:embed="rId4"/>
          <a:srcRect/>
          <a:stretch>
            <a:fillRect/>
          </a:stretch>
        </p:blipFill>
        <p:spPr bwMode="auto">
          <a:xfrm>
            <a:off x="6732588" y="1412875"/>
            <a:ext cx="2095500" cy="2095500"/>
          </a:xfrm>
          <a:prstGeom prst="rect">
            <a:avLst/>
          </a:prstGeom>
          <a:noFill/>
        </p:spPr>
      </p:pic>
      <p:pic>
        <p:nvPicPr>
          <p:cNvPr id="11272" name="Picture 8" descr="sunturns"/>
          <p:cNvPicPr>
            <a:picLocks noChangeAspect="1" noChangeArrowheads="1" noCrop="1"/>
          </p:cNvPicPr>
          <p:nvPr/>
        </p:nvPicPr>
        <p:blipFill>
          <a:blip r:embed="rId4"/>
          <a:srcRect/>
          <a:stretch>
            <a:fillRect/>
          </a:stretch>
        </p:blipFill>
        <p:spPr bwMode="auto">
          <a:xfrm>
            <a:off x="323850" y="1196975"/>
            <a:ext cx="2095500" cy="2095500"/>
          </a:xfrm>
          <a:prstGeom prst="rect">
            <a:avLst/>
          </a:prstGeom>
          <a:noFill/>
        </p:spPr>
      </p:pic>
      <p:sp>
        <p:nvSpPr>
          <p:cNvPr id="11266" name="Rectangle 2" descr="5%"/>
          <p:cNvSpPr>
            <a:spLocks noGrp="1" noChangeArrowheads="1"/>
          </p:cNvSpPr>
          <p:nvPr>
            <p:ph type="ctrTitle"/>
          </p:nvPr>
        </p:nvSpPr>
        <p:spPr>
          <a:xfrm>
            <a:off x="755650" y="2565400"/>
            <a:ext cx="7772400" cy="1470025"/>
          </a:xfrm>
          <a:pattFill prst="pct5">
            <a:fgClr>
              <a:schemeClr val="accent2"/>
            </a:fgClr>
            <a:bgClr>
              <a:schemeClr val="accent1"/>
            </a:bgClr>
          </a:pattFill>
          <a:ln w="76200">
            <a:solidFill>
              <a:schemeClr val="accent2"/>
            </a:solidFill>
          </a:ln>
        </p:spPr>
        <p:txBody>
          <a:bodyPr/>
          <a:lstStyle/>
          <a:p>
            <a:r>
              <a:rPr lang="sl-SI" b="1">
                <a:solidFill>
                  <a:schemeClr val="accent2"/>
                </a:solidFill>
              </a:rPr>
              <a:t>SONCE ZGODAJ GORI GRE</a:t>
            </a:r>
          </a:p>
        </p:txBody>
      </p:sp>
      <p:sp>
        <p:nvSpPr>
          <p:cNvPr id="11267" name="Rectangle 3"/>
          <p:cNvSpPr>
            <a:spLocks noGrp="1" noChangeArrowheads="1"/>
          </p:cNvSpPr>
          <p:nvPr>
            <p:ph type="subTitle" idx="1"/>
          </p:nvPr>
        </p:nvSpPr>
        <p:spPr>
          <a:xfrm>
            <a:off x="827088" y="5805488"/>
            <a:ext cx="2376487" cy="647700"/>
          </a:xfrm>
          <a:solidFill>
            <a:schemeClr val="accent2"/>
          </a:solidFill>
        </p:spPr>
        <p:txBody>
          <a:bodyPr/>
          <a:lstStyle/>
          <a:p>
            <a:r>
              <a:rPr lang="sl-SI">
                <a:solidFill>
                  <a:schemeClr val="accent1"/>
                </a:solidFill>
              </a:rPr>
              <a:t>KJ 2006</a:t>
            </a:r>
          </a:p>
        </p:txBody>
      </p:sp>
      <p:pic>
        <p:nvPicPr>
          <p:cNvPr id="11268" name="Picture 4" descr="SONCE"/>
          <p:cNvPicPr>
            <a:picLocks noChangeAspect="1" noChangeArrowheads="1"/>
          </p:cNvPicPr>
          <p:nvPr/>
        </p:nvPicPr>
        <p:blipFill>
          <a:blip r:embed="rId5"/>
          <a:srcRect/>
          <a:stretch>
            <a:fillRect/>
          </a:stretch>
        </p:blipFill>
        <p:spPr bwMode="auto">
          <a:xfrm>
            <a:off x="6516688" y="4508500"/>
            <a:ext cx="2049462" cy="2049463"/>
          </a:xfrm>
          <a:prstGeom prst="rect">
            <a:avLst/>
          </a:prstGeom>
          <a:noFill/>
        </p:spPr>
      </p:pic>
      <p:pic>
        <p:nvPicPr>
          <p:cNvPr id="11269" name="Picture 5" descr="SONCE1"/>
          <p:cNvPicPr>
            <a:picLocks noChangeAspect="1" noChangeArrowheads="1"/>
          </p:cNvPicPr>
          <p:nvPr/>
        </p:nvPicPr>
        <p:blipFill>
          <a:blip r:embed="rId6"/>
          <a:srcRect/>
          <a:stretch>
            <a:fillRect/>
          </a:stretch>
        </p:blipFill>
        <p:spPr bwMode="auto">
          <a:xfrm>
            <a:off x="3851275" y="5013325"/>
            <a:ext cx="2060575" cy="1554163"/>
          </a:xfrm>
          <a:prstGeom prst="rect">
            <a:avLst/>
          </a:prstGeom>
          <a:noFill/>
        </p:spPr>
      </p:pic>
      <p:pic>
        <p:nvPicPr>
          <p:cNvPr id="11275" name="Picture 11" descr="sunturns"/>
          <p:cNvPicPr>
            <a:picLocks noChangeAspect="1" noChangeArrowheads="1" noCrop="1"/>
          </p:cNvPicPr>
          <p:nvPr/>
        </p:nvPicPr>
        <p:blipFill>
          <a:blip r:embed="rId4"/>
          <a:srcRect/>
          <a:stretch>
            <a:fillRect/>
          </a:stretch>
        </p:blipFill>
        <p:spPr bwMode="auto">
          <a:xfrm>
            <a:off x="3635375" y="0"/>
            <a:ext cx="2095500" cy="2095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171450" y="450850"/>
            <a:ext cx="9144000" cy="0"/>
          </a:xfrm>
          <a:prstGeom prst="rect">
            <a:avLst/>
          </a:prstGeom>
          <a:noFill/>
          <a:ln w="9525">
            <a:noFill/>
            <a:miter lim="800000"/>
            <a:headEnd/>
            <a:tailEnd/>
          </a:ln>
          <a:effectLst/>
        </p:spPr>
        <p:txBody>
          <a:bodyPr wrap="none" anchor="ctr">
            <a:spAutoFit/>
          </a:bodyPr>
          <a:lstStyle/>
          <a:p>
            <a:endParaRPr lang="sl-SI"/>
          </a:p>
        </p:txBody>
      </p:sp>
      <p:pic>
        <p:nvPicPr>
          <p:cNvPr id="9222" name="Picture 6"/>
          <p:cNvPicPr>
            <a:picLocks noChangeAspect="1" noChangeArrowheads="1"/>
          </p:cNvPicPr>
          <p:nvPr/>
        </p:nvPicPr>
        <p:blipFill>
          <a:blip r:embed="rId2"/>
          <a:srcRect l="40822" t="24310" r="3174" b="28839"/>
          <a:stretch>
            <a:fillRect/>
          </a:stretch>
        </p:blipFill>
        <p:spPr bwMode="auto">
          <a:xfrm>
            <a:off x="0" y="476250"/>
            <a:ext cx="9144000" cy="57419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descr="http://www-cdr.stanford.edu/~petrie/Easter-05/LargerImages/19-true-dawn.jpg"/>
          <p:cNvSpPr>
            <a:spLocks noChangeAspect="1" noChangeArrowheads="1"/>
          </p:cNvSpPr>
          <p:nvPr/>
        </p:nvSpPr>
        <p:spPr bwMode="auto">
          <a:xfrm>
            <a:off x="1743075" y="600075"/>
            <a:ext cx="5657850" cy="5657850"/>
          </a:xfrm>
          <a:prstGeom prst="rect">
            <a:avLst/>
          </a:prstGeom>
          <a:noFill/>
        </p:spPr>
        <p:txBody>
          <a:bodyPr/>
          <a:lstStyle/>
          <a:p>
            <a:endParaRPr lang="sl-SI"/>
          </a:p>
        </p:txBody>
      </p:sp>
      <p:sp>
        <p:nvSpPr>
          <p:cNvPr id="2055" name="AutoShape 7" descr="Slike &quot;http://www-cdr.stanford.edu/~petrie/Easter-05/LargerImages/19-true-dawn.jpg&quot; ne morem prikazati, ker vsebuje napake."/>
          <p:cNvSpPr>
            <a:spLocks noChangeAspect="1" noChangeArrowheads="1"/>
          </p:cNvSpPr>
          <p:nvPr/>
        </p:nvSpPr>
        <p:spPr bwMode="auto">
          <a:xfrm>
            <a:off x="833438" y="-309563"/>
            <a:ext cx="7477125" cy="7477126"/>
          </a:xfrm>
          <a:prstGeom prst="rect">
            <a:avLst/>
          </a:prstGeom>
          <a:noFill/>
        </p:spPr>
        <p:txBody>
          <a:bodyPr/>
          <a:lstStyle/>
          <a:p>
            <a:endParaRPr lang="sl-SI"/>
          </a:p>
        </p:txBody>
      </p:sp>
      <p:pic>
        <p:nvPicPr>
          <p:cNvPr id="2056" name="Picture 8" descr="19-true-dawn"/>
          <p:cNvPicPr>
            <a:picLocks noChangeAspect="1" noChangeArrowheads="1"/>
          </p:cNvPicPr>
          <p:nvPr/>
        </p:nvPicPr>
        <p:blipFill>
          <a:blip r:embed="rId3"/>
          <a:srcRect/>
          <a:stretch>
            <a:fillRect/>
          </a:stretch>
        </p:blipFill>
        <p:spPr bwMode="auto">
          <a:xfrm>
            <a:off x="0" y="0"/>
            <a:ext cx="10404475" cy="78025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katja 016"/>
          <p:cNvPicPr>
            <a:picLocks noChangeAspect="1" noChangeArrowheads="1"/>
          </p:cNvPicPr>
          <p:nvPr/>
        </p:nvPicPr>
        <p:blipFill>
          <a:blip r:embed="rId3"/>
          <a:srcRect l="18881" t="52203" r="3342" b="7132"/>
          <a:stretch>
            <a:fillRect/>
          </a:stretch>
        </p:blipFill>
        <p:spPr bwMode="auto">
          <a:xfrm>
            <a:off x="684213" y="620713"/>
            <a:ext cx="7739062" cy="556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katja 015"/>
          <p:cNvPicPr>
            <a:picLocks noChangeAspect="1" noChangeArrowheads="1"/>
          </p:cNvPicPr>
          <p:nvPr/>
        </p:nvPicPr>
        <p:blipFill>
          <a:blip r:embed="rId3"/>
          <a:srcRect l="12990" t="28682" r="7753" b="24234"/>
          <a:stretch>
            <a:fillRect/>
          </a:stretch>
        </p:blipFill>
        <p:spPr bwMode="auto">
          <a:xfrm rot="-140539">
            <a:off x="769938" y="349250"/>
            <a:ext cx="74803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777875"/>
            <a:ext cx="9144000" cy="0"/>
          </a:xfrm>
          <a:prstGeom prst="rect">
            <a:avLst/>
          </a:prstGeom>
          <a:noFill/>
          <a:ln w="9525">
            <a:noFill/>
            <a:miter lim="800000"/>
            <a:headEnd/>
            <a:tailEnd/>
          </a:ln>
          <a:effectLst/>
        </p:spPr>
        <p:txBody>
          <a:bodyPr wrap="none" anchor="ctr">
            <a:spAutoFit/>
          </a:bodyPr>
          <a:lstStyle/>
          <a:p>
            <a:endParaRPr lang="sl-SI"/>
          </a:p>
        </p:txBody>
      </p:sp>
      <p:pic>
        <p:nvPicPr>
          <p:cNvPr id="10244" name="Picture 4"/>
          <p:cNvPicPr>
            <a:picLocks noChangeAspect="1" noChangeArrowheads="1"/>
          </p:cNvPicPr>
          <p:nvPr/>
        </p:nvPicPr>
        <p:blipFill>
          <a:blip r:embed="rId3"/>
          <a:srcRect l="33757" t="70085" r="41473" b="7715"/>
          <a:stretch>
            <a:fillRect/>
          </a:stretch>
        </p:blipFill>
        <p:spPr bwMode="auto">
          <a:xfrm>
            <a:off x="323850" y="692150"/>
            <a:ext cx="8329613" cy="5594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katja 017"/>
          <p:cNvPicPr>
            <a:picLocks noChangeAspect="1" noChangeArrowheads="1"/>
          </p:cNvPicPr>
          <p:nvPr/>
        </p:nvPicPr>
        <p:blipFill>
          <a:blip r:embed="rId3"/>
          <a:srcRect l="36528" t="66147" r="18047" b="3925"/>
          <a:stretch>
            <a:fillRect/>
          </a:stretch>
        </p:blipFill>
        <p:spPr bwMode="auto">
          <a:xfrm>
            <a:off x="2051050" y="1052513"/>
            <a:ext cx="5473700"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katja 017"/>
          <p:cNvPicPr>
            <a:picLocks noChangeAspect="1" noChangeArrowheads="1"/>
          </p:cNvPicPr>
          <p:nvPr/>
        </p:nvPicPr>
        <p:blipFill>
          <a:blip r:embed="rId3"/>
          <a:srcRect l="5646" t="32964" r="18047" b="46680"/>
          <a:stretch>
            <a:fillRect/>
          </a:stretch>
        </p:blipFill>
        <p:spPr bwMode="auto">
          <a:xfrm>
            <a:off x="323850" y="1628775"/>
            <a:ext cx="8569325" cy="314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118</TotalTime>
  <Words>499</Words>
  <Application>Microsoft Office PowerPoint</Application>
  <PresentationFormat>Diaprojekcija na zaslonu (4:3)</PresentationFormat>
  <Paragraphs>31</Paragraphs>
  <Slides>13</Slides>
  <Notes>9</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13</vt:i4>
      </vt:variant>
    </vt:vector>
  </HeadingPairs>
  <TitlesOfParts>
    <vt:vector size="15" baseType="lpstr">
      <vt:lpstr>Arial</vt:lpstr>
      <vt:lpstr>Privzeti načrt</vt:lpstr>
      <vt:lpstr>SONCE ZGODAJ GORI GRE</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test</dc:creator>
  <cp:lastModifiedBy>Rosana</cp:lastModifiedBy>
  <cp:revision>13</cp:revision>
  <dcterms:created xsi:type="dcterms:W3CDTF">2006-11-18T09:01:33Z</dcterms:created>
  <dcterms:modified xsi:type="dcterms:W3CDTF">2010-08-13T14:17:47Z</dcterms:modified>
</cp:coreProperties>
</file>