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67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83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85"/>
  </p:notesMasterIdLst>
  <p:sldIdLst>
    <p:sldId id="256" r:id="rId2"/>
    <p:sldId id="336" r:id="rId3"/>
    <p:sldId id="340" r:id="rId4"/>
    <p:sldId id="337" r:id="rId5"/>
    <p:sldId id="338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85" r:id="rId14"/>
    <p:sldId id="264" r:id="rId15"/>
    <p:sldId id="265" r:id="rId16"/>
    <p:sldId id="266" r:id="rId17"/>
    <p:sldId id="267" r:id="rId18"/>
    <p:sldId id="286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7" r:id="rId37"/>
    <p:sldId id="288" r:id="rId38"/>
    <p:sldId id="289" r:id="rId39"/>
    <p:sldId id="290" r:id="rId40"/>
    <p:sldId id="335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6" r:id="rId56"/>
    <p:sldId id="305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4" r:id="rId73"/>
    <p:sldId id="325" r:id="rId74"/>
    <p:sldId id="326" r:id="rId75"/>
    <p:sldId id="327" r:id="rId76"/>
    <p:sldId id="328" r:id="rId77"/>
    <p:sldId id="329" r:id="rId78"/>
    <p:sldId id="330" r:id="rId79"/>
    <p:sldId id="331" r:id="rId80"/>
    <p:sldId id="332" r:id="rId81"/>
    <p:sldId id="333" r:id="rId82"/>
    <p:sldId id="334" r:id="rId83"/>
    <p:sldId id="339" r:id="rId8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3" d="100"/>
          <a:sy n="63" d="100"/>
        </p:scale>
        <p:origin x="-690" y="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Kliknite, če želite urediti sloge besedila matrice</a:t>
            </a:r>
          </a:p>
          <a:p>
            <a:pPr lvl="1"/>
            <a:r>
              <a:rPr lang="en-US" noProof="0" smtClean="0"/>
              <a:t>Druga raven</a:t>
            </a:r>
          </a:p>
          <a:p>
            <a:pPr lvl="2"/>
            <a:r>
              <a:rPr lang="en-US" noProof="0" smtClean="0"/>
              <a:t>Tretja raven</a:t>
            </a:r>
          </a:p>
          <a:p>
            <a:pPr lvl="3"/>
            <a:r>
              <a:rPr lang="en-US" noProof="0" smtClean="0"/>
              <a:t>Četrta raven</a:t>
            </a:r>
          </a:p>
          <a:p>
            <a:pPr lvl="4"/>
            <a:r>
              <a:rPr lang="en-US" noProof="0" smtClean="0"/>
              <a:t>Peta raven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5F2157A-D805-45E5-BEDC-3309ECE7DA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21ED5E-CC56-4BAF-A3F0-2A39A63BF85C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890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0CF135-3685-4F0D-A2C2-5745FB5CCB1B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983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0CFDEB-C379-4C45-8A25-836526F12252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993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7C4026-6E38-44D9-88D4-C7FD6EFB00B2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003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89B141-57A4-493B-873C-19651DEDB41F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013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7ECE84-AE41-4B86-B34D-F9EBB64C53B9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1024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421800-C966-44EF-9833-BABC88DEB38E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034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90B9ED-FFD6-411E-9A11-6881CBE43D84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1044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B97DEB-E307-46AE-B664-33CF5CD2936B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1054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1F32BF-8275-4AF0-B14C-09322689151C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1064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EA5B2E-E7DF-43A8-8BC9-DFA528C0EB0D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1075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420856-5C02-40B9-925E-83BF7990A9C5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901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C37478-0132-49D6-B002-97809B45C589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1085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8D0103-1A81-4761-9D1D-DDF2FCAE5119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1095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EA1B77-3A84-4E1F-AB13-25D3CF57DF31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1105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3332E9-80E2-469C-B36F-2D06BFFE05AE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1116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AC9234-D848-4905-9897-13EC03E857FF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1126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F00A6A-A451-4B78-8EEB-396AE92B260E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1136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1AAA6D-11D5-4585-BF85-8AB0518884EB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1146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299C83-151D-4098-9FDF-DE17F9419E16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1157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27C550-F5B8-4445-ABCE-C8DC7DFDDF7D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1167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B82D61-24A3-48E5-9B34-128158A629CF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1177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A06E56-BC1A-411C-A4BA-4632626982DE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911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7368E4-BA7F-4916-BCFF-FD2DCF808B46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1187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5D8421-E6F1-4C14-A6A4-0771A2CF34D2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1198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6C0EEB-92C4-4404-8384-6B39AC3E0BB2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1208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F432E4-05E5-484B-8C25-279769F08BB1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1218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32D07E-2C1D-4EBC-88B8-6CC7F6B37623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1228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41E0D5-1F5C-4AE9-8607-FD0C128DE489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1239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19ED91-DFC3-44C3-AF4B-42AF791B109A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1249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964825-D6C3-4CDA-A42D-DE5FD06CD310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1259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D2F4E6-7E96-4A24-A7F1-D416470A1A47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1269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E15ADA-BAD0-4DA0-8E18-7B18804F2C92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1280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FC774A-CCDA-42D1-AF32-2E66ED8C927A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921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94AD1F-6E50-43ED-81AE-9620C414AE83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1290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E4452D-D1C6-4939-82B9-FB386EE9394B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1300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68C688-AC7A-4826-B236-510DD6B3B09A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1310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CE3F64-D4C2-452F-B896-BED8C2BEB1CB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1320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14E765-8851-4FE8-8D14-6320C2E4A81F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1331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57C7DF-BC3A-438D-BF41-5122B97857A9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1341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8AF5D0-4E2A-4F6B-8F4A-CC601E6E2B54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1351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9CE9C6-27BF-48CA-B70F-9CC3ED2B5181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1361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DD7318-04FB-4BA2-B2A7-1F3C9FFE8CED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1372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6F79BE-7E9D-4A97-82C9-7DF480514937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1382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BE89CB-4CF5-49C0-B435-69FECCD7EE35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931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26408C-B669-408E-B5B6-C2FE0D4420E6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1392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A9E937-25D2-4BE0-8884-106ED75B2496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1402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D328F8-70DA-475D-86F5-B21754E1F5D2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1413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99F76A-D0C6-4D5F-96D2-BECFA38430A6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1423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C6AD53-D07E-4F5B-ACB1-E3A9948A66C2}" type="slidenum">
              <a:rPr lang="en-US" smtClean="0"/>
              <a:pPr/>
              <a:t>54</a:t>
            </a:fld>
            <a:endParaRPr lang="en-US" smtClean="0"/>
          </a:p>
        </p:txBody>
      </p:sp>
      <p:sp>
        <p:nvSpPr>
          <p:cNvPr id="1433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3FFB9C-6D77-48E9-BD3B-770151D7D37A}" type="slidenum">
              <a:rPr lang="en-US" smtClean="0"/>
              <a:pPr/>
              <a:t>55</a:t>
            </a:fld>
            <a:endParaRPr lang="en-US" smtClean="0"/>
          </a:p>
        </p:txBody>
      </p:sp>
      <p:sp>
        <p:nvSpPr>
          <p:cNvPr id="1443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67FFD2-2FFD-49B9-85DA-ED39A6929AE4}" type="slidenum">
              <a:rPr lang="en-US" smtClean="0"/>
              <a:pPr/>
              <a:t>56</a:t>
            </a:fld>
            <a:endParaRPr lang="en-US" smtClean="0"/>
          </a:p>
        </p:txBody>
      </p:sp>
      <p:sp>
        <p:nvSpPr>
          <p:cNvPr id="1454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F0107E-F0D3-4EBE-9BD4-5F1A1812476E}" type="slidenum">
              <a:rPr lang="en-US" smtClean="0"/>
              <a:pPr/>
              <a:t>57</a:t>
            </a:fld>
            <a:endParaRPr lang="en-US" smtClean="0"/>
          </a:p>
        </p:txBody>
      </p:sp>
      <p:sp>
        <p:nvSpPr>
          <p:cNvPr id="1464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FC2BA8-98BF-4DDE-8BFC-BD2178B01796}" type="slidenum">
              <a:rPr lang="en-US" smtClean="0"/>
              <a:pPr/>
              <a:t>58</a:t>
            </a:fld>
            <a:endParaRPr lang="en-US" smtClean="0"/>
          </a:p>
        </p:txBody>
      </p:sp>
      <p:sp>
        <p:nvSpPr>
          <p:cNvPr id="1474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B57879-FBED-40CF-AAA8-6389B215B3E1}" type="slidenum">
              <a:rPr lang="en-US" smtClean="0"/>
              <a:pPr/>
              <a:t>59</a:t>
            </a:fld>
            <a:endParaRPr lang="en-US" smtClean="0"/>
          </a:p>
        </p:txBody>
      </p:sp>
      <p:sp>
        <p:nvSpPr>
          <p:cNvPr id="1484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95E1E3-66F8-4343-B37C-A2EF929CEAB0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942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DA4CAD-4624-4E7D-8E1F-E24F8FAE8F50}" type="slidenum">
              <a:rPr lang="en-US" smtClean="0"/>
              <a:pPr/>
              <a:t>60</a:t>
            </a:fld>
            <a:endParaRPr lang="en-US" smtClean="0"/>
          </a:p>
        </p:txBody>
      </p:sp>
      <p:sp>
        <p:nvSpPr>
          <p:cNvPr id="1495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4B7730-A3EB-4CAF-84FD-A724931DBFA9}" type="slidenum">
              <a:rPr lang="en-US" smtClean="0"/>
              <a:pPr/>
              <a:t>61</a:t>
            </a:fld>
            <a:endParaRPr lang="en-US" smtClean="0"/>
          </a:p>
        </p:txBody>
      </p:sp>
      <p:sp>
        <p:nvSpPr>
          <p:cNvPr id="1505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B161AB-EF28-43A0-A82B-2B5AFCA79BB0}" type="slidenum">
              <a:rPr lang="en-US" smtClean="0"/>
              <a:pPr/>
              <a:t>62</a:t>
            </a:fld>
            <a:endParaRPr lang="en-US" smtClean="0"/>
          </a:p>
        </p:txBody>
      </p:sp>
      <p:sp>
        <p:nvSpPr>
          <p:cNvPr id="1515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D4D386-4DE9-4DA0-AAC1-D6A407D0BDAE}" type="slidenum">
              <a:rPr lang="en-US" smtClean="0"/>
              <a:pPr/>
              <a:t>63</a:t>
            </a:fld>
            <a:endParaRPr lang="en-US" smtClean="0"/>
          </a:p>
        </p:txBody>
      </p:sp>
      <p:sp>
        <p:nvSpPr>
          <p:cNvPr id="1525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3520BF-EABC-4D67-91F2-0E19D6C1959A}" type="slidenum">
              <a:rPr lang="en-US" smtClean="0"/>
              <a:pPr/>
              <a:t>64</a:t>
            </a:fld>
            <a:endParaRPr lang="en-US" smtClean="0"/>
          </a:p>
        </p:txBody>
      </p:sp>
      <p:sp>
        <p:nvSpPr>
          <p:cNvPr id="1536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534C02-CA9A-4C8C-85A8-4A208A56CE1C}" type="slidenum">
              <a:rPr lang="en-US" smtClean="0"/>
              <a:pPr/>
              <a:t>65</a:t>
            </a:fld>
            <a:endParaRPr lang="en-US" smtClean="0"/>
          </a:p>
        </p:txBody>
      </p:sp>
      <p:sp>
        <p:nvSpPr>
          <p:cNvPr id="1546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455103-8B6B-4AA6-A979-10469C3E8134}" type="slidenum">
              <a:rPr lang="en-US" smtClean="0"/>
              <a:pPr/>
              <a:t>66</a:t>
            </a:fld>
            <a:endParaRPr lang="en-US" smtClean="0"/>
          </a:p>
        </p:txBody>
      </p:sp>
      <p:sp>
        <p:nvSpPr>
          <p:cNvPr id="1556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C6A203-73E2-4B38-8076-B14989D9EC29}" type="slidenum">
              <a:rPr lang="en-US" smtClean="0"/>
              <a:pPr/>
              <a:t>67</a:t>
            </a:fld>
            <a:endParaRPr lang="en-US" smtClean="0"/>
          </a:p>
        </p:txBody>
      </p:sp>
      <p:sp>
        <p:nvSpPr>
          <p:cNvPr id="1566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7CF263-2424-4A81-B768-456FC0083DD1}" type="slidenum">
              <a:rPr lang="en-US" smtClean="0"/>
              <a:pPr/>
              <a:t>68</a:t>
            </a:fld>
            <a:endParaRPr lang="en-US" smtClean="0"/>
          </a:p>
        </p:txBody>
      </p:sp>
      <p:sp>
        <p:nvSpPr>
          <p:cNvPr id="1576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819F85-C300-4067-9138-D67B00807189}" type="slidenum">
              <a:rPr lang="en-US" smtClean="0"/>
              <a:pPr/>
              <a:t>69</a:t>
            </a:fld>
            <a:endParaRPr lang="en-US" smtClean="0"/>
          </a:p>
        </p:txBody>
      </p:sp>
      <p:sp>
        <p:nvSpPr>
          <p:cNvPr id="1587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6DA0F1-291B-454D-BF25-B60F7259F6CA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952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F04C8C-779F-4AAF-8FFF-E7B1E6D2EDD9}" type="slidenum">
              <a:rPr lang="en-US" smtClean="0"/>
              <a:pPr/>
              <a:t>70</a:t>
            </a:fld>
            <a:endParaRPr lang="en-US" smtClean="0"/>
          </a:p>
        </p:txBody>
      </p:sp>
      <p:sp>
        <p:nvSpPr>
          <p:cNvPr id="1597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6CF520-0BAD-4F3A-9CFA-F29E21B2C3BC}" type="slidenum">
              <a:rPr lang="en-US" smtClean="0"/>
              <a:pPr/>
              <a:t>71</a:t>
            </a:fld>
            <a:endParaRPr lang="en-US" smtClean="0"/>
          </a:p>
        </p:txBody>
      </p:sp>
      <p:sp>
        <p:nvSpPr>
          <p:cNvPr id="1607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2D5E19-6B4B-4502-B2DD-D3015C744C58}" type="slidenum">
              <a:rPr lang="en-US" smtClean="0"/>
              <a:pPr/>
              <a:t>72</a:t>
            </a:fld>
            <a:endParaRPr lang="en-US" smtClean="0"/>
          </a:p>
        </p:txBody>
      </p:sp>
      <p:sp>
        <p:nvSpPr>
          <p:cNvPr id="1617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FA97F4-3EC7-41F9-A7FB-AEC18339F434}" type="slidenum">
              <a:rPr lang="en-US" smtClean="0"/>
              <a:pPr/>
              <a:t>73</a:t>
            </a:fld>
            <a:endParaRPr lang="en-US" smtClean="0"/>
          </a:p>
        </p:txBody>
      </p:sp>
      <p:sp>
        <p:nvSpPr>
          <p:cNvPr id="1628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668D3C-58C6-431F-A55F-95F69E653496}" type="slidenum">
              <a:rPr lang="en-US" smtClean="0"/>
              <a:pPr/>
              <a:t>74</a:t>
            </a:fld>
            <a:endParaRPr lang="en-US" smtClean="0"/>
          </a:p>
        </p:txBody>
      </p:sp>
      <p:sp>
        <p:nvSpPr>
          <p:cNvPr id="1638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07F4DE-5331-4D04-8A91-A1F3E1348944}" type="slidenum">
              <a:rPr lang="en-US" smtClean="0"/>
              <a:pPr/>
              <a:t>75</a:t>
            </a:fld>
            <a:endParaRPr lang="en-US" smtClean="0"/>
          </a:p>
        </p:txBody>
      </p:sp>
      <p:sp>
        <p:nvSpPr>
          <p:cNvPr id="1648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EEC85E-7553-4EB7-B568-DFD4F9C6C3EA}" type="slidenum">
              <a:rPr lang="en-US" smtClean="0"/>
              <a:pPr/>
              <a:t>76</a:t>
            </a:fld>
            <a:endParaRPr lang="en-US" smtClean="0"/>
          </a:p>
        </p:txBody>
      </p:sp>
      <p:sp>
        <p:nvSpPr>
          <p:cNvPr id="1658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243AE0-AEAA-4469-8666-AE456EA63122}" type="slidenum">
              <a:rPr lang="en-US" smtClean="0"/>
              <a:pPr/>
              <a:t>77</a:t>
            </a:fld>
            <a:endParaRPr lang="en-US" smtClean="0"/>
          </a:p>
        </p:txBody>
      </p:sp>
      <p:sp>
        <p:nvSpPr>
          <p:cNvPr id="1669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9EECD0-BFF4-4A63-B526-CDC7B6B4BE99}" type="slidenum">
              <a:rPr lang="en-US" smtClean="0"/>
              <a:pPr/>
              <a:t>78</a:t>
            </a:fld>
            <a:endParaRPr lang="en-US" smtClean="0"/>
          </a:p>
        </p:txBody>
      </p:sp>
      <p:sp>
        <p:nvSpPr>
          <p:cNvPr id="1679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73B793-44FA-4960-A5CB-54CA52D42933}" type="slidenum">
              <a:rPr lang="en-US" smtClean="0"/>
              <a:pPr/>
              <a:t>79</a:t>
            </a:fld>
            <a:endParaRPr lang="en-US" smtClean="0"/>
          </a:p>
        </p:txBody>
      </p:sp>
      <p:sp>
        <p:nvSpPr>
          <p:cNvPr id="1689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E7FA5F-91D0-4B95-A135-E284BC4EC500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962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2ADA7D-EAD1-47C0-ACAC-5F231ED3EBFF}" type="slidenum">
              <a:rPr lang="en-US" smtClean="0"/>
              <a:pPr/>
              <a:t>80</a:t>
            </a:fld>
            <a:endParaRPr lang="en-US" smtClean="0"/>
          </a:p>
        </p:txBody>
      </p:sp>
      <p:sp>
        <p:nvSpPr>
          <p:cNvPr id="1699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8656E4-6FDC-458B-ACA6-67E321AF5F33}" type="slidenum">
              <a:rPr lang="en-US" smtClean="0"/>
              <a:pPr/>
              <a:t>81</a:t>
            </a:fld>
            <a:endParaRPr lang="en-US" smtClean="0"/>
          </a:p>
        </p:txBody>
      </p:sp>
      <p:sp>
        <p:nvSpPr>
          <p:cNvPr id="1710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DAD4F8-0A70-406B-B0F9-800628E1E931}" type="slidenum">
              <a:rPr lang="en-US" smtClean="0"/>
              <a:pPr/>
              <a:t>82</a:t>
            </a:fld>
            <a:endParaRPr lang="en-US" smtClean="0"/>
          </a:p>
        </p:txBody>
      </p:sp>
      <p:sp>
        <p:nvSpPr>
          <p:cNvPr id="1720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7CADE5-D3A5-4EC9-AF5C-5C004F526F23}" type="slidenum">
              <a:rPr lang="en-US" smtClean="0"/>
              <a:pPr/>
              <a:t>83</a:t>
            </a:fld>
            <a:endParaRPr lang="en-US" smtClean="0"/>
          </a:p>
        </p:txBody>
      </p:sp>
      <p:sp>
        <p:nvSpPr>
          <p:cNvPr id="1730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E23BA3-AA21-4AC0-9218-694243DC66DC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972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l-SI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sl-SI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sl-SI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sl-SI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sl-SI"/>
            </a:p>
          </p:txBody>
        </p:sp>
      </p:grpSp>
      <p:sp>
        <p:nvSpPr>
          <p:cNvPr id="247817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en-US"/>
              <a:t>Kliknite, če želite urediti slog naslova matrice</a:t>
            </a:r>
          </a:p>
        </p:txBody>
      </p:sp>
      <p:sp>
        <p:nvSpPr>
          <p:cNvPr id="247818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Kliknite, če želite urediti slog podnaslova matrice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C6391-0070-4C5D-9A29-9201838A72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7110B-4717-453E-95F8-223AB84B54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FD5CC-387A-4431-8036-394DC1F13C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8007350" cy="201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4076700"/>
            <a:ext cx="8007350" cy="201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86F23D-E777-463D-BABA-F4EEE287F1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0B6F7-1523-4A2E-9863-2E519C9647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35BAD-824E-4C61-8572-1595BC0744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058DE-4AB9-458A-AD0B-765FABD550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9265C-121B-4098-B8CA-1C9377A3BC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001DD-5206-44B3-88CC-C09E3AD919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3D5E3-E1D3-4802-9BB4-8FFE6C9D3C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CF3E5-68CF-49DC-8C21-947A96B953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643F5-DC7F-4725-A69B-75D0DE1C6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5AC53-F3D1-4535-90CC-85FD7F960F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246787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/>
            </a:p>
          </p:txBody>
        </p:sp>
        <p:sp>
          <p:nvSpPr>
            <p:cNvPr id="246788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/>
            </a:p>
          </p:txBody>
        </p:sp>
        <p:sp>
          <p:nvSpPr>
            <p:cNvPr id="246789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sl-SI"/>
            </a:p>
          </p:txBody>
        </p:sp>
        <p:sp>
          <p:nvSpPr>
            <p:cNvPr id="246790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sl-SI"/>
            </a:p>
          </p:txBody>
        </p:sp>
        <p:sp>
          <p:nvSpPr>
            <p:cNvPr id="246791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sl-SI"/>
            </a:p>
          </p:txBody>
        </p:sp>
        <p:sp>
          <p:nvSpPr>
            <p:cNvPr id="246792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sl-SI"/>
            </a:p>
          </p:txBody>
        </p:sp>
        <p:sp>
          <p:nvSpPr>
            <p:cNvPr id="246793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sl-SI"/>
            </a:p>
          </p:txBody>
        </p:sp>
        <p:sp>
          <p:nvSpPr>
            <p:cNvPr id="246794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sl-SI"/>
            </a:p>
          </p:txBody>
        </p:sp>
      </p:grpSp>
      <p:sp>
        <p:nvSpPr>
          <p:cNvPr id="24679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679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679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0A38EEA8-1EFD-4C19-84EF-6385E3E968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6798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Kliknite, če želite urediti slog naslova matrice</a:t>
            </a:r>
          </a:p>
        </p:txBody>
      </p:sp>
      <p:sp>
        <p:nvSpPr>
          <p:cNvPr id="246799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Kliknite, če želite urediti sloge besedila matrice</a:t>
            </a:r>
          </a:p>
          <a:p>
            <a:pPr lvl="1"/>
            <a:r>
              <a:rPr lang="en-US" smtClean="0"/>
              <a:t>Druga raven</a:t>
            </a:r>
          </a:p>
          <a:p>
            <a:pPr lvl="2"/>
            <a:r>
              <a:rPr lang="en-US" smtClean="0"/>
              <a:t>Tretja raven</a:t>
            </a:r>
          </a:p>
          <a:p>
            <a:pPr lvl="3"/>
            <a:r>
              <a:rPr lang="en-US" smtClean="0"/>
              <a:t>Četrta raven</a:t>
            </a:r>
          </a:p>
          <a:p>
            <a:pPr lvl="4"/>
            <a:r>
              <a:rPr lang="en-US" smtClean="0"/>
              <a:t>Peta raven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4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slide" Target="slide5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slide" Target="slide5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slide" Target="slide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slide" Target="slide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slide" Target="slide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slide" Target="slide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slide" Target="slide5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slide" Target="slide5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slide" Target="slide6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slide" Target="slide6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4" Type="http://schemas.openxmlformats.org/officeDocument/2006/relationships/slide" Target="slide6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4" Type="http://schemas.openxmlformats.org/officeDocument/2006/relationships/slide" Target="slide6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4" Type="http://schemas.openxmlformats.org/officeDocument/2006/relationships/slide" Target="slide6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4" Type="http://schemas.openxmlformats.org/officeDocument/2006/relationships/slide" Target="slide6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4" Type="http://schemas.openxmlformats.org/officeDocument/2006/relationships/slide" Target="slide6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4" Type="http://schemas.openxmlformats.org/officeDocument/2006/relationships/slide" Target="slide6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4" Type="http://schemas.openxmlformats.org/officeDocument/2006/relationships/slide" Target="slide6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4" Type="http://schemas.openxmlformats.org/officeDocument/2006/relationships/slide" Target="slide6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Relationship Id="rId4" Type="http://schemas.openxmlformats.org/officeDocument/2006/relationships/slide" Target="slide7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4" Type="http://schemas.openxmlformats.org/officeDocument/2006/relationships/slide" Target="slide7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Relationship Id="rId4" Type="http://schemas.openxmlformats.org/officeDocument/2006/relationships/slide" Target="slide6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Relationship Id="rId4" Type="http://schemas.openxmlformats.org/officeDocument/2006/relationships/slide" Target="slide7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Relationship Id="rId4" Type="http://schemas.openxmlformats.org/officeDocument/2006/relationships/slide" Target="slide7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Relationship Id="rId4" Type="http://schemas.openxmlformats.org/officeDocument/2006/relationships/slide" Target="slide7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Relationship Id="rId4" Type="http://schemas.openxmlformats.org/officeDocument/2006/relationships/slide" Target="slide6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Relationship Id="rId4" Type="http://schemas.openxmlformats.org/officeDocument/2006/relationships/slide" Target="slide6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Relationship Id="rId4" Type="http://schemas.openxmlformats.org/officeDocument/2006/relationships/slide" Target="slide7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2.jpeg"/><Relationship Id="rId4" Type="http://schemas.openxmlformats.org/officeDocument/2006/relationships/slide" Target="slide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Relationship Id="rId4" Type="http://schemas.openxmlformats.org/officeDocument/2006/relationships/slide" Target="slide7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Relationship Id="rId4" Type="http://schemas.openxmlformats.org/officeDocument/2006/relationships/slide" Target="slide7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Relationship Id="rId4" Type="http://schemas.openxmlformats.org/officeDocument/2006/relationships/slide" Target="slide6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3.xml"/><Relationship Id="rId4" Type="http://schemas.openxmlformats.org/officeDocument/2006/relationships/slide" Target="slide7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3.xml"/><Relationship Id="rId4" Type="http://schemas.openxmlformats.org/officeDocument/2006/relationships/slide" Target="slide7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3.xml"/><Relationship Id="rId4" Type="http://schemas.openxmlformats.org/officeDocument/2006/relationships/slide" Target="slide7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2.xml"/><Relationship Id="rId4" Type="http://schemas.openxmlformats.org/officeDocument/2006/relationships/slide" Target="slide79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2.xml"/><Relationship Id="rId4" Type="http://schemas.openxmlformats.org/officeDocument/2006/relationships/slide" Target="slide8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3.xml"/><Relationship Id="rId4" Type="http://schemas.openxmlformats.org/officeDocument/2006/relationships/slide" Target="slide8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2.xml"/><Relationship Id="rId4" Type="http://schemas.openxmlformats.org/officeDocument/2006/relationships/slide" Target="slide8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2.xml"/><Relationship Id="rId4" Type="http://schemas.openxmlformats.org/officeDocument/2006/relationships/slide" Target="slide8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2.xml"/><Relationship Id="rId4" Type="http://schemas.openxmlformats.org/officeDocument/2006/relationships/slide" Target="slide80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3.xml"/><Relationship Id="rId4" Type="http://schemas.openxmlformats.org/officeDocument/2006/relationships/slide" Target="slide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slide" Target="slide1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slide" Target="slide39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slide" Target="slide4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slide" Target="slide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z="4400" smtClean="0"/>
              <a:t>Žuželke in druge majhne živali brez okostja</a:t>
            </a:r>
            <a:endParaRPr lang="en-US" sz="440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mtClean="0"/>
              <a:t>Določevalni ključi</a:t>
            </a:r>
            <a:endParaRPr lang="en-US" smtClean="0"/>
          </a:p>
        </p:txBody>
      </p:sp>
      <p:sp>
        <p:nvSpPr>
          <p:cNvPr id="3076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28000" y="0"/>
            <a:ext cx="504825" cy="503238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3077" name="AutoShape 8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640763" y="0"/>
            <a:ext cx="503237" cy="503238"/>
          </a:xfrm>
          <a:prstGeom prst="actionButtonE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grpSp>
        <p:nvGrpSpPr>
          <p:cNvPr id="3078" name="Group 10"/>
          <p:cNvGrpSpPr>
            <a:grpSpLocks/>
          </p:cNvGrpSpPr>
          <p:nvPr/>
        </p:nvGrpSpPr>
        <p:grpSpPr bwMode="auto">
          <a:xfrm>
            <a:off x="6589713" y="0"/>
            <a:ext cx="503237" cy="503238"/>
            <a:chOff x="4151" y="0"/>
            <a:chExt cx="317" cy="317"/>
          </a:xfrm>
        </p:grpSpPr>
        <p:sp>
          <p:nvSpPr>
            <p:cNvPr id="3079" name="AutoShape 11">
              <a:hlinkClick r:id="" action="ppaction://hlinkshowjump?jump=lastslideviewed" highlightClick="1"/>
            </p:cNvPr>
            <p:cNvSpPr>
              <a:spLocks noChangeArrowheads="1"/>
            </p:cNvSpPr>
            <p:nvPr/>
          </p:nvSpPr>
          <p:spPr bwMode="auto">
            <a:xfrm>
              <a:off x="4151" y="0"/>
              <a:ext cx="317" cy="317"/>
            </a:xfrm>
            <a:prstGeom prst="actionButtonBlank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l-SI" sz="1000">
                <a:solidFill>
                  <a:schemeClr val="bg2"/>
                </a:solidFill>
              </a:endParaRPr>
            </a:p>
          </p:txBody>
        </p:sp>
        <p:sp>
          <p:nvSpPr>
            <p:cNvPr id="3080" name="AutoShape 12"/>
            <p:cNvSpPr>
              <a:spLocks noChangeArrowheads="1"/>
            </p:cNvSpPr>
            <p:nvPr/>
          </p:nvSpPr>
          <p:spPr bwMode="auto">
            <a:xfrm rot="512344">
              <a:off x="4211" y="44"/>
              <a:ext cx="209" cy="262"/>
            </a:xfrm>
            <a:prstGeom prst="curvedLeftArrow">
              <a:avLst>
                <a:gd name="adj1" fmla="val 8659"/>
                <a:gd name="adj2" fmla="val 33731"/>
                <a:gd name="adj3" fmla="val 74236"/>
              </a:avLst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mtClean="0"/>
              <a:t>Splošne lastnosti</a:t>
            </a:r>
            <a:endParaRPr lang="en-US" smtClean="0"/>
          </a:p>
        </p:txBody>
      </p:sp>
      <p:sp>
        <p:nvSpPr>
          <p:cNvPr id="23555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38200" y="1905000"/>
            <a:ext cx="8007350" cy="202565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sl-SI" sz="2800" smtClean="0"/>
              <a:t>Žival ima veliko členastih nog in nima kril.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sl-SI" sz="2800" smtClean="0"/>
              <a:t>To je </a:t>
            </a:r>
            <a:r>
              <a:rPr lang="sl-SI" sz="2800" b="1" smtClean="0"/>
              <a:t>STRIGA, DVOJNONOGA</a:t>
            </a:r>
            <a:r>
              <a:rPr lang="sl-SI" sz="2800" smtClean="0"/>
              <a:t> ali</a:t>
            </a:r>
            <a:r>
              <a:rPr lang="sl-SI" sz="2800" b="1" smtClean="0"/>
              <a:t> MOKRICA</a:t>
            </a:r>
            <a:r>
              <a:rPr lang="sl-SI" sz="2800" smtClean="0"/>
              <a:t>.</a:t>
            </a:r>
            <a:endParaRPr lang="en-US" sz="2800" smtClean="0"/>
          </a:p>
        </p:txBody>
      </p:sp>
      <p:pic>
        <p:nvPicPr>
          <p:cNvPr id="12292" name="Picture 8" descr="zuzelke_splosne_lastnosti_kljucEmb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660525" y="4076700"/>
            <a:ext cx="6365875" cy="2019300"/>
          </a:xfrm>
          <a:noFill/>
        </p:spPr>
      </p:pic>
      <p:sp>
        <p:nvSpPr>
          <p:cNvPr id="12293" name="AutoShape 11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43875" y="549275"/>
            <a:ext cx="1000125" cy="549275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sl-SI" b="1"/>
              <a:t>DA</a:t>
            </a:r>
            <a:endParaRPr lang="en-US" b="1"/>
          </a:p>
        </p:txBody>
      </p:sp>
      <p:sp>
        <p:nvSpPr>
          <p:cNvPr id="12294" name="AutoShape 1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43875" y="1125538"/>
            <a:ext cx="1000125" cy="549275"/>
          </a:xfrm>
          <a:prstGeom prst="actionButtonBlank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sl-SI" b="1">
                <a:solidFill>
                  <a:schemeClr val="bg2"/>
                </a:solidFill>
              </a:rPr>
              <a:t>NE</a:t>
            </a:r>
            <a:endParaRPr lang="en-US" b="1">
              <a:solidFill>
                <a:schemeClr val="bg2"/>
              </a:solidFill>
            </a:endParaRPr>
          </a:p>
        </p:txBody>
      </p:sp>
      <p:sp>
        <p:nvSpPr>
          <p:cNvPr id="12295" name="AutoShape 1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610475" y="0"/>
            <a:ext cx="503238" cy="50482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12296" name="AutoShape 1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28000" y="0"/>
            <a:ext cx="504825" cy="503238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12297" name="AutoShape 18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640763" y="0"/>
            <a:ext cx="503237" cy="503238"/>
          </a:xfrm>
          <a:prstGeom prst="actionButtonE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12298" name="AutoShape 19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092950" y="0"/>
            <a:ext cx="504825" cy="503238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l-SI"/>
          </a:p>
        </p:txBody>
      </p:sp>
      <p:grpSp>
        <p:nvGrpSpPr>
          <p:cNvPr id="12299" name="Group 20"/>
          <p:cNvGrpSpPr>
            <a:grpSpLocks/>
          </p:cNvGrpSpPr>
          <p:nvPr/>
        </p:nvGrpSpPr>
        <p:grpSpPr bwMode="auto">
          <a:xfrm>
            <a:off x="6589713" y="0"/>
            <a:ext cx="503237" cy="503238"/>
            <a:chOff x="4151" y="0"/>
            <a:chExt cx="317" cy="317"/>
          </a:xfrm>
        </p:grpSpPr>
        <p:sp>
          <p:nvSpPr>
            <p:cNvPr id="12300" name="AutoShape 21">
              <a:hlinkClick r:id="" action="ppaction://hlinkshowjump?jump=lastslideviewed" highlightClick="1"/>
            </p:cNvPr>
            <p:cNvSpPr>
              <a:spLocks noChangeArrowheads="1"/>
            </p:cNvSpPr>
            <p:nvPr/>
          </p:nvSpPr>
          <p:spPr bwMode="auto">
            <a:xfrm>
              <a:off x="4151" y="0"/>
              <a:ext cx="317" cy="317"/>
            </a:xfrm>
            <a:prstGeom prst="actionButtonBlank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l-SI" sz="1000">
                <a:solidFill>
                  <a:schemeClr val="bg2"/>
                </a:solidFill>
              </a:endParaRPr>
            </a:p>
          </p:txBody>
        </p:sp>
        <p:sp>
          <p:nvSpPr>
            <p:cNvPr id="12301" name="AutoShape 22"/>
            <p:cNvSpPr>
              <a:spLocks noChangeArrowheads="1"/>
            </p:cNvSpPr>
            <p:nvPr/>
          </p:nvSpPr>
          <p:spPr bwMode="auto">
            <a:xfrm rot="512344">
              <a:off x="4211" y="44"/>
              <a:ext cx="209" cy="262"/>
            </a:xfrm>
            <a:prstGeom prst="curvedLeftArrow">
              <a:avLst>
                <a:gd name="adj1" fmla="val 8659"/>
                <a:gd name="adj2" fmla="val 33731"/>
                <a:gd name="adj3" fmla="val 74236"/>
              </a:avLst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mtClean="0"/>
              <a:t>Splošne lastnosti</a:t>
            </a:r>
            <a:endParaRPr lang="en-US" smtClean="0"/>
          </a:p>
        </p:txBody>
      </p:sp>
      <p:sp>
        <p:nvSpPr>
          <p:cNvPr id="25603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38200" y="1905000"/>
            <a:ext cx="8007350" cy="202565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sl-SI" sz="2800" smtClean="0"/>
              <a:t>Žival nima nog in kril.</a:t>
            </a:r>
            <a:endParaRPr lang="en-US" sz="2800" smtClean="0"/>
          </a:p>
        </p:txBody>
      </p:sp>
      <p:pic>
        <p:nvPicPr>
          <p:cNvPr id="13316" name="Picture 6" descr="zuzelke_splosne_lastnosti_kljucFmb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309688" y="4076700"/>
            <a:ext cx="7064375" cy="2019300"/>
          </a:xfrm>
          <a:noFill/>
        </p:spPr>
      </p:pic>
      <p:sp>
        <p:nvSpPr>
          <p:cNvPr id="13317" name="AutoShape 11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43875" y="549275"/>
            <a:ext cx="1000125" cy="549275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sl-SI" b="1"/>
              <a:t>DA</a:t>
            </a:r>
            <a:endParaRPr lang="en-US" b="1"/>
          </a:p>
        </p:txBody>
      </p:sp>
      <p:sp>
        <p:nvSpPr>
          <p:cNvPr id="13318" name="AutoShape 1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43875" y="1125538"/>
            <a:ext cx="1000125" cy="549275"/>
          </a:xfrm>
          <a:prstGeom prst="actionButtonBlank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sl-SI" b="1">
                <a:solidFill>
                  <a:schemeClr val="bg2"/>
                </a:solidFill>
              </a:rPr>
              <a:t>NE</a:t>
            </a:r>
            <a:endParaRPr lang="en-US" b="1">
              <a:solidFill>
                <a:schemeClr val="bg2"/>
              </a:solidFill>
            </a:endParaRPr>
          </a:p>
        </p:txBody>
      </p:sp>
      <p:sp>
        <p:nvSpPr>
          <p:cNvPr id="13319" name="AutoShape 1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610475" y="0"/>
            <a:ext cx="503238" cy="50482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13320" name="AutoShape 1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28000" y="0"/>
            <a:ext cx="504825" cy="503238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13321" name="AutoShape 18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640763" y="0"/>
            <a:ext cx="503237" cy="503238"/>
          </a:xfrm>
          <a:prstGeom prst="actionButtonE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13322" name="AutoShape 19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092950" y="0"/>
            <a:ext cx="504825" cy="503238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l-SI"/>
          </a:p>
        </p:txBody>
      </p:sp>
      <p:grpSp>
        <p:nvGrpSpPr>
          <p:cNvPr id="13323" name="Group 20"/>
          <p:cNvGrpSpPr>
            <a:grpSpLocks/>
          </p:cNvGrpSpPr>
          <p:nvPr/>
        </p:nvGrpSpPr>
        <p:grpSpPr bwMode="auto">
          <a:xfrm>
            <a:off x="6589713" y="0"/>
            <a:ext cx="503237" cy="503238"/>
            <a:chOff x="4151" y="0"/>
            <a:chExt cx="317" cy="317"/>
          </a:xfrm>
        </p:grpSpPr>
        <p:sp>
          <p:nvSpPr>
            <p:cNvPr id="13324" name="AutoShape 21">
              <a:hlinkClick r:id="" action="ppaction://hlinkshowjump?jump=lastslideviewed" highlightClick="1"/>
            </p:cNvPr>
            <p:cNvSpPr>
              <a:spLocks noChangeArrowheads="1"/>
            </p:cNvSpPr>
            <p:nvPr/>
          </p:nvSpPr>
          <p:spPr bwMode="auto">
            <a:xfrm>
              <a:off x="4151" y="0"/>
              <a:ext cx="317" cy="317"/>
            </a:xfrm>
            <a:prstGeom prst="actionButtonBlank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l-SI" sz="1000">
                <a:solidFill>
                  <a:schemeClr val="bg2"/>
                </a:solidFill>
              </a:endParaRPr>
            </a:p>
          </p:txBody>
        </p:sp>
        <p:sp>
          <p:nvSpPr>
            <p:cNvPr id="13325" name="AutoShape 22"/>
            <p:cNvSpPr>
              <a:spLocks noChangeArrowheads="1"/>
            </p:cNvSpPr>
            <p:nvPr/>
          </p:nvSpPr>
          <p:spPr bwMode="auto">
            <a:xfrm rot="512344">
              <a:off x="4211" y="44"/>
              <a:ext cx="209" cy="262"/>
            </a:xfrm>
            <a:prstGeom prst="curvedLeftArrow">
              <a:avLst>
                <a:gd name="adj1" fmla="val 8659"/>
                <a:gd name="adj2" fmla="val 33731"/>
                <a:gd name="adj3" fmla="val 74236"/>
              </a:avLst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mtClean="0"/>
              <a:t>Žuželke s krili</a:t>
            </a:r>
            <a:endParaRPr lang="en-US" smtClean="0"/>
          </a:p>
        </p:txBody>
      </p:sp>
      <p:sp>
        <p:nvSpPr>
          <p:cNvPr id="2765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sl-SI" smtClean="0"/>
              <a:t>Natančno si oglej krila živali.</a:t>
            </a:r>
            <a:endParaRPr lang="en-US" smtClean="0"/>
          </a:p>
        </p:txBody>
      </p:sp>
      <p:sp>
        <p:nvSpPr>
          <p:cNvPr id="14340" name="AutoShape 1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610475" y="0"/>
            <a:ext cx="503238" cy="50482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14341" name="AutoShape 1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28000" y="0"/>
            <a:ext cx="504825" cy="503238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14342" name="AutoShape 16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640763" y="0"/>
            <a:ext cx="503237" cy="503238"/>
          </a:xfrm>
          <a:prstGeom prst="actionButtonE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14343" name="AutoShape 17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092950" y="0"/>
            <a:ext cx="504825" cy="503238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l-SI"/>
          </a:p>
        </p:txBody>
      </p:sp>
      <p:grpSp>
        <p:nvGrpSpPr>
          <p:cNvPr id="14344" name="Group 18"/>
          <p:cNvGrpSpPr>
            <a:grpSpLocks/>
          </p:cNvGrpSpPr>
          <p:nvPr/>
        </p:nvGrpSpPr>
        <p:grpSpPr bwMode="auto">
          <a:xfrm>
            <a:off x="6589713" y="0"/>
            <a:ext cx="503237" cy="503238"/>
            <a:chOff x="4151" y="0"/>
            <a:chExt cx="317" cy="317"/>
          </a:xfrm>
        </p:grpSpPr>
        <p:sp>
          <p:nvSpPr>
            <p:cNvPr id="14345" name="AutoShape 19">
              <a:hlinkClick r:id="" action="ppaction://hlinkshowjump?jump=lastslideviewed" highlightClick="1"/>
            </p:cNvPr>
            <p:cNvSpPr>
              <a:spLocks noChangeArrowheads="1"/>
            </p:cNvSpPr>
            <p:nvPr/>
          </p:nvSpPr>
          <p:spPr bwMode="auto">
            <a:xfrm>
              <a:off x="4151" y="0"/>
              <a:ext cx="317" cy="317"/>
            </a:xfrm>
            <a:prstGeom prst="actionButtonBlank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l-SI" sz="1000">
                <a:solidFill>
                  <a:schemeClr val="bg2"/>
                </a:solidFill>
              </a:endParaRPr>
            </a:p>
          </p:txBody>
        </p:sp>
        <p:sp>
          <p:nvSpPr>
            <p:cNvPr id="14346" name="AutoShape 20"/>
            <p:cNvSpPr>
              <a:spLocks noChangeArrowheads="1"/>
            </p:cNvSpPr>
            <p:nvPr/>
          </p:nvSpPr>
          <p:spPr bwMode="auto">
            <a:xfrm rot="512344">
              <a:off x="4211" y="44"/>
              <a:ext cx="209" cy="262"/>
            </a:xfrm>
            <a:prstGeom prst="curvedLeftArrow">
              <a:avLst>
                <a:gd name="adj1" fmla="val 8659"/>
                <a:gd name="adj2" fmla="val 33731"/>
                <a:gd name="adj3" fmla="val 74236"/>
              </a:avLst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mtClean="0"/>
              <a:t>Žuželke s krili</a:t>
            </a:r>
            <a:endParaRPr lang="en-US" smtClean="0"/>
          </a:p>
        </p:txBody>
      </p:sp>
      <p:sp>
        <p:nvSpPr>
          <p:cNvPr id="82947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38200" y="1905000"/>
            <a:ext cx="8007350" cy="202565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sl-SI" sz="2800" smtClean="0"/>
              <a:t>Žival ima dva para kril s </a:t>
            </a:r>
            <a:r>
              <a:rPr lang="sl-SI" sz="2800" b="1" smtClean="0"/>
              <a:t>PRAHASTIMI</a:t>
            </a:r>
            <a:r>
              <a:rPr lang="sl-SI" sz="2800" smtClean="0"/>
              <a:t> luskinicami.</a:t>
            </a:r>
            <a:endParaRPr lang="en-US" sz="2800" smtClean="0"/>
          </a:p>
        </p:txBody>
      </p:sp>
      <p:pic>
        <p:nvPicPr>
          <p:cNvPr id="15364" name="Picture 4" descr="zuzelke_zuzelke_s_krili_kljucA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763713" y="3284538"/>
            <a:ext cx="6100762" cy="2784475"/>
          </a:xfrm>
          <a:noFill/>
        </p:spPr>
      </p:pic>
      <p:sp>
        <p:nvSpPr>
          <p:cNvPr id="15365" name="AutoShape 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43875" y="549275"/>
            <a:ext cx="1000125" cy="549275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sl-SI" b="1"/>
              <a:t>DA</a:t>
            </a:r>
            <a:endParaRPr lang="en-US" b="1"/>
          </a:p>
        </p:txBody>
      </p:sp>
      <p:sp>
        <p:nvSpPr>
          <p:cNvPr id="15366" name="AutoShape 1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43875" y="1125538"/>
            <a:ext cx="1000125" cy="549275"/>
          </a:xfrm>
          <a:prstGeom prst="actionButtonBlank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sl-SI" b="1">
                <a:solidFill>
                  <a:schemeClr val="bg2"/>
                </a:solidFill>
              </a:rPr>
              <a:t>NE</a:t>
            </a:r>
            <a:endParaRPr lang="en-US" b="1">
              <a:solidFill>
                <a:schemeClr val="bg2"/>
              </a:solidFill>
            </a:endParaRPr>
          </a:p>
        </p:txBody>
      </p:sp>
      <p:sp>
        <p:nvSpPr>
          <p:cNvPr id="15367" name="AutoShape 12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610475" y="0"/>
            <a:ext cx="503238" cy="50482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15368" name="AutoShape 1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28000" y="0"/>
            <a:ext cx="504825" cy="503238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15369" name="AutoShape 14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640763" y="0"/>
            <a:ext cx="503237" cy="503238"/>
          </a:xfrm>
          <a:prstGeom prst="actionButtonE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15370" name="AutoShape 1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092950" y="0"/>
            <a:ext cx="504825" cy="503238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l-SI"/>
          </a:p>
        </p:txBody>
      </p:sp>
      <p:grpSp>
        <p:nvGrpSpPr>
          <p:cNvPr id="15371" name="Group 16"/>
          <p:cNvGrpSpPr>
            <a:grpSpLocks/>
          </p:cNvGrpSpPr>
          <p:nvPr/>
        </p:nvGrpSpPr>
        <p:grpSpPr bwMode="auto">
          <a:xfrm>
            <a:off x="6589713" y="0"/>
            <a:ext cx="503237" cy="503238"/>
            <a:chOff x="4151" y="0"/>
            <a:chExt cx="317" cy="317"/>
          </a:xfrm>
        </p:grpSpPr>
        <p:sp>
          <p:nvSpPr>
            <p:cNvPr id="15372" name="AutoShape 17">
              <a:hlinkClick r:id="" action="ppaction://hlinkshowjump?jump=lastslideviewed" highlightClick="1"/>
            </p:cNvPr>
            <p:cNvSpPr>
              <a:spLocks noChangeArrowheads="1"/>
            </p:cNvSpPr>
            <p:nvPr/>
          </p:nvSpPr>
          <p:spPr bwMode="auto">
            <a:xfrm>
              <a:off x="4151" y="0"/>
              <a:ext cx="317" cy="317"/>
            </a:xfrm>
            <a:prstGeom prst="actionButtonBlank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l-SI" sz="1000">
                <a:solidFill>
                  <a:schemeClr val="bg2"/>
                </a:solidFill>
              </a:endParaRPr>
            </a:p>
          </p:txBody>
        </p:sp>
        <p:sp>
          <p:nvSpPr>
            <p:cNvPr id="15373" name="AutoShape 18"/>
            <p:cNvSpPr>
              <a:spLocks noChangeArrowheads="1"/>
            </p:cNvSpPr>
            <p:nvPr/>
          </p:nvSpPr>
          <p:spPr bwMode="auto">
            <a:xfrm rot="512344">
              <a:off x="4211" y="44"/>
              <a:ext cx="209" cy="262"/>
            </a:xfrm>
            <a:prstGeom prst="curvedLeftArrow">
              <a:avLst>
                <a:gd name="adj1" fmla="val 8659"/>
                <a:gd name="adj2" fmla="val 33731"/>
                <a:gd name="adj3" fmla="val 74236"/>
              </a:avLst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mtClean="0"/>
              <a:t>Žuželke s krili</a:t>
            </a:r>
            <a:endParaRPr lang="en-US" smtClean="0"/>
          </a:p>
        </p:txBody>
      </p:sp>
      <p:sp>
        <p:nvSpPr>
          <p:cNvPr id="29699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38200" y="1905000"/>
            <a:ext cx="3929063" cy="41910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sl-SI" sz="2800" smtClean="0"/>
              <a:t>Žival ima dva para prozornih kril z vidnimi žilami.</a:t>
            </a:r>
            <a:endParaRPr lang="en-US" sz="2800" smtClean="0"/>
          </a:p>
        </p:txBody>
      </p:sp>
      <p:pic>
        <p:nvPicPr>
          <p:cNvPr id="16388" name="Picture 6" descr="zuzelke_zuzelke_s_krili_kljucB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930775" y="2379663"/>
            <a:ext cx="3902075" cy="3240087"/>
          </a:xfrm>
          <a:noFill/>
        </p:spPr>
      </p:pic>
      <p:sp>
        <p:nvSpPr>
          <p:cNvPr id="16389" name="AutoShape 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43875" y="549275"/>
            <a:ext cx="1000125" cy="549275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sl-SI" b="1"/>
              <a:t>DA</a:t>
            </a:r>
            <a:endParaRPr lang="en-US" b="1"/>
          </a:p>
        </p:txBody>
      </p:sp>
      <p:sp>
        <p:nvSpPr>
          <p:cNvPr id="16390" name="AutoShape 1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43875" y="1125538"/>
            <a:ext cx="1000125" cy="549275"/>
          </a:xfrm>
          <a:prstGeom prst="actionButtonBlank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sl-SI" b="1">
                <a:solidFill>
                  <a:schemeClr val="bg2"/>
                </a:solidFill>
              </a:rPr>
              <a:t>NE</a:t>
            </a:r>
            <a:endParaRPr lang="en-US" b="1">
              <a:solidFill>
                <a:schemeClr val="bg2"/>
              </a:solidFill>
            </a:endParaRPr>
          </a:p>
        </p:txBody>
      </p:sp>
      <p:sp>
        <p:nvSpPr>
          <p:cNvPr id="16391" name="AutoShape 1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610475" y="0"/>
            <a:ext cx="503238" cy="50482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16392" name="AutoShape 1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28000" y="0"/>
            <a:ext cx="504825" cy="503238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16393" name="AutoShape 16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640763" y="0"/>
            <a:ext cx="503237" cy="503238"/>
          </a:xfrm>
          <a:prstGeom prst="actionButtonE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16394" name="AutoShape 17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092950" y="0"/>
            <a:ext cx="504825" cy="503238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l-SI"/>
          </a:p>
        </p:txBody>
      </p:sp>
      <p:grpSp>
        <p:nvGrpSpPr>
          <p:cNvPr id="16395" name="Group 18"/>
          <p:cNvGrpSpPr>
            <a:grpSpLocks/>
          </p:cNvGrpSpPr>
          <p:nvPr/>
        </p:nvGrpSpPr>
        <p:grpSpPr bwMode="auto">
          <a:xfrm>
            <a:off x="6589713" y="0"/>
            <a:ext cx="503237" cy="503238"/>
            <a:chOff x="4151" y="0"/>
            <a:chExt cx="317" cy="317"/>
          </a:xfrm>
        </p:grpSpPr>
        <p:sp>
          <p:nvSpPr>
            <p:cNvPr id="16396" name="AutoShape 19">
              <a:hlinkClick r:id="" action="ppaction://hlinkshowjump?jump=lastslideviewed" highlightClick="1"/>
            </p:cNvPr>
            <p:cNvSpPr>
              <a:spLocks noChangeArrowheads="1"/>
            </p:cNvSpPr>
            <p:nvPr/>
          </p:nvSpPr>
          <p:spPr bwMode="auto">
            <a:xfrm>
              <a:off x="4151" y="0"/>
              <a:ext cx="317" cy="317"/>
            </a:xfrm>
            <a:prstGeom prst="actionButtonBlank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l-SI" sz="1000">
                <a:solidFill>
                  <a:schemeClr val="bg2"/>
                </a:solidFill>
              </a:endParaRPr>
            </a:p>
          </p:txBody>
        </p:sp>
        <p:sp>
          <p:nvSpPr>
            <p:cNvPr id="16397" name="AutoShape 20"/>
            <p:cNvSpPr>
              <a:spLocks noChangeArrowheads="1"/>
            </p:cNvSpPr>
            <p:nvPr/>
          </p:nvSpPr>
          <p:spPr bwMode="auto">
            <a:xfrm rot="512344">
              <a:off x="4211" y="44"/>
              <a:ext cx="209" cy="262"/>
            </a:xfrm>
            <a:prstGeom prst="curvedLeftArrow">
              <a:avLst>
                <a:gd name="adj1" fmla="val 8659"/>
                <a:gd name="adj2" fmla="val 33731"/>
                <a:gd name="adj3" fmla="val 74236"/>
              </a:avLst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mtClean="0"/>
              <a:t>Žuželke s krili</a:t>
            </a:r>
            <a:endParaRPr lang="en-US" smtClean="0"/>
          </a:p>
        </p:txBody>
      </p:sp>
      <p:sp>
        <p:nvSpPr>
          <p:cNvPr id="31747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38200" y="1905000"/>
            <a:ext cx="8007350" cy="202565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sl-SI" sz="2800" smtClean="0"/>
              <a:t>Žival ima dva para kril, od katerih je zgornji par otrdel, spodnji pa je prozoren.</a:t>
            </a:r>
            <a:endParaRPr lang="en-US" sz="2800" smtClean="0"/>
          </a:p>
        </p:txBody>
      </p:sp>
      <p:pic>
        <p:nvPicPr>
          <p:cNvPr id="17412" name="Picture 8" descr="zuzelke_zuzelke_s_krili_kljucC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692275" y="3500438"/>
            <a:ext cx="5873750" cy="2803525"/>
          </a:xfrm>
          <a:noFill/>
        </p:spPr>
      </p:pic>
      <p:sp>
        <p:nvSpPr>
          <p:cNvPr id="17413" name="AutoShape 11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43875" y="549275"/>
            <a:ext cx="1000125" cy="549275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sl-SI" b="1"/>
              <a:t>DA</a:t>
            </a:r>
            <a:endParaRPr lang="en-US" b="1"/>
          </a:p>
        </p:txBody>
      </p:sp>
      <p:sp>
        <p:nvSpPr>
          <p:cNvPr id="17414" name="AutoShape 1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43875" y="1125538"/>
            <a:ext cx="1000125" cy="549275"/>
          </a:xfrm>
          <a:prstGeom prst="actionButtonBlank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sl-SI" b="1">
                <a:solidFill>
                  <a:schemeClr val="bg2"/>
                </a:solidFill>
              </a:rPr>
              <a:t>NE</a:t>
            </a:r>
            <a:endParaRPr lang="en-US" b="1">
              <a:solidFill>
                <a:schemeClr val="bg2"/>
              </a:solidFill>
            </a:endParaRPr>
          </a:p>
        </p:txBody>
      </p:sp>
      <p:sp>
        <p:nvSpPr>
          <p:cNvPr id="17415" name="AutoShape 1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610475" y="0"/>
            <a:ext cx="503238" cy="50482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17416" name="AutoShape 1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28000" y="0"/>
            <a:ext cx="504825" cy="503238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17417" name="AutoShape 18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640763" y="0"/>
            <a:ext cx="503237" cy="503238"/>
          </a:xfrm>
          <a:prstGeom prst="actionButtonE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17418" name="AutoShape 19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092950" y="0"/>
            <a:ext cx="504825" cy="503238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l-SI"/>
          </a:p>
        </p:txBody>
      </p:sp>
      <p:grpSp>
        <p:nvGrpSpPr>
          <p:cNvPr id="17419" name="Group 20"/>
          <p:cNvGrpSpPr>
            <a:grpSpLocks/>
          </p:cNvGrpSpPr>
          <p:nvPr/>
        </p:nvGrpSpPr>
        <p:grpSpPr bwMode="auto">
          <a:xfrm>
            <a:off x="6589713" y="0"/>
            <a:ext cx="503237" cy="503238"/>
            <a:chOff x="4151" y="0"/>
            <a:chExt cx="317" cy="317"/>
          </a:xfrm>
        </p:grpSpPr>
        <p:sp>
          <p:nvSpPr>
            <p:cNvPr id="17420" name="AutoShape 21">
              <a:hlinkClick r:id="" action="ppaction://hlinkshowjump?jump=lastslideviewed" highlightClick="1"/>
            </p:cNvPr>
            <p:cNvSpPr>
              <a:spLocks noChangeArrowheads="1"/>
            </p:cNvSpPr>
            <p:nvPr/>
          </p:nvSpPr>
          <p:spPr bwMode="auto">
            <a:xfrm>
              <a:off x="4151" y="0"/>
              <a:ext cx="317" cy="317"/>
            </a:xfrm>
            <a:prstGeom prst="actionButtonBlank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l-SI" sz="1000">
                <a:solidFill>
                  <a:schemeClr val="bg2"/>
                </a:solidFill>
              </a:endParaRPr>
            </a:p>
          </p:txBody>
        </p:sp>
        <p:sp>
          <p:nvSpPr>
            <p:cNvPr id="17421" name="AutoShape 22"/>
            <p:cNvSpPr>
              <a:spLocks noChangeArrowheads="1"/>
            </p:cNvSpPr>
            <p:nvPr/>
          </p:nvSpPr>
          <p:spPr bwMode="auto">
            <a:xfrm rot="512344">
              <a:off x="4211" y="44"/>
              <a:ext cx="209" cy="262"/>
            </a:xfrm>
            <a:prstGeom prst="curvedLeftArrow">
              <a:avLst>
                <a:gd name="adj1" fmla="val 8659"/>
                <a:gd name="adj2" fmla="val 33731"/>
                <a:gd name="adj3" fmla="val 74236"/>
              </a:avLst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mtClean="0"/>
              <a:t>Žuželke s krili</a:t>
            </a:r>
            <a:endParaRPr lang="en-US" smtClean="0"/>
          </a:p>
        </p:txBody>
      </p:sp>
      <p:sp>
        <p:nvSpPr>
          <p:cNvPr id="33795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38200" y="1905000"/>
            <a:ext cx="3929063" cy="41910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sl-SI" sz="2800" smtClean="0"/>
              <a:t>Žival ima viden samo en par kril.</a:t>
            </a:r>
            <a:endParaRPr lang="en-US" sz="2800" smtClean="0"/>
          </a:p>
        </p:txBody>
      </p:sp>
      <p:pic>
        <p:nvPicPr>
          <p:cNvPr id="18436" name="Picture 6" descr="zuzelke_zuzelke_s_krili_kljucD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930775" y="2752725"/>
            <a:ext cx="3902075" cy="2495550"/>
          </a:xfrm>
          <a:noFill/>
        </p:spPr>
      </p:pic>
      <p:sp>
        <p:nvSpPr>
          <p:cNvPr id="18437" name="AutoShape 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43875" y="549275"/>
            <a:ext cx="1000125" cy="549275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sl-SI" b="1"/>
              <a:t>DA</a:t>
            </a:r>
            <a:endParaRPr lang="en-US" b="1"/>
          </a:p>
        </p:txBody>
      </p:sp>
      <p:sp>
        <p:nvSpPr>
          <p:cNvPr id="18438" name="AutoShape 1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43875" y="1125538"/>
            <a:ext cx="1000125" cy="549275"/>
          </a:xfrm>
          <a:prstGeom prst="actionButtonBlank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sl-SI" b="1">
                <a:solidFill>
                  <a:schemeClr val="bg2"/>
                </a:solidFill>
              </a:rPr>
              <a:t>NE</a:t>
            </a:r>
            <a:endParaRPr lang="en-US" b="1">
              <a:solidFill>
                <a:schemeClr val="bg2"/>
              </a:solidFill>
            </a:endParaRPr>
          </a:p>
        </p:txBody>
      </p:sp>
      <p:sp>
        <p:nvSpPr>
          <p:cNvPr id="18439" name="AutoShape 1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610475" y="0"/>
            <a:ext cx="503238" cy="50482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18440" name="AutoShape 1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28000" y="0"/>
            <a:ext cx="504825" cy="503238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18441" name="AutoShape 16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640763" y="0"/>
            <a:ext cx="503237" cy="503238"/>
          </a:xfrm>
          <a:prstGeom prst="actionButtonE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18442" name="AutoShape 17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092950" y="0"/>
            <a:ext cx="504825" cy="503238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l-SI"/>
          </a:p>
        </p:txBody>
      </p:sp>
      <p:grpSp>
        <p:nvGrpSpPr>
          <p:cNvPr id="18443" name="Group 18"/>
          <p:cNvGrpSpPr>
            <a:grpSpLocks/>
          </p:cNvGrpSpPr>
          <p:nvPr/>
        </p:nvGrpSpPr>
        <p:grpSpPr bwMode="auto">
          <a:xfrm>
            <a:off x="6589713" y="0"/>
            <a:ext cx="503237" cy="503238"/>
            <a:chOff x="4151" y="0"/>
            <a:chExt cx="317" cy="317"/>
          </a:xfrm>
        </p:grpSpPr>
        <p:sp>
          <p:nvSpPr>
            <p:cNvPr id="18444" name="AutoShape 19">
              <a:hlinkClick r:id="" action="ppaction://hlinkshowjump?jump=lastslideviewed" highlightClick="1"/>
            </p:cNvPr>
            <p:cNvSpPr>
              <a:spLocks noChangeArrowheads="1"/>
            </p:cNvSpPr>
            <p:nvPr/>
          </p:nvSpPr>
          <p:spPr bwMode="auto">
            <a:xfrm>
              <a:off x="4151" y="0"/>
              <a:ext cx="317" cy="317"/>
            </a:xfrm>
            <a:prstGeom prst="actionButtonBlank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l-SI" sz="1000">
                <a:solidFill>
                  <a:schemeClr val="bg2"/>
                </a:solidFill>
              </a:endParaRPr>
            </a:p>
          </p:txBody>
        </p:sp>
        <p:sp>
          <p:nvSpPr>
            <p:cNvPr id="18445" name="AutoShape 20"/>
            <p:cNvSpPr>
              <a:spLocks noChangeArrowheads="1"/>
            </p:cNvSpPr>
            <p:nvPr/>
          </p:nvSpPr>
          <p:spPr bwMode="auto">
            <a:xfrm rot="512344">
              <a:off x="4211" y="44"/>
              <a:ext cx="209" cy="262"/>
            </a:xfrm>
            <a:prstGeom prst="curvedLeftArrow">
              <a:avLst>
                <a:gd name="adj1" fmla="val 8659"/>
                <a:gd name="adj2" fmla="val 33731"/>
                <a:gd name="adj3" fmla="val 74236"/>
              </a:avLst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mtClean="0"/>
              <a:t>Metulji in vešče</a:t>
            </a:r>
            <a:endParaRPr lang="en-US" smtClean="0"/>
          </a:p>
        </p:txBody>
      </p:sp>
      <p:sp>
        <p:nvSpPr>
          <p:cNvPr id="3584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sl-SI" smtClean="0"/>
              <a:t>Natančno si oglej tipalke živali. Imenujejo se antene.</a:t>
            </a:r>
          </a:p>
        </p:txBody>
      </p:sp>
      <p:sp>
        <p:nvSpPr>
          <p:cNvPr id="19460" name="AutoShape 1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610475" y="0"/>
            <a:ext cx="503238" cy="50482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19461" name="AutoShape 1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28000" y="0"/>
            <a:ext cx="504825" cy="503238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19462" name="AutoShape 16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640763" y="0"/>
            <a:ext cx="503237" cy="503238"/>
          </a:xfrm>
          <a:prstGeom prst="actionButtonE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19463" name="AutoShape 17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092950" y="0"/>
            <a:ext cx="504825" cy="503238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l-SI"/>
          </a:p>
        </p:txBody>
      </p:sp>
      <p:grpSp>
        <p:nvGrpSpPr>
          <p:cNvPr id="19464" name="Group 18"/>
          <p:cNvGrpSpPr>
            <a:grpSpLocks/>
          </p:cNvGrpSpPr>
          <p:nvPr/>
        </p:nvGrpSpPr>
        <p:grpSpPr bwMode="auto">
          <a:xfrm>
            <a:off x="6589713" y="0"/>
            <a:ext cx="503237" cy="503238"/>
            <a:chOff x="4151" y="0"/>
            <a:chExt cx="317" cy="317"/>
          </a:xfrm>
        </p:grpSpPr>
        <p:sp>
          <p:nvSpPr>
            <p:cNvPr id="19465" name="AutoShape 19">
              <a:hlinkClick r:id="" action="ppaction://hlinkshowjump?jump=lastslideviewed" highlightClick="1"/>
            </p:cNvPr>
            <p:cNvSpPr>
              <a:spLocks noChangeArrowheads="1"/>
            </p:cNvSpPr>
            <p:nvPr/>
          </p:nvSpPr>
          <p:spPr bwMode="auto">
            <a:xfrm>
              <a:off x="4151" y="0"/>
              <a:ext cx="317" cy="317"/>
            </a:xfrm>
            <a:prstGeom prst="actionButtonBlank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l-SI" sz="1000">
                <a:solidFill>
                  <a:schemeClr val="bg2"/>
                </a:solidFill>
              </a:endParaRPr>
            </a:p>
          </p:txBody>
        </p:sp>
        <p:sp>
          <p:nvSpPr>
            <p:cNvPr id="19466" name="AutoShape 20"/>
            <p:cNvSpPr>
              <a:spLocks noChangeArrowheads="1"/>
            </p:cNvSpPr>
            <p:nvPr/>
          </p:nvSpPr>
          <p:spPr bwMode="auto">
            <a:xfrm rot="512344">
              <a:off x="4211" y="44"/>
              <a:ext cx="209" cy="262"/>
            </a:xfrm>
            <a:prstGeom prst="curvedLeftArrow">
              <a:avLst>
                <a:gd name="adj1" fmla="val 8659"/>
                <a:gd name="adj2" fmla="val 33731"/>
                <a:gd name="adj3" fmla="val 74236"/>
              </a:avLst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mtClean="0"/>
              <a:t>Metulji in vešče</a:t>
            </a:r>
            <a:endParaRPr lang="en-US" smtClean="0"/>
          </a:p>
        </p:txBody>
      </p:sp>
      <p:sp>
        <p:nvSpPr>
          <p:cNvPr id="86019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38200" y="1905000"/>
            <a:ext cx="8007350" cy="202565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sl-SI" sz="2800" smtClean="0"/>
              <a:t>Antene so na koncu zadebeljene.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sl-SI" sz="2800" smtClean="0"/>
              <a:t>Žival je </a:t>
            </a:r>
            <a:r>
              <a:rPr lang="sl-SI" sz="2800" b="1" smtClean="0"/>
              <a:t>METULJ</a:t>
            </a:r>
            <a:r>
              <a:rPr lang="sl-SI" sz="2800" smtClean="0"/>
              <a:t>.</a:t>
            </a:r>
            <a:endParaRPr lang="en-US" sz="2800" smtClean="0"/>
          </a:p>
        </p:txBody>
      </p:sp>
      <p:pic>
        <p:nvPicPr>
          <p:cNvPr id="20484" name="Picture 4" descr="zuzelke_zuzelke_metulji_in_vesce_kljucA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851025" y="4076700"/>
            <a:ext cx="5981700" cy="2019300"/>
          </a:xfrm>
          <a:noFill/>
        </p:spPr>
      </p:pic>
      <p:sp>
        <p:nvSpPr>
          <p:cNvPr id="20485" name="AutoShape 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43875" y="549275"/>
            <a:ext cx="1000125" cy="549275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sl-SI" b="1"/>
              <a:t>DA</a:t>
            </a:r>
            <a:endParaRPr lang="en-US" b="1"/>
          </a:p>
        </p:txBody>
      </p:sp>
      <p:sp>
        <p:nvSpPr>
          <p:cNvPr id="20486" name="AutoShape 1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43875" y="1125538"/>
            <a:ext cx="1000125" cy="549275"/>
          </a:xfrm>
          <a:prstGeom prst="actionButtonBlank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sl-SI" b="1">
                <a:solidFill>
                  <a:schemeClr val="bg2"/>
                </a:solidFill>
              </a:rPr>
              <a:t>NE</a:t>
            </a:r>
            <a:endParaRPr lang="en-US" b="1">
              <a:solidFill>
                <a:schemeClr val="bg2"/>
              </a:solidFill>
            </a:endParaRPr>
          </a:p>
        </p:txBody>
      </p:sp>
      <p:sp>
        <p:nvSpPr>
          <p:cNvPr id="20487" name="AutoShape 12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610475" y="0"/>
            <a:ext cx="503238" cy="50482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20488" name="AutoShape 1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28000" y="0"/>
            <a:ext cx="504825" cy="503238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20489" name="AutoShape 14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640763" y="0"/>
            <a:ext cx="503237" cy="503238"/>
          </a:xfrm>
          <a:prstGeom prst="actionButtonE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20490" name="AutoShape 1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092950" y="0"/>
            <a:ext cx="504825" cy="503238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l-SI"/>
          </a:p>
        </p:txBody>
      </p:sp>
      <p:grpSp>
        <p:nvGrpSpPr>
          <p:cNvPr id="20491" name="Group 16"/>
          <p:cNvGrpSpPr>
            <a:grpSpLocks/>
          </p:cNvGrpSpPr>
          <p:nvPr/>
        </p:nvGrpSpPr>
        <p:grpSpPr bwMode="auto">
          <a:xfrm>
            <a:off x="6589713" y="0"/>
            <a:ext cx="503237" cy="503238"/>
            <a:chOff x="4151" y="0"/>
            <a:chExt cx="317" cy="317"/>
          </a:xfrm>
        </p:grpSpPr>
        <p:sp>
          <p:nvSpPr>
            <p:cNvPr id="20492" name="AutoShape 17">
              <a:hlinkClick r:id="" action="ppaction://hlinkshowjump?jump=lastslideviewed" highlightClick="1"/>
            </p:cNvPr>
            <p:cNvSpPr>
              <a:spLocks noChangeArrowheads="1"/>
            </p:cNvSpPr>
            <p:nvPr/>
          </p:nvSpPr>
          <p:spPr bwMode="auto">
            <a:xfrm>
              <a:off x="4151" y="0"/>
              <a:ext cx="317" cy="317"/>
            </a:xfrm>
            <a:prstGeom prst="actionButtonBlank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l-SI" sz="1000">
                <a:solidFill>
                  <a:schemeClr val="bg2"/>
                </a:solidFill>
              </a:endParaRPr>
            </a:p>
          </p:txBody>
        </p:sp>
        <p:sp>
          <p:nvSpPr>
            <p:cNvPr id="20493" name="AutoShape 18"/>
            <p:cNvSpPr>
              <a:spLocks noChangeArrowheads="1"/>
            </p:cNvSpPr>
            <p:nvPr/>
          </p:nvSpPr>
          <p:spPr bwMode="auto">
            <a:xfrm rot="512344">
              <a:off x="4211" y="44"/>
              <a:ext cx="209" cy="262"/>
            </a:xfrm>
            <a:prstGeom prst="curvedLeftArrow">
              <a:avLst>
                <a:gd name="adj1" fmla="val 8659"/>
                <a:gd name="adj2" fmla="val 33731"/>
                <a:gd name="adj3" fmla="val 74236"/>
              </a:avLst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mtClean="0"/>
              <a:t>Metulji in vešče</a:t>
            </a:r>
            <a:endParaRPr lang="en-US" smtClean="0"/>
          </a:p>
        </p:txBody>
      </p:sp>
      <p:sp>
        <p:nvSpPr>
          <p:cNvPr id="37891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38200" y="1905000"/>
            <a:ext cx="3013075" cy="41910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sl-SI" sz="2800" smtClean="0"/>
              <a:t>Antene na koncu niso zadebeljene in so videti peresaste.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sl-SI" sz="2800" smtClean="0"/>
              <a:t>To je </a:t>
            </a:r>
            <a:r>
              <a:rPr lang="sl-SI" sz="2800" b="1" smtClean="0"/>
              <a:t>VEŠČA</a:t>
            </a:r>
            <a:r>
              <a:rPr lang="sl-SI" sz="2800" smtClean="0"/>
              <a:t>.</a:t>
            </a:r>
            <a:endParaRPr lang="en-US" sz="2800" smtClean="0"/>
          </a:p>
        </p:txBody>
      </p:sp>
      <p:pic>
        <p:nvPicPr>
          <p:cNvPr id="21508" name="Picture 6" descr="zuzelke_zuzelke_metulji_in_vesce_kljucB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591175" y="1844675"/>
            <a:ext cx="2533650" cy="4392613"/>
          </a:xfrm>
          <a:noFill/>
        </p:spPr>
      </p:pic>
      <p:sp>
        <p:nvSpPr>
          <p:cNvPr id="21509" name="AutoShape 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43875" y="549275"/>
            <a:ext cx="1000125" cy="549275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sl-SI" b="1"/>
              <a:t>DA</a:t>
            </a:r>
            <a:endParaRPr lang="en-US" b="1"/>
          </a:p>
        </p:txBody>
      </p:sp>
      <p:sp>
        <p:nvSpPr>
          <p:cNvPr id="21510" name="AutoShape 1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43875" y="1125538"/>
            <a:ext cx="1000125" cy="549275"/>
          </a:xfrm>
          <a:prstGeom prst="actionButtonBlank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sl-SI" b="1">
                <a:solidFill>
                  <a:schemeClr val="bg2"/>
                </a:solidFill>
              </a:rPr>
              <a:t>NE</a:t>
            </a:r>
            <a:endParaRPr lang="en-US" b="1">
              <a:solidFill>
                <a:schemeClr val="bg2"/>
              </a:solidFill>
            </a:endParaRPr>
          </a:p>
        </p:txBody>
      </p:sp>
      <p:sp>
        <p:nvSpPr>
          <p:cNvPr id="21511" name="AutoShape 1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610475" y="0"/>
            <a:ext cx="503238" cy="50482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21512" name="AutoShape 1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28000" y="0"/>
            <a:ext cx="504825" cy="503238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21513" name="AutoShape 16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640763" y="0"/>
            <a:ext cx="503237" cy="503238"/>
          </a:xfrm>
          <a:prstGeom prst="actionButtonE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21514" name="AutoShape 17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092950" y="0"/>
            <a:ext cx="504825" cy="503238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l-SI"/>
          </a:p>
        </p:txBody>
      </p:sp>
      <p:grpSp>
        <p:nvGrpSpPr>
          <p:cNvPr id="21515" name="Group 18"/>
          <p:cNvGrpSpPr>
            <a:grpSpLocks/>
          </p:cNvGrpSpPr>
          <p:nvPr/>
        </p:nvGrpSpPr>
        <p:grpSpPr bwMode="auto">
          <a:xfrm>
            <a:off x="6589713" y="0"/>
            <a:ext cx="503237" cy="503238"/>
            <a:chOff x="4151" y="0"/>
            <a:chExt cx="317" cy="317"/>
          </a:xfrm>
        </p:grpSpPr>
        <p:sp>
          <p:nvSpPr>
            <p:cNvPr id="21516" name="AutoShape 19">
              <a:hlinkClick r:id="" action="ppaction://hlinkshowjump?jump=lastslideviewed" highlightClick="1"/>
            </p:cNvPr>
            <p:cNvSpPr>
              <a:spLocks noChangeArrowheads="1"/>
            </p:cNvSpPr>
            <p:nvPr/>
          </p:nvSpPr>
          <p:spPr bwMode="auto">
            <a:xfrm>
              <a:off x="4151" y="0"/>
              <a:ext cx="317" cy="317"/>
            </a:xfrm>
            <a:prstGeom prst="actionButtonBlank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l-SI" sz="1000">
                <a:solidFill>
                  <a:schemeClr val="bg2"/>
                </a:solidFill>
              </a:endParaRPr>
            </a:p>
          </p:txBody>
        </p:sp>
        <p:sp>
          <p:nvSpPr>
            <p:cNvPr id="21517" name="AutoShape 20"/>
            <p:cNvSpPr>
              <a:spLocks noChangeArrowheads="1"/>
            </p:cNvSpPr>
            <p:nvPr/>
          </p:nvSpPr>
          <p:spPr bwMode="auto">
            <a:xfrm rot="512344">
              <a:off x="4211" y="44"/>
              <a:ext cx="209" cy="262"/>
            </a:xfrm>
            <a:prstGeom prst="curvedLeftArrow">
              <a:avLst>
                <a:gd name="adj1" fmla="val 8659"/>
                <a:gd name="adj2" fmla="val 33731"/>
                <a:gd name="adj3" fmla="val 74236"/>
              </a:avLst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mtClean="0"/>
              <a:t>Povzetek</a:t>
            </a:r>
            <a:endParaRPr lang="en-US" smtClean="0"/>
          </a:p>
        </p:txBody>
      </p:sp>
      <p:sp>
        <p:nvSpPr>
          <p:cNvPr id="21094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sl-SI" smtClean="0"/>
              <a:t>Predstavitev je namenjena prepoznavanju manjših živali, ki živijo v naši bližini – v zemlji, pod drevesno skorjo, na cvetovih in steblih rastlin, pod kamenjem, …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sl-SI" smtClean="0"/>
              <a:t>Prirejena je po knjigi za mlade naravoslovce Žuželke in druge majhne živali brez okostja avtoric Gwen Allen in Joan Denslow. Iz knjige je uporabljen tudi slikovni material.</a:t>
            </a:r>
          </a:p>
          <a:p>
            <a:pPr marL="0" indent="0" algn="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sl-SI" sz="2400" i="1" smtClean="0"/>
              <a:t>Alenka Kralj, prof. raz. pouka</a:t>
            </a:r>
          </a:p>
        </p:txBody>
      </p:sp>
      <p:sp>
        <p:nvSpPr>
          <p:cNvPr id="4100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610475" y="0"/>
            <a:ext cx="503238" cy="50482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101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28000" y="0"/>
            <a:ext cx="504825" cy="503238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102" name="AutoShape 8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640763" y="0"/>
            <a:ext cx="503237" cy="503238"/>
          </a:xfrm>
          <a:prstGeom prst="actionButtonE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103" name="AutoShape 9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092950" y="0"/>
            <a:ext cx="504825" cy="503238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l-SI"/>
          </a:p>
        </p:txBody>
      </p:sp>
      <p:grpSp>
        <p:nvGrpSpPr>
          <p:cNvPr id="4104" name="Group 11"/>
          <p:cNvGrpSpPr>
            <a:grpSpLocks/>
          </p:cNvGrpSpPr>
          <p:nvPr/>
        </p:nvGrpSpPr>
        <p:grpSpPr bwMode="auto">
          <a:xfrm>
            <a:off x="6589713" y="0"/>
            <a:ext cx="503237" cy="503238"/>
            <a:chOff x="4151" y="0"/>
            <a:chExt cx="317" cy="317"/>
          </a:xfrm>
        </p:grpSpPr>
        <p:sp>
          <p:nvSpPr>
            <p:cNvPr id="4105" name="AutoShape 12">
              <a:hlinkClick r:id="" action="ppaction://hlinkshowjump?jump=lastslideviewed" highlightClick="1"/>
            </p:cNvPr>
            <p:cNvSpPr>
              <a:spLocks noChangeArrowheads="1"/>
            </p:cNvSpPr>
            <p:nvPr/>
          </p:nvSpPr>
          <p:spPr bwMode="auto">
            <a:xfrm>
              <a:off x="4151" y="0"/>
              <a:ext cx="317" cy="317"/>
            </a:xfrm>
            <a:prstGeom prst="actionButtonBlank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l-SI" sz="1000">
                <a:solidFill>
                  <a:schemeClr val="bg2"/>
                </a:solidFill>
              </a:endParaRPr>
            </a:p>
          </p:txBody>
        </p:sp>
        <p:sp>
          <p:nvSpPr>
            <p:cNvPr id="4106" name="AutoShape 13"/>
            <p:cNvSpPr>
              <a:spLocks noChangeArrowheads="1"/>
            </p:cNvSpPr>
            <p:nvPr/>
          </p:nvSpPr>
          <p:spPr bwMode="auto">
            <a:xfrm rot="512344">
              <a:off x="4211" y="44"/>
              <a:ext cx="209" cy="262"/>
            </a:xfrm>
            <a:prstGeom prst="curvedLeftArrow">
              <a:avLst>
                <a:gd name="adj1" fmla="val 8659"/>
                <a:gd name="adj2" fmla="val 33731"/>
                <a:gd name="adj3" fmla="val 74236"/>
              </a:avLst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mtClean="0"/>
              <a:t>Krila, oblika telesa</a:t>
            </a:r>
            <a:endParaRPr lang="en-US" smtClean="0"/>
          </a:p>
        </p:txBody>
      </p:sp>
      <p:sp>
        <p:nvSpPr>
          <p:cNvPr id="4301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sl-SI" smtClean="0"/>
              <a:t>Natančno si oglej krila, njihovo žilnatost in velikost ter obliko zadka.</a:t>
            </a:r>
            <a:endParaRPr lang="en-US" smtClean="0"/>
          </a:p>
        </p:txBody>
      </p:sp>
      <p:sp>
        <p:nvSpPr>
          <p:cNvPr id="22532" name="AutoShape 12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610475" y="0"/>
            <a:ext cx="503238" cy="50482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22533" name="AutoShape 1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28000" y="0"/>
            <a:ext cx="504825" cy="503238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22534" name="AutoShape 14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640763" y="0"/>
            <a:ext cx="503237" cy="503238"/>
          </a:xfrm>
          <a:prstGeom prst="actionButtonE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22535" name="AutoShape 1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092950" y="0"/>
            <a:ext cx="504825" cy="503238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l-SI"/>
          </a:p>
        </p:txBody>
      </p:sp>
      <p:grpSp>
        <p:nvGrpSpPr>
          <p:cNvPr id="22536" name="Group 16"/>
          <p:cNvGrpSpPr>
            <a:grpSpLocks/>
          </p:cNvGrpSpPr>
          <p:nvPr/>
        </p:nvGrpSpPr>
        <p:grpSpPr bwMode="auto">
          <a:xfrm>
            <a:off x="6589713" y="0"/>
            <a:ext cx="503237" cy="503238"/>
            <a:chOff x="4151" y="0"/>
            <a:chExt cx="317" cy="317"/>
          </a:xfrm>
        </p:grpSpPr>
        <p:sp>
          <p:nvSpPr>
            <p:cNvPr id="22537" name="AutoShape 17">
              <a:hlinkClick r:id="" action="ppaction://hlinkshowjump?jump=lastslideviewed" highlightClick="1"/>
            </p:cNvPr>
            <p:cNvSpPr>
              <a:spLocks noChangeArrowheads="1"/>
            </p:cNvSpPr>
            <p:nvPr/>
          </p:nvSpPr>
          <p:spPr bwMode="auto">
            <a:xfrm>
              <a:off x="4151" y="0"/>
              <a:ext cx="317" cy="317"/>
            </a:xfrm>
            <a:prstGeom prst="actionButtonBlank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l-SI" sz="1000">
                <a:solidFill>
                  <a:schemeClr val="bg2"/>
                </a:solidFill>
              </a:endParaRPr>
            </a:p>
          </p:txBody>
        </p:sp>
        <p:sp>
          <p:nvSpPr>
            <p:cNvPr id="22538" name="AutoShape 18"/>
            <p:cNvSpPr>
              <a:spLocks noChangeArrowheads="1"/>
            </p:cNvSpPr>
            <p:nvPr/>
          </p:nvSpPr>
          <p:spPr bwMode="auto">
            <a:xfrm rot="512344">
              <a:off x="4211" y="44"/>
              <a:ext cx="209" cy="262"/>
            </a:xfrm>
            <a:prstGeom prst="curvedLeftArrow">
              <a:avLst>
                <a:gd name="adj1" fmla="val 8659"/>
                <a:gd name="adj2" fmla="val 33731"/>
                <a:gd name="adj3" fmla="val 74236"/>
              </a:avLst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mtClean="0"/>
              <a:t>Krila, oblika telesa</a:t>
            </a:r>
            <a:endParaRPr lang="en-US" smtClean="0"/>
          </a:p>
        </p:txBody>
      </p:sp>
      <p:sp>
        <p:nvSpPr>
          <p:cNvPr id="46083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38200" y="1905000"/>
            <a:ext cx="3013075" cy="41910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sl-SI" sz="2800" smtClean="0"/>
              <a:t>Žival ima krila z malo žilami in kratek zadek z ozkim zažetkom.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sl-SI" sz="2800" smtClean="0"/>
              <a:t>Žival sodi k </a:t>
            </a:r>
            <a:r>
              <a:rPr lang="sl-SI" sz="2800" b="1" smtClean="0"/>
              <a:t>ČEBELAM</a:t>
            </a:r>
            <a:r>
              <a:rPr lang="sl-SI" sz="2800" smtClean="0"/>
              <a:t>, </a:t>
            </a:r>
            <a:r>
              <a:rPr lang="sl-SI" sz="2800" b="1" smtClean="0"/>
              <a:t>OSAM</a:t>
            </a:r>
            <a:r>
              <a:rPr lang="sl-SI" sz="2800" smtClean="0"/>
              <a:t> ali </a:t>
            </a:r>
            <a:r>
              <a:rPr lang="sl-SI" sz="2800" b="1" smtClean="0"/>
              <a:t>MRAVLJAM</a:t>
            </a:r>
            <a:r>
              <a:rPr lang="sl-SI" sz="2800" smtClean="0"/>
              <a:t>.</a:t>
            </a:r>
            <a:endParaRPr lang="en-US" sz="2800" smtClean="0"/>
          </a:p>
        </p:txBody>
      </p:sp>
      <p:pic>
        <p:nvPicPr>
          <p:cNvPr id="23556" name="Picture 6" descr="zuzelke_krila-oblika_telesa_kljucA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930775" y="2847975"/>
            <a:ext cx="3902075" cy="2305050"/>
          </a:xfrm>
          <a:noFill/>
        </p:spPr>
      </p:pic>
      <p:sp>
        <p:nvSpPr>
          <p:cNvPr id="23557" name="AutoShape 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43875" y="549275"/>
            <a:ext cx="1000125" cy="549275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sl-SI" b="1"/>
              <a:t>DA</a:t>
            </a:r>
            <a:endParaRPr lang="en-US" b="1"/>
          </a:p>
        </p:txBody>
      </p:sp>
      <p:sp>
        <p:nvSpPr>
          <p:cNvPr id="23558" name="AutoShape 1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43875" y="1125538"/>
            <a:ext cx="1000125" cy="549275"/>
          </a:xfrm>
          <a:prstGeom prst="actionButtonBlank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sl-SI" b="1">
                <a:solidFill>
                  <a:schemeClr val="bg2"/>
                </a:solidFill>
              </a:rPr>
              <a:t>NE</a:t>
            </a:r>
            <a:endParaRPr lang="en-US" b="1">
              <a:solidFill>
                <a:schemeClr val="bg2"/>
              </a:solidFill>
            </a:endParaRPr>
          </a:p>
        </p:txBody>
      </p:sp>
      <p:sp>
        <p:nvSpPr>
          <p:cNvPr id="23559" name="AutoShape 1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610475" y="0"/>
            <a:ext cx="503238" cy="50482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23560" name="AutoShape 1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28000" y="0"/>
            <a:ext cx="504825" cy="503238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23561" name="AutoShape 16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640763" y="0"/>
            <a:ext cx="503237" cy="503238"/>
          </a:xfrm>
          <a:prstGeom prst="actionButtonE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23562" name="AutoShape 17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092950" y="0"/>
            <a:ext cx="504825" cy="503238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l-SI"/>
          </a:p>
        </p:txBody>
      </p:sp>
      <p:grpSp>
        <p:nvGrpSpPr>
          <p:cNvPr id="23563" name="Group 18"/>
          <p:cNvGrpSpPr>
            <a:grpSpLocks/>
          </p:cNvGrpSpPr>
          <p:nvPr/>
        </p:nvGrpSpPr>
        <p:grpSpPr bwMode="auto">
          <a:xfrm>
            <a:off x="6589713" y="0"/>
            <a:ext cx="503237" cy="503238"/>
            <a:chOff x="4151" y="0"/>
            <a:chExt cx="317" cy="317"/>
          </a:xfrm>
        </p:grpSpPr>
        <p:sp>
          <p:nvSpPr>
            <p:cNvPr id="23564" name="AutoShape 19">
              <a:hlinkClick r:id="" action="ppaction://hlinkshowjump?jump=lastslideviewed" highlightClick="1"/>
            </p:cNvPr>
            <p:cNvSpPr>
              <a:spLocks noChangeArrowheads="1"/>
            </p:cNvSpPr>
            <p:nvPr/>
          </p:nvSpPr>
          <p:spPr bwMode="auto">
            <a:xfrm>
              <a:off x="4151" y="0"/>
              <a:ext cx="317" cy="317"/>
            </a:xfrm>
            <a:prstGeom prst="actionButtonBlank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l-SI" sz="1000">
                <a:solidFill>
                  <a:schemeClr val="bg2"/>
                </a:solidFill>
              </a:endParaRPr>
            </a:p>
          </p:txBody>
        </p:sp>
        <p:sp>
          <p:nvSpPr>
            <p:cNvPr id="23565" name="AutoShape 20"/>
            <p:cNvSpPr>
              <a:spLocks noChangeArrowheads="1"/>
            </p:cNvSpPr>
            <p:nvPr/>
          </p:nvSpPr>
          <p:spPr bwMode="auto">
            <a:xfrm rot="512344">
              <a:off x="4211" y="44"/>
              <a:ext cx="209" cy="262"/>
            </a:xfrm>
            <a:prstGeom prst="curvedLeftArrow">
              <a:avLst>
                <a:gd name="adj1" fmla="val 8659"/>
                <a:gd name="adj2" fmla="val 33731"/>
                <a:gd name="adj3" fmla="val 74236"/>
              </a:avLst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mtClean="0"/>
              <a:t>Krila, oblika telesa</a:t>
            </a:r>
            <a:endParaRPr lang="en-US" smtClean="0"/>
          </a:p>
        </p:txBody>
      </p:sp>
      <p:sp>
        <p:nvSpPr>
          <p:cNvPr id="48131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38200" y="1905000"/>
            <a:ext cx="3013075" cy="41910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sl-SI" sz="2800" smtClean="0"/>
              <a:t>Žival ima enaka krila, vendar je brez zažetka.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sl-SI" sz="2800" smtClean="0"/>
              <a:t>To je </a:t>
            </a:r>
            <a:r>
              <a:rPr lang="sl-SI" sz="2800" b="1" smtClean="0"/>
              <a:t>GRIZLICA</a:t>
            </a:r>
            <a:r>
              <a:rPr lang="sl-SI" sz="2800" smtClean="0"/>
              <a:t>.</a:t>
            </a:r>
            <a:endParaRPr lang="en-US" sz="2800" smtClean="0"/>
          </a:p>
        </p:txBody>
      </p:sp>
      <p:pic>
        <p:nvPicPr>
          <p:cNvPr id="24580" name="Picture 6" descr="zuzelke_krila-oblika_telesa_kljucB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930775" y="2803525"/>
            <a:ext cx="3902075" cy="2392363"/>
          </a:xfrm>
          <a:noFill/>
        </p:spPr>
      </p:pic>
      <p:sp>
        <p:nvSpPr>
          <p:cNvPr id="24581" name="AutoShape 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43875" y="549275"/>
            <a:ext cx="1000125" cy="549275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sl-SI" b="1"/>
              <a:t>DA</a:t>
            </a:r>
            <a:endParaRPr lang="en-US" b="1"/>
          </a:p>
        </p:txBody>
      </p:sp>
      <p:sp>
        <p:nvSpPr>
          <p:cNvPr id="24582" name="AutoShape 1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43875" y="1125538"/>
            <a:ext cx="1000125" cy="549275"/>
          </a:xfrm>
          <a:prstGeom prst="actionButtonBlank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sl-SI" b="1">
                <a:solidFill>
                  <a:schemeClr val="bg2"/>
                </a:solidFill>
              </a:rPr>
              <a:t>NE</a:t>
            </a:r>
            <a:endParaRPr lang="en-US" b="1">
              <a:solidFill>
                <a:schemeClr val="bg2"/>
              </a:solidFill>
            </a:endParaRPr>
          </a:p>
        </p:txBody>
      </p:sp>
      <p:sp>
        <p:nvSpPr>
          <p:cNvPr id="24583" name="AutoShape 12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610475" y="0"/>
            <a:ext cx="503238" cy="50482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24584" name="AutoShape 1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28000" y="0"/>
            <a:ext cx="504825" cy="503238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24585" name="AutoShape 14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640763" y="0"/>
            <a:ext cx="503237" cy="503238"/>
          </a:xfrm>
          <a:prstGeom prst="actionButtonE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24586" name="AutoShape 1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092950" y="0"/>
            <a:ext cx="504825" cy="503238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l-SI"/>
          </a:p>
        </p:txBody>
      </p:sp>
      <p:grpSp>
        <p:nvGrpSpPr>
          <p:cNvPr id="24587" name="Group 16"/>
          <p:cNvGrpSpPr>
            <a:grpSpLocks/>
          </p:cNvGrpSpPr>
          <p:nvPr/>
        </p:nvGrpSpPr>
        <p:grpSpPr bwMode="auto">
          <a:xfrm>
            <a:off x="6589713" y="0"/>
            <a:ext cx="503237" cy="503238"/>
            <a:chOff x="4151" y="0"/>
            <a:chExt cx="317" cy="317"/>
          </a:xfrm>
        </p:grpSpPr>
        <p:sp>
          <p:nvSpPr>
            <p:cNvPr id="24588" name="AutoShape 17">
              <a:hlinkClick r:id="" action="ppaction://hlinkshowjump?jump=lastslideviewed" highlightClick="1"/>
            </p:cNvPr>
            <p:cNvSpPr>
              <a:spLocks noChangeArrowheads="1"/>
            </p:cNvSpPr>
            <p:nvPr/>
          </p:nvSpPr>
          <p:spPr bwMode="auto">
            <a:xfrm>
              <a:off x="4151" y="0"/>
              <a:ext cx="317" cy="317"/>
            </a:xfrm>
            <a:prstGeom prst="actionButtonBlank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l-SI" sz="1000">
                <a:solidFill>
                  <a:schemeClr val="bg2"/>
                </a:solidFill>
              </a:endParaRPr>
            </a:p>
          </p:txBody>
        </p:sp>
        <p:sp>
          <p:nvSpPr>
            <p:cNvPr id="24589" name="AutoShape 18"/>
            <p:cNvSpPr>
              <a:spLocks noChangeArrowheads="1"/>
            </p:cNvSpPr>
            <p:nvPr/>
          </p:nvSpPr>
          <p:spPr bwMode="auto">
            <a:xfrm rot="512344">
              <a:off x="4211" y="44"/>
              <a:ext cx="209" cy="262"/>
            </a:xfrm>
            <a:prstGeom prst="curvedLeftArrow">
              <a:avLst>
                <a:gd name="adj1" fmla="val 8659"/>
                <a:gd name="adj2" fmla="val 33731"/>
                <a:gd name="adj3" fmla="val 74236"/>
              </a:avLst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mtClean="0"/>
              <a:t>Krila, oblika telesa</a:t>
            </a:r>
            <a:endParaRPr lang="en-US" smtClean="0"/>
          </a:p>
        </p:txBody>
      </p:sp>
      <p:sp>
        <p:nvSpPr>
          <p:cNvPr id="50179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38200" y="1905000"/>
            <a:ext cx="3157538" cy="41910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sl-SI" sz="2800" smtClean="0"/>
              <a:t>Žival ima dlakasta krila z zelo malo žilami, sprednja krila manjša od zadnjih in tanek zadek.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sl-SI" sz="2800" smtClean="0"/>
              <a:t>To je </a:t>
            </a:r>
            <a:r>
              <a:rPr lang="sl-SI" sz="2800" b="1" smtClean="0"/>
              <a:t>MLADOLETNICA</a:t>
            </a:r>
            <a:r>
              <a:rPr lang="sl-SI" sz="2800" smtClean="0"/>
              <a:t>.</a:t>
            </a:r>
            <a:endParaRPr lang="en-US" sz="2800" smtClean="0"/>
          </a:p>
        </p:txBody>
      </p:sp>
      <p:pic>
        <p:nvPicPr>
          <p:cNvPr id="25604" name="Picture 6" descr="zuzelke_krila-oblika_telesa_kljucC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930775" y="2476500"/>
            <a:ext cx="3902075" cy="3048000"/>
          </a:xfrm>
          <a:noFill/>
        </p:spPr>
      </p:pic>
      <p:sp>
        <p:nvSpPr>
          <p:cNvPr id="25605" name="AutoShape 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43875" y="549275"/>
            <a:ext cx="1000125" cy="549275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sl-SI" b="1"/>
              <a:t>DA</a:t>
            </a:r>
            <a:endParaRPr lang="en-US" b="1"/>
          </a:p>
        </p:txBody>
      </p:sp>
      <p:sp>
        <p:nvSpPr>
          <p:cNvPr id="25606" name="AutoShape 1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43875" y="1125538"/>
            <a:ext cx="1000125" cy="549275"/>
          </a:xfrm>
          <a:prstGeom prst="actionButtonBlank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sl-SI" b="1">
                <a:solidFill>
                  <a:schemeClr val="bg2"/>
                </a:solidFill>
              </a:rPr>
              <a:t>NE</a:t>
            </a:r>
            <a:endParaRPr lang="en-US" b="1">
              <a:solidFill>
                <a:schemeClr val="bg2"/>
              </a:solidFill>
            </a:endParaRPr>
          </a:p>
        </p:txBody>
      </p:sp>
      <p:sp>
        <p:nvSpPr>
          <p:cNvPr id="25607" name="AutoShape 12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610475" y="0"/>
            <a:ext cx="503238" cy="50482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25608" name="AutoShape 1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28000" y="0"/>
            <a:ext cx="504825" cy="503238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25609" name="AutoShape 14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640763" y="0"/>
            <a:ext cx="503237" cy="503238"/>
          </a:xfrm>
          <a:prstGeom prst="actionButtonE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25610" name="AutoShape 1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092950" y="0"/>
            <a:ext cx="504825" cy="503238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l-SI"/>
          </a:p>
        </p:txBody>
      </p:sp>
      <p:grpSp>
        <p:nvGrpSpPr>
          <p:cNvPr id="25611" name="Group 16"/>
          <p:cNvGrpSpPr>
            <a:grpSpLocks/>
          </p:cNvGrpSpPr>
          <p:nvPr/>
        </p:nvGrpSpPr>
        <p:grpSpPr bwMode="auto">
          <a:xfrm>
            <a:off x="6589713" y="0"/>
            <a:ext cx="503237" cy="503238"/>
            <a:chOff x="4151" y="0"/>
            <a:chExt cx="317" cy="317"/>
          </a:xfrm>
        </p:grpSpPr>
        <p:sp>
          <p:nvSpPr>
            <p:cNvPr id="25612" name="AutoShape 17">
              <a:hlinkClick r:id="" action="ppaction://hlinkshowjump?jump=lastslideviewed" highlightClick="1"/>
            </p:cNvPr>
            <p:cNvSpPr>
              <a:spLocks noChangeArrowheads="1"/>
            </p:cNvSpPr>
            <p:nvPr/>
          </p:nvSpPr>
          <p:spPr bwMode="auto">
            <a:xfrm>
              <a:off x="4151" y="0"/>
              <a:ext cx="317" cy="317"/>
            </a:xfrm>
            <a:prstGeom prst="actionButtonBlank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l-SI" sz="1000">
                <a:solidFill>
                  <a:schemeClr val="bg2"/>
                </a:solidFill>
              </a:endParaRPr>
            </a:p>
          </p:txBody>
        </p:sp>
        <p:sp>
          <p:nvSpPr>
            <p:cNvPr id="25613" name="AutoShape 18"/>
            <p:cNvSpPr>
              <a:spLocks noChangeArrowheads="1"/>
            </p:cNvSpPr>
            <p:nvPr/>
          </p:nvSpPr>
          <p:spPr bwMode="auto">
            <a:xfrm rot="512344">
              <a:off x="4211" y="44"/>
              <a:ext cx="209" cy="262"/>
            </a:xfrm>
            <a:prstGeom prst="curvedLeftArrow">
              <a:avLst>
                <a:gd name="adj1" fmla="val 8659"/>
                <a:gd name="adj2" fmla="val 33731"/>
                <a:gd name="adj3" fmla="val 74236"/>
              </a:avLst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mtClean="0"/>
              <a:t>Krila, oblika telesa</a:t>
            </a:r>
            <a:endParaRPr lang="en-US" smtClean="0"/>
          </a:p>
        </p:txBody>
      </p:sp>
      <p:sp>
        <p:nvSpPr>
          <p:cNvPr id="52227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38200" y="1905000"/>
            <a:ext cx="3157538" cy="41910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sl-SI" sz="2800" smtClean="0"/>
              <a:t>Žival ima zadnja krila veliko manjša od sprednjih in počiva s krili, zloženimi navzgor. Njen zadek ima dolge nitaste izrastke.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sl-SI" sz="2800" smtClean="0"/>
              <a:t>To je </a:t>
            </a:r>
            <a:r>
              <a:rPr lang="sl-SI" sz="2800" b="1" smtClean="0"/>
              <a:t>ENODNEVNICA</a:t>
            </a:r>
            <a:r>
              <a:rPr lang="sl-SI" sz="2800" smtClean="0"/>
              <a:t>.</a:t>
            </a:r>
            <a:endParaRPr lang="en-US" sz="2800" smtClean="0"/>
          </a:p>
        </p:txBody>
      </p:sp>
      <p:pic>
        <p:nvPicPr>
          <p:cNvPr id="26628" name="Picture 6" descr="zuzelke_krila-oblika_telesa_kljucD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815013" y="2049463"/>
            <a:ext cx="2135187" cy="3902075"/>
          </a:xfrm>
          <a:noFill/>
        </p:spPr>
      </p:pic>
      <p:sp>
        <p:nvSpPr>
          <p:cNvPr id="26629" name="AutoShape 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43875" y="549275"/>
            <a:ext cx="1000125" cy="549275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sl-SI" b="1"/>
              <a:t>DA</a:t>
            </a:r>
            <a:endParaRPr lang="en-US" b="1"/>
          </a:p>
        </p:txBody>
      </p:sp>
      <p:sp>
        <p:nvSpPr>
          <p:cNvPr id="26630" name="AutoShape 1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43875" y="1125538"/>
            <a:ext cx="1000125" cy="549275"/>
          </a:xfrm>
          <a:prstGeom prst="actionButtonBlank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sl-SI" b="1">
                <a:solidFill>
                  <a:schemeClr val="bg2"/>
                </a:solidFill>
              </a:rPr>
              <a:t>NE</a:t>
            </a:r>
            <a:endParaRPr lang="en-US" b="1">
              <a:solidFill>
                <a:schemeClr val="bg2"/>
              </a:solidFill>
            </a:endParaRPr>
          </a:p>
        </p:txBody>
      </p:sp>
      <p:sp>
        <p:nvSpPr>
          <p:cNvPr id="26631" name="AutoShape 12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610475" y="0"/>
            <a:ext cx="503238" cy="50482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26632" name="AutoShape 1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28000" y="0"/>
            <a:ext cx="504825" cy="503238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26633" name="AutoShape 14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640763" y="0"/>
            <a:ext cx="503237" cy="503238"/>
          </a:xfrm>
          <a:prstGeom prst="actionButtonE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26634" name="AutoShape 1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092950" y="0"/>
            <a:ext cx="504825" cy="503238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l-SI"/>
          </a:p>
        </p:txBody>
      </p:sp>
      <p:grpSp>
        <p:nvGrpSpPr>
          <p:cNvPr id="26635" name="Group 16"/>
          <p:cNvGrpSpPr>
            <a:grpSpLocks/>
          </p:cNvGrpSpPr>
          <p:nvPr/>
        </p:nvGrpSpPr>
        <p:grpSpPr bwMode="auto">
          <a:xfrm>
            <a:off x="6589713" y="0"/>
            <a:ext cx="503237" cy="503238"/>
            <a:chOff x="4151" y="0"/>
            <a:chExt cx="317" cy="317"/>
          </a:xfrm>
        </p:grpSpPr>
        <p:sp>
          <p:nvSpPr>
            <p:cNvPr id="26636" name="AutoShape 17">
              <a:hlinkClick r:id="" action="ppaction://hlinkshowjump?jump=lastslideviewed" highlightClick="1"/>
            </p:cNvPr>
            <p:cNvSpPr>
              <a:spLocks noChangeArrowheads="1"/>
            </p:cNvSpPr>
            <p:nvPr/>
          </p:nvSpPr>
          <p:spPr bwMode="auto">
            <a:xfrm>
              <a:off x="4151" y="0"/>
              <a:ext cx="317" cy="317"/>
            </a:xfrm>
            <a:prstGeom prst="actionButtonBlank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l-SI" sz="1000">
                <a:solidFill>
                  <a:schemeClr val="bg2"/>
                </a:solidFill>
              </a:endParaRPr>
            </a:p>
          </p:txBody>
        </p:sp>
        <p:sp>
          <p:nvSpPr>
            <p:cNvPr id="26637" name="AutoShape 18"/>
            <p:cNvSpPr>
              <a:spLocks noChangeArrowheads="1"/>
            </p:cNvSpPr>
            <p:nvPr/>
          </p:nvSpPr>
          <p:spPr bwMode="auto">
            <a:xfrm rot="512344">
              <a:off x="4211" y="44"/>
              <a:ext cx="209" cy="262"/>
            </a:xfrm>
            <a:prstGeom prst="curvedLeftArrow">
              <a:avLst>
                <a:gd name="adj1" fmla="val 8659"/>
                <a:gd name="adj2" fmla="val 33731"/>
                <a:gd name="adj3" fmla="val 74236"/>
              </a:avLst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mtClean="0"/>
              <a:t>Krila, oblika telesa</a:t>
            </a:r>
            <a:endParaRPr lang="en-US" smtClean="0"/>
          </a:p>
        </p:txBody>
      </p:sp>
      <p:sp>
        <p:nvSpPr>
          <p:cNvPr id="54275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38200" y="1905000"/>
            <a:ext cx="3013075" cy="41910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sl-SI" sz="2800" smtClean="0"/>
              <a:t>Žival ima velika krila z gosto mrežo žil, kratke antene, veliko glavo in oči ter vitek zadek.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sl-SI" sz="2800" smtClean="0"/>
              <a:t>Sodi h </a:t>
            </a:r>
            <a:r>
              <a:rPr lang="sl-SI" sz="2800" b="1" smtClean="0"/>
              <a:t>KAČJIM PASTIRJEM</a:t>
            </a:r>
            <a:r>
              <a:rPr lang="sl-SI" sz="2800" smtClean="0"/>
              <a:t>.</a:t>
            </a:r>
            <a:endParaRPr lang="en-US" sz="2800" smtClean="0"/>
          </a:p>
        </p:txBody>
      </p:sp>
      <p:pic>
        <p:nvPicPr>
          <p:cNvPr id="27652" name="Picture 6" descr="zuzelke_krila-oblika_telesa_kljucE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930775" y="2390775"/>
            <a:ext cx="3902075" cy="3219450"/>
          </a:xfrm>
          <a:noFill/>
        </p:spPr>
      </p:pic>
      <p:sp>
        <p:nvSpPr>
          <p:cNvPr id="27653" name="AutoShape 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43875" y="549275"/>
            <a:ext cx="1000125" cy="549275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sl-SI" b="1"/>
              <a:t>DA</a:t>
            </a:r>
            <a:endParaRPr lang="en-US" b="1"/>
          </a:p>
        </p:txBody>
      </p:sp>
      <p:sp>
        <p:nvSpPr>
          <p:cNvPr id="27654" name="AutoShape 1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43875" y="1125538"/>
            <a:ext cx="1000125" cy="549275"/>
          </a:xfrm>
          <a:prstGeom prst="actionButtonBlank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sl-SI" b="1">
                <a:solidFill>
                  <a:schemeClr val="bg2"/>
                </a:solidFill>
              </a:rPr>
              <a:t>NE</a:t>
            </a:r>
            <a:endParaRPr lang="en-US" b="1">
              <a:solidFill>
                <a:schemeClr val="bg2"/>
              </a:solidFill>
            </a:endParaRPr>
          </a:p>
        </p:txBody>
      </p:sp>
      <p:sp>
        <p:nvSpPr>
          <p:cNvPr id="27655" name="AutoShape 12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610475" y="0"/>
            <a:ext cx="503238" cy="50482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27656" name="AutoShape 1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28000" y="0"/>
            <a:ext cx="504825" cy="503238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27657" name="AutoShape 14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640763" y="0"/>
            <a:ext cx="503237" cy="503238"/>
          </a:xfrm>
          <a:prstGeom prst="actionButtonE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27658" name="AutoShape 1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092950" y="0"/>
            <a:ext cx="504825" cy="503238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l-SI"/>
          </a:p>
        </p:txBody>
      </p:sp>
      <p:grpSp>
        <p:nvGrpSpPr>
          <p:cNvPr id="27659" name="Group 16"/>
          <p:cNvGrpSpPr>
            <a:grpSpLocks/>
          </p:cNvGrpSpPr>
          <p:nvPr/>
        </p:nvGrpSpPr>
        <p:grpSpPr bwMode="auto">
          <a:xfrm>
            <a:off x="6589713" y="0"/>
            <a:ext cx="503237" cy="503238"/>
            <a:chOff x="4151" y="0"/>
            <a:chExt cx="317" cy="317"/>
          </a:xfrm>
        </p:grpSpPr>
        <p:sp>
          <p:nvSpPr>
            <p:cNvPr id="27660" name="AutoShape 17">
              <a:hlinkClick r:id="" action="ppaction://hlinkshowjump?jump=lastslideviewed" highlightClick="1"/>
            </p:cNvPr>
            <p:cNvSpPr>
              <a:spLocks noChangeArrowheads="1"/>
            </p:cNvSpPr>
            <p:nvPr/>
          </p:nvSpPr>
          <p:spPr bwMode="auto">
            <a:xfrm>
              <a:off x="4151" y="0"/>
              <a:ext cx="317" cy="317"/>
            </a:xfrm>
            <a:prstGeom prst="actionButtonBlank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l-SI" sz="1000">
                <a:solidFill>
                  <a:schemeClr val="bg2"/>
                </a:solidFill>
              </a:endParaRPr>
            </a:p>
          </p:txBody>
        </p:sp>
        <p:sp>
          <p:nvSpPr>
            <p:cNvPr id="27661" name="AutoShape 18"/>
            <p:cNvSpPr>
              <a:spLocks noChangeArrowheads="1"/>
            </p:cNvSpPr>
            <p:nvPr/>
          </p:nvSpPr>
          <p:spPr bwMode="auto">
            <a:xfrm rot="512344">
              <a:off x="4211" y="44"/>
              <a:ext cx="209" cy="262"/>
            </a:xfrm>
            <a:prstGeom prst="curvedLeftArrow">
              <a:avLst>
                <a:gd name="adj1" fmla="val 8659"/>
                <a:gd name="adj2" fmla="val 33731"/>
                <a:gd name="adj3" fmla="val 74236"/>
              </a:avLst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mtClean="0"/>
              <a:t>Krila, oblika telesa</a:t>
            </a:r>
            <a:endParaRPr lang="en-US" smtClean="0"/>
          </a:p>
        </p:txBody>
      </p:sp>
      <p:sp>
        <p:nvSpPr>
          <p:cNvPr id="56323" name="Rectangle 3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sl-SI" sz="2800" smtClean="0"/>
              <a:t>Žival je majhna, zelene barve, z nežnimi mrežastožilnatimi krili in dolgimi antenami.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sl-SI" sz="2800" smtClean="0"/>
              <a:t>To je </a:t>
            </a:r>
            <a:r>
              <a:rPr lang="sl-SI" sz="2800" b="1" smtClean="0"/>
              <a:t>TENČIČARICA</a:t>
            </a:r>
            <a:r>
              <a:rPr lang="sl-SI" sz="2800" smtClean="0"/>
              <a:t>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sz="2800" smtClean="0"/>
          </a:p>
        </p:txBody>
      </p:sp>
      <p:pic>
        <p:nvPicPr>
          <p:cNvPr id="28676" name="Picture 8" descr="zuzelke_krila-oblika_telesa_kljucF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917700" y="4359275"/>
            <a:ext cx="5848350" cy="1450975"/>
          </a:xfrm>
          <a:noFill/>
        </p:spPr>
      </p:pic>
      <p:sp>
        <p:nvSpPr>
          <p:cNvPr id="28677" name="AutoShape 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43875" y="549275"/>
            <a:ext cx="1000125" cy="549275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sl-SI" b="1"/>
              <a:t>DA</a:t>
            </a:r>
            <a:endParaRPr lang="en-US" b="1"/>
          </a:p>
        </p:txBody>
      </p:sp>
      <p:sp>
        <p:nvSpPr>
          <p:cNvPr id="28678" name="AutoShape 1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43875" y="1125538"/>
            <a:ext cx="1000125" cy="549275"/>
          </a:xfrm>
          <a:prstGeom prst="actionButtonBlank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sl-SI" b="1">
                <a:solidFill>
                  <a:schemeClr val="bg2"/>
                </a:solidFill>
              </a:rPr>
              <a:t>NE</a:t>
            </a:r>
            <a:endParaRPr lang="en-US" b="1">
              <a:solidFill>
                <a:schemeClr val="bg2"/>
              </a:solidFill>
            </a:endParaRPr>
          </a:p>
        </p:txBody>
      </p:sp>
      <p:sp>
        <p:nvSpPr>
          <p:cNvPr id="28679" name="AutoShape 1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610475" y="0"/>
            <a:ext cx="503238" cy="50482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28680" name="AutoShape 1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28000" y="0"/>
            <a:ext cx="504825" cy="503238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28681" name="AutoShape 16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640763" y="0"/>
            <a:ext cx="503237" cy="503238"/>
          </a:xfrm>
          <a:prstGeom prst="actionButtonE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28682" name="AutoShape 17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092950" y="0"/>
            <a:ext cx="504825" cy="503238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l-SI"/>
          </a:p>
        </p:txBody>
      </p:sp>
      <p:grpSp>
        <p:nvGrpSpPr>
          <p:cNvPr id="28683" name="Group 18"/>
          <p:cNvGrpSpPr>
            <a:grpSpLocks/>
          </p:cNvGrpSpPr>
          <p:nvPr/>
        </p:nvGrpSpPr>
        <p:grpSpPr bwMode="auto">
          <a:xfrm>
            <a:off x="6589713" y="0"/>
            <a:ext cx="503237" cy="503238"/>
            <a:chOff x="4151" y="0"/>
            <a:chExt cx="317" cy="317"/>
          </a:xfrm>
        </p:grpSpPr>
        <p:sp>
          <p:nvSpPr>
            <p:cNvPr id="28684" name="AutoShape 19">
              <a:hlinkClick r:id="" action="ppaction://hlinkshowjump?jump=lastslideviewed" highlightClick="1"/>
            </p:cNvPr>
            <p:cNvSpPr>
              <a:spLocks noChangeArrowheads="1"/>
            </p:cNvSpPr>
            <p:nvPr/>
          </p:nvSpPr>
          <p:spPr bwMode="auto">
            <a:xfrm>
              <a:off x="4151" y="0"/>
              <a:ext cx="317" cy="317"/>
            </a:xfrm>
            <a:prstGeom prst="actionButtonBlank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l-SI" sz="1000">
                <a:solidFill>
                  <a:schemeClr val="bg2"/>
                </a:solidFill>
              </a:endParaRPr>
            </a:p>
          </p:txBody>
        </p:sp>
        <p:sp>
          <p:nvSpPr>
            <p:cNvPr id="28685" name="AutoShape 20"/>
            <p:cNvSpPr>
              <a:spLocks noChangeArrowheads="1"/>
            </p:cNvSpPr>
            <p:nvPr/>
          </p:nvSpPr>
          <p:spPr bwMode="auto">
            <a:xfrm rot="512344">
              <a:off x="4211" y="44"/>
              <a:ext cx="209" cy="262"/>
            </a:xfrm>
            <a:prstGeom prst="curvedLeftArrow">
              <a:avLst>
                <a:gd name="adj1" fmla="val 8659"/>
                <a:gd name="adj2" fmla="val 33731"/>
                <a:gd name="adj3" fmla="val 74236"/>
              </a:avLst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mtClean="0"/>
              <a:t>Krila, oblika telesa</a:t>
            </a:r>
            <a:endParaRPr lang="en-US" smtClean="0"/>
          </a:p>
        </p:txBody>
      </p:sp>
      <p:sp>
        <p:nvSpPr>
          <p:cNvPr id="59395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38200" y="1905000"/>
            <a:ext cx="3929063" cy="41910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sl-SI" sz="2800" smtClean="0"/>
              <a:t>Žival ima temna krila.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sl-SI" sz="2800" smtClean="0"/>
              <a:t>To je </a:t>
            </a:r>
            <a:r>
              <a:rPr lang="sl-SI" sz="2800" b="1" smtClean="0"/>
              <a:t>BLATNICA</a:t>
            </a:r>
            <a:r>
              <a:rPr lang="sl-SI" sz="2800" smtClean="0"/>
              <a:t>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sz="2800" smtClean="0"/>
          </a:p>
        </p:txBody>
      </p:sp>
      <p:pic>
        <p:nvPicPr>
          <p:cNvPr id="29700" name="Picture 15" descr="zuzelke_krila-oblika_telesa_kljucG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968875" y="1905000"/>
            <a:ext cx="3822700" cy="4191000"/>
          </a:xfrm>
          <a:noFill/>
        </p:spPr>
      </p:pic>
      <p:sp>
        <p:nvSpPr>
          <p:cNvPr id="29701" name="AutoShape 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43875" y="549275"/>
            <a:ext cx="1000125" cy="549275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sl-SI" b="1"/>
              <a:t>DA</a:t>
            </a:r>
            <a:endParaRPr lang="en-US" b="1"/>
          </a:p>
        </p:txBody>
      </p:sp>
      <p:sp>
        <p:nvSpPr>
          <p:cNvPr id="29702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43875" y="1125538"/>
            <a:ext cx="1000125" cy="549275"/>
          </a:xfrm>
          <a:prstGeom prst="actionButtonBlank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sl-SI" b="1">
                <a:solidFill>
                  <a:schemeClr val="bg2"/>
                </a:solidFill>
              </a:rPr>
              <a:t>NE</a:t>
            </a:r>
            <a:endParaRPr lang="en-US" b="1">
              <a:solidFill>
                <a:schemeClr val="bg2"/>
              </a:solidFill>
            </a:endParaRPr>
          </a:p>
        </p:txBody>
      </p:sp>
      <p:sp>
        <p:nvSpPr>
          <p:cNvPr id="29703" name="AutoShape 11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610475" y="0"/>
            <a:ext cx="503238" cy="50482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29704" name="AutoShape 1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28000" y="0"/>
            <a:ext cx="504825" cy="503238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29705" name="AutoShape 13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640763" y="0"/>
            <a:ext cx="503237" cy="503238"/>
          </a:xfrm>
          <a:prstGeom prst="actionButtonE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29706" name="AutoShape 1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092950" y="0"/>
            <a:ext cx="504825" cy="503238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l-SI"/>
          </a:p>
        </p:txBody>
      </p:sp>
      <p:grpSp>
        <p:nvGrpSpPr>
          <p:cNvPr id="29707" name="Group 16"/>
          <p:cNvGrpSpPr>
            <a:grpSpLocks/>
          </p:cNvGrpSpPr>
          <p:nvPr/>
        </p:nvGrpSpPr>
        <p:grpSpPr bwMode="auto">
          <a:xfrm>
            <a:off x="6589713" y="0"/>
            <a:ext cx="503237" cy="503238"/>
            <a:chOff x="4151" y="0"/>
            <a:chExt cx="317" cy="317"/>
          </a:xfrm>
        </p:grpSpPr>
        <p:sp>
          <p:nvSpPr>
            <p:cNvPr id="29708" name="AutoShape 17">
              <a:hlinkClick r:id="" action="ppaction://hlinkshowjump?jump=lastslideviewed" highlightClick="1"/>
            </p:cNvPr>
            <p:cNvSpPr>
              <a:spLocks noChangeArrowheads="1"/>
            </p:cNvSpPr>
            <p:nvPr/>
          </p:nvSpPr>
          <p:spPr bwMode="auto">
            <a:xfrm>
              <a:off x="4151" y="0"/>
              <a:ext cx="317" cy="317"/>
            </a:xfrm>
            <a:prstGeom prst="actionButtonBlank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l-SI" sz="1000">
                <a:solidFill>
                  <a:schemeClr val="bg2"/>
                </a:solidFill>
              </a:endParaRPr>
            </a:p>
          </p:txBody>
        </p:sp>
        <p:sp>
          <p:nvSpPr>
            <p:cNvPr id="29709" name="AutoShape 18"/>
            <p:cNvSpPr>
              <a:spLocks noChangeArrowheads="1"/>
            </p:cNvSpPr>
            <p:nvPr/>
          </p:nvSpPr>
          <p:spPr bwMode="auto">
            <a:xfrm rot="512344">
              <a:off x="4211" y="44"/>
              <a:ext cx="209" cy="262"/>
            </a:xfrm>
            <a:prstGeom prst="curvedLeftArrow">
              <a:avLst>
                <a:gd name="adj1" fmla="val 8659"/>
                <a:gd name="adj2" fmla="val 33731"/>
                <a:gd name="adj3" fmla="val 74236"/>
              </a:avLst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mtClean="0"/>
              <a:t>Krila, oblika telesa</a:t>
            </a:r>
            <a:endParaRPr lang="en-US" smtClean="0"/>
          </a:p>
        </p:txBody>
      </p:sp>
      <p:sp>
        <p:nvSpPr>
          <p:cNvPr id="61443" name="Rectangle 3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sl-SI" sz="2400" smtClean="0"/>
              <a:t>Žival je zelo majhna, zelena, črna, rumenkasta ali rjava. Ima krila z malo žilami, zadnja krila manjša od sprednjih. Pri koncu zadka ima dva izrastka. Ima dolge antene.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sl-SI" sz="2400" smtClean="0"/>
              <a:t>To je </a:t>
            </a:r>
            <a:r>
              <a:rPr lang="sl-SI" sz="2400" b="1" smtClean="0"/>
              <a:t>LISTNA UŠ</a:t>
            </a:r>
            <a:r>
              <a:rPr lang="sl-SI" sz="2400" smtClean="0"/>
              <a:t>.</a:t>
            </a:r>
            <a:endParaRPr lang="en-US" sz="2400" smtClean="0"/>
          </a:p>
        </p:txBody>
      </p:sp>
      <p:pic>
        <p:nvPicPr>
          <p:cNvPr id="30724" name="Picture 5" descr="zuzelke_krila-oblika_telesa_kljucH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890838" y="4330700"/>
            <a:ext cx="3902075" cy="1511300"/>
          </a:xfrm>
          <a:noFill/>
        </p:spPr>
      </p:pic>
      <p:sp>
        <p:nvSpPr>
          <p:cNvPr id="30725" name="AutoShape 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43875" y="549275"/>
            <a:ext cx="1000125" cy="549275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sl-SI" b="1"/>
              <a:t>DA</a:t>
            </a:r>
            <a:endParaRPr lang="en-US" b="1"/>
          </a:p>
        </p:txBody>
      </p:sp>
      <p:sp>
        <p:nvSpPr>
          <p:cNvPr id="30726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43875" y="1125538"/>
            <a:ext cx="1000125" cy="549275"/>
          </a:xfrm>
          <a:prstGeom prst="actionButtonBlank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sl-SI" b="1">
                <a:solidFill>
                  <a:schemeClr val="bg2"/>
                </a:solidFill>
              </a:rPr>
              <a:t>NE</a:t>
            </a:r>
            <a:endParaRPr lang="en-US" b="1">
              <a:solidFill>
                <a:schemeClr val="bg2"/>
              </a:solidFill>
            </a:endParaRPr>
          </a:p>
        </p:txBody>
      </p:sp>
      <p:sp>
        <p:nvSpPr>
          <p:cNvPr id="30727" name="AutoShape 11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610475" y="0"/>
            <a:ext cx="503238" cy="50482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30728" name="AutoShape 1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28000" y="0"/>
            <a:ext cx="504825" cy="503238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30729" name="AutoShape 13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640763" y="0"/>
            <a:ext cx="503237" cy="503238"/>
          </a:xfrm>
          <a:prstGeom prst="actionButtonE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30730" name="AutoShape 1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092950" y="0"/>
            <a:ext cx="504825" cy="503238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l-SI"/>
          </a:p>
        </p:txBody>
      </p:sp>
      <p:grpSp>
        <p:nvGrpSpPr>
          <p:cNvPr id="30731" name="Group 15"/>
          <p:cNvGrpSpPr>
            <a:grpSpLocks/>
          </p:cNvGrpSpPr>
          <p:nvPr/>
        </p:nvGrpSpPr>
        <p:grpSpPr bwMode="auto">
          <a:xfrm>
            <a:off x="6589713" y="0"/>
            <a:ext cx="503237" cy="503238"/>
            <a:chOff x="4151" y="0"/>
            <a:chExt cx="317" cy="317"/>
          </a:xfrm>
        </p:grpSpPr>
        <p:sp>
          <p:nvSpPr>
            <p:cNvPr id="30732" name="AutoShape 16">
              <a:hlinkClick r:id="" action="ppaction://hlinkshowjump?jump=lastslideviewed" highlightClick="1"/>
            </p:cNvPr>
            <p:cNvSpPr>
              <a:spLocks noChangeArrowheads="1"/>
            </p:cNvSpPr>
            <p:nvPr/>
          </p:nvSpPr>
          <p:spPr bwMode="auto">
            <a:xfrm>
              <a:off x="4151" y="0"/>
              <a:ext cx="317" cy="317"/>
            </a:xfrm>
            <a:prstGeom prst="actionButtonBlank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l-SI" sz="1000">
                <a:solidFill>
                  <a:schemeClr val="bg2"/>
                </a:solidFill>
              </a:endParaRPr>
            </a:p>
          </p:txBody>
        </p:sp>
        <p:sp>
          <p:nvSpPr>
            <p:cNvPr id="30733" name="AutoShape 17"/>
            <p:cNvSpPr>
              <a:spLocks noChangeArrowheads="1"/>
            </p:cNvSpPr>
            <p:nvPr/>
          </p:nvSpPr>
          <p:spPr bwMode="auto">
            <a:xfrm rot="512344">
              <a:off x="4211" y="44"/>
              <a:ext cx="209" cy="262"/>
            </a:xfrm>
            <a:prstGeom prst="curvedLeftArrow">
              <a:avLst>
                <a:gd name="adj1" fmla="val 8659"/>
                <a:gd name="adj2" fmla="val 33731"/>
                <a:gd name="adj3" fmla="val 74236"/>
              </a:avLst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mtClean="0"/>
              <a:t>Otrdela krila,</a:t>
            </a:r>
            <a:br>
              <a:rPr lang="sl-SI" smtClean="0"/>
            </a:br>
            <a:r>
              <a:rPr lang="sl-SI" smtClean="0"/>
              <a:t>oblika telesa</a:t>
            </a:r>
            <a:endParaRPr lang="en-US" smtClean="0"/>
          </a:p>
        </p:txBody>
      </p:sp>
      <p:sp>
        <p:nvSpPr>
          <p:cNvPr id="6349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sl-SI" smtClean="0"/>
              <a:t>Natančno si oglej otrdeli prvi par kril.</a:t>
            </a:r>
            <a:endParaRPr lang="en-US" smtClean="0"/>
          </a:p>
        </p:txBody>
      </p:sp>
      <p:sp>
        <p:nvSpPr>
          <p:cNvPr id="31748" name="AutoShape 10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610475" y="0"/>
            <a:ext cx="503238" cy="50482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31749" name="AutoShape 1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28000" y="0"/>
            <a:ext cx="504825" cy="503238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31750" name="AutoShape 12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640763" y="0"/>
            <a:ext cx="503237" cy="503238"/>
          </a:xfrm>
          <a:prstGeom prst="actionButtonE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31751" name="AutoShape 13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092950" y="0"/>
            <a:ext cx="504825" cy="503238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l-SI"/>
          </a:p>
        </p:txBody>
      </p:sp>
      <p:grpSp>
        <p:nvGrpSpPr>
          <p:cNvPr id="31752" name="Group 14"/>
          <p:cNvGrpSpPr>
            <a:grpSpLocks/>
          </p:cNvGrpSpPr>
          <p:nvPr/>
        </p:nvGrpSpPr>
        <p:grpSpPr bwMode="auto">
          <a:xfrm>
            <a:off x="6589713" y="0"/>
            <a:ext cx="503237" cy="503238"/>
            <a:chOff x="4151" y="0"/>
            <a:chExt cx="317" cy="317"/>
          </a:xfrm>
        </p:grpSpPr>
        <p:sp>
          <p:nvSpPr>
            <p:cNvPr id="31753" name="AutoShape 15">
              <a:hlinkClick r:id="" action="ppaction://hlinkshowjump?jump=lastslideviewed" highlightClick="1"/>
            </p:cNvPr>
            <p:cNvSpPr>
              <a:spLocks noChangeArrowheads="1"/>
            </p:cNvSpPr>
            <p:nvPr/>
          </p:nvSpPr>
          <p:spPr bwMode="auto">
            <a:xfrm>
              <a:off x="4151" y="0"/>
              <a:ext cx="317" cy="317"/>
            </a:xfrm>
            <a:prstGeom prst="actionButtonBlank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l-SI" sz="1000">
                <a:solidFill>
                  <a:schemeClr val="bg2"/>
                </a:solidFill>
              </a:endParaRPr>
            </a:p>
          </p:txBody>
        </p:sp>
        <p:sp>
          <p:nvSpPr>
            <p:cNvPr id="31754" name="AutoShape 16"/>
            <p:cNvSpPr>
              <a:spLocks noChangeArrowheads="1"/>
            </p:cNvSpPr>
            <p:nvPr/>
          </p:nvSpPr>
          <p:spPr bwMode="auto">
            <a:xfrm rot="512344">
              <a:off x="4211" y="44"/>
              <a:ext cx="209" cy="262"/>
            </a:xfrm>
            <a:prstGeom prst="curvedLeftArrow">
              <a:avLst>
                <a:gd name="adj1" fmla="val 8659"/>
                <a:gd name="adj2" fmla="val 33731"/>
                <a:gd name="adj3" fmla="val 74236"/>
              </a:avLst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mtClean="0"/>
              <a:t>Lastnosti gumbov</a:t>
            </a:r>
            <a:endParaRPr lang="en-US" smtClean="0"/>
          </a:p>
        </p:txBody>
      </p:sp>
      <p:sp>
        <p:nvSpPr>
          <p:cNvPr id="252932" name="Rectangle 4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  <a:defRPr/>
            </a:pPr>
            <a:r>
              <a:rPr lang="sl-SI" smtClean="0"/>
              <a:t>pojdi na začetek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sl-SI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sl-SI" smtClean="0"/>
              <a:t>listaj naprej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sl-SI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sl-SI" smtClean="0"/>
              <a:t>listaj nazaj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sl-SI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sl-SI" smtClean="0"/>
              <a:t>pojdi na konec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sl-SI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sl-SI" smtClean="0"/>
              <a:t>vrni se na prejšnjo prosojnico</a:t>
            </a:r>
            <a:endParaRPr lang="en-US" smtClean="0"/>
          </a:p>
        </p:txBody>
      </p:sp>
      <p:sp>
        <p:nvSpPr>
          <p:cNvPr id="252933" name="Rectangle 5"/>
          <p:cNvSpPr>
            <a:spLocks noGrp="1" noRot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  <a:defRPr/>
            </a:pPr>
            <a:endParaRPr lang="sl-SI" smtClean="0"/>
          </a:p>
          <a:p>
            <a:pPr lvl="2" eaLnBrk="1" hangingPunct="1">
              <a:lnSpc>
                <a:spcPct val="90000"/>
              </a:lnSpc>
              <a:defRPr/>
            </a:pPr>
            <a:r>
              <a:rPr lang="sl-SI" sz="2400" smtClean="0"/>
              <a:t>trditev je ustrezna</a:t>
            </a:r>
          </a:p>
          <a:p>
            <a:pPr lvl="3" eaLnBrk="1" hangingPunct="1">
              <a:lnSpc>
                <a:spcPct val="90000"/>
              </a:lnSpc>
              <a:defRPr/>
            </a:pPr>
            <a:endParaRPr lang="sl-SI" sz="2400" smtClean="0"/>
          </a:p>
          <a:p>
            <a:pPr lvl="2" eaLnBrk="1" hangingPunct="1">
              <a:lnSpc>
                <a:spcPct val="90000"/>
              </a:lnSpc>
              <a:defRPr/>
            </a:pPr>
            <a:r>
              <a:rPr lang="sl-SI" sz="2400" smtClean="0"/>
              <a:t>trditev ni ustrezna</a:t>
            </a:r>
            <a:endParaRPr lang="en-US" sz="2400" smtClean="0"/>
          </a:p>
        </p:txBody>
      </p:sp>
      <p:sp>
        <p:nvSpPr>
          <p:cNvPr id="5125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610475" y="0"/>
            <a:ext cx="503238" cy="50482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5126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28000" y="0"/>
            <a:ext cx="504825" cy="503238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5127" name="AutoShape 8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640763" y="0"/>
            <a:ext cx="503237" cy="503238"/>
          </a:xfrm>
          <a:prstGeom prst="actionButtonE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5128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1916113"/>
            <a:ext cx="504825" cy="503237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l-SI"/>
          </a:p>
        </p:txBody>
      </p:sp>
      <p:sp>
        <p:nvSpPr>
          <p:cNvPr id="5129" name="AutoShape 10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092950" y="0"/>
            <a:ext cx="504825" cy="503238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l-SI"/>
          </a:p>
        </p:txBody>
      </p:sp>
      <p:sp>
        <p:nvSpPr>
          <p:cNvPr id="5130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2636838"/>
            <a:ext cx="503237" cy="50482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5131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3500438"/>
            <a:ext cx="504825" cy="503237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5132" name="AutoShape 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42988" y="4292600"/>
            <a:ext cx="503237" cy="503238"/>
          </a:xfrm>
          <a:prstGeom prst="actionButtonE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grpSp>
        <p:nvGrpSpPr>
          <p:cNvPr id="5133" name="Group 22"/>
          <p:cNvGrpSpPr>
            <a:grpSpLocks/>
          </p:cNvGrpSpPr>
          <p:nvPr/>
        </p:nvGrpSpPr>
        <p:grpSpPr bwMode="auto">
          <a:xfrm>
            <a:off x="6589713" y="0"/>
            <a:ext cx="503237" cy="503238"/>
            <a:chOff x="4151" y="0"/>
            <a:chExt cx="317" cy="317"/>
          </a:xfrm>
        </p:grpSpPr>
        <p:sp>
          <p:nvSpPr>
            <p:cNvPr id="5139" name="AutoShape 15">
              <a:hlinkClick r:id="" action="ppaction://hlinkshowjump?jump=lastslideviewed" highlightClick="1"/>
            </p:cNvPr>
            <p:cNvSpPr>
              <a:spLocks noChangeArrowheads="1"/>
            </p:cNvSpPr>
            <p:nvPr/>
          </p:nvSpPr>
          <p:spPr bwMode="auto">
            <a:xfrm>
              <a:off x="4151" y="0"/>
              <a:ext cx="317" cy="317"/>
            </a:xfrm>
            <a:prstGeom prst="actionButtonBlank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l-SI" sz="1000">
                <a:solidFill>
                  <a:schemeClr val="bg2"/>
                </a:solidFill>
              </a:endParaRPr>
            </a:p>
          </p:txBody>
        </p:sp>
        <p:sp>
          <p:nvSpPr>
            <p:cNvPr id="5140" name="AutoShape 16"/>
            <p:cNvSpPr>
              <a:spLocks noChangeArrowheads="1"/>
            </p:cNvSpPr>
            <p:nvPr/>
          </p:nvSpPr>
          <p:spPr bwMode="auto">
            <a:xfrm rot="512344">
              <a:off x="4211" y="44"/>
              <a:ext cx="209" cy="262"/>
            </a:xfrm>
            <a:prstGeom prst="curvedLeftArrow">
              <a:avLst>
                <a:gd name="adj1" fmla="val 8659"/>
                <a:gd name="adj2" fmla="val 33731"/>
                <a:gd name="adj3" fmla="val 74236"/>
              </a:avLst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</p:grpSp>
      <p:sp>
        <p:nvSpPr>
          <p:cNvPr id="5134" name="AutoShape 2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076825" y="2205038"/>
            <a:ext cx="1000125" cy="549275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sl-SI" b="1"/>
              <a:t>DA</a:t>
            </a:r>
            <a:endParaRPr lang="en-US" b="1"/>
          </a:p>
        </p:txBody>
      </p:sp>
      <p:sp>
        <p:nvSpPr>
          <p:cNvPr id="5135" name="AutoShape 2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076825" y="2997200"/>
            <a:ext cx="1000125" cy="549275"/>
          </a:xfrm>
          <a:prstGeom prst="actionButtonBlank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sl-SI" b="1">
                <a:solidFill>
                  <a:schemeClr val="bg2"/>
                </a:solidFill>
              </a:rPr>
              <a:t>NE</a:t>
            </a:r>
            <a:endParaRPr lang="en-US" b="1">
              <a:solidFill>
                <a:schemeClr val="bg2"/>
              </a:solidFill>
            </a:endParaRPr>
          </a:p>
        </p:txBody>
      </p:sp>
      <p:grpSp>
        <p:nvGrpSpPr>
          <p:cNvPr id="5136" name="Group 23"/>
          <p:cNvGrpSpPr>
            <a:grpSpLocks/>
          </p:cNvGrpSpPr>
          <p:nvPr/>
        </p:nvGrpSpPr>
        <p:grpSpPr bwMode="auto">
          <a:xfrm>
            <a:off x="1042988" y="5229225"/>
            <a:ext cx="503237" cy="503238"/>
            <a:chOff x="4151" y="0"/>
            <a:chExt cx="317" cy="317"/>
          </a:xfrm>
        </p:grpSpPr>
        <p:sp>
          <p:nvSpPr>
            <p:cNvPr id="5137" name="AutoShape 24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4151" y="0"/>
              <a:ext cx="317" cy="317"/>
            </a:xfrm>
            <a:prstGeom prst="actionButtonBlank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l-SI" sz="1000">
                <a:solidFill>
                  <a:schemeClr val="bg2"/>
                </a:solidFill>
              </a:endParaRPr>
            </a:p>
          </p:txBody>
        </p:sp>
        <p:sp>
          <p:nvSpPr>
            <p:cNvPr id="5138" name="AutoShape 25"/>
            <p:cNvSpPr>
              <a:spLocks noChangeArrowheads="1"/>
            </p:cNvSpPr>
            <p:nvPr/>
          </p:nvSpPr>
          <p:spPr bwMode="auto">
            <a:xfrm rot="512344">
              <a:off x="4211" y="44"/>
              <a:ext cx="209" cy="262"/>
            </a:xfrm>
            <a:prstGeom prst="curvedLeftArrow">
              <a:avLst>
                <a:gd name="adj1" fmla="val 8659"/>
                <a:gd name="adj2" fmla="val 33731"/>
                <a:gd name="adj3" fmla="val 74236"/>
              </a:avLst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mtClean="0"/>
              <a:t>Otrdela krila,</a:t>
            </a:r>
            <a:br>
              <a:rPr lang="sl-SI" smtClean="0"/>
            </a:br>
            <a:r>
              <a:rPr lang="sl-SI" smtClean="0"/>
              <a:t>oblika telesa</a:t>
            </a:r>
            <a:endParaRPr lang="en-US" smtClean="0"/>
          </a:p>
        </p:txBody>
      </p:sp>
      <p:sp>
        <p:nvSpPr>
          <p:cNvPr id="66563" name="Rectangle 3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sl-SI" sz="2800" smtClean="0"/>
              <a:t>Otrdela krila prekrivajo večji del telesa.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sl-SI" sz="2800" smtClean="0"/>
              <a:t>Žival sodi med </a:t>
            </a:r>
            <a:r>
              <a:rPr lang="sl-SI" sz="2800" b="1" smtClean="0"/>
              <a:t>HROŠČE</a:t>
            </a:r>
            <a:r>
              <a:rPr lang="sl-SI" sz="2800" smtClean="0"/>
              <a:t>.</a:t>
            </a:r>
            <a:endParaRPr lang="en-US" sz="2800" smtClean="0"/>
          </a:p>
        </p:txBody>
      </p:sp>
      <p:pic>
        <p:nvPicPr>
          <p:cNvPr id="32772" name="Picture 5" descr="zuzelke_otrdela_krila-oblika_telesa_kljucA1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566988" y="4076700"/>
            <a:ext cx="4549775" cy="2019300"/>
          </a:xfrm>
          <a:noFill/>
        </p:spPr>
      </p:pic>
      <p:sp>
        <p:nvSpPr>
          <p:cNvPr id="32773" name="AutoShape 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43875" y="549275"/>
            <a:ext cx="1000125" cy="549275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sl-SI" b="1"/>
              <a:t>DA</a:t>
            </a:r>
            <a:endParaRPr lang="en-US" b="1"/>
          </a:p>
        </p:txBody>
      </p:sp>
      <p:sp>
        <p:nvSpPr>
          <p:cNvPr id="32774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43875" y="1125538"/>
            <a:ext cx="1000125" cy="549275"/>
          </a:xfrm>
          <a:prstGeom prst="actionButtonBlank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sl-SI" b="1">
                <a:solidFill>
                  <a:schemeClr val="bg2"/>
                </a:solidFill>
              </a:rPr>
              <a:t>NE</a:t>
            </a:r>
            <a:endParaRPr lang="en-US" b="1">
              <a:solidFill>
                <a:schemeClr val="bg2"/>
              </a:solidFill>
            </a:endParaRPr>
          </a:p>
        </p:txBody>
      </p:sp>
      <p:sp>
        <p:nvSpPr>
          <p:cNvPr id="32775" name="AutoShape 11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610475" y="0"/>
            <a:ext cx="503238" cy="50482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32776" name="AutoShape 1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28000" y="0"/>
            <a:ext cx="504825" cy="503238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32777" name="AutoShape 13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640763" y="0"/>
            <a:ext cx="503237" cy="503238"/>
          </a:xfrm>
          <a:prstGeom prst="actionButtonE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32778" name="AutoShape 1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092950" y="0"/>
            <a:ext cx="504825" cy="503238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l-SI"/>
          </a:p>
        </p:txBody>
      </p:sp>
      <p:grpSp>
        <p:nvGrpSpPr>
          <p:cNvPr id="32779" name="Group 15"/>
          <p:cNvGrpSpPr>
            <a:grpSpLocks/>
          </p:cNvGrpSpPr>
          <p:nvPr/>
        </p:nvGrpSpPr>
        <p:grpSpPr bwMode="auto">
          <a:xfrm>
            <a:off x="6589713" y="0"/>
            <a:ext cx="503237" cy="503238"/>
            <a:chOff x="4151" y="0"/>
            <a:chExt cx="317" cy="317"/>
          </a:xfrm>
        </p:grpSpPr>
        <p:sp>
          <p:nvSpPr>
            <p:cNvPr id="32780" name="AutoShape 16">
              <a:hlinkClick r:id="" action="ppaction://hlinkshowjump?jump=lastslideviewed" highlightClick="1"/>
            </p:cNvPr>
            <p:cNvSpPr>
              <a:spLocks noChangeArrowheads="1"/>
            </p:cNvSpPr>
            <p:nvPr/>
          </p:nvSpPr>
          <p:spPr bwMode="auto">
            <a:xfrm>
              <a:off x="4151" y="0"/>
              <a:ext cx="317" cy="317"/>
            </a:xfrm>
            <a:prstGeom prst="actionButtonBlank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l-SI" sz="1000">
                <a:solidFill>
                  <a:schemeClr val="bg2"/>
                </a:solidFill>
              </a:endParaRPr>
            </a:p>
          </p:txBody>
        </p:sp>
        <p:sp>
          <p:nvSpPr>
            <p:cNvPr id="32781" name="AutoShape 17"/>
            <p:cNvSpPr>
              <a:spLocks noChangeArrowheads="1"/>
            </p:cNvSpPr>
            <p:nvPr/>
          </p:nvSpPr>
          <p:spPr bwMode="auto">
            <a:xfrm rot="512344">
              <a:off x="4211" y="44"/>
              <a:ext cx="209" cy="262"/>
            </a:xfrm>
            <a:prstGeom prst="curvedLeftArrow">
              <a:avLst>
                <a:gd name="adj1" fmla="val 8659"/>
                <a:gd name="adj2" fmla="val 33731"/>
                <a:gd name="adj3" fmla="val 74236"/>
              </a:avLst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mtClean="0"/>
              <a:t>Otrdela krila,</a:t>
            </a:r>
            <a:br>
              <a:rPr lang="sl-SI" smtClean="0"/>
            </a:br>
            <a:r>
              <a:rPr lang="sl-SI" smtClean="0"/>
              <a:t>oblika telesa</a:t>
            </a:r>
            <a:endParaRPr lang="en-US" smtClean="0"/>
          </a:p>
        </p:txBody>
      </p:sp>
      <p:sp>
        <p:nvSpPr>
          <p:cNvPr id="69635" name="Rectangle 3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sl-SI" sz="2800" smtClean="0"/>
              <a:t>Žival ima otrdela krila in ščitu podoben del (skutelum) na hrbtu.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sl-SI" sz="2800" smtClean="0"/>
              <a:t>Ta žival je </a:t>
            </a:r>
            <a:r>
              <a:rPr lang="sl-SI" sz="2800" b="1" smtClean="0"/>
              <a:t>STENICA</a:t>
            </a:r>
            <a:r>
              <a:rPr lang="sl-SI" sz="2800" smtClean="0"/>
              <a:t>.</a:t>
            </a:r>
            <a:endParaRPr lang="en-US" sz="2800" smtClean="0"/>
          </a:p>
        </p:txBody>
      </p:sp>
      <p:pic>
        <p:nvPicPr>
          <p:cNvPr id="33796" name="Picture 6" descr="zuzelke_otrdela_krila-oblika_telesa_kljucA2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208213" y="4076700"/>
            <a:ext cx="5267325" cy="2019300"/>
          </a:xfrm>
          <a:noFill/>
        </p:spPr>
      </p:pic>
      <p:sp>
        <p:nvSpPr>
          <p:cNvPr id="33797" name="AutoShape 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43875" y="549275"/>
            <a:ext cx="1000125" cy="549275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sl-SI" b="1"/>
              <a:t>DA</a:t>
            </a:r>
            <a:endParaRPr lang="en-US" b="1"/>
          </a:p>
        </p:txBody>
      </p:sp>
      <p:sp>
        <p:nvSpPr>
          <p:cNvPr id="33798" name="AutoShape 1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43875" y="1125538"/>
            <a:ext cx="1000125" cy="549275"/>
          </a:xfrm>
          <a:prstGeom prst="actionButtonBlank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sl-SI" b="1">
                <a:solidFill>
                  <a:schemeClr val="bg2"/>
                </a:solidFill>
              </a:rPr>
              <a:t>NE</a:t>
            </a:r>
            <a:endParaRPr lang="en-US" b="1">
              <a:solidFill>
                <a:schemeClr val="bg2"/>
              </a:solidFill>
            </a:endParaRPr>
          </a:p>
        </p:txBody>
      </p:sp>
      <p:sp>
        <p:nvSpPr>
          <p:cNvPr id="33799" name="AutoShape 12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610475" y="0"/>
            <a:ext cx="503238" cy="50482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33800" name="AutoShape 1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28000" y="0"/>
            <a:ext cx="504825" cy="503238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33801" name="AutoShape 14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640763" y="0"/>
            <a:ext cx="503237" cy="503238"/>
          </a:xfrm>
          <a:prstGeom prst="actionButtonE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33802" name="AutoShape 1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092950" y="0"/>
            <a:ext cx="504825" cy="503238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l-SI"/>
          </a:p>
        </p:txBody>
      </p:sp>
      <p:grpSp>
        <p:nvGrpSpPr>
          <p:cNvPr id="33803" name="Group 16"/>
          <p:cNvGrpSpPr>
            <a:grpSpLocks/>
          </p:cNvGrpSpPr>
          <p:nvPr/>
        </p:nvGrpSpPr>
        <p:grpSpPr bwMode="auto">
          <a:xfrm>
            <a:off x="6589713" y="0"/>
            <a:ext cx="503237" cy="503238"/>
            <a:chOff x="4151" y="0"/>
            <a:chExt cx="317" cy="317"/>
          </a:xfrm>
        </p:grpSpPr>
        <p:sp>
          <p:nvSpPr>
            <p:cNvPr id="33804" name="AutoShape 17">
              <a:hlinkClick r:id="" action="ppaction://hlinkshowjump?jump=lastslideviewed" highlightClick="1"/>
            </p:cNvPr>
            <p:cNvSpPr>
              <a:spLocks noChangeArrowheads="1"/>
            </p:cNvSpPr>
            <p:nvPr/>
          </p:nvSpPr>
          <p:spPr bwMode="auto">
            <a:xfrm>
              <a:off x="4151" y="0"/>
              <a:ext cx="317" cy="317"/>
            </a:xfrm>
            <a:prstGeom prst="actionButtonBlank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l-SI" sz="1000">
                <a:solidFill>
                  <a:schemeClr val="bg2"/>
                </a:solidFill>
              </a:endParaRPr>
            </a:p>
          </p:txBody>
        </p:sp>
        <p:sp>
          <p:nvSpPr>
            <p:cNvPr id="33805" name="AutoShape 18"/>
            <p:cNvSpPr>
              <a:spLocks noChangeArrowheads="1"/>
            </p:cNvSpPr>
            <p:nvPr/>
          </p:nvSpPr>
          <p:spPr bwMode="auto">
            <a:xfrm rot="512344">
              <a:off x="4211" y="44"/>
              <a:ext cx="209" cy="262"/>
            </a:xfrm>
            <a:prstGeom prst="curvedLeftArrow">
              <a:avLst>
                <a:gd name="adj1" fmla="val 8659"/>
                <a:gd name="adj2" fmla="val 33731"/>
                <a:gd name="adj3" fmla="val 74236"/>
              </a:avLst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mtClean="0"/>
              <a:t>Otrdela krila,</a:t>
            </a:r>
            <a:br>
              <a:rPr lang="sl-SI" smtClean="0"/>
            </a:br>
            <a:r>
              <a:rPr lang="sl-SI" smtClean="0"/>
              <a:t>oblika telesa</a:t>
            </a:r>
            <a:endParaRPr lang="en-US" smtClean="0"/>
          </a:p>
        </p:txBody>
      </p:sp>
      <p:sp>
        <p:nvSpPr>
          <p:cNvPr id="71683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38200" y="1905000"/>
            <a:ext cx="3929063" cy="41910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sl-SI" sz="2800" smtClean="0"/>
              <a:t>Krila živali so daljša od trnastih otrdelih  otrdelih kril. Ima zelo dolge zadnje noge.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sl-SI" sz="2800" smtClean="0"/>
              <a:t>Pripada skupini </a:t>
            </a:r>
            <a:r>
              <a:rPr lang="sl-SI" sz="2800" b="1" smtClean="0"/>
              <a:t>KOBILIC</a:t>
            </a:r>
            <a:r>
              <a:rPr lang="sl-SI" sz="2800" smtClean="0"/>
              <a:t>.</a:t>
            </a:r>
            <a:endParaRPr lang="en-US" sz="2800" smtClean="0"/>
          </a:p>
        </p:txBody>
      </p:sp>
      <p:pic>
        <p:nvPicPr>
          <p:cNvPr id="34820" name="Picture 6" descr="zuzelke_otrdela_krila-oblika_telesa_kljucA3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916488" y="3338513"/>
            <a:ext cx="3929062" cy="1322387"/>
          </a:xfrm>
          <a:noFill/>
        </p:spPr>
      </p:pic>
      <p:sp>
        <p:nvSpPr>
          <p:cNvPr id="34821" name="AutoShape 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43875" y="549275"/>
            <a:ext cx="1000125" cy="549275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sl-SI" b="1"/>
              <a:t>DA</a:t>
            </a:r>
            <a:endParaRPr lang="en-US" b="1"/>
          </a:p>
        </p:txBody>
      </p:sp>
      <p:sp>
        <p:nvSpPr>
          <p:cNvPr id="34822" name="AutoShape 1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43875" y="1125538"/>
            <a:ext cx="1000125" cy="549275"/>
          </a:xfrm>
          <a:prstGeom prst="actionButtonBlank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sl-SI" b="1">
                <a:solidFill>
                  <a:schemeClr val="bg2"/>
                </a:solidFill>
              </a:rPr>
              <a:t>NE</a:t>
            </a:r>
            <a:endParaRPr lang="en-US" b="1">
              <a:solidFill>
                <a:schemeClr val="bg2"/>
              </a:solidFill>
            </a:endParaRPr>
          </a:p>
        </p:txBody>
      </p:sp>
      <p:sp>
        <p:nvSpPr>
          <p:cNvPr id="34823" name="AutoShape 12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610475" y="0"/>
            <a:ext cx="503238" cy="50482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34824" name="AutoShape 1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28000" y="0"/>
            <a:ext cx="504825" cy="503238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34825" name="AutoShape 14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640763" y="0"/>
            <a:ext cx="503237" cy="503238"/>
          </a:xfrm>
          <a:prstGeom prst="actionButtonE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34826" name="AutoShape 1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092950" y="0"/>
            <a:ext cx="504825" cy="503238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l-SI"/>
          </a:p>
        </p:txBody>
      </p:sp>
      <p:grpSp>
        <p:nvGrpSpPr>
          <p:cNvPr id="34827" name="Group 16"/>
          <p:cNvGrpSpPr>
            <a:grpSpLocks/>
          </p:cNvGrpSpPr>
          <p:nvPr/>
        </p:nvGrpSpPr>
        <p:grpSpPr bwMode="auto">
          <a:xfrm>
            <a:off x="6589713" y="0"/>
            <a:ext cx="503237" cy="503238"/>
            <a:chOff x="4151" y="0"/>
            <a:chExt cx="317" cy="317"/>
          </a:xfrm>
        </p:grpSpPr>
        <p:sp>
          <p:nvSpPr>
            <p:cNvPr id="34828" name="AutoShape 17">
              <a:hlinkClick r:id="" action="ppaction://hlinkshowjump?jump=lastslideviewed" highlightClick="1"/>
            </p:cNvPr>
            <p:cNvSpPr>
              <a:spLocks noChangeArrowheads="1"/>
            </p:cNvSpPr>
            <p:nvPr/>
          </p:nvSpPr>
          <p:spPr bwMode="auto">
            <a:xfrm>
              <a:off x="4151" y="0"/>
              <a:ext cx="317" cy="317"/>
            </a:xfrm>
            <a:prstGeom prst="actionButtonBlank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l-SI" sz="1000">
                <a:solidFill>
                  <a:schemeClr val="bg2"/>
                </a:solidFill>
              </a:endParaRPr>
            </a:p>
          </p:txBody>
        </p:sp>
        <p:sp>
          <p:nvSpPr>
            <p:cNvPr id="34829" name="AutoShape 18"/>
            <p:cNvSpPr>
              <a:spLocks noChangeArrowheads="1"/>
            </p:cNvSpPr>
            <p:nvPr/>
          </p:nvSpPr>
          <p:spPr bwMode="auto">
            <a:xfrm rot="512344">
              <a:off x="4211" y="44"/>
              <a:ext cx="209" cy="262"/>
            </a:xfrm>
            <a:prstGeom prst="curvedLeftArrow">
              <a:avLst>
                <a:gd name="adj1" fmla="val 8659"/>
                <a:gd name="adj2" fmla="val 33731"/>
                <a:gd name="adj3" fmla="val 74236"/>
              </a:avLst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mtClean="0"/>
              <a:t>Otrdela krila,</a:t>
            </a:r>
            <a:br>
              <a:rPr lang="sl-SI" smtClean="0"/>
            </a:br>
            <a:r>
              <a:rPr lang="sl-SI" smtClean="0"/>
              <a:t>oblika telesa</a:t>
            </a:r>
            <a:endParaRPr lang="en-US" smtClean="0"/>
          </a:p>
        </p:txBody>
      </p:sp>
      <p:sp>
        <p:nvSpPr>
          <p:cNvPr id="74755" name="Rectangle 3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sl-SI" sz="2800" smtClean="0"/>
              <a:t>Otrdela krila živali pokrivajo samo zadnja krila in so krajša od telesa. Na koncu zadka so kleščice.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sl-SI" sz="2800" smtClean="0"/>
              <a:t>To je </a:t>
            </a:r>
            <a:r>
              <a:rPr lang="sl-SI" sz="2800" b="1" smtClean="0"/>
              <a:t>STRIGALICA</a:t>
            </a:r>
            <a:r>
              <a:rPr lang="sl-SI" sz="2800" smtClean="0"/>
              <a:t>.</a:t>
            </a:r>
            <a:endParaRPr lang="en-US" sz="2800" smtClean="0"/>
          </a:p>
        </p:txBody>
      </p:sp>
      <p:pic>
        <p:nvPicPr>
          <p:cNvPr id="35844" name="Picture 10" descr="zuzelke_otrdela_krila-oblika_telesa_kljucA4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890838" y="4438650"/>
            <a:ext cx="3902075" cy="1293813"/>
          </a:xfrm>
          <a:noFill/>
        </p:spPr>
      </p:pic>
      <p:sp>
        <p:nvSpPr>
          <p:cNvPr id="35845" name="AutoShape 11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43875" y="549275"/>
            <a:ext cx="1000125" cy="549275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sl-SI" b="1"/>
              <a:t>DA</a:t>
            </a:r>
            <a:endParaRPr lang="en-US" b="1"/>
          </a:p>
        </p:txBody>
      </p:sp>
      <p:sp>
        <p:nvSpPr>
          <p:cNvPr id="35846" name="AutoShape 1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43875" y="1125538"/>
            <a:ext cx="1000125" cy="549275"/>
          </a:xfrm>
          <a:prstGeom prst="actionButtonBlank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sl-SI" b="1">
                <a:solidFill>
                  <a:schemeClr val="bg2"/>
                </a:solidFill>
              </a:rPr>
              <a:t>NE</a:t>
            </a:r>
            <a:endParaRPr lang="en-US" b="1">
              <a:solidFill>
                <a:schemeClr val="bg2"/>
              </a:solidFill>
            </a:endParaRPr>
          </a:p>
        </p:txBody>
      </p:sp>
      <p:sp>
        <p:nvSpPr>
          <p:cNvPr id="35847" name="AutoShape 1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610475" y="0"/>
            <a:ext cx="503238" cy="50482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35848" name="AutoShape 1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28000" y="0"/>
            <a:ext cx="504825" cy="503238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35849" name="AutoShape 18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640763" y="0"/>
            <a:ext cx="503237" cy="503238"/>
          </a:xfrm>
          <a:prstGeom prst="actionButtonE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35850" name="AutoShape 19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092950" y="0"/>
            <a:ext cx="504825" cy="503238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l-SI"/>
          </a:p>
        </p:txBody>
      </p:sp>
      <p:grpSp>
        <p:nvGrpSpPr>
          <p:cNvPr id="35851" name="Group 20"/>
          <p:cNvGrpSpPr>
            <a:grpSpLocks/>
          </p:cNvGrpSpPr>
          <p:nvPr/>
        </p:nvGrpSpPr>
        <p:grpSpPr bwMode="auto">
          <a:xfrm>
            <a:off x="6589713" y="0"/>
            <a:ext cx="503237" cy="503238"/>
            <a:chOff x="4151" y="0"/>
            <a:chExt cx="317" cy="317"/>
          </a:xfrm>
        </p:grpSpPr>
        <p:sp>
          <p:nvSpPr>
            <p:cNvPr id="35852" name="AutoShape 21">
              <a:hlinkClick r:id="" action="ppaction://hlinkshowjump?jump=lastslideviewed" highlightClick="1"/>
            </p:cNvPr>
            <p:cNvSpPr>
              <a:spLocks noChangeArrowheads="1"/>
            </p:cNvSpPr>
            <p:nvPr/>
          </p:nvSpPr>
          <p:spPr bwMode="auto">
            <a:xfrm>
              <a:off x="4151" y="0"/>
              <a:ext cx="317" cy="317"/>
            </a:xfrm>
            <a:prstGeom prst="actionButtonBlank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l-SI" sz="1000">
                <a:solidFill>
                  <a:schemeClr val="bg2"/>
                </a:solidFill>
              </a:endParaRPr>
            </a:p>
          </p:txBody>
        </p:sp>
        <p:sp>
          <p:nvSpPr>
            <p:cNvPr id="35853" name="AutoShape 22"/>
            <p:cNvSpPr>
              <a:spLocks noChangeArrowheads="1"/>
            </p:cNvSpPr>
            <p:nvPr/>
          </p:nvSpPr>
          <p:spPr bwMode="auto">
            <a:xfrm rot="512344">
              <a:off x="4211" y="44"/>
              <a:ext cx="209" cy="262"/>
            </a:xfrm>
            <a:prstGeom prst="curvedLeftArrow">
              <a:avLst>
                <a:gd name="adj1" fmla="val 8659"/>
                <a:gd name="adj2" fmla="val 33731"/>
                <a:gd name="adj3" fmla="val 74236"/>
              </a:avLst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mtClean="0"/>
              <a:t>Otrdela krila,</a:t>
            </a:r>
            <a:br>
              <a:rPr lang="sl-SI" smtClean="0"/>
            </a:br>
            <a:r>
              <a:rPr lang="sl-SI" smtClean="0"/>
              <a:t>oblika telesa</a:t>
            </a:r>
            <a:endParaRPr lang="en-US" smtClean="0"/>
          </a:p>
        </p:txBody>
      </p:sp>
      <p:sp>
        <p:nvSpPr>
          <p:cNvPr id="76803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38200" y="1905000"/>
            <a:ext cx="3929063" cy="41910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sl-SI" sz="2800" smtClean="0"/>
              <a:t>Otrdela krila so krajša od telesa, na zadku ni kleščic. Žival dviguje zadek, če se ji približamo.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sl-SI" sz="2800" smtClean="0"/>
              <a:t>To je </a:t>
            </a:r>
            <a:r>
              <a:rPr lang="sl-SI" sz="2800" b="1" smtClean="0"/>
              <a:t>HROŠČ KRATKOKRILEC</a:t>
            </a:r>
            <a:r>
              <a:rPr lang="sl-SI" sz="2800" smtClean="0"/>
              <a:t>.</a:t>
            </a:r>
            <a:endParaRPr lang="en-US" sz="2800" smtClean="0"/>
          </a:p>
        </p:txBody>
      </p:sp>
      <p:pic>
        <p:nvPicPr>
          <p:cNvPr id="36868" name="Picture 6" descr="zuzelke_otrdela_krila-oblika_telesa_kljucA5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930775" y="2463800"/>
            <a:ext cx="3902075" cy="3071813"/>
          </a:xfrm>
          <a:noFill/>
        </p:spPr>
      </p:pic>
      <p:sp>
        <p:nvSpPr>
          <p:cNvPr id="36869" name="AutoShape 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43875" y="549275"/>
            <a:ext cx="1000125" cy="549275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sl-SI" b="1"/>
              <a:t>DA</a:t>
            </a:r>
            <a:endParaRPr lang="en-US" b="1"/>
          </a:p>
        </p:txBody>
      </p:sp>
      <p:sp>
        <p:nvSpPr>
          <p:cNvPr id="36870" name="AutoShape 1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43875" y="1125538"/>
            <a:ext cx="1000125" cy="549275"/>
          </a:xfrm>
          <a:prstGeom prst="actionButtonBlank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sl-SI" b="1">
                <a:solidFill>
                  <a:schemeClr val="bg2"/>
                </a:solidFill>
              </a:rPr>
              <a:t>NE</a:t>
            </a:r>
            <a:endParaRPr lang="en-US" b="1">
              <a:solidFill>
                <a:schemeClr val="bg2"/>
              </a:solidFill>
            </a:endParaRPr>
          </a:p>
        </p:txBody>
      </p:sp>
      <p:sp>
        <p:nvSpPr>
          <p:cNvPr id="36871" name="AutoShape 12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610475" y="0"/>
            <a:ext cx="503238" cy="50482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36872" name="AutoShape 1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28000" y="0"/>
            <a:ext cx="504825" cy="503238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36873" name="AutoShape 14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640763" y="0"/>
            <a:ext cx="503237" cy="503238"/>
          </a:xfrm>
          <a:prstGeom prst="actionButtonE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36874" name="AutoShape 1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092950" y="0"/>
            <a:ext cx="504825" cy="503238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l-SI"/>
          </a:p>
        </p:txBody>
      </p:sp>
      <p:grpSp>
        <p:nvGrpSpPr>
          <p:cNvPr id="36875" name="Group 16"/>
          <p:cNvGrpSpPr>
            <a:grpSpLocks/>
          </p:cNvGrpSpPr>
          <p:nvPr/>
        </p:nvGrpSpPr>
        <p:grpSpPr bwMode="auto">
          <a:xfrm>
            <a:off x="6589713" y="0"/>
            <a:ext cx="503237" cy="503238"/>
            <a:chOff x="4151" y="0"/>
            <a:chExt cx="317" cy="317"/>
          </a:xfrm>
        </p:grpSpPr>
        <p:sp>
          <p:nvSpPr>
            <p:cNvPr id="36876" name="AutoShape 17">
              <a:hlinkClick r:id="" action="ppaction://hlinkshowjump?jump=lastslideviewed" highlightClick="1"/>
            </p:cNvPr>
            <p:cNvSpPr>
              <a:spLocks noChangeArrowheads="1"/>
            </p:cNvSpPr>
            <p:nvPr/>
          </p:nvSpPr>
          <p:spPr bwMode="auto">
            <a:xfrm>
              <a:off x="4151" y="0"/>
              <a:ext cx="317" cy="317"/>
            </a:xfrm>
            <a:prstGeom prst="actionButtonBlank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l-SI" sz="1000">
                <a:solidFill>
                  <a:schemeClr val="bg2"/>
                </a:solidFill>
              </a:endParaRPr>
            </a:p>
          </p:txBody>
        </p:sp>
        <p:sp>
          <p:nvSpPr>
            <p:cNvPr id="36877" name="AutoShape 18"/>
            <p:cNvSpPr>
              <a:spLocks noChangeArrowheads="1"/>
            </p:cNvSpPr>
            <p:nvPr/>
          </p:nvSpPr>
          <p:spPr bwMode="auto">
            <a:xfrm rot="512344">
              <a:off x="4211" y="44"/>
              <a:ext cx="209" cy="262"/>
            </a:xfrm>
            <a:prstGeom prst="curvedLeftArrow">
              <a:avLst>
                <a:gd name="adj1" fmla="val 8659"/>
                <a:gd name="adj2" fmla="val 33731"/>
                <a:gd name="adj3" fmla="val 74236"/>
              </a:avLst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mtClean="0"/>
              <a:t>Krila, oblika telesa</a:t>
            </a:r>
            <a:endParaRPr lang="en-US" smtClean="0"/>
          </a:p>
        </p:txBody>
      </p:sp>
      <p:sp>
        <p:nvSpPr>
          <p:cNvPr id="7987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sl-SI" smtClean="0"/>
              <a:t>To skupino dvokrilcev z enim parom kril lahko zamenjamo s čebelami ali osami. S pomočjo povečevalnega stekla pa lahko na mestu zadnjih kril vedno opazimo dva majhna ravnotežna organa, imenovana </a:t>
            </a:r>
            <a:r>
              <a:rPr lang="sl-SI" b="1" smtClean="0"/>
              <a:t>UTRIPAČE</a:t>
            </a:r>
            <a:r>
              <a:rPr lang="sl-SI" smtClean="0"/>
              <a:t>.</a:t>
            </a:r>
            <a:endParaRPr lang="en-US" smtClean="0"/>
          </a:p>
        </p:txBody>
      </p:sp>
      <p:sp>
        <p:nvSpPr>
          <p:cNvPr id="37892" name="AutoShape 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43875" y="549275"/>
            <a:ext cx="1000125" cy="549275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sl-SI" b="1"/>
              <a:t>DA</a:t>
            </a:r>
            <a:endParaRPr lang="en-US" b="1"/>
          </a:p>
        </p:txBody>
      </p:sp>
      <p:sp>
        <p:nvSpPr>
          <p:cNvPr id="37893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43875" y="1125538"/>
            <a:ext cx="1000125" cy="549275"/>
          </a:xfrm>
          <a:prstGeom prst="actionButtonBlank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sl-SI" b="1">
                <a:solidFill>
                  <a:schemeClr val="bg2"/>
                </a:solidFill>
              </a:rPr>
              <a:t>NE</a:t>
            </a:r>
            <a:endParaRPr lang="en-US" b="1">
              <a:solidFill>
                <a:schemeClr val="bg2"/>
              </a:solidFill>
            </a:endParaRPr>
          </a:p>
        </p:txBody>
      </p:sp>
      <p:sp>
        <p:nvSpPr>
          <p:cNvPr id="37894" name="AutoShape 11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610475" y="0"/>
            <a:ext cx="503238" cy="50482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37895" name="AutoShape 1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28000" y="0"/>
            <a:ext cx="504825" cy="503238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37896" name="AutoShape 13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640763" y="0"/>
            <a:ext cx="503237" cy="503238"/>
          </a:xfrm>
          <a:prstGeom prst="actionButtonE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37897" name="AutoShape 1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092950" y="0"/>
            <a:ext cx="504825" cy="503238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l-SI"/>
          </a:p>
        </p:txBody>
      </p:sp>
      <p:grpSp>
        <p:nvGrpSpPr>
          <p:cNvPr id="37898" name="Group 15"/>
          <p:cNvGrpSpPr>
            <a:grpSpLocks/>
          </p:cNvGrpSpPr>
          <p:nvPr/>
        </p:nvGrpSpPr>
        <p:grpSpPr bwMode="auto">
          <a:xfrm>
            <a:off x="6589713" y="0"/>
            <a:ext cx="503237" cy="503238"/>
            <a:chOff x="4151" y="0"/>
            <a:chExt cx="317" cy="317"/>
          </a:xfrm>
        </p:grpSpPr>
        <p:sp>
          <p:nvSpPr>
            <p:cNvPr id="37899" name="AutoShape 16">
              <a:hlinkClick r:id="" action="ppaction://hlinkshowjump?jump=lastslideviewed" highlightClick="1"/>
            </p:cNvPr>
            <p:cNvSpPr>
              <a:spLocks noChangeArrowheads="1"/>
            </p:cNvSpPr>
            <p:nvPr/>
          </p:nvSpPr>
          <p:spPr bwMode="auto">
            <a:xfrm>
              <a:off x="4151" y="0"/>
              <a:ext cx="317" cy="317"/>
            </a:xfrm>
            <a:prstGeom prst="actionButtonBlank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l-SI" sz="1000">
                <a:solidFill>
                  <a:schemeClr val="bg2"/>
                </a:solidFill>
              </a:endParaRPr>
            </a:p>
          </p:txBody>
        </p:sp>
        <p:sp>
          <p:nvSpPr>
            <p:cNvPr id="37900" name="AutoShape 17"/>
            <p:cNvSpPr>
              <a:spLocks noChangeArrowheads="1"/>
            </p:cNvSpPr>
            <p:nvPr/>
          </p:nvSpPr>
          <p:spPr bwMode="auto">
            <a:xfrm rot="512344">
              <a:off x="4211" y="44"/>
              <a:ext cx="209" cy="262"/>
            </a:xfrm>
            <a:prstGeom prst="curvedLeftArrow">
              <a:avLst>
                <a:gd name="adj1" fmla="val 8659"/>
                <a:gd name="adj2" fmla="val 33731"/>
                <a:gd name="adj3" fmla="val 74236"/>
              </a:avLst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mtClean="0"/>
              <a:t>Krila, oblika telesa</a:t>
            </a:r>
            <a:endParaRPr lang="en-US" smtClean="0"/>
          </a:p>
        </p:txBody>
      </p:sp>
      <p:sp>
        <p:nvSpPr>
          <p:cNvPr id="89091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38200" y="1905000"/>
            <a:ext cx="3929063" cy="41910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sl-SI" sz="2800" smtClean="0"/>
              <a:t>Žival ima kratke antene, telo je pogosto enako debelo kot dolgo in tudi močno dlakasto.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sl-SI" sz="2800" smtClean="0"/>
              <a:t>To je </a:t>
            </a:r>
            <a:r>
              <a:rPr lang="sl-SI" sz="2800" b="1" smtClean="0"/>
              <a:t>MUHA</a:t>
            </a:r>
            <a:r>
              <a:rPr lang="sl-SI" sz="2800" smtClean="0"/>
              <a:t>.</a:t>
            </a:r>
            <a:endParaRPr lang="en-US" sz="2800" smtClean="0"/>
          </a:p>
        </p:txBody>
      </p:sp>
      <p:pic>
        <p:nvPicPr>
          <p:cNvPr id="38916" name="Picture 7" descr="zuzelke_krila-oblika_telesa_kljucB1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916488" y="2965450"/>
            <a:ext cx="3929062" cy="2070100"/>
          </a:xfrm>
          <a:noFill/>
        </p:spPr>
      </p:pic>
      <p:sp>
        <p:nvSpPr>
          <p:cNvPr id="38917" name="AutoShape 8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43875" y="549275"/>
            <a:ext cx="1000125" cy="549275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sl-SI" b="1"/>
              <a:t>DA</a:t>
            </a:r>
            <a:endParaRPr lang="en-US" b="1"/>
          </a:p>
        </p:txBody>
      </p:sp>
      <p:sp>
        <p:nvSpPr>
          <p:cNvPr id="38918" name="AutoShape 1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43875" y="1125538"/>
            <a:ext cx="1000125" cy="549275"/>
          </a:xfrm>
          <a:prstGeom prst="actionButtonBlank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sl-SI" b="1">
                <a:solidFill>
                  <a:schemeClr val="bg2"/>
                </a:solidFill>
              </a:rPr>
              <a:t>NE</a:t>
            </a:r>
            <a:endParaRPr lang="en-US" b="1">
              <a:solidFill>
                <a:schemeClr val="bg2"/>
              </a:solidFill>
            </a:endParaRPr>
          </a:p>
        </p:txBody>
      </p:sp>
      <p:sp>
        <p:nvSpPr>
          <p:cNvPr id="38919" name="AutoShape 13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610475" y="0"/>
            <a:ext cx="503238" cy="50482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38920" name="AutoShape 1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28000" y="0"/>
            <a:ext cx="504825" cy="503238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38921" name="AutoShape 15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640763" y="0"/>
            <a:ext cx="503237" cy="503238"/>
          </a:xfrm>
          <a:prstGeom prst="actionButtonE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38922" name="AutoShape 16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092950" y="0"/>
            <a:ext cx="504825" cy="503238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l-SI"/>
          </a:p>
        </p:txBody>
      </p:sp>
      <p:grpSp>
        <p:nvGrpSpPr>
          <p:cNvPr id="38923" name="Group 17"/>
          <p:cNvGrpSpPr>
            <a:grpSpLocks/>
          </p:cNvGrpSpPr>
          <p:nvPr/>
        </p:nvGrpSpPr>
        <p:grpSpPr bwMode="auto">
          <a:xfrm>
            <a:off x="6589713" y="0"/>
            <a:ext cx="503237" cy="503238"/>
            <a:chOff x="4151" y="0"/>
            <a:chExt cx="317" cy="317"/>
          </a:xfrm>
        </p:grpSpPr>
        <p:sp>
          <p:nvSpPr>
            <p:cNvPr id="38924" name="AutoShape 18">
              <a:hlinkClick r:id="" action="ppaction://hlinkshowjump?jump=lastslideviewed" highlightClick="1"/>
            </p:cNvPr>
            <p:cNvSpPr>
              <a:spLocks noChangeArrowheads="1"/>
            </p:cNvSpPr>
            <p:nvPr/>
          </p:nvSpPr>
          <p:spPr bwMode="auto">
            <a:xfrm>
              <a:off x="4151" y="0"/>
              <a:ext cx="317" cy="317"/>
            </a:xfrm>
            <a:prstGeom prst="actionButtonBlank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l-SI" sz="1000">
                <a:solidFill>
                  <a:schemeClr val="bg2"/>
                </a:solidFill>
              </a:endParaRPr>
            </a:p>
          </p:txBody>
        </p:sp>
        <p:sp>
          <p:nvSpPr>
            <p:cNvPr id="38925" name="AutoShape 19"/>
            <p:cNvSpPr>
              <a:spLocks noChangeArrowheads="1"/>
            </p:cNvSpPr>
            <p:nvPr/>
          </p:nvSpPr>
          <p:spPr bwMode="auto">
            <a:xfrm rot="512344">
              <a:off x="4211" y="44"/>
              <a:ext cx="209" cy="262"/>
            </a:xfrm>
            <a:prstGeom prst="curvedLeftArrow">
              <a:avLst>
                <a:gd name="adj1" fmla="val 8659"/>
                <a:gd name="adj2" fmla="val 33731"/>
                <a:gd name="adj3" fmla="val 74236"/>
              </a:avLst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mtClean="0"/>
              <a:t>Krila, oblika telesa</a:t>
            </a:r>
            <a:endParaRPr lang="en-US" smtClean="0"/>
          </a:p>
        </p:txBody>
      </p:sp>
      <p:sp>
        <p:nvSpPr>
          <p:cNvPr id="92163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38200" y="1905000"/>
            <a:ext cx="3929063" cy="41910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sl-SI" sz="2800" smtClean="0"/>
              <a:t>Žival ima grbasto oprsje, ozek zadek in je majhna.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sl-SI" sz="2800" smtClean="0"/>
              <a:t>Pripada skupini </a:t>
            </a:r>
            <a:r>
              <a:rPr lang="sl-SI" sz="2800" b="1" smtClean="0"/>
              <a:t>MUŠIC</a:t>
            </a:r>
            <a:r>
              <a:rPr lang="sl-SI" sz="2800" smtClean="0"/>
              <a:t> ali </a:t>
            </a:r>
            <a:r>
              <a:rPr lang="sl-SI" sz="2800" b="1" smtClean="0"/>
              <a:t>KOMARJEV</a:t>
            </a:r>
            <a:r>
              <a:rPr lang="sl-SI" sz="2800" smtClean="0"/>
              <a:t>.</a:t>
            </a:r>
            <a:endParaRPr lang="en-US" sz="2800" smtClean="0"/>
          </a:p>
        </p:txBody>
      </p:sp>
      <p:pic>
        <p:nvPicPr>
          <p:cNvPr id="39940" name="Picture 6" descr="zuzelke_krila-oblika_telesa_kljucB2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930775" y="3086100"/>
            <a:ext cx="3902075" cy="1828800"/>
          </a:xfrm>
          <a:noFill/>
        </p:spPr>
      </p:pic>
      <p:sp>
        <p:nvSpPr>
          <p:cNvPr id="39941" name="AutoShape 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43875" y="549275"/>
            <a:ext cx="1000125" cy="549275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sl-SI" b="1"/>
              <a:t>DA</a:t>
            </a:r>
            <a:endParaRPr lang="en-US" b="1"/>
          </a:p>
        </p:txBody>
      </p:sp>
      <p:sp>
        <p:nvSpPr>
          <p:cNvPr id="39942" name="AutoShape 1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43875" y="1125538"/>
            <a:ext cx="1000125" cy="549275"/>
          </a:xfrm>
          <a:prstGeom prst="actionButtonBlank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sl-SI" b="1">
                <a:solidFill>
                  <a:schemeClr val="bg2"/>
                </a:solidFill>
              </a:rPr>
              <a:t>NE</a:t>
            </a:r>
            <a:endParaRPr lang="en-US" b="1">
              <a:solidFill>
                <a:schemeClr val="bg2"/>
              </a:solidFill>
            </a:endParaRPr>
          </a:p>
        </p:txBody>
      </p:sp>
      <p:sp>
        <p:nvSpPr>
          <p:cNvPr id="39943" name="AutoShape 12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610475" y="0"/>
            <a:ext cx="503238" cy="50482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39944" name="AutoShape 1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28000" y="0"/>
            <a:ext cx="504825" cy="503238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39945" name="AutoShape 14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640763" y="0"/>
            <a:ext cx="503237" cy="503238"/>
          </a:xfrm>
          <a:prstGeom prst="actionButtonE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39946" name="AutoShape 1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092950" y="0"/>
            <a:ext cx="504825" cy="503238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l-SI"/>
          </a:p>
        </p:txBody>
      </p:sp>
      <p:grpSp>
        <p:nvGrpSpPr>
          <p:cNvPr id="39947" name="Group 16"/>
          <p:cNvGrpSpPr>
            <a:grpSpLocks/>
          </p:cNvGrpSpPr>
          <p:nvPr/>
        </p:nvGrpSpPr>
        <p:grpSpPr bwMode="auto">
          <a:xfrm>
            <a:off x="6589713" y="0"/>
            <a:ext cx="503237" cy="503238"/>
            <a:chOff x="4151" y="0"/>
            <a:chExt cx="317" cy="317"/>
          </a:xfrm>
        </p:grpSpPr>
        <p:sp>
          <p:nvSpPr>
            <p:cNvPr id="39948" name="AutoShape 17">
              <a:hlinkClick r:id="" action="ppaction://hlinkshowjump?jump=lastslideviewed" highlightClick="1"/>
            </p:cNvPr>
            <p:cNvSpPr>
              <a:spLocks noChangeArrowheads="1"/>
            </p:cNvSpPr>
            <p:nvPr/>
          </p:nvSpPr>
          <p:spPr bwMode="auto">
            <a:xfrm>
              <a:off x="4151" y="0"/>
              <a:ext cx="317" cy="317"/>
            </a:xfrm>
            <a:prstGeom prst="actionButtonBlank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l-SI" sz="1000">
                <a:solidFill>
                  <a:schemeClr val="bg2"/>
                </a:solidFill>
              </a:endParaRPr>
            </a:p>
          </p:txBody>
        </p:sp>
        <p:sp>
          <p:nvSpPr>
            <p:cNvPr id="39949" name="AutoShape 18"/>
            <p:cNvSpPr>
              <a:spLocks noChangeArrowheads="1"/>
            </p:cNvSpPr>
            <p:nvPr/>
          </p:nvSpPr>
          <p:spPr bwMode="auto">
            <a:xfrm rot="512344">
              <a:off x="4211" y="44"/>
              <a:ext cx="209" cy="262"/>
            </a:xfrm>
            <a:prstGeom prst="curvedLeftArrow">
              <a:avLst>
                <a:gd name="adj1" fmla="val 8659"/>
                <a:gd name="adj2" fmla="val 33731"/>
                <a:gd name="adj3" fmla="val 74236"/>
              </a:avLst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mtClean="0"/>
              <a:t>Krila, oblika telesa</a:t>
            </a:r>
            <a:endParaRPr lang="en-US" smtClean="0"/>
          </a:p>
        </p:txBody>
      </p:sp>
      <p:sp>
        <p:nvSpPr>
          <p:cNvPr id="94211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38200" y="1905000"/>
            <a:ext cx="3929063" cy="41910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sl-SI" sz="2800" smtClean="0"/>
              <a:t>Žival ima grbasto oprsje, ozek zadek, dolge noge in je velika.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sl-SI" sz="2800" smtClean="0"/>
              <a:t>To je </a:t>
            </a:r>
            <a:r>
              <a:rPr lang="sl-SI" sz="2800" b="1" smtClean="0"/>
              <a:t>KOŠENINAR</a:t>
            </a:r>
            <a:r>
              <a:rPr lang="sl-SI" sz="2800" smtClean="0"/>
              <a:t>.</a:t>
            </a:r>
            <a:endParaRPr lang="en-US" sz="2800" smtClean="0"/>
          </a:p>
        </p:txBody>
      </p:sp>
      <p:pic>
        <p:nvPicPr>
          <p:cNvPr id="40964" name="Picture 6" descr="zuzelke_krila-oblika_telesa_kljucB3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916488" y="2527300"/>
            <a:ext cx="3929062" cy="2946400"/>
          </a:xfrm>
          <a:noFill/>
        </p:spPr>
      </p:pic>
      <p:sp>
        <p:nvSpPr>
          <p:cNvPr id="40965" name="AutoShape 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43875" y="549275"/>
            <a:ext cx="1000125" cy="549275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sl-SI" b="1"/>
              <a:t>DA</a:t>
            </a:r>
            <a:endParaRPr lang="en-US" b="1"/>
          </a:p>
        </p:txBody>
      </p:sp>
      <p:sp>
        <p:nvSpPr>
          <p:cNvPr id="40966" name="AutoShape 1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43875" y="1125538"/>
            <a:ext cx="1000125" cy="549275"/>
          </a:xfrm>
          <a:prstGeom prst="actionButtonBlank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sl-SI" b="1">
                <a:solidFill>
                  <a:schemeClr val="bg2"/>
                </a:solidFill>
              </a:rPr>
              <a:t>NE</a:t>
            </a:r>
            <a:endParaRPr lang="en-US" b="1">
              <a:solidFill>
                <a:schemeClr val="bg2"/>
              </a:solidFill>
            </a:endParaRPr>
          </a:p>
        </p:txBody>
      </p:sp>
      <p:sp>
        <p:nvSpPr>
          <p:cNvPr id="40967" name="AutoShape 12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610475" y="0"/>
            <a:ext cx="503238" cy="50482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0968" name="AutoShape 1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28000" y="0"/>
            <a:ext cx="504825" cy="503238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0969" name="AutoShape 14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640763" y="0"/>
            <a:ext cx="503237" cy="503238"/>
          </a:xfrm>
          <a:prstGeom prst="actionButtonE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0970" name="AutoShape 1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092950" y="0"/>
            <a:ext cx="504825" cy="503238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l-SI"/>
          </a:p>
        </p:txBody>
      </p:sp>
      <p:grpSp>
        <p:nvGrpSpPr>
          <p:cNvPr id="40971" name="Group 16"/>
          <p:cNvGrpSpPr>
            <a:grpSpLocks/>
          </p:cNvGrpSpPr>
          <p:nvPr/>
        </p:nvGrpSpPr>
        <p:grpSpPr bwMode="auto">
          <a:xfrm>
            <a:off x="6589713" y="0"/>
            <a:ext cx="503237" cy="503238"/>
            <a:chOff x="4151" y="0"/>
            <a:chExt cx="317" cy="317"/>
          </a:xfrm>
        </p:grpSpPr>
        <p:sp>
          <p:nvSpPr>
            <p:cNvPr id="40972" name="AutoShape 17">
              <a:hlinkClick r:id="" action="ppaction://hlinkshowjump?jump=lastslideviewed" highlightClick="1"/>
            </p:cNvPr>
            <p:cNvSpPr>
              <a:spLocks noChangeArrowheads="1"/>
            </p:cNvSpPr>
            <p:nvPr/>
          </p:nvSpPr>
          <p:spPr bwMode="auto">
            <a:xfrm>
              <a:off x="4151" y="0"/>
              <a:ext cx="317" cy="317"/>
            </a:xfrm>
            <a:prstGeom prst="actionButtonBlank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l-SI" sz="1000">
                <a:solidFill>
                  <a:schemeClr val="bg2"/>
                </a:solidFill>
              </a:endParaRPr>
            </a:p>
          </p:txBody>
        </p:sp>
        <p:sp>
          <p:nvSpPr>
            <p:cNvPr id="40973" name="AutoShape 18"/>
            <p:cNvSpPr>
              <a:spLocks noChangeArrowheads="1"/>
            </p:cNvSpPr>
            <p:nvPr/>
          </p:nvSpPr>
          <p:spPr bwMode="auto">
            <a:xfrm rot="512344">
              <a:off x="4211" y="44"/>
              <a:ext cx="209" cy="262"/>
            </a:xfrm>
            <a:prstGeom prst="curvedLeftArrow">
              <a:avLst>
                <a:gd name="adj1" fmla="val 8659"/>
                <a:gd name="adj2" fmla="val 33731"/>
                <a:gd name="adj3" fmla="val 74236"/>
              </a:avLst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mtClean="0"/>
              <a:t>Brez kril, oblika telesa</a:t>
            </a:r>
            <a:endParaRPr lang="en-US" smtClean="0"/>
          </a:p>
        </p:txBody>
      </p:sp>
      <p:sp>
        <p:nvSpPr>
          <p:cNvPr id="97283" name="Rectangle 3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sl-SI" sz="2400" smtClean="0"/>
              <a:t>Žival nima vidnih kril in ima zadek z ozkim zažetkom.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sl-SI" sz="2400" smtClean="0"/>
              <a:t>To je odrasla </a:t>
            </a:r>
            <a:r>
              <a:rPr lang="sl-SI" sz="2400" b="1" smtClean="0"/>
              <a:t>MRAVLJA</a:t>
            </a:r>
            <a:r>
              <a:rPr lang="sl-SI" sz="2400" smtClean="0"/>
              <a:t>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sl-SI" sz="2400" i="1" smtClean="0"/>
              <a:t>Vedi, da poleti lahko opazimo tudi roje letečih mravelj.</a:t>
            </a:r>
            <a:endParaRPr lang="en-US" sz="2400" i="1" smtClean="0"/>
          </a:p>
        </p:txBody>
      </p:sp>
      <p:pic>
        <p:nvPicPr>
          <p:cNvPr id="41988" name="Picture 7" descr="zuzelke_brez_kril-oblika_telesa_kljucA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327275" y="4076700"/>
            <a:ext cx="5027613" cy="2019300"/>
          </a:xfrm>
          <a:noFill/>
        </p:spPr>
      </p:pic>
      <p:sp>
        <p:nvSpPr>
          <p:cNvPr id="41989" name="AutoShape 8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43875" y="549275"/>
            <a:ext cx="1000125" cy="549275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sl-SI" b="1"/>
              <a:t>DA</a:t>
            </a:r>
            <a:endParaRPr lang="en-US" b="1"/>
          </a:p>
        </p:txBody>
      </p:sp>
      <p:sp>
        <p:nvSpPr>
          <p:cNvPr id="41990" name="AutoShape 1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43875" y="1125538"/>
            <a:ext cx="1000125" cy="549275"/>
          </a:xfrm>
          <a:prstGeom prst="actionButtonBlank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sl-SI" b="1">
                <a:solidFill>
                  <a:schemeClr val="bg2"/>
                </a:solidFill>
              </a:rPr>
              <a:t>NE</a:t>
            </a:r>
            <a:endParaRPr lang="en-US" b="1">
              <a:solidFill>
                <a:schemeClr val="bg2"/>
              </a:solidFill>
            </a:endParaRPr>
          </a:p>
        </p:txBody>
      </p:sp>
      <p:sp>
        <p:nvSpPr>
          <p:cNvPr id="41991" name="AutoShape 13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610475" y="0"/>
            <a:ext cx="503238" cy="50482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1992" name="AutoShape 1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28000" y="0"/>
            <a:ext cx="504825" cy="503238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1993" name="AutoShape 15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640763" y="0"/>
            <a:ext cx="503237" cy="503238"/>
          </a:xfrm>
          <a:prstGeom prst="actionButtonE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1994" name="AutoShape 16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092950" y="0"/>
            <a:ext cx="504825" cy="503238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l-SI"/>
          </a:p>
        </p:txBody>
      </p:sp>
      <p:grpSp>
        <p:nvGrpSpPr>
          <p:cNvPr id="41995" name="Group 17"/>
          <p:cNvGrpSpPr>
            <a:grpSpLocks/>
          </p:cNvGrpSpPr>
          <p:nvPr/>
        </p:nvGrpSpPr>
        <p:grpSpPr bwMode="auto">
          <a:xfrm>
            <a:off x="6589713" y="0"/>
            <a:ext cx="503237" cy="503238"/>
            <a:chOff x="4151" y="0"/>
            <a:chExt cx="317" cy="317"/>
          </a:xfrm>
        </p:grpSpPr>
        <p:sp>
          <p:nvSpPr>
            <p:cNvPr id="41996" name="AutoShape 18">
              <a:hlinkClick r:id="" action="ppaction://hlinkshowjump?jump=lastslideviewed" highlightClick="1"/>
            </p:cNvPr>
            <p:cNvSpPr>
              <a:spLocks noChangeArrowheads="1"/>
            </p:cNvSpPr>
            <p:nvPr/>
          </p:nvSpPr>
          <p:spPr bwMode="auto">
            <a:xfrm>
              <a:off x="4151" y="0"/>
              <a:ext cx="317" cy="317"/>
            </a:xfrm>
            <a:prstGeom prst="actionButtonBlank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l-SI" sz="1000">
                <a:solidFill>
                  <a:schemeClr val="bg2"/>
                </a:solidFill>
              </a:endParaRPr>
            </a:p>
          </p:txBody>
        </p:sp>
        <p:sp>
          <p:nvSpPr>
            <p:cNvPr id="41997" name="AutoShape 19"/>
            <p:cNvSpPr>
              <a:spLocks noChangeArrowheads="1"/>
            </p:cNvSpPr>
            <p:nvPr/>
          </p:nvSpPr>
          <p:spPr bwMode="auto">
            <a:xfrm rot="512344">
              <a:off x="4211" y="44"/>
              <a:ext cx="209" cy="262"/>
            </a:xfrm>
            <a:prstGeom prst="curvedLeftArrow">
              <a:avLst>
                <a:gd name="adj1" fmla="val 8659"/>
                <a:gd name="adj2" fmla="val 33731"/>
                <a:gd name="adj3" fmla="val 74236"/>
              </a:avLst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mtClean="0"/>
              <a:t>Navodilo za delo</a:t>
            </a:r>
            <a:endParaRPr lang="en-US" smtClean="0"/>
          </a:p>
        </p:txBody>
      </p:sp>
      <p:sp>
        <p:nvSpPr>
          <p:cNvPr id="21299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sl-SI" smtClean="0"/>
              <a:t>Opazuj živali s pomočjo povečevalnega stekla, po ogledu pa jih vrni tja, kjer si jih dobil.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sl-SI" smtClean="0"/>
              <a:t>Preberi trditve. Če trditev drži, klikni gumb DA, če ne drži, klikni NE. Pri trditvah bodi predvsem osredotočen na besedilo, slika posameznega ključa pa je le v pomoč na poti do cilja – določiti žival.</a:t>
            </a:r>
          </a:p>
        </p:txBody>
      </p:sp>
      <p:sp>
        <p:nvSpPr>
          <p:cNvPr id="6148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610475" y="0"/>
            <a:ext cx="503238" cy="50482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6149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28000" y="0"/>
            <a:ext cx="504825" cy="503238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6150" name="AutoShape 8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640763" y="0"/>
            <a:ext cx="503237" cy="503238"/>
          </a:xfrm>
          <a:prstGeom prst="actionButtonE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6151" name="AutoShape 9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092950" y="0"/>
            <a:ext cx="504825" cy="503238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l-SI"/>
          </a:p>
        </p:txBody>
      </p:sp>
      <p:grpSp>
        <p:nvGrpSpPr>
          <p:cNvPr id="6152" name="Group 10"/>
          <p:cNvGrpSpPr>
            <a:grpSpLocks/>
          </p:cNvGrpSpPr>
          <p:nvPr/>
        </p:nvGrpSpPr>
        <p:grpSpPr bwMode="auto">
          <a:xfrm>
            <a:off x="6589713" y="0"/>
            <a:ext cx="503237" cy="503238"/>
            <a:chOff x="4151" y="0"/>
            <a:chExt cx="317" cy="317"/>
          </a:xfrm>
        </p:grpSpPr>
        <p:sp>
          <p:nvSpPr>
            <p:cNvPr id="6153" name="AutoShape 11">
              <a:hlinkClick r:id="" action="ppaction://hlinkshowjump?jump=lastslideviewed" highlightClick="1"/>
            </p:cNvPr>
            <p:cNvSpPr>
              <a:spLocks noChangeArrowheads="1"/>
            </p:cNvSpPr>
            <p:nvPr/>
          </p:nvSpPr>
          <p:spPr bwMode="auto">
            <a:xfrm>
              <a:off x="4151" y="0"/>
              <a:ext cx="317" cy="317"/>
            </a:xfrm>
            <a:prstGeom prst="actionButtonBlank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l-SI" sz="1000">
                <a:solidFill>
                  <a:schemeClr val="bg2"/>
                </a:solidFill>
              </a:endParaRPr>
            </a:p>
          </p:txBody>
        </p:sp>
        <p:sp>
          <p:nvSpPr>
            <p:cNvPr id="6154" name="AutoShape 12"/>
            <p:cNvSpPr>
              <a:spLocks noChangeArrowheads="1"/>
            </p:cNvSpPr>
            <p:nvPr/>
          </p:nvSpPr>
          <p:spPr bwMode="auto">
            <a:xfrm rot="512344">
              <a:off x="4211" y="44"/>
              <a:ext cx="209" cy="262"/>
            </a:xfrm>
            <a:prstGeom prst="curvedLeftArrow">
              <a:avLst>
                <a:gd name="adj1" fmla="val 8659"/>
                <a:gd name="adj2" fmla="val 33731"/>
                <a:gd name="adj3" fmla="val 74236"/>
              </a:avLst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mtClean="0"/>
              <a:t>Brez kril, oblika telesa</a:t>
            </a:r>
            <a:endParaRPr lang="en-US" smtClean="0"/>
          </a:p>
        </p:txBody>
      </p:sp>
      <p:sp>
        <p:nvSpPr>
          <p:cNvPr id="202755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38200" y="1905000"/>
            <a:ext cx="3929063" cy="41910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sl-SI" sz="2800" smtClean="0"/>
              <a:t>Žival nima vidnih kril, zadek je brez zažetka.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sl-SI" sz="2800" smtClean="0"/>
              <a:t>To je</a:t>
            </a:r>
            <a:br>
              <a:rPr lang="sl-SI" sz="2800" smtClean="0"/>
            </a:br>
            <a:r>
              <a:rPr lang="sl-SI" sz="2800" smtClean="0"/>
              <a:t>ali </a:t>
            </a:r>
            <a:r>
              <a:rPr lang="sl-SI" sz="2800" b="1" smtClean="0"/>
              <a:t>LISTNA UŠ </a:t>
            </a:r>
            <a:r>
              <a:rPr lang="sl-SI" sz="2800" smtClean="0"/>
              <a:t>…</a:t>
            </a:r>
          </a:p>
        </p:txBody>
      </p:sp>
      <p:pic>
        <p:nvPicPr>
          <p:cNvPr id="43012" name="Picture 4" descr="zuzelke_brez_kril-oblika_telesa_kljucB1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916488" y="2611438"/>
            <a:ext cx="3929062" cy="2778125"/>
          </a:xfrm>
          <a:noFill/>
        </p:spPr>
      </p:pic>
      <p:sp>
        <p:nvSpPr>
          <p:cNvPr id="43013" name="AutoShape 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43875" y="549275"/>
            <a:ext cx="1000125" cy="549275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sl-SI" b="1"/>
              <a:t>DA</a:t>
            </a:r>
            <a:endParaRPr lang="en-US" b="1"/>
          </a:p>
        </p:txBody>
      </p:sp>
      <p:sp>
        <p:nvSpPr>
          <p:cNvPr id="43014" name="AutoShape 1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43875" y="1125538"/>
            <a:ext cx="1000125" cy="549275"/>
          </a:xfrm>
          <a:prstGeom prst="actionButtonBlank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sl-SI" b="1">
                <a:solidFill>
                  <a:schemeClr val="bg2"/>
                </a:solidFill>
              </a:rPr>
              <a:t>NE</a:t>
            </a:r>
            <a:endParaRPr lang="en-US" b="1">
              <a:solidFill>
                <a:schemeClr val="bg2"/>
              </a:solidFill>
            </a:endParaRPr>
          </a:p>
        </p:txBody>
      </p:sp>
      <p:sp>
        <p:nvSpPr>
          <p:cNvPr id="43015" name="AutoShape 12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610475" y="0"/>
            <a:ext cx="503238" cy="50482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3016" name="AutoShape 1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28000" y="0"/>
            <a:ext cx="504825" cy="503238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3017" name="AutoShape 14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640763" y="0"/>
            <a:ext cx="503237" cy="503238"/>
          </a:xfrm>
          <a:prstGeom prst="actionButtonE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3018" name="AutoShape 1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092950" y="0"/>
            <a:ext cx="504825" cy="503238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l-SI"/>
          </a:p>
        </p:txBody>
      </p:sp>
      <p:grpSp>
        <p:nvGrpSpPr>
          <p:cNvPr id="43019" name="Group 16"/>
          <p:cNvGrpSpPr>
            <a:grpSpLocks/>
          </p:cNvGrpSpPr>
          <p:nvPr/>
        </p:nvGrpSpPr>
        <p:grpSpPr bwMode="auto">
          <a:xfrm>
            <a:off x="6589713" y="0"/>
            <a:ext cx="503237" cy="503238"/>
            <a:chOff x="4151" y="0"/>
            <a:chExt cx="317" cy="317"/>
          </a:xfrm>
        </p:grpSpPr>
        <p:sp>
          <p:nvSpPr>
            <p:cNvPr id="43020" name="AutoShape 17">
              <a:hlinkClick r:id="" action="ppaction://hlinkshowjump?jump=lastslideviewed" highlightClick="1"/>
            </p:cNvPr>
            <p:cNvSpPr>
              <a:spLocks noChangeArrowheads="1"/>
            </p:cNvSpPr>
            <p:nvPr/>
          </p:nvSpPr>
          <p:spPr bwMode="auto">
            <a:xfrm>
              <a:off x="4151" y="0"/>
              <a:ext cx="317" cy="317"/>
            </a:xfrm>
            <a:prstGeom prst="actionButtonBlank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l-SI" sz="1000">
                <a:solidFill>
                  <a:schemeClr val="bg2"/>
                </a:solidFill>
              </a:endParaRPr>
            </a:p>
          </p:txBody>
        </p:sp>
        <p:sp>
          <p:nvSpPr>
            <p:cNvPr id="43021" name="AutoShape 18"/>
            <p:cNvSpPr>
              <a:spLocks noChangeArrowheads="1"/>
            </p:cNvSpPr>
            <p:nvPr/>
          </p:nvSpPr>
          <p:spPr bwMode="auto">
            <a:xfrm rot="512344">
              <a:off x="4211" y="44"/>
              <a:ext cx="209" cy="262"/>
            </a:xfrm>
            <a:prstGeom prst="curvedLeftArrow">
              <a:avLst>
                <a:gd name="adj1" fmla="val 8659"/>
                <a:gd name="adj2" fmla="val 33731"/>
                <a:gd name="adj3" fmla="val 74236"/>
              </a:avLst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mtClean="0"/>
              <a:t>Brez kril, oblika telesa</a:t>
            </a:r>
            <a:endParaRPr lang="en-US" smtClean="0"/>
          </a:p>
        </p:txBody>
      </p:sp>
      <p:sp>
        <p:nvSpPr>
          <p:cNvPr id="100355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38200" y="1905000"/>
            <a:ext cx="3929063" cy="41910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sl-SI" sz="2800" smtClean="0"/>
              <a:t>… ali mlada žuželka, imenovana </a:t>
            </a:r>
            <a:r>
              <a:rPr lang="sl-SI" sz="2800" b="1" smtClean="0"/>
              <a:t>LIČINKA</a:t>
            </a:r>
            <a:r>
              <a:rPr lang="sl-SI" sz="2800" smtClean="0"/>
              <a:t>.</a:t>
            </a:r>
            <a:endParaRPr lang="en-US" sz="2800" smtClean="0"/>
          </a:p>
        </p:txBody>
      </p:sp>
      <p:pic>
        <p:nvPicPr>
          <p:cNvPr id="44036" name="Picture 8" descr="zuzelke_brez_kril-oblika_telesa_kljucB2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930775" y="3092450"/>
            <a:ext cx="3902075" cy="1816100"/>
          </a:xfrm>
          <a:noFill/>
        </p:spPr>
      </p:pic>
      <p:sp>
        <p:nvSpPr>
          <p:cNvPr id="44037" name="AutoShape 9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43875" y="549275"/>
            <a:ext cx="1000125" cy="549275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sl-SI" b="1"/>
              <a:t>DA</a:t>
            </a:r>
            <a:endParaRPr lang="en-US" b="1"/>
          </a:p>
        </p:txBody>
      </p:sp>
      <p:sp>
        <p:nvSpPr>
          <p:cNvPr id="44038" name="AutoShape 1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43875" y="1125538"/>
            <a:ext cx="1000125" cy="549275"/>
          </a:xfrm>
          <a:prstGeom prst="actionButtonBlank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sl-SI" b="1">
                <a:solidFill>
                  <a:schemeClr val="bg2"/>
                </a:solidFill>
              </a:rPr>
              <a:t>NE</a:t>
            </a:r>
            <a:endParaRPr lang="en-US" b="1">
              <a:solidFill>
                <a:schemeClr val="bg2"/>
              </a:solidFill>
            </a:endParaRPr>
          </a:p>
        </p:txBody>
      </p:sp>
      <p:sp>
        <p:nvSpPr>
          <p:cNvPr id="44039" name="AutoShape 1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610475" y="0"/>
            <a:ext cx="503238" cy="50482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4040" name="AutoShape 1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28000" y="0"/>
            <a:ext cx="504825" cy="503238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4041" name="AutoShape 17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640763" y="0"/>
            <a:ext cx="503237" cy="503238"/>
          </a:xfrm>
          <a:prstGeom prst="actionButtonE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4042" name="AutoShape 18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092950" y="0"/>
            <a:ext cx="504825" cy="503238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l-SI"/>
          </a:p>
        </p:txBody>
      </p:sp>
      <p:grpSp>
        <p:nvGrpSpPr>
          <p:cNvPr id="44043" name="Group 19"/>
          <p:cNvGrpSpPr>
            <a:grpSpLocks/>
          </p:cNvGrpSpPr>
          <p:nvPr/>
        </p:nvGrpSpPr>
        <p:grpSpPr bwMode="auto">
          <a:xfrm>
            <a:off x="6589713" y="0"/>
            <a:ext cx="503237" cy="503238"/>
            <a:chOff x="4151" y="0"/>
            <a:chExt cx="317" cy="317"/>
          </a:xfrm>
        </p:grpSpPr>
        <p:sp>
          <p:nvSpPr>
            <p:cNvPr id="44044" name="AutoShape 20">
              <a:hlinkClick r:id="" action="ppaction://hlinkshowjump?jump=lastslideviewed" highlightClick="1"/>
            </p:cNvPr>
            <p:cNvSpPr>
              <a:spLocks noChangeArrowheads="1"/>
            </p:cNvSpPr>
            <p:nvPr/>
          </p:nvSpPr>
          <p:spPr bwMode="auto">
            <a:xfrm>
              <a:off x="4151" y="0"/>
              <a:ext cx="317" cy="317"/>
            </a:xfrm>
            <a:prstGeom prst="actionButtonBlank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l-SI" sz="1000">
                <a:solidFill>
                  <a:schemeClr val="bg2"/>
                </a:solidFill>
              </a:endParaRPr>
            </a:p>
          </p:txBody>
        </p:sp>
        <p:sp>
          <p:nvSpPr>
            <p:cNvPr id="44045" name="AutoShape 21"/>
            <p:cNvSpPr>
              <a:spLocks noChangeArrowheads="1"/>
            </p:cNvSpPr>
            <p:nvPr/>
          </p:nvSpPr>
          <p:spPr bwMode="auto">
            <a:xfrm rot="512344">
              <a:off x="4211" y="44"/>
              <a:ext cx="209" cy="262"/>
            </a:xfrm>
            <a:prstGeom prst="curvedLeftArrow">
              <a:avLst>
                <a:gd name="adj1" fmla="val 8659"/>
                <a:gd name="adj2" fmla="val 33731"/>
                <a:gd name="adj3" fmla="val 74236"/>
              </a:avLst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mtClean="0"/>
              <a:t>Brez kril, oblika telesa</a:t>
            </a:r>
            <a:endParaRPr lang="en-US" smtClean="0"/>
          </a:p>
        </p:txBody>
      </p:sp>
      <p:sp>
        <p:nvSpPr>
          <p:cNvPr id="103427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38200" y="1905000"/>
            <a:ext cx="3929063" cy="41910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sl-SI" sz="2800" smtClean="0"/>
              <a:t>Žival ima majhne krilne brste.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sl-SI" sz="2800" smtClean="0"/>
              <a:t>To je mlada žuželka, imenovana NIMFA.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sl-SI" sz="2800" smtClean="0"/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sl-SI" sz="2800" i="1" smtClean="0"/>
              <a:t>(Pozor, otrdela krila strigalic lahko zamenjamo za krilne brste; glej </a:t>
            </a:r>
            <a:r>
              <a:rPr lang="sl-SI" sz="2800" i="1" smtClean="0">
                <a:hlinkClick r:id="rId3" action="ppaction://hlinksldjump"/>
              </a:rPr>
              <a:t>11</a:t>
            </a:r>
            <a:r>
              <a:rPr lang="sl-SI" sz="2800" i="1" smtClean="0"/>
              <a:t>).</a:t>
            </a:r>
            <a:endParaRPr lang="en-US" sz="2800" i="1" smtClean="0"/>
          </a:p>
        </p:txBody>
      </p:sp>
      <p:sp>
        <p:nvSpPr>
          <p:cNvPr id="45060" name="AutoShape 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43875" y="549275"/>
            <a:ext cx="1000125" cy="549275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sl-SI" b="1"/>
              <a:t>DA</a:t>
            </a:r>
            <a:endParaRPr lang="en-US" b="1"/>
          </a:p>
        </p:txBody>
      </p:sp>
      <p:pic>
        <p:nvPicPr>
          <p:cNvPr id="45061" name="Picture 10" descr="zuzelke_brez_kril-oblika_telesa_kljucC"/>
          <p:cNvPicPr>
            <a:picLocks noChangeAspect="1" noChangeArrowheads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>
          <a:xfrm>
            <a:off x="4916488" y="3017838"/>
            <a:ext cx="3929062" cy="1963737"/>
          </a:xfrm>
          <a:noFill/>
        </p:spPr>
      </p:pic>
      <p:sp>
        <p:nvSpPr>
          <p:cNvPr id="45062" name="AutoShape 1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43875" y="1125538"/>
            <a:ext cx="1000125" cy="549275"/>
          </a:xfrm>
          <a:prstGeom prst="actionButtonBlank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sl-SI" b="1">
                <a:solidFill>
                  <a:schemeClr val="bg2"/>
                </a:solidFill>
              </a:rPr>
              <a:t>NE</a:t>
            </a:r>
            <a:endParaRPr lang="en-US" b="1">
              <a:solidFill>
                <a:schemeClr val="bg2"/>
              </a:solidFill>
            </a:endParaRPr>
          </a:p>
        </p:txBody>
      </p:sp>
      <p:sp>
        <p:nvSpPr>
          <p:cNvPr id="45063" name="AutoShape 1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610475" y="0"/>
            <a:ext cx="503238" cy="50482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5064" name="AutoShape 1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28000" y="0"/>
            <a:ext cx="504825" cy="503238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5065" name="AutoShape 16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640763" y="0"/>
            <a:ext cx="503237" cy="503238"/>
          </a:xfrm>
          <a:prstGeom prst="actionButtonE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5066" name="AutoShape 17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092950" y="0"/>
            <a:ext cx="504825" cy="503238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l-SI"/>
          </a:p>
        </p:txBody>
      </p:sp>
      <p:grpSp>
        <p:nvGrpSpPr>
          <p:cNvPr id="45067" name="Group 18"/>
          <p:cNvGrpSpPr>
            <a:grpSpLocks/>
          </p:cNvGrpSpPr>
          <p:nvPr/>
        </p:nvGrpSpPr>
        <p:grpSpPr bwMode="auto">
          <a:xfrm>
            <a:off x="6589713" y="0"/>
            <a:ext cx="503237" cy="503238"/>
            <a:chOff x="4151" y="0"/>
            <a:chExt cx="317" cy="317"/>
          </a:xfrm>
        </p:grpSpPr>
        <p:sp>
          <p:nvSpPr>
            <p:cNvPr id="45068" name="AutoShape 19">
              <a:hlinkClick r:id="" action="ppaction://hlinkshowjump?jump=lastslideviewed" highlightClick="1"/>
            </p:cNvPr>
            <p:cNvSpPr>
              <a:spLocks noChangeArrowheads="1"/>
            </p:cNvSpPr>
            <p:nvPr/>
          </p:nvSpPr>
          <p:spPr bwMode="auto">
            <a:xfrm>
              <a:off x="4151" y="0"/>
              <a:ext cx="317" cy="317"/>
            </a:xfrm>
            <a:prstGeom prst="actionButtonBlank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l-SI" sz="1000">
                <a:solidFill>
                  <a:schemeClr val="bg2"/>
                </a:solidFill>
              </a:endParaRPr>
            </a:p>
          </p:txBody>
        </p:sp>
        <p:sp>
          <p:nvSpPr>
            <p:cNvPr id="45069" name="AutoShape 20"/>
            <p:cNvSpPr>
              <a:spLocks noChangeArrowheads="1"/>
            </p:cNvSpPr>
            <p:nvPr/>
          </p:nvSpPr>
          <p:spPr bwMode="auto">
            <a:xfrm rot="512344">
              <a:off x="4211" y="44"/>
              <a:ext cx="209" cy="262"/>
            </a:xfrm>
            <a:prstGeom prst="curvedLeftArrow">
              <a:avLst>
                <a:gd name="adj1" fmla="val 8659"/>
                <a:gd name="adj2" fmla="val 33731"/>
                <a:gd name="adj3" fmla="val 74236"/>
              </a:avLst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mtClean="0"/>
              <a:t>Gosenice</a:t>
            </a:r>
            <a:endParaRPr lang="en-US" smtClean="0"/>
          </a:p>
        </p:txBody>
      </p:sp>
      <p:sp>
        <p:nvSpPr>
          <p:cNvPr id="10649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sl-SI" smtClean="0"/>
              <a:t>S povečevalnim steklom si oglej noge gosenice.</a:t>
            </a:r>
            <a:endParaRPr lang="en-US" smtClean="0"/>
          </a:p>
        </p:txBody>
      </p:sp>
      <p:sp>
        <p:nvSpPr>
          <p:cNvPr id="46084" name="AutoShape 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610475" y="0"/>
            <a:ext cx="503238" cy="50482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6085" name="AutoShape 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28000" y="0"/>
            <a:ext cx="504825" cy="503238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6086" name="AutoShape 10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640763" y="0"/>
            <a:ext cx="503237" cy="503238"/>
          </a:xfrm>
          <a:prstGeom prst="actionButtonE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6087" name="AutoShape 11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092950" y="0"/>
            <a:ext cx="504825" cy="503238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l-SI"/>
          </a:p>
        </p:txBody>
      </p:sp>
      <p:grpSp>
        <p:nvGrpSpPr>
          <p:cNvPr id="46088" name="Group 12"/>
          <p:cNvGrpSpPr>
            <a:grpSpLocks/>
          </p:cNvGrpSpPr>
          <p:nvPr/>
        </p:nvGrpSpPr>
        <p:grpSpPr bwMode="auto">
          <a:xfrm>
            <a:off x="6589713" y="0"/>
            <a:ext cx="503237" cy="503238"/>
            <a:chOff x="4151" y="0"/>
            <a:chExt cx="317" cy="317"/>
          </a:xfrm>
        </p:grpSpPr>
        <p:sp>
          <p:nvSpPr>
            <p:cNvPr id="46089" name="AutoShape 13">
              <a:hlinkClick r:id="" action="ppaction://hlinkshowjump?jump=lastslideviewed" highlightClick="1"/>
            </p:cNvPr>
            <p:cNvSpPr>
              <a:spLocks noChangeArrowheads="1"/>
            </p:cNvSpPr>
            <p:nvPr/>
          </p:nvSpPr>
          <p:spPr bwMode="auto">
            <a:xfrm>
              <a:off x="4151" y="0"/>
              <a:ext cx="317" cy="317"/>
            </a:xfrm>
            <a:prstGeom prst="actionButtonBlank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l-SI" sz="1000">
                <a:solidFill>
                  <a:schemeClr val="bg2"/>
                </a:solidFill>
              </a:endParaRPr>
            </a:p>
          </p:txBody>
        </p:sp>
        <p:sp>
          <p:nvSpPr>
            <p:cNvPr id="46090" name="AutoShape 14"/>
            <p:cNvSpPr>
              <a:spLocks noChangeArrowheads="1"/>
            </p:cNvSpPr>
            <p:nvPr/>
          </p:nvSpPr>
          <p:spPr bwMode="auto">
            <a:xfrm rot="512344">
              <a:off x="4211" y="44"/>
              <a:ext cx="209" cy="262"/>
            </a:xfrm>
            <a:prstGeom prst="curvedLeftArrow">
              <a:avLst>
                <a:gd name="adj1" fmla="val 8659"/>
                <a:gd name="adj2" fmla="val 33731"/>
                <a:gd name="adj3" fmla="val 74236"/>
              </a:avLst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mtClean="0"/>
              <a:t>Gosenice</a:t>
            </a:r>
            <a:endParaRPr lang="en-US" smtClean="0"/>
          </a:p>
        </p:txBody>
      </p:sp>
      <p:sp>
        <p:nvSpPr>
          <p:cNvPr id="109571" name="Rectangle 3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sl-SI" sz="2800" smtClean="0"/>
              <a:t>Žival ima pet parov nog s priseski, na katerih so krempeljci.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sl-SI" sz="2800" smtClean="0"/>
              <a:t>To je </a:t>
            </a:r>
            <a:r>
              <a:rPr lang="sl-SI" sz="2800" b="1" smtClean="0"/>
              <a:t>LIČINKA METULJA</a:t>
            </a:r>
            <a:r>
              <a:rPr lang="sl-SI" sz="2800" smtClean="0"/>
              <a:t> ali </a:t>
            </a:r>
            <a:r>
              <a:rPr lang="sl-SI" sz="2800" b="1" smtClean="0"/>
              <a:t>VEŠČE</a:t>
            </a:r>
            <a:r>
              <a:rPr lang="sl-SI" sz="2800" smtClean="0"/>
              <a:t>.</a:t>
            </a:r>
            <a:endParaRPr lang="en-US" sz="2800" smtClean="0"/>
          </a:p>
        </p:txBody>
      </p:sp>
      <p:pic>
        <p:nvPicPr>
          <p:cNvPr id="47108" name="Picture 5" descr="zuzelke_gosenice_kljucA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993900" y="4076700"/>
            <a:ext cx="5694363" cy="2019300"/>
          </a:xfrm>
          <a:noFill/>
        </p:spPr>
      </p:pic>
      <p:sp>
        <p:nvSpPr>
          <p:cNvPr id="47109" name="AutoShape 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43875" y="549275"/>
            <a:ext cx="1000125" cy="549275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sl-SI" b="1"/>
              <a:t>DA</a:t>
            </a:r>
            <a:endParaRPr lang="en-US" b="1"/>
          </a:p>
        </p:txBody>
      </p:sp>
      <p:sp>
        <p:nvSpPr>
          <p:cNvPr id="47110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43875" y="1125538"/>
            <a:ext cx="1000125" cy="549275"/>
          </a:xfrm>
          <a:prstGeom prst="actionButtonBlank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sl-SI" b="1">
                <a:solidFill>
                  <a:schemeClr val="bg2"/>
                </a:solidFill>
              </a:rPr>
              <a:t>NE</a:t>
            </a:r>
            <a:endParaRPr lang="en-US" b="1">
              <a:solidFill>
                <a:schemeClr val="bg2"/>
              </a:solidFill>
            </a:endParaRPr>
          </a:p>
        </p:txBody>
      </p:sp>
      <p:sp>
        <p:nvSpPr>
          <p:cNvPr id="47111" name="AutoShape 11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610475" y="0"/>
            <a:ext cx="503238" cy="50482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7112" name="AutoShape 1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28000" y="0"/>
            <a:ext cx="504825" cy="503238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7113" name="AutoShape 13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640763" y="0"/>
            <a:ext cx="503237" cy="503238"/>
          </a:xfrm>
          <a:prstGeom prst="actionButtonE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7114" name="AutoShape 1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092950" y="0"/>
            <a:ext cx="504825" cy="503238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l-SI"/>
          </a:p>
        </p:txBody>
      </p:sp>
      <p:grpSp>
        <p:nvGrpSpPr>
          <p:cNvPr id="47115" name="Group 15"/>
          <p:cNvGrpSpPr>
            <a:grpSpLocks/>
          </p:cNvGrpSpPr>
          <p:nvPr/>
        </p:nvGrpSpPr>
        <p:grpSpPr bwMode="auto">
          <a:xfrm>
            <a:off x="6589713" y="0"/>
            <a:ext cx="503237" cy="503238"/>
            <a:chOff x="4151" y="0"/>
            <a:chExt cx="317" cy="317"/>
          </a:xfrm>
        </p:grpSpPr>
        <p:sp>
          <p:nvSpPr>
            <p:cNvPr id="47116" name="AutoShape 16">
              <a:hlinkClick r:id="" action="ppaction://hlinkshowjump?jump=lastslideviewed" highlightClick="1"/>
            </p:cNvPr>
            <p:cNvSpPr>
              <a:spLocks noChangeArrowheads="1"/>
            </p:cNvSpPr>
            <p:nvPr/>
          </p:nvSpPr>
          <p:spPr bwMode="auto">
            <a:xfrm>
              <a:off x="4151" y="0"/>
              <a:ext cx="317" cy="317"/>
            </a:xfrm>
            <a:prstGeom prst="actionButtonBlank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l-SI" sz="1000">
                <a:solidFill>
                  <a:schemeClr val="bg2"/>
                </a:solidFill>
              </a:endParaRPr>
            </a:p>
          </p:txBody>
        </p:sp>
        <p:sp>
          <p:nvSpPr>
            <p:cNvPr id="47117" name="AutoShape 17"/>
            <p:cNvSpPr>
              <a:spLocks noChangeArrowheads="1"/>
            </p:cNvSpPr>
            <p:nvPr/>
          </p:nvSpPr>
          <p:spPr bwMode="auto">
            <a:xfrm rot="512344">
              <a:off x="4211" y="44"/>
              <a:ext cx="209" cy="262"/>
            </a:xfrm>
            <a:prstGeom prst="curvedLeftArrow">
              <a:avLst>
                <a:gd name="adj1" fmla="val 8659"/>
                <a:gd name="adj2" fmla="val 33731"/>
                <a:gd name="adj3" fmla="val 74236"/>
              </a:avLst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mtClean="0"/>
              <a:t>Gosenice</a:t>
            </a:r>
            <a:endParaRPr lang="en-US" smtClean="0"/>
          </a:p>
        </p:txBody>
      </p:sp>
      <p:sp>
        <p:nvSpPr>
          <p:cNvPr id="112643" name="Rectangle 3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sl-SI" sz="2800" smtClean="0"/>
              <a:t>Žival ima samo dva para nog s priseski, na katerih so krempeljci.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sl-SI" sz="2800" smtClean="0"/>
              <a:t>To je </a:t>
            </a:r>
            <a:r>
              <a:rPr lang="sl-SI" sz="2800" b="1" smtClean="0"/>
              <a:t>GOSENICA PEDNJAČA</a:t>
            </a:r>
            <a:r>
              <a:rPr lang="sl-SI" sz="2800" smtClean="0"/>
              <a:t>, ličinka </a:t>
            </a:r>
            <a:r>
              <a:rPr lang="sl-SI" sz="2800" b="1" smtClean="0"/>
              <a:t>VEŠČ</a:t>
            </a:r>
            <a:r>
              <a:rPr lang="sl-SI" sz="2800" smtClean="0"/>
              <a:t> (pedicev).</a:t>
            </a:r>
            <a:endParaRPr lang="en-US" sz="2800" smtClean="0"/>
          </a:p>
        </p:txBody>
      </p:sp>
      <p:pic>
        <p:nvPicPr>
          <p:cNvPr id="48132" name="Picture 6" descr="zuzelke_gosenice_kljucB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563813" y="4076700"/>
            <a:ext cx="4552950" cy="2019300"/>
          </a:xfrm>
          <a:noFill/>
        </p:spPr>
      </p:pic>
      <p:sp>
        <p:nvSpPr>
          <p:cNvPr id="48133" name="AutoShape 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43875" y="549275"/>
            <a:ext cx="1000125" cy="549275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sl-SI" b="1"/>
              <a:t>DA</a:t>
            </a:r>
            <a:endParaRPr lang="en-US" b="1"/>
          </a:p>
        </p:txBody>
      </p:sp>
      <p:sp>
        <p:nvSpPr>
          <p:cNvPr id="48134" name="AutoShape 1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43875" y="1125538"/>
            <a:ext cx="1000125" cy="549275"/>
          </a:xfrm>
          <a:prstGeom prst="actionButtonBlank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sl-SI" b="1">
                <a:solidFill>
                  <a:schemeClr val="bg2"/>
                </a:solidFill>
              </a:rPr>
              <a:t>NE</a:t>
            </a:r>
            <a:endParaRPr lang="en-US" b="1">
              <a:solidFill>
                <a:schemeClr val="bg2"/>
              </a:solidFill>
            </a:endParaRPr>
          </a:p>
        </p:txBody>
      </p:sp>
      <p:sp>
        <p:nvSpPr>
          <p:cNvPr id="48135" name="AutoShape 12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610475" y="0"/>
            <a:ext cx="503238" cy="50482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8136" name="AutoShape 1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28000" y="0"/>
            <a:ext cx="504825" cy="503238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8137" name="AutoShape 14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640763" y="0"/>
            <a:ext cx="503237" cy="503238"/>
          </a:xfrm>
          <a:prstGeom prst="actionButtonE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8138" name="AutoShape 1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092950" y="0"/>
            <a:ext cx="504825" cy="503238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l-SI"/>
          </a:p>
        </p:txBody>
      </p:sp>
      <p:grpSp>
        <p:nvGrpSpPr>
          <p:cNvPr id="48139" name="Group 16"/>
          <p:cNvGrpSpPr>
            <a:grpSpLocks/>
          </p:cNvGrpSpPr>
          <p:nvPr/>
        </p:nvGrpSpPr>
        <p:grpSpPr bwMode="auto">
          <a:xfrm>
            <a:off x="6589713" y="0"/>
            <a:ext cx="503237" cy="503238"/>
            <a:chOff x="4151" y="0"/>
            <a:chExt cx="317" cy="317"/>
          </a:xfrm>
        </p:grpSpPr>
        <p:sp>
          <p:nvSpPr>
            <p:cNvPr id="48140" name="AutoShape 17">
              <a:hlinkClick r:id="" action="ppaction://hlinkshowjump?jump=lastslideviewed" highlightClick="1"/>
            </p:cNvPr>
            <p:cNvSpPr>
              <a:spLocks noChangeArrowheads="1"/>
            </p:cNvSpPr>
            <p:nvPr/>
          </p:nvSpPr>
          <p:spPr bwMode="auto">
            <a:xfrm>
              <a:off x="4151" y="0"/>
              <a:ext cx="317" cy="317"/>
            </a:xfrm>
            <a:prstGeom prst="actionButtonBlank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l-SI" sz="1000">
                <a:solidFill>
                  <a:schemeClr val="bg2"/>
                </a:solidFill>
              </a:endParaRPr>
            </a:p>
          </p:txBody>
        </p:sp>
        <p:sp>
          <p:nvSpPr>
            <p:cNvPr id="48141" name="AutoShape 18"/>
            <p:cNvSpPr>
              <a:spLocks noChangeArrowheads="1"/>
            </p:cNvSpPr>
            <p:nvPr/>
          </p:nvSpPr>
          <p:spPr bwMode="auto">
            <a:xfrm rot="512344">
              <a:off x="4211" y="44"/>
              <a:ext cx="209" cy="262"/>
            </a:xfrm>
            <a:prstGeom prst="curvedLeftArrow">
              <a:avLst>
                <a:gd name="adj1" fmla="val 8659"/>
                <a:gd name="adj2" fmla="val 33731"/>
                <a:gd name="adj3" fmla="val 74236"/>
              </a:avLst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mtClean="0"/>
              <a:t>Gosenice</a:t>
            </a:r>
            <a:endParaRPr lang="en-US" smtClean="0"/>
          </a:p>
        </p:txBody>
      </p:sp>
      <p:sp>
        <p:nvSpPr>
          <p:cNvPr id="114691" name="Rectangle 3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sl-SI" sz="2800" smtClean="0"/>
              <a:t>Žival ima šest do osem parov nog s priseski, na katerih ni krempeljcev.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sl-SI" sz="2800" smtClean="0"/>
              <a:t>To je </a:t>
            </a:r>
            <a:r>
              <a:rPr lang="sl-SI" sz="2800" b="1" smtClean="0"/>
              <a:t>LIČINKA RASTLINSKE OSE</a:t>
            </a:r>
            <a:r>
              <a:rPr lang="sl-SI" sz="2800" smtClean="0"/>
              <a:t> (grizlice).</a:t>
            </a:r>
            <a:endParaRPr lang="en-US" sz="2800" smtClean="0"/>
          </a:p>
        </p:txBody>
      </p:sp>
      <p:pic>
        <p:nvPicPr>
          <p:cNvPr id="49156" name="Picture 6" descr="zuzelke_gosenice_kljucC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579688" y="4076700"/>
            <a:ext cx="4521200" cy="2019300"/>
          </a:xfrm>
          <a:noFill/>
        </p:spPr>
      </p:pic>
      <p:sp>
        <p:nvSpPr>
          <p:cNvPr id="49157" name="AutoShape 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43875" y="549275"/>
            <a:ext cx="1000125" cy="549275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sl-SI" b="1"/>
              <a:t>DA</a:t>
            </a:r>
            <a:endParaRPr lang="en-US" b="1"/>
          </a:p>
        </p:txBody>
      </p:sp>
      <p:sp>
        <p:nvSpPr>
          <p:cNvPr id="49158" name="AutoShape 1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43875" y="1125538"/>
            <a:ext cx="1000125" cy="549275"/>
          </a:xfrm>
          <a:prstGeom prst="actionButtonBlank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sl-SI" b="1">
                <a:solidFill>
                  <a:schemeClr val="bg2"/>
                </a:solidFill>
              </a:rPr>
              <a:t>NE</a:t>
            </a:r>
            <a:endParaRPr lang="en-US" b="1">
              <a:solidFill>
                <a:schemeClr val="bg2"/>
              </a:solidFill>
            </a:endParaRPr>
          </a:p>
        </p:txBody>
      </p:sp>
      <p:sp>
        <p:nvSpPr>
          <p:cNvPr id="49159" name="AutoShape 12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610475" y="0"/>
            <a:ext cx="503238" cy="50482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9160" name="AutoShape 1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28000" y="0"/>
            <a:ext cx="504825" cy="503238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9161" name="AutoShape 14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640763" y="0"/>
            <a:ext cx="503237" cy="503238"/>
          </a:xfrm>
          <a:prstGeom prst="actionButtonE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49162" name="AutoShape 1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092950" y="0"/>
            <a:ext cx="504825" cy="503238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l-SI"/>
          </a:p>
        </p:txBody>
      </p:sp>
      <p:grpSp>
        <p:nvGrpSpPr>
          <p:cNvPr id="49163" name="Group 16"/>
          <p:cNvGrpSpPr>
            <a:grpSpLocks/>
          </p:cNvGrpSpPr>
          <p:nvPr/>
        </p:nvGrpSpPr>
        <p:grpSpPr bwMode="auto">
          <a:xfrm>
            <a:off x="6589713" y="0"/>
            <a:ext cx="503237" cy="503238"/>
            <a:chOff x="4151" y="0"/>
            <a:chExt cx="317" cy="317"/>
          </a:xfrm>
        </p:grpSpPr>
        <p:sp>
          <p:nvSpPr>
            <p:cNvPr id="49164" name="AutoShape 17">
              <a:hlinkClick r:id="" action="ppaction://hlinkshowjump?jump=lastslideviewed" highlightClick="1"/>
            </p:cNvPr>
            <p:cNvSpPr>
              <a:spLocks noChangeArrowheads="1"/>
            </p:cNvSpPr>
            <p:nvPr/>
          </p:nvSpPr>
          <p:spPr bwMode="auto">
            <a:xfrm>
              <a:off x="4151" y="0"/>
              <a:ext cx="317" cy="317"/>
            </a:xfrm>
            <a:prstGeom prst="actionButtonBlank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l-SI" sz="1000">
                <a:solidFill>
                  <a:schemeClr val="bg2"/>
                </a:solidFill>
              </a:endParaRPr>
            </a:p>
          </p:txBody>
        </p:sp>
        <p:sp>
          <p:nvSpPr>
            <p:cNvPr id="49165" name="AutoShape 18"/>
            <p:cNvSpPr>
              <a:spLocks noChangeArrowheads="1"/>
            </p:cNvSpPr>
            <p:nvPr/>
          </p:nvSpPr>
          <p:spPr bwMode="auto">
            <a:xfrm rot="512344">
              <a:off x="4211" y="44"/>
              <a:ext cx="209" cy="262"/>
            </a:xfrm>
            <a:prstGeom prst="curvedLeftArrow">
              <a:avLst>
                <a:gd name="adj1" fmla="val 8659"/>
                <a:gd name="adj2" fmla="val 33731"/>
                <a:gd name="adj3" fmla="val 74236"/>
              </a:avLst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mtClean="0"/>
              <a:t>Pajkovci</a:t>
            </a:r>
            <a:endParaRPr lang="en-US" smtClean="0"/>
          </a:p>
        </p:txBody>
      </p:sp>
      <p:sp>
        <p:nvSpPr>
          <p:cNvPr id="11673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sl-SI" smtClean="0"/>
              <a:t>Natančno poglej telo živali.</a:t>
            </a:r>
            <a:endParaRPr lang="en-US" smtClean="0"/>
          </a:p>
        </p:txBody>
      </p:sp>
      <p:sp>
        <p:nvSpPr>
          <p:cNvPr id="50180" name="AutoShape 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610475" y="0"/>
            <a:ext cx="503238" cy="50482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50181" name="AutoShape 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28000" y="0"/>
            <a:ext cx="504825" cy="503238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50182" name="AutoShape 10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640763" y="0"/>
            <a:ext cx="503237" cy="503238"/>
          </a:xfrm>
          <a:prstGeom prst="actionButtonE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50183" name="AutoShape 11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092950" y="0"/>
            <a:ext cx="504825" cy="503238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l-SI"/>
          </a:p>
        </p:txBody>
      </p:sp>
      <p:grpSp>
        <p:nvGrpSpPr>
          <p:cNvPr id="50184" name="Group 12"/>
          <p:cNvGrpSpPr>
            <a:grpSpLocks/>
          </p:cNvGrpSpPr>
          <p:nvPr/>
        </p:nvGrpSpPr>
        <p:grpSpPr bwMode="auto">
          <a:xfrm>
            <a:off x="6589713" y="0"/>
            <a:ext cx="503237" cy="503238"/>
            <a:chOff x="4151" y="0"/>
            <a:chExt cx="317" cy="317"/>
          </a:xfrm>
        </p:grpSpPr>
        <p:sp>
          <p:nvSpPr>
            <p:cNvPr id="50185" name="AutoShape 13">
              <a:hlinkClick r:id="" action="ppaction://hlinkshowjump?jump=lastslideviewed" highlightClick="1"/>
            </p:cNvPr>
            <p:cNvSpPr>
              <a:spLocks noChangeArrowheads="1"/>
            </p:cNvSpPr>
            <p:nvPr/>
          </p:nvSpPr>
          <p:spPr bwMode="auto">
            <a:xfrm>
              <a:off x="4151" y="0"/>
              <a:ext cx="317" cy="317"/>
            </a:xfrm>
            <a:prstGeom prst="actionButtonBlank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l-SI" sz="1000">
                <a:solidFill>
                  <a:schemeClr val="bg2"/>
                </a:solidFill>
              </a:endParaRPr>
            </a:p>
          </p:txBody>
        </p:sp>
        <p:sp>
          <p:nvSpPr>
            <p:cNvPr id="50186" name="AutoShape 14"/>
            <p:cNvSpPr>
              <a:spLocks noChangeArrowheads="1"/>
            </p:cNvSpPr>
            <p:nvPr/>
          </p:nvSpPr>
          <p:spPr bwMode="auto">
            <a:xfrm rot="512344">
              <a:off x="4211" y="44"/>
              <a:ext cx="209" cy="262"/>
            </a:xfrm>
            <a:prstGeom prst="curvedLeftArrow">
              <a:avLst>
                <a:gd name="adj1" fmla="val 8659"/>
                <a:gd name="adj2" fmla="val 33731"/>
                <a:gd name="adj3" fmla="val 74236"/>
              </a:avLst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mtClean="0"/>
              <a:t>Pajkovci</a:t>
            </a:r>
            <a:endParaRPr lang="en-US" smtClean="0"/>
          </a:p>
        </p:txBody>
      </p:sp>
      <p:sp>
        <p:nvSpPr>
          <p:cNvPr id="119811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38200" y="1905000"/>
            <a:ext cx="3929063" cy="41910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sl-SI" sz="2800" smtClean="0"/>
              <a:t>Žival ima dvodelno telo z nogami, pritrjenimi na sprednji del.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sl-SI" sz="2800" smtClean="0"/>
              <a:t>To je </a:t>
            </a:r>
            <a:r>
              <a:rPr lang="sl-SI" sz="2800" b="1" smtClean="0"/>
              <a:t>PAJEK</a:t>
            </a:r>
            <a:r>
              <a:rPr lang="sl-SI" sz="2800" smtClean="0"/>
              <a:t>.</a:t>
            </a:r>
            <a:endParaRPr lang="en-US" sz="2800" smtClean="0"/>
          </a:p>
        </p:txBody>
      </p:sp>
      <p:pic>
        <p:nvPicPr>
          <p:cNvPr id="51204" name="Picture 5" descr="zuzelke_pajkovci_kljucA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575300" y="1905000"/>
            <a:ext cx="2614613" cy="4191000"/>
          </a:xfrm>
          <a:noFill/>
        </p:spPr>
      </p:pic>
      <p:sp>
        <p:nvSpPr>
          <p:cNvPr id="51205" name="AutoShape 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43875" y="549275"/>
            <a:ext cx="1000125" cy="549275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sl-SI" b="1"/>
              <a:t>DA</a:t>
            </a:r>
            <a:endParaRPr lang="en-US" b="1"/>
          </a:p>
        </p:txBody>
      </p:sp>
      <p:sp>
        <p:nvSpPr>
          <p:cNvPr id="51206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43875" y="1125538"/>
            <a:ext cx="1000125" cy="549275"/>
          </a:xfrm>
          <a:prstGeom prst="actionButtonBlank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sl-SI" b="1">
                <a:solidFill>
                  <a:schemeClr val="bg2"/>
                </a:solidFill>
              </a:rPr>
              <a:t>NE</a:t>
            </a:r>
            <a:endParaRPr lang="en-US" b="1">
              <a:solidFill>
                <a:schemeClr val="bg2"/>
              </a:solidFill>
            </a:endParaRPr>
          </a:p>
        </p:txBody>
      </p:sp>
      <p:sp>
        <p:nvSpPr>
          <p:cNvPr id="51207" name="AutoShape 11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610475" y="0"/>
            <a:ext cx="503238" cy="50482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51208" name="AutoShape 1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28000" y="0"/>
            <a:ext cx="504825" cy="503238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51209" name="AutoShape 13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640763" y="0"/>
            <a:ext cx="503237" cy="503238"/>
          </a:xfrm>
          <a:prstGeom prst="actionButtonE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51210" name="AutoShape 1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092950" y="0"/>
            <a:ext cx="504825" cy="503238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l-SI"/>
          </a:p>
        </p:txBody>
      </p:sp>
      <p:grpSp>
        <p:nvGrpSpPr>
          <p:cNvPr id="51211" name="Group 15"/>
          <p:cNvGrpSpPr>
            <a:grpSpLocks/>
          </p:cNvGrpSpPr>
          <p:nvPr/>
        </p:nvGrpSpPr>
        <p:grpSpPr bwMode="auto">
          <a:xfrm>
            <a:off x="6589713" y="0"/>
            <a:ext cx="503237" cy="503238"/>
            <a:chOff x="4151" y="0"/>
            <a:chExt cx="317" cy="317"/>
          </a:xfrm>
        </p:grpSpPr>
        <p:sp>
          <p:nvSpPr>
            <p:cNvPr id="51212" name="AutoShape 16">
              <a:hlinkClick r:id="" action="ppaction://hlinkshowjump?jump=lastslideviewed" highlightClick="1"/>
            </p:cNvPr>
            <p:cNvSpPr>
              <a:spLocks noChangeArrowheads="1"/>
            </p:cNvSpPr>
            <p:nvPr/>
          </p:nvSpPr>
          <p:spPr bwMode="auto">
            <a:xfrm>
              <a:off x="4151" y="0"/>
              <a:ext cx="317" cy="317"/>
            </a:xfrm>
            <a:prstGeom prst="actionButtonBlank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l-SI" sz="1000">
                <a:solidFill>
                  <a:schemeClr val="bg2"/>
                </a:solidFill>
              </a:endParaRPr>
            </a:p>
          </p:txBody>
        </p:sp>
        <p:sp>
          <p:nvSpPr>
            <p:cNvPr id="51213" name="AutoShape 17"/>
            <p:cNvSpPr>
              <a:spLocks noChangeArrowheads="1"/>
            </p:cNvSpPr>
            <p:nvPr/>
          </p:nvSpPr>
          <p:spPr bwMode="auto">
            <a:xfrm rot="512344">
              <a:off x="4211" y="44"/>
              <a:ext cx="209" cy="262"/>
            </a:xfrm>
            <a:prstGeom prst="curvedLeftArrow">
              <a:avLst>
                <a:gd name="adj1" fmla="val 8659"/>
                <a:gd name="adj2" fmla="val 33731"/>
                <a:gd name="adj3" fmla="val 74236"/>
              </a:avLst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mtClean="0"/>
              <a:t>Pajkovci</a:t>
            </a:r>
            <a:endParaRPr lang="en-US" smtClean="0"/>
          </a:p>
        </p:txBody>
      </p:sp>
      <p:sp>
        <p:nvSpPr>
          <p:cNvPr id="122883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38200" y="1905000"/>
            <a:ext cx="3929063" cy="41910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sl-SI" sz="2800" smtClean="0"/>
              <a:t>Telo je na videz samo iz enega dela.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sl-SI" sz="2800" smtClean="0"/>
              <a:t>To je lahko </a:t>
            </a:r>
            <a:r>
              <a:rPr lang="sl-SI" sz="2800" b="1" smtClean="0"/>
              <a:t>POZIDNI MATIJA</a:t>
            </a:r>
            <a:r>
              <a:rPr lang="sl-SI" sz="2800" smtClean="0"/>
              <a:t>, če ima zelo dolge noge,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sl-SI" sz="2800" smtClean="0"/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sl-SI" sz="2800" smtClean="0"/>
              <a:t>ali pa </a:t>
            </a:r>
            <a:r>
              <a:rPr lang="sl-SI" sz="2800" b="1" smtClean="0"/>
              <a:t>PRŠICA</a:t>
            </a:r>
            <a:r>
              <a:rPr lang="sl-SI" sz="2800" smtClean="0"/>
              <a:t>, če je zelo majhna (1-4 mm).</a:t>
            </a:r>
            <a:endParaRPr lang="en-US" sz="2800" smtClean="0"/>
          </a:p>
        </p:txBody>
      </p:sp>
      <p:pic>
        <p:nvPicPr>
          <p:cNvPr id="52228" name="Picture 6" descr="zuzelke_pajkovci_kljucB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916488" y="2432050"/>
            <a:ext cx="3929062" cy="3135313"/>
          </a:xfrm>
          <a:noFill/>
        </p:spPr>
      </p:pic>
      <p:sp>
        <p:nvSpPr>
          <p:cNvPr id="52229" name="AutoShape 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43875" y="549275"/>
            <a:ext cx="1000125" cy="549275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sl-SI" b="1"/>
              <a:t>DA</a:t>
            </a:r>
            <a:endParaRPr lang="en-US" b="1"/>
          </a:p>
        </p:txBody>
      </p:sp>
      <p:sp>
        <p:nvSpPr>
          <p:cNvPr id="52230" name="AutoShape 1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43875" y="1125538"/>
            <a:ext cx="1000125" cy="549275"/>
          </a:xfrm>
          <a:prstGeom prst="actionButtonBlank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sl-SI" b="1">
                <a:solidFill>
                  <a:schemeClr val="bg2"/>
                </a:solidFill>
              </a:rPr>
              <a:t>NE</a:t>
            </a:r>
            <a:endParaRPr lang="en-US" b="1">
              <a:solidFill>
                <a:schemeClr val="bg2"/>
              </a:solidFill>
            </a:endParaRPr>
          </a:p>
        </p:txBody>
      </p:sp>
      <p:sp>
        <p:nvSpPr>
          <p:cNvPr id="52231" name="AutoShape 12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610475" y="0"/>
            <a:ext cx="503238" cy="50482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52232" name="AutoShape 1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28000" y="0"/>
            <a:ext cx="504825" cy="503238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52233" name="AutoShape 14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640763" y="0"/>
            <a:ext cx="503237" cy="503238"/>
          </a:xfrm>
          <a:prstGeom prst="actionButtonE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52234" name="AutoShape 1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092950" y="0"/>
            <a:ext cx="504825" cy="503238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l-SI"/>
          </a:p>
        </p:txBody>
      </p:sp>
      <p:grpSp>
        <p:nvGrpSpPr>
          <p:cNvPr id="52235" name="Group 16"/>
          <p:cNvGrpSpPr>
            <a:grpSpLocks/>
          </p:cNvGrpSpPr>
          <p:nvPr/>
        </p:nvGrpSpPr>
        <p:grpSpPr bwMode="auto">
          <a:xfrm>
            <a:off x="6589713" y="0"/>
            <a:ext cx="503237" cy="503238"/>
            <a:chOff x="4151" y="0"/>
            <a:chExt cx="317" cy="317"/>
          </a:xfrm>
        </p:grpSpPr>
        <p:sp>
          <p:nvSpPr>
            <p:cNvPr id="52236" name="AutoShape 17">
              <a:hlinkClick r:id="" action="ppaction://hlinkshowjump?jump=lastslideviewed" highlightClick="1"/>
            </p:cNvPr>
            <p:cNvSpPr>
              <a:spLocks noChangeArrowheads="1"/>
            </p:cNvSpPr>
            <p:nvPr/>
          </p:nvSpPr>
          <p:spPr bwMode="auto">
            <a:xfrm>
              <a:off x="4151" y="0"/>
              <a:ext cx="317" cy="317"/>
            </a:xfrm>
            <a:prstGeom prst="actionButtonBlank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l-SI" sz="1000">
                <a:solidFill>
                  <a:schemeClr val="bg2"/>
                </a:solidFill>
              </a:endParaRPr>
            </a:p>
          </p:txBody>
        </p:sp>
        <p:sp>
          <p:nvSpPr>
            <p:cNvPr id="52237" name="AutoShape 18"/>
            <p:cNvSpPr>
              <a:spLocks noChangeArrowheads="1"/>
            </p:cNvSpPr>
            <p:nvPr/>
          </p:nvSpPr>
          <p:spPr bwMode="auto">
            <a:xfrm rot="512344">
              <a:off x="4211" y="44"/>
              <a:ext cx="209" cy="262"/>
            </a:xfrm>
            <a:prstGeom prst="curvedLeftArrow">
              <a:avLst>
                <a:gd name="adj1" fmla="val 8659"/>
                <a:gd name="adj2" fmla="val 33731"/>
                <a:gd name="adj3" fmla="val 74236"/>
              </a:avLst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mtClean="0"/>
              <a:t>Navodilo za delo</a:t>
            </a:r>
            <a:endParaRPr lang="en-US" smtClean="0"/>
          </a:p>
        </p:txBody>
      </p:sp>
      <p:sp>
        <p:nvSpPr>
          <p:cNvPr id="21504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sl-SI" smtClean="0"/>
              <a:t>Priporočam tudi uporabo knjige Žuželke in druge majhne živali brez okostja avtoric Gwen Allen in Joan Denslow, saj boš tako izvedel več o opazovanih živalih, ki jih boš prepoznal s pomočjo določevalnega ključa.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sl-SI" smtClean="0"/>
              <a:t>Še več informacij pa lahko najdeš v literaturi, zbrani na koncu predstavitve.</a:t>
            </a:r>
            <a:endParaRPr lang="en-US" smtClean="0"/>
          </a:p>
        </p:txBody>
      </p:sp>
      <p:sp>
        <p:nvSpPr>
          <p:cNvPr id="7172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610475" y="0"/>
            <a:ext cx="503238" cy="50482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7173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28000" y="0"/>
            <a:ext cx="504825" cy="503238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7174" name="AutoShape 8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640763" y="0"/>
            <a:ext cx="503237" cy="503238"/>
          </a:xfrm>
          <a:prstGeom prst="actionButtonE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7175" name="AutoShape 9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092950" y="0"/>
            <a:ext cx="504825" cy="503238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l-SI"/>
          </a:p>
        </p:txBody>
      </p:sp>
      <p:grpSp>
        <p:nvGrpSpPr>
          <p:cNvPr id="7176" name="Group 10"/>
          <p:cNvGrpSpPr>
            <a:grpSpLocks/>
          </p:cNvGrpSpPr>
          <p:nvPr/>
        </p:nvGrpSpPr>
        <p:grpSpPr bwMode="auto">
          <a:xfrm>
            <a:off x="6589713" y="0"/>
            <a:ext cx="503237" cy="503238"/>
            <a:chOff x="4151" y="0"/>
            <a:chExt cx="317" cy="317"/>
          </a:xfrm>
        </p:grpSpPr>
        <p:sp>
          <p:nvSpPr>
            <p:cNvPr id="7177" name="AutoShape 11">
              <a:hlinkClick r:id="" action="ppaction://hlinkshowjump?jump=lastslideviewed" highlightClick="1"/>
            </p:cNvPr>
            <p:cNvSpPr>
              <a:spLocks noChangeArrowheads="1"/>
            </p:cNvSpPr>
            <p:nvPr/>
          </p:nvSpPr>
          <p:spPr bwMode="auto">
            <a:xfrm>
              <a:off x="4151" y="0"/>
              <a:ext cx="317" cy="317"/>
            </a:xfrm>
            <a:prstGeom prst="actionButtonBlank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l-SI" sz="1000">
                <a:solidFill>
                  <a:schemeClr val="bg2"/>
                </a:solidFill>
              </a:endParaRPr>
            </a:p>
          </p:txBody>
        </p:sp>
        <p:sp>
          <p:nvSpPr>
            <p:cNvPr id="7178" name="AutoShape 12"/>
            <p:cNvSpPr>
              <a:spLocks noChangeArrowheads="1"/>
            </p:cNvSpPr>
            <p:nvPr/>
          </p:nvSpPr>
          <p:spPr bwMode="auto">
            <a:xfrm rot="512344">
              <a:off x="4211" y="44"/>
              <a:ext cx="209" cy="262"/>
            </a:xfrm>
            <a:prstGeom prst="curvedLeftArrow">
              <a:avLst>
                <a:gd name="adj1" fmla="val 8659"/>
                <a:gd name="adj2" fmla="val 33731"/>
                <a:gd name="adj3" fmla="val 74236"/>
              </a:avLst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mtClean="0"/>
              <a:t>Brez kril, več kot</a:t>
            </a:r>
            <a:br>
              <a:rPr lang="sl-SI" smtClean="0"/>
            </a:br>
            <a:r>
              <a:rPr lang="sl-SI" smtClean="0"/>
              <a:t>osem nog</a:t>
            </a:r>
            <a:endParaRPr lang="en-US" smtClean="0"/>
          </a:p>
        </p:txBody>
      </p:sp>
      <p:sp>
        <p:nvSpPr>
          <p:cNvPr id="124931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38200" y="1905000"/>
            <a:ext cx="3929063" cy="41910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sl-SI" sz="2800" smtClean="0"/>
              <a:t>Telo živali je ovalne oblike z manj kot petnajstimi obročki, imenovanimi SEGMENTI, in na videz večinoma enako oblikovanimi nogami.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sl-SI" sz="2800" smtClean="0"/>
              <a:t>To je </a:t>
            </a:r>
            <a:r>
              <a:rPr lang="sl-SI" sz="2800" b="1" smtClean="0"/>
              <a:t>MOKRICA</a:t>
            </a:r>
            <a:r>
              <a:rPr lang="sl-SI" sz="2800" smtClean="0"/>
              <a:t>.</a:t>
            </a:r>
            <a:endParaRPr lang="en-US" sz="2800" smtClean="0"/>
          </a:p>
        </p:txBody>
      </p:sp>
      <p:pic>
        <p:nvPicPr>
          <p:cNvPr id="53252" name="Picture 6" descr="zuzelke_brez_kril-osem_nog_kljucA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930775" y="2324100"/>
            <a:ext cx="3902075" cy="3352800"/>
          </a:xfrm>
          <a:noFill/>
        </p:spPr>
      </p:pic>
      <p:sp>
        <p:nvSpPr>
          <p:cNvPr id="53253" name="AutoShape 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43875" y="549275"/>
            <a:ext cx="1000125" cy="549275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sl-SI" b="1"/>
              <a:t>DA</a:t>
            </a:r>
            <a:endParaRPr lang="en-US" b="1"/>
          </a:p>
        </p:txBody>
      </p:sp>
      <p:sp>
        <p:nvSpPr>
          <p:cNvPr id="53254" name="AutoShape 1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43875" y="1125538"/>
            <a:ext cx="1000125" cy="549275"/>
          </a:xfrm>
          <a:prstGeom prst="actionButtonBlank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sl-SI" b="1">
                <a:solidFill>
                  <a:schemeClr val="bg2"/>
                </a:solidFill>
              </a:rPr>
              <a:t>NE</a:t>
            </a:r>
            <a:endParaRPr lang="en-US" b="1">
              <a:solidFill>
                <a:schemeClr val="bg2"/>
              </a:solidFill>
            </a:endParaRPr>
          </a:p>
        </p:txBody>
      </p:sp>
      <p:sp>
        <p:nvSpPr>
          <p:cNvPr id="53255" name="AutoShape 12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610475" y="0"/>
            <a:ext cx="503238" cy="50482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53256" name="AutoShape 1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28000" y="0"/>
            <a:ext cx="504825" cy="503238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53257" name="AutoShape 14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640763" y="0"/>
            <a:ext cx="503237" cy="503238"/>
          </a:xfrm>
          <a:prstGeom prst="actionButtonE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53258" name="AutoShape 1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092950" y="0"/>
            <a:ext cx="504825" cy="503238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l-SI"/>
          </a:p>
        </p:txBody>
      </p:sp>
      <p:grpSp>
        <p:nvGrpSpPr>
          <p:cNvPr id="53259" name="Group 16"/>
          <p:cNvGrpSpPr>
            <a:grpSpLocks/>
          </p:cNvGrpSpPr>
          <p:nvPr/>
        </p:nvGrpSpPr>
        <p:grpSpPr bwMode="auto">
          <a:xfrm>
            <a:off x="6589713" y="0"/>
            <a:ext cx="503237" cy="503238"/>
            <a:chOff x="4151" y="0"/>
            <a:chExt cx="317" cy="317"/>
          </a:xfrm>
        </p:grpSpPr>
        <p:sp>
          <p:nvSpPr>
            <p:cNvPr id="53260" name="AutoShape 17">
              <a:hlinkClick r:id="" action="ppaction://hlinkshowjump?jump=lastslideviewed" highlightClick="1"/>
            </p:cNvPr>
            <p:cNvSpPr>
              <a:spLocks noChangeArrowheads="1"/>
            </p:cNvSpPr>
            <p:nvPr/>
          </p:nvSpPr>
          <p:spPr bwMode="auto">
            <a:xfrm>
              <a:off x="4151" y="0"/>
              <a:ext cx="317" cy="317"/>
            </a:xfrm>
            <a:prstGeom prst="actionButtonBlank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l-SI" sz="1000">
                <a:solidFill>
                  <a:schemeClr val="bg2"/>
                </a:solidFill>
              </a:endParaRPr>
            </a:p>
          </p:txBody>
        </p:sp>
        <p:sp>
          <p:nvSpPr>
            <p:cNvPr id="53261" name="AutoShape 18"/>
            <p:cNvSpPr>
              <a:spLocks noChangeArrowheads="1"/>
            </p:cNvSpPr>
            <p:nvPr/>
          </p:nvSpPr>
          <p:spPr bwMode="auto">
            <a:xfrm rot="512344">
              <a:off x="4211" y="44"/>
              <a:ext cx="209" cy="262"/>
            </a:xfrm>
            <a:prstGeom prst="curvedLeftArrow">
              <a:avLst>
                <a:gd name="adj1" fmla="val 8659"/>
                <a:gd name="adj2" fmla="val 33731"/>
                <a:gd name="adj3" fmla="val 74236"/>
              </a:avLst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</p:grp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mtClean="0"/>
              <a:t>Brez kril, več kot</a:t>
            </a:r>
            <a:br>
              <a:rPr lang="sl-SI" smtClean="0"/>
            </a:br>
            <a:r>
              <a:rPr lang="sl-SI" smtClean="0"/>
              <a:t>osem nog</a:t>
            </a:r>
            <a:endParaRPr lang="en-US" smtClean="0"/>
          </a:p>
        </p:txBody>
      </p:sp>
      <p:sp>
        <p:nvSpPr>
          <p:cNvPr id="126979" name="Rectangle 3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sl-SI" sz="2800" smtClean="0"/>
              <a:t>Žival ima dolgo ozko telo iz več kot petnajstih segmentov in en par členastih nog na segment.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sl-SI" sz="2800" smtClean="0"/>
              <a:t>To je </a:t>
            </a:r>
            <a:r>
              <a:rPr lang="sl-SI" sz="2800" b="1" smtClean="0"/>
              <a:t>STRIGA</a:t>
            </a:r>
            <a:r>
              <a:rPr lang="sl-SI" sz="2800" smtClean="0"/>
              <a:t>.</a:t>
            </a:r>
            <a:endParaRPr lang="en-US" sz="2800" smtClean="0"/>
          </a:p>
        </p:txBody>
      </p:sp>
      <p:pic>
        <p:nvPicPr>
          <p:cNvPr id="54276" name="Picture 6" descr="zuzelke_brez_kril-osem_nog_kljucB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835150" y="3563938"/>
            <a:ext cx="5832475" cy="2532062"/>
          </a:xfrm>
          <a:noFill/>
        </p:spPr>
      </p:pic>
      <p:sp>
        <p:nvSpPr>
          <p:cNvPr id="54277" name="AutoShape 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43875" y="549275"/>
            <a:ext cx="1000125" cy="549275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sl-SI" b="1"/>
              <a:t>DA</a:t>
            </a:r>
            <a:endParaRPr lang="en-US" b="1"/>
          </a:p>
        </p:txBody>
      </p:sp>
      <p:sp>
        <p:nvSpPr>
          <p:cNvPr id="54278" name="AutoShape 1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43875" y="1125538"/>
            <a:ext cx="1000125" cy="549275"/>
          </a:xfrm>
          <a:prstGeom prst="actionButtonBlank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sl-SI" b="1">
                <a:solidFill>
                  <a:schemeClr val="bg2"/>
                </a:solidFill>
              </a:rPr>
              <a:t>NE</a:t>
            </a:r>
            <a:endParaRPr lang="en-US" b="1">
              <a:solidFill>
                <a:schemeClr val="bg2"/>
              </a:solidFill>
            </a:endParaRPr>
          </a:p>
        </p:txBody>
      </p:sp>
      <p:sp>
        <p:nvSpPr>
          <p:cNvPr id="54279" name="AutoShape 12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610475" y="0"/>
            <a:ext cx="503238" cy="50482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54280" name="AutoShape 1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28000" y="0"/>
            <a:ext cx="504825" cy="503238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54281" name="AutoShape 14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640763" y="0"/>
            <a:ext cx="503237" cy="503238"/>
          </a:xfrm>
          <a:prstGeom prst="actionButtonE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54282" name="AutoShape 1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092950" y="0"/>
            <a:ext cx="504825" cy="503238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l-SI"/>
          </a:p>
        </p:txBody>
      </p:sp>
      <p:grpSp>
        <p:nvGrpSpPr>
          <p:cNvPr id="54283" name="Group 16"/>
          <p:cNvGrpSpPr>
            <a:grpSpLocks/>
          </p:cNvGrpSpPr>
          <p:nvPr/>
        </p:nvGrpSpPr>
        <p:grpSpPr bwMode="auto">
          <a:xfrm>
            <a:off x="6589713" y="0"/>
            <a:ext cx="503237" cy="503238"/>
            <a:chOff x="4151" y="0"/>
            <a:chExt cx="317" cy="317"/>
          </a:xfrm>
        </p:grpSpPr>
        <p:sp>
          <p:nvSpPr>
            <p:cNvPr id="54284" name="AutoShape 17">
              <a:hlinkClick r:id="" action="ppaction://hlinkshowjump?jump=lastslideviewed" highlightClick="1"/>
            </p:cNvPr>
            <p:cNvSpPr>
              <a:spLocks noChangeArrowheads="1"/>
            </p:cNvSpPr>
            <p:nvPr/>
          </p:nvSpPr>
          <p:spPr bwMode="auto">
            <a:xfrm>
              <a:off x="4151" y="0"/>
              <a:ext cx="317" cy="317"/>
            </a:xfrm>
            <a:prstGeom prst="actionButtonBlank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l-SI" sz="1000">
                <a:solidFill>
                  <a:schemeClr val="bg2"/>
                </a:solidFill>
              </a:endParaRPr>
            </a:p>
          </p:txBody>
        </p:sp>
        <p:sp>
          <p:nvSpPr>
            <p:cNvPr id="54285" name="AutoShape 18"/>
            <p:cNvSpPr>
              <a:spLocks noChangeArrowheads="1"/>
            </p:cNvSpPr>
            <p:nvPr/>
          </p:nvSpPr>
          <p:spPr bwMode="auto">
            <a:xfrm rot="512344">
              <a:off x="4211" y="44"/>
              <a:ext cx="209" cy="262"/>
            </a:xfrm>
            <a:prstGeom prst="curvedLeftArrow">
              <a:avLst>
                <a:gd name="adj1" fmla="val 8659"/>
                <a:gd name="adj2" fmla="val 33731"/>
                <a:gd name="adj3" fmla="val 74236"/>
              </a:avLst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</p:grp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mtClean="0"/>
              <a:t>Brez kril, več kot</a:t>
            </a:r>
            <a:br>
              <a:rPr lang="sl-SI" smtClean="0"/>
            </a:br>
            <a:r>
              <a:rPr lang="sl-SI" smtClean="0"/>
              <a:t>osem nog</a:t>
            </a:r>
            <a:endParaRPr lang="en-US" smtClean="0"/>
          </a:p>
        </p:txBody>
      </p:sp>
      <p:sp>
        <p:nvSpPr>
          <p:cNvPr id="130051" name="Rectangle 3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sl-SI" sz="2800" smtClean="0"/>
              <a:t>Žival ima dolgo ozko telo iz več kot petnajstih segmentov in dva para majhnih členastih nog na segment.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sl-SI" sz="2800" smtClean="0"/>
              <a:t>To je </a:t>
            </a:r>
            <a:r>
              <a:rPr lang="sl-SI" sz="2800" b="1" smtClean="0"/>
              <a:t>DVOJNONOGA</a:t>
            </a:r>
            <a:r>
              <a:rPr lang="sl-SI" sz="2800" smtClean="0"/>
              <a:t>.</a:t>
            </a:r>
            <a:endParaRPr lang="en-US" sz="2800" smtClean="0"/>
          </a:p>
        </p:txBody>
      </p:sp>
      <p:pic>
        <p:nvPicPr>
          <p:cNvPr id="55300" name="Picture 6" descr="zuzelke_brez_kril-osem_nog_kljucC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257425" y="4076700"/>
            <a:ext cx="5168900" cy="2019300"/>
          </a:xfrm>
          <a:noFill/>
        </p:spPr>
      </p:pic>
      <p:sp>
        <p:nvSpPr>
          <p:cNvPr id="55301" name="AutoShape 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43875" y="549275"/>
            <a:ext cx="1000125" cy="549275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sl-SI" b="1"/>
              <a:t>DA</a:t>
            </a:r>
            <a:endParaRPr lang="en-US" b="1"/>
          </a:p>
        </p:txBody>
      </p:sp>
      <p:sp>
        <p:nvSpPr>
          <p:cNvPr id="55302" name="AutoShape 1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43875" y="1125538"/>
            <a:ext cx="1000125" cy="549275"/>
          </a:xfrm>
          <a:prstGeom prst="actionButtonBlank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sl-SI" b="1">
                <a:solidFill>
                  <a:schemeClr val="bg2"/>
                </a:solidFill>
              </a:rPr>
              <a:t>NE</a:t>
            </a:r>
            <a:endParaRPr lang="en-US" b="1">
              <a:solidFill>
                <a:schemeClr val="bg2"/>
              </a:solidFill>
            </a:endParaRPr>
          </a:p>
        </p:txBody>
      </p:sp>
      <p:sp>
        <p:nvSpPr>
          <p:cNvPr id="55303" name="AutoShape 1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610475" y="0"/>
            <a:ext cx="503238" cy="50482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55304" name="AutoShape 1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28000" y="0"/>
            <a:ext cx="504825" cy="503238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55305" name="AutoShape 16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640763" y="0"/>
            <a:ext cx="503237" cy="503238"/>
          </a:xfrm>
          <a:prstGeom prst="actionButtonE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55306" name="AutoShape 17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092950" y="0"/>
            <a:ext cx="504825" cy="503238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l-SI"/>
          </a:p>
        </p:txBody>
      </p:sp>
      <p:grpSp>
        <p:nvGrpSpPr>
          <p:cNvPr id="55307" name="Group 18"/>
          <p:cNvGrpSpPr>
            <a:grpSpLocks/>
          </p:cNvGrpSpPr>
          <p:nvPr/>
        </p:nvGrpSpPr>
        <p:grpSpPr bwMode="auto">
          <a:xfrm>
            <a:off x="6589713" y="0"/>
            <a:ext cx="503237" cy="503238"/>
            <a:chOff x="4151" y="0"/>
            <a:chExt cx="317" cy="317"/>
          </a:xfrm>
        </p:grpSpPr>
        <p:sp>
          <p:nvSpPr>
            <p:cNvPr id="55308" name="AutoShape 19">
              <a:hlinkClick r:id="" action="ppaction://hlinkshowjump?jump=lastslideviewed" highlightClick="1"/>
            </p:cNvPr>
            <p:cNvSpPr>
              <a:spLocks noChangeArrowheads="1"/>
            </p:cNvSpPr>
            <p:nvPr/>
          </p:nvSpPr>
          <p:spPr bwMode="auto">
            <a:xfrm>
              <a:off x="4151" y="0"/>
              <a:ext cx="317" cy="317"/>
            </a:xfrm>
            <a:prstGeom prst="actionButtonBlank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l-SI" sz="1000">
                <a:solidFill>
                  <a:schemeClr val="bg2"/>
                </a:solidFill>
              </a:endParaRPr>
            </a:p>
          </p:txBody>
        </p:sp>
        <p:sp>
          <p:nvSpPr>
            <p:cNvPr id="55309" name="AutoShape 20"/>
            <p:cNvSpPr>
              <a:spLocks noChangeArrowheads="1"/>
            </p:cNvSpPr>
            <p:nvPr/>
          </p:nvSpPr>
          <p:spPr bwMode="auto">
            <a:xfrm rot="512344">
              <a:off x="4211" y="44"/>
              <a:ext cx="209" cy="262"/>
            </a:xfrm>
            <a:prstGeom prst="curvedLeftArrow">
              <a:avLst>
                <a:gd name="adj1" fmla="val 8659"/>
                <a:gd name="adj2" fmla="val 33731"/>
                <a:gd name="adj3" fmla="val 74236"/>
              </a:avLst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</p:grp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mtClean="0"/>
              <a:t>Brez kril, brez nog</a:t>
            </a:r>
            <a:endParaRPr lang="en-US" smtClean="0"/>
          </a:p>
        </p:txBody>
      </p:sp>
      <p:sp>
        <p:nvSpPr>
          <p:cNvPr id="132099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38200" y="1905000"/>
            <a:ext cx="3929063" cy="41910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sl-SI" sz="2800" smtClean="0"/>
              <a:t>Žival ima hišico, dva para pipalk in slinasto nogo.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sl-SI" sz="2800" smtClean="0"/>
              <a:t>To je </a:t>
            </a:r>
            <a:r>
              <a:rPr lang="sl-SI" sz="2800" b="1" smtClean="0"/>
              <a:t>POLŽ S HIŠICO</a:t>
            </a:r>
            <a:r>
              <a:rPr lang="sl-SI" sz="2800" smtClean="0"/>
              <a:t>.</a:t>
            </a:r>
            <a:endParaRPr lang="en-US" sz="2800" smtClean="0"/>
          </a:p>
        </p:txBody>
      </p:sp>
      <p:pic>
        <p:nvPicPr>
          <p:cNvPr id="56324" name="Picture 7" descr="zuzelke_brez_kril-brez_nog_kljucA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916488" y="2670175"/>
            <a:ext cx="3929062" cy="2659063"/>
          </a:xfrm>
          <a:noFill/>
        </p:spPr>
      </p:pic>
      <p:sp>
        <p:nvSpPr>
          <p:cNvPr id="56325" name="AutoShape 8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43875" y="549275"/>
            <a:ext cx="1000125" cy="549275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sl-SI" b="1"/>
              <a:t>DA</a:t>
            </a:r>
            <a:endParaRPr lang="en-US" b="1"/>
          </a:p>
        </p:txBody>
      </p:sp>
      <p:sp>
        <p:nvSpPr>
          <p:cNvPr id="56326" name="AutoShape 1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43875" y="1125538"/>
            <a:ext cx="1000125" cy="549275"/>
          </a:xfrm>
          <a:prstGeom prst="actionButtonBlank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sl-SI" b="1">
                <a:solidFill>
                  <a:schemeClr val="bg2"/>
                </a:solidFill>
              </a:rPr>
              <a:t>NE</a:t>
            </a:r>
            <a:endParaRPr lang="en-US" b="1">
              <a:solidFill>
                <a:schemeClr val="bg2"/>
              </a:solidFill>
            </a:endParaRPr>
          </a:p>
        </p:txBody>
      </p:sp>
      <p:sp>
        <p:nvSpPr>
          <p:cNvPr id="56327" name="AutoShape 15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610475" y="0"/>
            <a:ext cx="503238" cy="50482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56328" name="AutoShape 1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28000" y="0"/>
            <a:ext cx="504825" cy="503238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56329" name="AutoShape 17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640763" y="0"/>
            <a:ext cx="503237" cy="503238"/>
          </a:xfrm>
          <a:prstGeom prst="actionButtonE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56330" name="AutoShape 18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092950" y="0"/>
            <a:ext cx="504825" cy="503238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l-SI"/>
          </a:p>
        </p:txBody>
      </p:sp>
      <p:grpSp>
        <p:nvGrpSpPr>
          <p:cNvPr id="56331" name="Group 19"/>
          <p:cNvGrpSpPr>
            <a:grpSpLocks/>
          </p:cNvGrpSpPr>
          <p:nvPr/>
        </p:nvGrpSpPr>
        <p:grpSpPr bwMode="auto">
          <a:xfrm>
            <a:off x="6589713" y="0"/>
            <a:ext cx="503237" cy="503238"/>
            <a:chOff x="4151" y="0"/>
            <a:chExt cx="317" cy="317"/>
          </a:xfrm>
        </p:grpSpPr>
        <p:sp>
          <p:nvSpPr>
            <p:cNvPr id="56332" name="AutoShape 20">
              <a:hlinkClick r:id="" action="ppaction://hlinkshowjump?jump=lastslideviewed" highlightClick="1"/>
            </p:cNvPr>
            <p:cNvSpPr>
              <a:spLocks noChangeArrowheads="1"/>
            </p:cNvSpPr>
            <p:nvPr/>
          </p:nvSpPr>
          <p:spPr bwMode="auto">
            <a:xfrm>
              <a:off x="4151" y="0"/>
              <a:ext cx="317" cy="317"/>
            </a:xfrm>
            <a:prstGeom prst="actionButtonBlank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l-SI" sz="1000">
                <a:solidFill>
                  <a:schemeClr val="bg2"/>
                </a:solidFill>
              </a:endParaRPr>
            </a:p>
          </p:txBody>
        </p:sp>
        <p:sp>
          <p:nvSpPr>
            <p:cNvPr id="56333" name="AutoShape 21"/>
            <p:cNvSpPr>
              <a:spLocks noChangeArrowheads="1"/>
            </p:cNvSpPr>
            <p:nvPr/>
          </p:nvSpPr>
          <p:spPr bwMode="auto">
            <a:xfrm rot="512344">
              <a:off x="4211" y="44"/>
              <a:ext cx="209" cy="262"/>
            </a:xfrm>
            <a:prstGeom prst="curvedLeftArrow">
              <a:avLst>
                <a:gd name="adj1" fmla="val 8659"/>
                <a:gd name="adj2" fmla="val 33731"/>
                <a:gd name="adj3" fmla="val 74236"/>
              </a:avLst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mtClean="0"/>
              <a:t>Brez kril, brez nog</a:t>
            </a:r>
            <a:endParaRPr lang="en-US" smtClean="0"/>
          </a:p>
        </p:txBody>
      </p:sp>
      <p:sp>
        <p:nvSpPr>
          <p:cNvPr id="135171" name="Rectangle 3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sl-SI" sz="2800" smtClean="0"/>
              <a:t>Žival je brez hišice, ima dva para pipalk in sploščeno slinasto nogo.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sl-SI" sz="2800" smtClean="0"/>
              <a:t>To je </a:t>
            </a:r>
            <a:r>
              <a:rPr lang="sl-SI" sz="2800" b="1" smtClean="0"/>
              <a:t>GOLI POLŽ</a:t>
            </a:r>
            <a:r>
              <a:rPr lang="sl-SI" sz="2800" smtClean="0"/>
              <a:t>.</a:t>
            </a:r>
            <a:endParaRPr lang="en-US" sz="2800" smtClean="0"/>
          </a:p>
        </p:txBody>
      </p:sp>
      <p:pic>
        <p:nvPicPr>
          <p:cNvPr id="57348" name="Picture 6" descr="zuzelke_brez_kril-brez_nog_kljucB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382838" y="4076700"/>
            <a:ext cx="4918075" cy="2019300"/>
          </a:xfrm>
          <a:noFill/>
        </p:spPr>
      </p:pic>
      <p:sp>
        <p:nvSpPr>
          <p:cNvPr id="57349" name="AutoShape 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43875" y="549275"/>
            <a:ext cx="1000125" cy="549275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sl-SI" b="1"/>
              <a:t>DA</a:t>
            </a:r>
            <a:endParaRPr lang="en-US" b="1"/>
          </a:p>
        </p:txBody>
      </p:sp>
      <p:sp>
        <p:nvSpPr>
          <p:cNvPr id="57350" name="AutoShape 1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43875" y="1125538"/>
            <a:ext cx="1000125" cy="549275"/>
          </a:xfrm>
          <a:prstGeom prst="actionButtonBlank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sl-SI" b="1">
                <a:solidFill>
                  <a:schemeClr val="bg2"/>
                </a:solidFill>
              </a:rPr>
              <a:t>NE</a:t>
            </a:r>
            <a:endParaRPr lang="en-US" b="1">
              <a:solidFill>
                <a:schemeClr val="bg2"/>
              </a:solidFill>
            </a:endParaRPr>
          </a:p>
        </p:txBody>
      </p:sp>
      <p:sp>
        <p:nvSpPr>
          <p:cNvPr id="57351" name="AutoShape 1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610475" y="0"/>
            <a:ext cx="503238" cy="50482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57352" name="AutoShape 1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28000" y="0"/>
            <a:ext cx="504825" cy="503238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57353" name="AutoShape 16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640763" y="0"/>
            <a:ext cx="503237" cy="503238"/>
          </a:xfrm>
          <a:prstGeom prst="actionButtonE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57354" name="AutoShape 17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092950" y="0"/>
            <a:ext cx="504825" cy="503238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l-SI"/>
          </a:p>
        </p:txBody>
      </p:sp>
      <p:grpSp>
        <p:nvGrpSpPr>
          <p:cNvPr id="57355" name="Group 18"/>
          <p:cNvGrpSpPr>
            <a:grpSpLocks/>
          </p:cNvGrpSpPr>
          <p:nvPr/>
        </p:nvGrpSpPr>
        <p:grpSpPr bwMode="auto">
          <a:xfrm>
            <a:off x="6589713" y="0"/>
            <a:ext cx="503237" cy="503238"/>
            <a:chOff x="4151" y="0"/>
            <a:chExt cx="317" cy="317"/>
          </a:xfrm>
        </p:grpSpPr>
        <p:sp>
          <p:nvSpPr>
            <p:cNvPr id="57356" name="AutoShape 19">
              <a:hlinkClick r:id="" action="ppaction://hlinkshowjump?jump=lastslideviewed" highlightClick="1"/>
            </p:cNvPr>
            <p:cNvSpPr>
              <a:spLocks noChangeArrowheads="1"/>
            </p:cNvSpPr>
            <p:nvPr/>
          </p:nvSpPr>
          <p:spPr bwMode="auto">
            <a:xfrm>
              <a:off x="4151" y="0"/>
              <a:ext cx="317" cy="317"/>
            </a:xfrm>
            <a:prstGeom prst="actionButtonBlank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l-SI" sz="1000">
                <a:solidFill>
                  <a:schemeClr val="bg2"/>
                </a:solidFill>
              </a:endParaRPr>
            </a:p>
          </p:txBody>
        </p:sp>
        <p:sp>
          <p:nvSpPr>
            <p:cNvPr id="57357" name="AutoShape 20"/>
            <p:cNvSpPr>
              <a:spLocks noChangeArrowheads="1"/>
            </p:cNvSpPr>
            <p:nvPr/>
          </p:nvSpPr>
          <p:spPr bwMode="auto">
            <a:xfrm rot="512344">
              <a:off x="4211" y="44"/>
              <a:ext cx="209" cy="262"/>
            </a:xfrm>
            <a:prstGeom prst="curvedLeftArrow">
              <a:avLst>
                <a:gd name="adj1" fmla="val 8659"/>
                <a:gd name="adj2" fmla="val 33731"/>
                <a:gd name="adj3" fmla="val 74236"/>
              </a:avLst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mtClean="0"/>
              <a:t>Brez kril, brez nog</a:t>
            </a:r>
            <a:endParaRPr lang="en-US" smtClean="0"/>
          </a:p>
        </p:txBody>
      </p:sp>
      <p:sp>
        <p:nvSpPr>
          <p:cNvPr id="140291" name="Rectangle 3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sl-SI" sz="2800" smtClean="0"/>
              <a:t>Žival nima hišice, telo sestavlja trinajst ali manj obročkov, imenovanih segmenti.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sl-SI" sz="2800" smtClean="0"/>
              <a:t>To je žuželčja </a:t>
            </a:r>
            <a:r>
              <a:rPr lang="sl-SI" sz="2800" b="1" smtClean="0"/>
              <a:t>LIČINKA </a:t>
            </a:r>
            <a:r>
              <a:rPr lang="sl-SI" sz="2800" smtClean="0"/>
              <a:t>(glej …).</a:t>
            </a:r>
            <a:endParaRPr lang="en-US" sz="2800" smtClean="0"/>
          </a:p>
        </p:txBody>
      </p:sp>
      <p:pic>
        <p:nvPicPr>
          <p:cNvPr id="58372" name="Picture 6" descr="zuzelke_brez_kril-brez_nog_kljucC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647950" y="4076700"/>
            <a:ext cx="4386263" cy="2019300"/>
          </a:xfrm>
          <a:noFill/>
        </p:spPr>
      </p:pic>
      <p:sp>
        <p:nvSpPr>
          <p:cNvPr id="58373" name="AutoShape 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43875" y="549275"/>
            <a:ext cx="1000125" cy="549275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sl-SI" b="1"/>
              <a:t>DA</a:t>
            </a:r>
            <a:endParaRPr lang="en-US" b="1"/>
          </a:p>
        </p:txBody>
      </p:sp>
      <p:sp>
        <p:nvSpPr>
          <p:cNvPr id="58374" name="AutoShape 1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43875" y="1125538"/>
            <a:ext cx="1000125" cy="549275"/>
          </a:xfrm>
          <a:prstGeom prst="actionButtonBlank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sl-SI" b="1">
                <a:solidFill>
                  <a:schemeClr val="bg2"/>
                </a:solidFill>
              </a:rPr>
              <a:t>NE</a:t>
            </a:r>
            <a:endParaRPr lang="en-US" b="1">
              <a:solidFill>
                <a:schemeClr val="bg2"/>
              </a:solidFill>
            </a:endParaRPr>
          </a:p>
        </p:txBody>
      </p:sp>
      <p:sp>
        <p:nvSpPr>
          <p:cNvPr id="58375" name="AutoShape 1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610475" y="0"/>
            <a:ext cx="503238" cy="50482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58376" name="AutoShape 1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28000" y="0"/>
            <a:ext cx="504825" cy="503238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58377" name="AutoShape 16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640763" y="0"/>
            <a:ext cx="503237" cy="503238"/>
          </a:xfrm>
          <a:prstGeom prst="actionButtonE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58378" name="AutoShape 17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092950" y="0"/>
            <a:ext cx="504825" cy="503238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l-SI"/>
          </a:p>
        </p:txBody>
      </p:sp>
      <p:grpSp>
        <p:nvGrpSpPr>
          <p:cNvPr id="58379" name="Group 18"/>
          <p:cNvGrpSpPr>
            <a:grpSpLocks/>
          </p:cNvGrpSpPr>
          <p:nvPr/>
        </p:nvGrpSpPr>
        <p:grpSpPr bwMode="auto">
          <a:xfrm>
            <a:off x="6589713" y="0"/>
            <a:ext cx="503237" cy="503238"/>
            <a:chOff x="4151" y="0"/>
            <a:chExt cx="317" cy="317"/>
          </a:xfrm>
        </p:grpSpPr>
        <p:sp>
          <p:nvSpPr>
            <p:cNvPr id="58380" name="AutoShape 19">
              <a:hlinkClick r:id="" action="ppaction://hlinkshowjump?jump=lastslideviewed" highlightClick="1"/>
            </p:cNvPr>
            <p:cNvSpPr>
              <a:spLocks noChangeArrowheads="1"/>
            </p:cNvSpPr>
            <p:nvPr/>
          </p:nvSpPr>
          <p:spPr bwMode="auto">
            <a:xfrm>
              <a:off x="4151" y="0"/>
              <a:ext cx="317" cy="317"/>
            </a:xfrm>
            <a:prstGeom prst="actionButtonBlank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l-SI" sz="1000">
                <a:solidFill>
                  <a:schemeClr val="bg2"/>
                </a:solidFill>
              </a:endParaRPr>
            </a:p>
          </p:txBody>
        </p:sp>
        <p:sp>
          <p:nvSpPr>
            <p:cNvPr id="58381" name="AutoShape 20"/>
            <p:cNvSpPr>
              <a:spLocks noChangeArrowheads="1"/>
            </p:cNvSpPr>
            <p:nvPr/>
          </p:nvSpPr>
          <p:spPr bwMode="auto">
            <a:xfrm rot="512344">
              <a:off x="4211" y="44"/>
              <a:ext cx="209" cy="262"/>
            </a:xfrm>
            <a:prstGeom prst="curvedLeftArrow">
              <a:avLst>
                <a:gd name="adj1" fmla="val 8659"/>
                <a:gd name="adj2" fmla="val 33731"/>
                <a:gd name="adj3" fmla="val 74236"/>
              </a:avLst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mtClean="0"/>
              <a:t>Brez kril, brez nog</a:t>
            </a:r>
            <a:endParaRPr lang="en-US" smtClean="0"/>
          </a:p>
        </p:txBody>
      </p:sp>
      <p:sp>
        <p:nvSpPr>
          <p:cNvPr id="138243" name="Rectangle 3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sl-SI" sz="2800" smtClean="0"/>
              <a:t>Žival nima hišice, telo sestavlja več kot sto obročkov, imenovanih segmenti.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sl-SI" sz="2800" smtClean="0"/>
              <a:t>To je </a:t>
            </a:r>
            <a:r>
              <a:rPr lang="sl-SI" sz="2800" b="1" smtClean="0"/>
              <a:t>DEŽEVNIK</a:t>
            </a:r>
            <a:r>
              <a:rPr lang="sl-SI" sz="2800" smtClean="0"/>
              <a:t>.</a:t>
            </a:r>
            <a:endParaRPr lang="en-US" sz="2800" smtClean="0"/>
          </a:p>
        </p:txBody>
      </p:sp>
      <p:pic>
        <p:nvPicPr>
          <p:cNvPr id="59396" name="Picture 6" descr="zuzelke_brez_kril-brez_nog_kljucD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3016250" y="4076700"/>
            <a:ext cx="3651250" cy="2019300"/>
          </a:xfrm>
          <a:noFill/>
        </p:spPr>
      </p:pic>
      <p:sp>
        <p:nvSpPr>
          <p:cNvPr id="59397" name="AutoShape 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43875" y="549275"/>
            <a:ext cx="1000125" cy="549275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sl-SI" b="1"/>
              <a:t>DA</a:t>
            </a:r>
            <a:endParaRPr lang="en-US" b="1"/>
          </a:p>
        </p:txBody>
      </p:sp>
      <p:sp>
        <p:nvSpPr>
          <p:cNvPr id="59398" name="AutoShape 1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43875" y="1125538"/>
            <a:ext cx="1000125" cy="549275"/>
          </a:xfrm>
          <a:prstGeom prst="actionButtonBlank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sl-SI" b="1">
                <a:solidFill>
                  <a:schemeClr val="bg2"/>
                </a:solidFill>
              </a:rPr>
              <a:t>NE</a:t>
            </a:r>
            <a:endParaRPr lang="en-US" b="1">
              <a:solidFill>
                <a:schemeClr val="bg2"/>
              </a:solidFill>
            </a:endParaRPr>
          </a:p>
        </p:txBody>
      </p:sp>
      <p:sp>
        <p:nvSpPr>
          <p:cNvPr id="59399" name="AutoShape 14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610475" y="0"/>
            <a:ext cx="503238" cy="50482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59400" name="AutoShape 1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28000" y="0"/>
            <a:ext cx="504825" cy="503238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59401" name="AutoShape 16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640763" y="0"/>
            <a:ext cx="503237" cy="503238"/>
          </a:xfrm>
          <a:prstGeom prst="actionButtonE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59402" name="AutoShape 17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092950" y="0"/>
            <a:ext cx="504825" cy="503238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l-SI"/>
          </a:p>
        </p:txBody>
      </p:sp>
      <p:grpSp>
        <p:nvGrpSpPr>
          <p:cNvPr id="59403" name="Group 18"/>
          <p:cNvGrpSpPr>
            <a:grpSpLocks/>
          </p:cNvGrpSpPr>
          <p:nvPr/>
        </p:nvGrpSpPr>
        <p:grpSpPr bwMode="auto">
          <a:xfrm>
            <a:off x="6589713" y="0"/>
            <a:ext cx="503237" cy="503238"/>
            <a:chOff x="4151" y="0"/>
            <a:chExt cx="317" cy="317"/>
          </a:xfrm>
        </p:grpSpPr>
        <p:sp>
          <p:nvSpPr>
            <p:cNvPr id="59404" name="AutoShape 19">
              <a:hlinkClick r:id="" action="ppaction://hlinkshowjump?jump=lastslideviewed" highlightClick="1"/>
            </p:cNvPr>
            <p:cNvSpPr>
              <a:spLocks noChangeArrowheads="1"/>
            </p:cNvSpPr>
            <p:nvPr/>
          </p:nvSpPr>
          <p:spPr bwMode="auto">
            <a:xfrm>
              <a:off x="4151" y="0"/>
              <a:ext cx="317" cy="317"/>
            </a:xfrm>
            <a:prstGeom prst="actionButtonBlank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l-SI" sz="1000">
                <a:solidFill>
                  <a:schemeClr val="bg2"/>
                </a:solidFill>
              </a:endParaRPr>
            </a:p>
          </p:txBody>
        </p:sp>
        <p:sp>
          <p:nvSpPr>
            <p:cNvPr id="59405" name="AutoShape 20"/>
            <p:cNvSpPr>
              <a:spLocks noChangeArrowheads="1"/>
            </p:cNvSpPr>
            <p:nvPr/>
          </p:nvSpPr>
          <p:spPr bwMode="auto">
            <a:xfrm rot="512344">
              <a:off x="4211" y="44"/>
              <a:ext cx="209" cy="262"/>
            </a:xfrm>
            <a:prstGeom prst="curvedLeftArrow">
              <a:avLst>
                <a:gd name="adj1" fmla="val 8659"/>
                <a:gd name="adj2" fmla="val 33731"/>
                <a:gd name="adj3" fmla="val 74236"/>
              </a:avLst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mtClean="0"/>
              <a:t>Brez kril, brez nog</a:t>
            </a:r>
            <a:endParaRPr lang="en-US" smtClean="0"/>
          </a:p>
        </p:txBody>
      </p:sp>
      <p:sp>
        <p:nvSpPr>
          <p:cNvPr id="144387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38200" y="1905000"/>
            <a:ext cx="3929063" cy="41910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sl-SI" sz="2800" smtClean="0"/>
              <a:t>Žival ne ustreza nobenemu opisu.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sl-SI" sz="2800" smtClean="0"/>
              <a:t>Najverjetneje je to žuželčja buba (glej …)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sl-SI" sz="2800" smtClean="0"/>
              <a:t>Shrani najdeno bubo v škatlo z vlažno šoto ali mahom in opazuj, kaj se bo izleglo.</a:t>
            </a:r>
            <a:endParaRPr lang="en-US" sz="2800" smtClean="0"/>
          </a:p>
        </p:txBody>
      </p:sp>
      <p:pic>
        <p:nvPicPr>
          <p:cNvPr id="60420" name="Picture 7" descr="zuzelke_brez_kril-brez_nog_kljucE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916488" y="2181225"/>
            <a:ext cx="3929062" cy="3638550"/>
          </a:xfrm>
          <a:noFill/>
        </p:spPr>
      </p:pic>
      <p:sp>
        <p:nvSpPr>
          <p:cNvPr id="60421" name="AutoShape 8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43875" y="549275"/>
            <a:ext cx="1000125" cy="549275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sl-SI" b="1"/>
              <a:t>DA</a:t>
            </a:r>
            <a:endParaRPr lang="en-US" b="1"/>
          </a:p>
        </p:txBody>
      </p:sp>
      <p:sp>
        <p:nvSpPr>
          <p:cNvPr id="60422" name="AutoShape 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43875" y="1125538"/>
            <a:ext cx="1000125" cy="549275"/>
          </a:xfrm>
          <a:prstGeom prst="actionButtonBlank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sl-SI" b="1">
                <a:solidFill>
                  <a:schemeClr val="bg2"/>
                </a:solidFill>
              </a:rPr>
              <a:t>NE</a:t>
            </a:r>
            <a:endParaRPr lang="en-US" b="1">
              <a:solidFill>
                <a:schemeClr val="bg2"/>
              </a:solidFill>
            </a:endParaRPr>
          </a:p>
        </p:txBody>
      </p:sp>
      <p:sp>
        <p:nvSpPr>
          <p:cNvPr id="60423" name="AutoShape 1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610475" y="0"/>
            <a:ext cx="503238" cy="50482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60424" name="AutoShape 1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28000" y="0"/>
            <a:ext cx="504825" cy="503238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60425" name="AutoShape 18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640763" y="0"/>
            <a:ext cx="503237" cy="503238"/>
          </a:xfrm>
          <a:prstGeom prst="actionButtonE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60426" name="AutoShape 19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092950" y="0"/>
            <a:ext cx="504825" cy="503238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l-SI"/>
          </a:p>
        </p:txBody>
      </p:sp>
      <p:grpSp>
        <p:nvGrpSpPr>
          <p:cNvPr id="60427" name="Group 20"/>
          <p:cNvGrpSpPr>
            <a:grpSpLocks/>
          </p:cNvGrpSpPr>
          <p:nvPr/>
        </p:nvGrpSpPr>
        <p:grpSpPr bwMode="auto">
          <a:xfrm>
            <a:off x="6589713" y="0"/>
            <a:ext cx="503237" cy="503238"/>
            <a:chOff x="4151" y="0"/>
            <a:chExt cx="317" cy="317"/>
          </a:xfrm>
        </p:grpSpPr>
        <p:sp>
          <p:nvSpPr>
            <p:cNvPr id="60428" name="AutoShape 21">
              <a:hlinkClick r:id="" action="ppaction://hlinkshowjump?jump=lastslideviewed" highlightClick="1"/>
            </p:cNvPr>
            <p:cNvSpPr>
              <a:spLocks noChangeArrowheads="1"/>
            </p:cNvSpPr>
            <p:nvPr/>
          </p:nvSpPr>
          <p:spPr bwMode="auto">
            <a:xfrm>
              <a:off x="4151" y="0"/>
              <a:ext cx="317" cy="317"/>
            </a:xfrm>
            <a:prstGeom prst="actionButtonBlank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l-SI" sz="1000">
                <a:solidFill>
                  <a:schemeClr val="bg2"/>
                </a:solidFill>
              </a:endParaRPr>
            </a:p>
          </p:txBody>
        </p:sp>
        <p:sp>
          <p:nvSpPr>
            <p:cNvPr id="60429" name="AutoShape 22"/>
            <p:cNvSpPr>
              <a:spLocks noChangeArrowheads="1"/>
            </p:cNvSpPr>
            <p:nvPr/>
          </p:nvSpPr>
          <p:spPr bwMode="auto">
            <a:xfrm rot="512344">
              <a:off x="4211" y="44"/>
              <a:ext cx="209" cy="262"/>
            </a:xfrm>
            <a:prstGeom prst="curvedLeftArrow">
              <a:avLst>
                <a:gd name="adj1" fmla="val 8659"/>
                <a:gd name="adj2" fmla="val 33731"/>
                <a:gd name="adj3" fmla="val 74236"/>
              </a:avLst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mtClean="0"/>
              <a:t>Literatura</a:t>
            </a:r>
            <a:endParaRPr lang="en-US" smtClean="0"/>
          </a:p>
        </p:txBody>
      </p:sp>
      <p:sp>
        <p:nvSpPr>
          <p:cNvPr id="14745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mtClean="0"/>
              <a:t>Allen, G. (1999), Žuželke in druge majhne živali brez okostja, Tehniška založba Slovenije, Ljubljana</a:t>
            </a:r>
          </a:p>
          <a:p>
            <a:pPr lvl="1" eaLnBrk="1" hangingPunct="1">
              <a:defRPr/>
            </a:pPr>
            <a:r>
              <a:rPr lang="sl-SI" smtClean="0"/>
              <a:t>Preberi več o metuljih na straneh 20-25.</a:t>
            </a:r>
            <a:endParaRPr lang="en-US" smtClean="0"/>
          </a:p>
        </p:txBody>
      </p:sp>
      <p:sp>
        <p:nvSpPr>
          <p:cNvPr id="61444" name="AutoShape 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610475" y="0"/>
            <a:ext cx="503238" cy="50482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61445" name="AutoShape 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28000" y="0"/>
            <a:ext cx="504825" cy="503238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61446" name="AutoShape 9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640763" y="0"/>
            <a:ext cx="503237" cy="503238"/>
          </a:xfrm>
          <a:prstGeom prst="actionButtonE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61447" name="AutoShape 11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092950" y="0"/>
            <a:ext cx="504825" cy="503238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l-SI"/>
          </a:p>
        </p:txBody>
      </p:sp>
      <p:grpSp>
        <p:nvGrpSpPr>
          <p:cNvPr id="61448" name="Group 12"/>
          <p:cNvGrpSpPr>
            <a:grpSpLocks/>
          </p:cNvGrpSpPr>
          <p:nvPr/>
        </p:nvGrpSpPr>
        <p:grpSpPr bwMode="auto">
          <a:xfrm>
            <a:off x="6589713" y="0"/>
            <a:ext cx="503237" cy="503238"/>
            <a:chOff x="4151" y="0"/>
            <a:chExt cx="317" cy="317"/>
          </a:xfrm>
        </p:grpSpPr>
        <p:sp>
          <p:nvSpPr>
            <p:cNvPr id="61449" name="AutoShape 13">
              <a:hlinkClick r:id="" action="ppaction://hlinkshowjump?jump=lastslideviewed" highlightClick="1"/>
            </p:cNvPr>
            <p:cNvSpPr>
              <a:spLocks noChangeArrowheads="1"/>
            </p:cNvSpPr>
            <p:nvPr/>
          </p:nvSpPr>
          <p:spPr bwMode="auto">
            <a:xfrm>
              <a:off x="4151" y="0"/>
              <a:ext cx="317" cy="317"/>
            </a:xfrm>
            <a:prstGeom prst="actionButtonBlank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l-SI" sz="1000">
                <a:solidFill>
                  <a:schemeClr val="bg2"/>
                </a:solidFill>
              </a:endParaRPr>
            </a:p>
          </p:txBody>
        </p:sp>
        <p:sp>
          <p:nvSpPr>
            <p:cNvPr id="61450" name="AutoShape 14"/>
            <p:cNvSpPr>
              <a:spLocks noChangeArrowheads="1"/>
            </p:cNvSpPr>
            <p:nvPr/>
          </p:nvSpPr>
          <p:spPr bwMode="auto">
            <a:xfrm rot="512344">
              <a:off x="4211" y="44"/>
              <a:ext cx="209" cy="262"/>
            </a:xfrm>
            <a:prstGeom prst="curvedLeftArrow">
              <a:avLst>
                <a:gd name="adj1" fmla="val 8659"/>
                <a:gd name="adj2" fmla="val 33731"/>
                <a:gd name="adj3" fmla="val 74236"/>
              </a:avLst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mtClean="0"/>
              <a:t>Literatura</a:t>
            </a:r>
            <a:endParaRPr lang="en-US" smtClean="0"/>
          </a:p>
        </p:txBody>
      </p:sp>
      <p:sp>
        <p:nvSpPr>
          <p:cNvPr id="14950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mtClean="0"/>
              <a:t>Allen, G. (1999), Žuželke in druge majhne živali brez okostja, Tehniška založba Slovenije, Ljubljana</a:t>
            </a:r>
          </a:p>
          <a:p>
            <a:pPr lvl="1" eaLnBrk="1" hangingPunct="1">
              <a:defRPr/>
            </a:pPr>
            <a:r>
              <a:rPr lang="sl-SI" smtClean="0"/>
              <a:t>Preberi več o veščah na straneh 26-30.</a:t>
            </a:r>
            <a:endParaRPr lang="en-US" smtClean="0"/>
          </a:p>
        </p:txBody>
      </p:sp>
      <p:sp>
        <p:nvSpPr>
          <p:cNvPr id="62468" name="AutoShape 9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610475" y="0"/>
            <a:ext cx="503238" cy="50482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62469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28000" y="0"/>
            <a:ext cx="504825" cy="503238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62470" name="AutoShape 12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640763" y="0"/>
            <a:ext cx="503237" cy="503238"/>
          </a:xfrm>
          <a:prstGeom prst="actionButtonE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62471" name="AutoShape 13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092950" y="0"/>
            <a:ext cx="504825" cy="503238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l-SI"/>
          </a:p>
        </p:txBody>
      </p:sp>
      <p:grpSp>
        <p:nvGrpSpPr>
          <p:cNvPr id="62472" name="Group 14"/>
          <p:cNvGrpSpPr>
            <a:grpSpLocks/>
          </p:cNvGrpSpPr>
          <p:nvPr/>
        </p:nvGrpSpPr>
        <p:grpSpPr bwMode="auto">
          <a:xfrm>
            <a:off x="6589713" y="0"/>
            <a:ext cx="503237" cy="503238"/>
            <a:chOff x="4151" y="0"/>
            <a:chExt cx="317" cy="317"/>
          </a:xfrm>
        </p:grpSpPr>
        <p:sp>
          <p:nvSpPr>
            <p:cNvPr id="62473" name="AutoShape 15">
              <a:hlinkClick r:id="" action="ppaction://hlinkshowjump?jump=lastslideviewed" highlightClick="1"/>
            </p:cNvPr>
            <p:cNvSpPr>
              <a:spLocks noChangeArrowheads="1"/>
            </p:cNvSpPr>
            <p:nvPr/>
          </p:nvSpPr>
          <p:spPr bwMode="auto">
            <a:xfrm>
              <a:off x="4151" y="0"/>
              <a:ext cx="317" cy="317"/>
            </a:xfrm>
            <a:prstGeom prst="actionButtonBlank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l-SI" sz="1000">
                <a:solidFill>
                  <a:schemeClr val="bg2"/>
                </a:solidFill>
              </a:endParaRPr>
            </a:p>
          </p:txBody>
        </p:sp>
        <p:sp>
          <p:nvSpPr>
            <p:cNvPr id="62474" name="AutoShape 16"/>
            <p:cNvSpPr>
              <a:spLocks noChangeArrowheads="1"/>
            </p:cNvSpPr>
            <p:nvPr/>
          </p:nvSpPr>
          <p:spPr bwMode="auto">
            <a:xfrm rot="512344">
              <a:off x="4211" y="44"/>
              <a:ext cx="209" cy="262"/>
            </a:xfrm>
            <a:prstGeom prst="curvedLeftArrow">
              <a:avLst>
                <a:gd name="adj1" fmla="val 8659"/>
                <a:gd name="adj2" fmla="val 33731"/>
                <a:gd name="adj3" fmla="val 74236"/>
              </a:avLst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mtClean="0"/>
              <a:t>Splošne lastnosti</a:t>
            </a:r>
            <a:endParaRPr lang="en-US" smtClean="0"/>
          </a:p>
        </p:txBody>
      </p:sp>
      <p:sp>
        <p:nvSpPr>
          <p:cNvPr id="5124" name="Rectangle 4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38200" y="1905000"/>
            <a:ext cx="8007350" cy="202565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sl-SI" sz="2800" smtClean="0"/>
              <a:t>Žival ima krila, šest členastih nog in tridelno telo (glava, oprsje, zadek). To je </a:t>
            </a:r>
            <a:r>
              <a:rPr lang="sl-SI" sz="2800" b="1" smtClean="0"/>
              <a:t>ŽUŽELKA</a:t>
            </a:r>
            <a:r>
              <a:rPr lang="sl-SI" sz="2800" smtClean="0"/>
              <a:t>.</a:t>
            </a:r>
            <a:endParaRPr lang="en-US" sz="2800" smtClean="0"/>
          </a:p>
        </p:txBody>
      </p:sp>
      <p:pic>
        <p:nvPicPr>
          <p:cNvPr id="8196" name="Picture 16" descr="zuzelke_splosne_lastnosti_kljucAmb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835150" y="3500438"/>
            <a:ext cx="6223000" cy="2692400"/>
          </a:xfrm>
          <a:noFill/>
        </p:spPr>
      </p:pic>
      <p:sp>
        <p:nvSpPr>
          <p:cNvPr id="8197" name="AutoShape 1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43875" y="549275"/>
            <a:ext cx="1000125" cy="549275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sl-SI" b="1"/>
              <a:t>DA</a:t>
            </a:r>
            <a:endParaRPr lang="en-US" b="1"/>
          </a:p>
        </p:txBody>
      </p:sp>
      <p:sp>
        <p:nvSpPr>
          <p:cNvPr id="8198" name="AutoShape 2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43875" y="1125538"/>
            <a:ext cx="1000125" cy="549275"/>
          </a:xfrm>
          <a:prstGeom prst="actionButtonBlank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sl-SI" b="1">
                <a:solidFill>
                  <a:schemeClr val="bg2"/>
                </a:solidFill>
              </a:rPr>
              <a:t>NE</a:t>
            </a:r>
            <a:endParaRPr lang="en-US" b="1">
              <a:solidFill>
                <a:schemeClr val="bg2"/>
              </a:solidFill>
            </a:endParaRPr>
          </a:p>
        </p:txBody>
      </p:sp>
      <p:sp>
        <p:nvSpPr>
          <p:cNvPr id="8199" name="AutoShape 22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610475" y="0"/>
            <a:ext cx="503238" cy="50482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8200" name="AutoShape 2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28000" y="0"/>
            <a:ext cx="504825" cy="503238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8201" name="AutoShape 24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640763" y="0"/>
            <a:ext cx="503237" cy="503238"/>
          </a:xfrm>
          <a:prstGeom prst="actionButtonE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8202" name="AutoShape 2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092950" y="0"/>
            <a:ext cx="504825" cy="503238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l-SI"/>
          </a:p>
        </p:txBody>
      </p:sp>
      <p:grpSp>
        <p:nvGrpSpPr>
          <p:cNvPr id="8203" name="Group 26"/>
          <p:cNvGrpSpPr>
            <a:grpSpLocks/>
          </p:cNvGrpSpPr>
          <p:nvPr/>
        </p:nvGrpSpPr>
        <p:grpSpPr bwMode="auto">
          <a:xfrm>
            <a:off x="6589713" y="0"/>
            <a:ext cx="503237" cy="503238"/>
            <a:chOff x="4151" y="0"/>
            <a:chExt cx="317" cy="317"/>
          </a:xfrm>
        </p:grpSpPr>
        <p:sp>
          <p:nvSpPr>
            <p:cNvPr id="8204" name="AutoShape 27">
              <a:hlinkClick r:id="" action="ppaction://hlinkshowjump?jump=lastslideviewed" highlightClick="1"/>
            </p:cNvPr>
            <p:cNvSpPr>
              <a:spLocks noChangeArrowheads="1"/>
            </p:cNvSpPr>
            <p:nvPr/>
          </p:nvSpPr>
          <p:spPr bwMode="auto">
            <a:xfrm>
              <a:off x="4151" y="0"/>
              <a:ext cx="317" cy="317"/>
            </a:xfrm>
            <a:prstGeom prst="actionButtonBlank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l-SI" sz="1000">
                <a:solidFill>
                  <a:schemeClr val="bg2"/>
                </a:solidFill>
              </a:endParaRPr>
            </a:p>
          </p:txBody>
        </p:sp>
        <p:sp>
          <p:nvSpPr>
            <p:cNvPr id="8205" name="AutoShape 28"/>
            <p:cNvSpPr>
              <a:spLocks noChangeArrowheads="1"/>
            </p:cNvSpPr>
            <p:nvPr/>
          </p:nvSpPr>
          <p:spPr bwMode="auto">
            <a:xfrm rot="512344">
              <a:off x="4211" y="44"/>
              <a:ext cx="209" cy="262"/>
            </a:xfrm>
            <a:prstGeom prst="curvedLeftArrow">
              <a:avLst>
                <a:gd name="adj1" fmla="val 8659"/>
                <a:gd name="adj2" fmla="val 33731"/>
                <a:gd name="adj3" fmla="val 74236"/>
              </a:avLst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mtClean="0"/>
              <a:t>Literatura</a:t>
            </a:r>
            <a:endParaRPr lang="en-US" smtClean="0"/>
          </a:p>
        </p:txBody>
      </p:sp>
      <p:sp>
        <p:nvSpPr>
          <p:cNvPr id="15155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mtClean="0"/>
              <a:t>Allen, G. (1999), Žuželke in druge majhne živali brez okostja, Tehniška založba Slovenije, Ljubljana</a:t>
            </a:r>
          </a:p>
          <a:p>
            <a:pPr lvl="1" eaLnBrk="1" hangingPunct="1">
              <a:defRPr/>
            </a:pPr>
            <a:r>
              <a:rPr lang="sl-SI" smtClean="0"/>
              <a:t>Preberi več o čebelah na straneh 34-37, o osah na straneh 38-41 in mravljah na straneh 42 in 44.</a:t>
            </a:r>
            <a:endParaRPr lang="en-US" smtClean="0"/>
          </a:p>
        </p:txBody>
      </p:sp>
      <p:sp>
        <p:nvSpPr>
          <p:cNvPr id="63492" name="AutoShape 9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610475" y="0"/>
            <a:ext cx="503238" cy="50482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63493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28000" y="0"/>
            <a:ext cx="504825" cy="503238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63494" name="AutoShape 12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640763" y="0"/>
            <a:ext cx="503237" cy="503238"/>
          </a:xfrm>
          <a:prstGeom prst="actionButtonE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63495" name="AutoShape 13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092950" y="0"/>
            <a:ext cx="504825" cy="503238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l-SI"/>
          </a:p>
        </p:txBody>
      </p:sp>
      <p:grpSp>
        <p:nvGrpSpPr>
          <p:cNvPr id="63496" name="Group 14"/>
          <p:cNvGrpSpPr>
            <a:grpSpLocks/>
          </p:cNvGrpSpPr>
          <p:nvPr/>
        </p:nvGrpSpPr>
        <p:grpSpPr bwMode="auto">
          <a:xfrm>
            <a:off x="6589713" y="0"/>
            <a:ext cx="503237" cy="503238"/>
            <a:chOff x="4151" y="0"/>
            <a:chExt cx="317" cy="317"/>
          </a:xfrm>
        </p:grpSpPr>
        <p:sp>
          <p:nvSpPr>
            <p:cNvPr id="63497" name="AutoShape 15">
              <a:hlinkClick r:id="" action="ppaction://hlinkshowjump?jump=lastslideviewed" highlightClick="1"/>
            </p:cNvPr>
            <p:cNvSpPr>
              <a:spLocks noChangeArrowheads="1"/>
            </p:cNvSpPr>
            <p:nvPr/>
          </p:nvSpPr>
          <p:spPr bwMode="auto">
            <a:xfrm>
              <a:off x="4151" y="0"/>
              <a:ext cx="317" cy="317"/>
            </a:xfrm>
            <a:prstGeom prst="actionButtonBlank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l-SI" sz="1000">
                <a:solidFill>
                  <a:schemeClr val="bg2"/>
                </a:solidFill>
              </a:endParaRPr>
            </a:p>
          </p:txBody>
        </p:sp>
        <p:sp>
          <p:nvSpPr>
            <p:cNvPr id="63498" name="AutoShape 16"/>
            <p:cNvSpPr>
              <a:spLocks noChangeArrowheads="1"/>
            </p:cNvSpPr>
            <p:nvPr/>
          </p:nvSpPr>
          <p:spPr bwMode="auto">
            <a:xfrm rot="512344">
              <a:off x="4211" y="44"/>
              <a:ext cx="209" cy="262"/>
            </a:xfrm>
            <a:prstGeom prst="curvedLeftArrow">
              <a:avLst>
                <a:gd name="adj1" fmla="val 8659"/>
                <a:gd name="adj2" fmla="val 33731"/>
                <a:gd name="adj3" fmla="val 74236"/>
              </a:avLst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</p:grp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mtClean="0"/>
              <a:t>Literatura</a:t>
            </a:r>
            <a:endParaRPr lang="en-US" smtClean="0"/>
          </a:p>
        </p:txBody>
      </p:sp>
      <p:sp>
        <p:nvSpPr>
          <p:cNvPr id="15360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mtClean="0"/>
              <a:t>Allen, G. (1999), Žuželke in druge majhne živali brez okostja, Tehniška založba Slovenije, Ljubljana</a:t>
            </a:r>
          </a:p>
          <a:p>
            <a:pPr lvl="1" eaLnBrk="1" hangingPunct="1">
              <a:defRPr/>
            </a:pPr>
            <a:r>
              <a:rPr lang="sl-SI" smtClean="0"/>
              <a:t>Preberi več o grizlicah ali rastlinskih osah na straneh 43 in 45.</a:t>
            </a:r>
            <a:endParaRPr lang="en-US" smtClean="0"/>
          </a:p>
        </p:txBody>
      </p:sp>
      <p:sp>
        <p:nvSpPr>
          <p:cNvPr id="64516" name="AutoShape 9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610475" y="0"/>
            <a:ext cx="503238" cy="50482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64517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28000" y="0"/>
            <a:ext cx="504825" cy="503238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64518" name="AutoShape 12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640763" y="0"/>
            <a:ext cx="503237" cy="503238"/>
          </a:xfrm>
          <a:prstGeom prst="actionButtonE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64519" name="AutoShape 13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092950" y="0"/>
            <a:ext cx="504825" cy="503238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l-SI"/>
          </a:p>
        </p:txBody>
      </p:sp>
      <p:grpSp>
        <p:nvGrpSpPr>
          <p:cNvPr id="64520" name="Group 14"/>
          <p:cNvGrpSpPr>
            <a:grpSpLocks/>
          </p:cNvGrpSpPr>
          <p:nvPr/>
        </p:nvGrpSpPr>
        <p:grpSpPr bwMode="auto">
          <a:xfrm>
            <a:off x="6589713" y="0"/>
            <a:ext cx="503237" cy="503238"/>
            <a:chOff x="4151" y="0"/>
            <a:chExt cx="317" cy="317"/>
          </a:xfrm>
        </p:grpSpPr>
        <p:sp>
          <p:nvSpPr>
            <p:cNvPr id="64521" name="AutoShape 15">
              <a:hlinkClick r:id="" action="ppaction://hlinkshowjump?jump=lastslideviewed" highlightClick="1"/>
            </p:cNvPr>
            <p:cNvSpPr>
              <a:spLocks noChangeArrowheads="1"/>
            </p:cNvSpPr>
            <p:nvPr/>
          </p:nvSpPr>
          <p:spPr bwMode="auto">
            <a:xfrm>
              <a:off x="4151" y="0"/>
              <a:ext cx="317" cy="317"/>
            </a:xfrm>
            <a:prstGeom prst="actionButtonBlank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l-SI" sz="1000">
                <a:solidFill>
                  <a:schemeClr val="bg2"/>
                </a:solidFill>
              </a:endParaRPr>
            </a:p>
          </p:txBody>
        </p:sp>
        <p:sp>
          <p:nvSpPr>
            <p:cNvPr id="64522" name="AutoShape 16"/>
            <p:cNvSpPr>
              <a:spLocks noChangeArrowheads="1"/>
            </p:cNvSpPr>
            <p:nvPr/>
          </p:nvSpPr>
          <p:spPr bwMode="auto">
            <a:xfrm rot="512344">
              <a:off x="4211" y="44"/>
              <a:ext cx="209" cy="262"/>
            </a:xfrm>
            <a:prstGeom prst="curvedLeftArrow">
              <a:avLst>
                <a:gd name="adj1" fmla="val 8659"/>
                <a:gd name="adj2" fmla="val 33731"/>
                <a:gd name="adj3" fmla="val 74236"/>
              </a:avLst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</p:grp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mtClean="0"/>
              <a:t>Literatura</a:t>
            </a:r>
            <a:endParaRPr lang="en-US" smtClean="0"/>
          </a:p>
        </p:txBody>
      </p:sp>
      <p:sp>
        <p:nvSpPr>
          <p:cNvPr id="15565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mtClean="0"/>
              <a:t>Allen, G. (1999), Žuželke in druge majhne živali brez okostja, Tehniška založba Slovenije, Ljubljana</a:t>
            </a:r>
          </a:p>
          <a:p>
            <a:pPr lvl="1" eaLnBrk="1" hangingPunct="1">
              <a:defRPr/>
            </a:pPr>
            <a:r>
              <a:rPr lang="sl-SI" smtClean="0"/>
              <a:t>Preberi več o mladoletnicah na strani 47.</a:t>
            </a:r>
            <a:endParaRPr lang="en-US" smtClean="0"/>
          </a:p>
        </p:txBody>
      </p:sp>
      <p:sp>
        <p:nvSpPr>
          <p:cNvPr id="65540" name="AutoShape 9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610475" y="0"/>
            <a:ext cx="503238" cy="50482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65541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28000" y="0"/>
            <a:ext cx="504825" cy="503238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65542" name="AutoShape 12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640763" y="0"/>
            <a:ext cx="503237" cy="503238"/>
          </a:xfrm>
          <a:prstGeom prst="actionButtonE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65543" name="AutoShape 13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092950" y="0"/>
            <a:ext cx="504825" cy="503238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l-SI"/>
          </a:p>
        </p:txBody>
      </p:sp>
      <p:grpSp>
        <p:nvGrpSpPr>
          <p:cNvPr id="65544" name="Group 14"/>
          <p:cNvGrpSpPr>
            <a:grpSpLocks/>
          </p:cNvGrpSpPr>
          <p:nvPr/>
        </p:nvGrpSpPr>
        <p:grpSpPr bwMode="auto">
          <a:xfrm>
            <a:off x="6589713" y="0"/>
            <a:ext cx="503237" cy="503238"/>
            <a:chOff x="4151" y="0"/>
            <a:chExt cx="317" cy="317"/>
          </a:xfrm>
        </p:grpSpPr>
        <p:sp>
          <p:nvSpPr>
            <p:cNvPr id="65545" name="AutoShape 15">
              <a:hlinkClick r:id="" action="ppaction://hlinkshowjump?jump=lastslideviewed" highlightClick="1"/>
            </p:cNvPr>
            <p:cNvSpPr>
              <a:spLocks noChangeArrowheads="1"/>
            </p:cNvSpPr>
            <p:nvPr/>
          </p:nvSpPr>
          <p:spPr bwMode="auto">
            <a:xfrm>
              <a:off x="4151" y="0"/>
              <a:ext cx="317" cy="317"/>
            </a:xfrm>
            <a:prstGeom prst="actionButtonBlank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l-SI" sz="1000">
                <a:solidFill>
                  <a:schemeClr val="bg2"/>
                </a:solidFill>
              </a:endParaRPr>
            </a:p>
          </p:txBody>
        </p:sp>
        <p:sp>
          <p:nvSpPr>
            <p:cNvPr id="65546" name="AutoShape 16"/>
            <p:cNvSpPr>
              <a:spLocks noChangeArrowheads="1"/>
            </p:cNvSpPr>
            <p:nvPr/>
          </p:nvSpPr>
          <p:spPr bwMode="auto">
            <a:xfrm rot="512344">
              <a:off x="4211" y="44"/>
              <a:ext cx="209" cy="262"/>
            </a:xfrm>
            <a:prstGeom prst="curvedLeftArrow">
              <a:avLst>
                <a:gd name="adj1" fmla="val 8659"/>
                <a:gd name="adj2" fmla="val 33731"/>
                <a:gd name="adj3" fmla="val 74236"/>
              </a:avLst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</p:grp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mtClean="0"/>
              <a:t>Literatura</a:t>
            </a:r>
            <a:endParaRPr lang="en-US" smtClean="0"/>
          </a:p>
        </p:txBody>
      </p:sp>
      <p:sp>
        <p:nvSpPr>
          <p:cNvPr id="15769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mtClean="0"/>
              <a:t>Allen, G. (1999), Žuželke in druge majhne živali brez okostja, Tehniška založba Slovenije, Ljubljana</a:t>
            </a:r>
          </a:p>
          <a:p>
            <a:pPr lvl="1" eaLnBrk="1" hangingPunct="1">
              <a:defRPr/>
            </a:pPr>
            <a:r>
              <a:rPr lang="sl-SI" smtClean="0"/>
              <a:t>Preberi več o enodnevnicah na strani 47.</a:t>
            </a:r>
            <a:endParaRPr lang="en-US" smtClean="0"/>
          </a:p>
        </p:txBody>
      </p:sp>
      <p:sp>
        <p:nvSpPr>
          <p:cNvPr id="66564" name="AutoShape 9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610475" y="0"/>
            <a:ext cx="503238" cy="50482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66565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28000" y="0"/>
            <a:ext cx="504825" cy="503238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66566" name="AutoShape 12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640763" y="0"/>
            <a:ext cx="503237" cy="503238"/>
          </a:xfrm>
          <a:prstGeom prst="actionButtonE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66567" name="AutoShape 13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092950" y="0"/>
            <a:ext cx="504825" cy="503238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l-SI"/>
          </a:p>
        </p:txBody>
      </p:sp>
      <p:grpSp>
        <p:nvGrpSpPr>
          <p:cNvPr id="66568" name="Group 14"/>
          <p:cNvGrpSpPr>
            <a:grpSpLocks/>
          </p:cNvGrpSpPr>
          <p:nvPr/>
        </p:nvGrpSpPr>
        <p:grpSpPr bwMode="auto">
          <a:xfrm>
            <a:off x="6589713" y="0"/>
            <a:ext cx="503237" cy="503238"/>
            <a:chOff x="4151" y="0"/>
            <a:chExt cx="317" cy="317"/>
          </a:xfrm>
        </p:grpSpPr>
        <p:sp>
          <p:nvSpPr>
            <p:cNvPr id="66569" name="AutoShape 15">
              <a:hlinkClick r:id="" action="ppaction://hlinkshowjump?jump=lastslideviewed" highlightClick="1"/>
            </p:cNvPr>
            <p:cNvSpPr>
              <a:spLocks noChangeArrowheads="1"/>
            </p:cNvSpPr>
            <p:nvPr/>
          </p:nvSpPr>
          <p:spPr bwMode="auto">
            <a:xfrm>
              <a:off x="4151" y="0"/>
              <a:ext cx="317" cy="317"/>
            </a:xfrm>
            <a:prstGeom prst="actionButtonBlank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l-SI" sz="1000">
                <a:solidFill>
                  <a:schemeClr val="bg2"/>
                </a:solidFill>
              </a:endParaRPr>
            </a:p>
          </p:txBody>
        </p:sp>
        <p:sp>
          <p:nvSpPr>
            <p:cNvPr id="66570" name="AutoShape 16"/>
            <p:cNvSpPr>
              <a:spLocks noChangeArrowheads="1"/>
            </p:cNvSpPr>
            <p:nvPr/>
          </p:nvSpPr>
          <p:spPr bwMode="auto">
            <a:xfrm rot="512344">
              <a:off x="4211" y="44"/>
              <a:ext cx="209" cy="262"/>
            </a:xfrm>
            <a:prstGeom prst="curvedLeftArrow">
              <a:avLst>
                <a:gd name="adj1" fmla="val 8659"/>
                <a:gd name="adj2" fmla="val 33731"/>
                <a:gd name="adj3" fmla="val 74236"/>
              </a:avLst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</p:grp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mtClean="0"/>
              <a:t>Literatura</a:t>
            </a:r>
            <a:endParaRPr lang="en-US" smtClean="0"/>
          </a:p>
        </p:txBody>
      </p:sp>
      <p:sp>
        <p:nvSpPr>
          <p:cNvPr id="15974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mtClean="0"/>
              <a:t>Allen, G. (1999), Žuželke in druge majhne živali brez okostja, Tehniška založba Slovenije, Ljubljana</a:t>
            </a:r>
          </a:p>
          <a:p>
            <a:pPr lvl="1" eaLnBrk="1" hangingPunct="1">
              <a:defRPr/>
            </a:pPr>
            <a:r>
              <a:rPr lang="sl-SI" smtClean="0"/>
              <a:t>Preberi več o kačjih pastirjih na straneh 46 in 48.</a:t>
            </a:r>
            <a:endParaRPr lang="en-US" smtClean="0"/>
          </a:p>
        </p:txBody>
      </p:sp>
      <p:sp>
        <p:nvSpPr>
          <p:cNvPr id="67588" name="AutoShape 9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610475" y="0"/>
            <a:ext cx="503238" cy="50482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67589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28000" y="0"/>
            <a:ext cx="504825" cy="503238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67590" name="AutoShape 12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640763" y="0"/>
            <a:ext cx="503237" cy="503238"/>
          </a:xfrm>
          <a:prstGeom prst="actionButtonE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67591" name="AutoShape 13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092950" y="0"/>
            <a:ext cx="504825" cy="503238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l-SI"/>
          </a:p>
        </p:txBody>
      </p:sp>
      <p:grpSp>
        <p:nvGrpSpPr>
          <p:cNvPr id="67592" name="Group 14"/>
          <p:cNvGrpSpPr>
            <a:grpSpLocks/>
          </p:cNvGrpSpPr>
          <p:nvPr/>
        </p:nvGrpSpPr>
        <p:grpSpPr bwMode="auto">
          <a:xfrm>
            <a:off x="6589713" y="0"/>
            <a:ext cx="503237" cy="503238"/>
            <a:chOff x="4151" y="0"/>
            <a:chExt cx="317" cy="317"/>
          </a:xfrm>
        </p:grpSpPr>
        <p:sp>
          <p:nvSpPr>
            <p:cNvPr id="67593" name="AutoShape 15">
              <a:hlinkClick r:id="" action="ppaction://hlinkshowjump?jump=lastslideviewed" highlightClick="1"/>
            </p:cNvPr>
            <p:cNvSpPr>
              <a:spLocks noChangeArrowheads="1"/>
            </p:cNvSpPr>
            <p:nvPr/>
          </p:nvSpPr>
          <p:spPr bwMode="auto">
            <a:xfrm>
              <a:off x="4151" y="0"/>
              <a:ext cx="317" cy="317"/>
            </a:xfrm>
            <a:prstGeom prst="actionButtonBlank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l-SI" sz="1000">
                <a:solidFill>
                  <a:schemeClr val="bg2"/>
                </a:solidFill>
              </a:endParaRPr>
            </a:p>
          </p:txBody>
        </p:sp>
        <p:sp>
          <p:nvSpPr>
            <p:cNvPr id="67594" name="AutoShape 16"/>
            <p:cNvSpPr>
              <a:spLocks noChangeArrowheads="1"/>
            </p:cNvSpPr>
            <p:nvPr/>
          </p:nvSpPr>
          <p:spPr bwMode="auto">
            <a:xfrm rot="512344">
              <a:off x="4211" y="44"/>
              <a:ext cx="209" cy="262"/>
            </a:xfrm>
            <a:prstGeom prst="curvedLeftArrow">
              <a:avLst>
                <a:gd name="adj1" fmla="val 8659"/>
                <a:gd name="adj2" fmla="val 33731"/>
                <a:gd name="adj3" fmla="val 74236"/>
              </a:avLst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</p:grp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mtClean="0"/>
              <a:t>Literatura</a:t>
            </a:r>
            <a:endParaRPr lang="en-US" smtClean="0"/>
          </a:p>
        </p:txBody>
      </p:sp>
      <p:sp>
        <p:nvSpPr>
          <p:cNvPr id="16384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mtClean="0"/>
              <a:t>Allen, G. (1999), Žuželke in druge majhne živali brez okostja, Tehniška založba Slovenije, Ljubljana</a:t>
            </a:r>
          </a:p>
          <a:p>
            <a:pPr lvl="1" eaLnBrk="1" hangingPunct="1">
              <a:defRPr/>
            </a:pPr>
            <a:r>
              <a:rPr lang="sl-SI" smtClean="0"/>
              <a:t>Preberi več o tenčičaricah na straneh 50 in 52.</a:t>
            </a:r>
            <a:endParaRPr lang="en-US" smtClean="0"/>
          </a:p>
        </p:txBody>
      </p:sp>
      <p:sp>
        <p:nvSpPr>
          <p:cNvPr id="68612" name="AutoShape 9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610475" y="0"/>
            <a:ext cx="503238" cy="50482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68613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28000" y="0"/>
            <a:ext cx="504825" cy="503238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68614" name="AutoShape 12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640763" y="0"/>
            <a:ext cx="503237" cy="503238"/>
          </a:xfrm>
          <a:prstGeom prst="actionButtonE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68615" name="AutoShape 14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092950" y="0"/>
            <a:ext cx="504825" cy="503238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l-SI"/>
          </a:p>
        </p:txBody>
      </p:sp>
      <p:grpSp>
        <p:nvGrpSpPr>
          <p:cNvPr id="68616" name="Group 15"/>
          <p:cNvGrpSpPr>
            <a:grpSpLocks/>
          </p:cNvGrpSpPr>
          <p:nvPr/>
        </p:nvGrpSpPr>
        <p:grpSpPr bwMode="auto">
          <a:xfrm>
            <a:off x="6589713" y="0"/>
            <a:ext cx="503237" cy="503238"/>
            <a:chOff x="4151" y="0"/>
            <a:chExt cx="317" cy="317"/>
          </a:xfrm>
        </p:grpSpPr>
        <p:sp>
          <p:nvSpPr>
            <p:cNvPr id="68617" name="AutoShape 16">
              <a:hlinkClick r:id="" action="ppaction://hlinkshowjump?jump=lastslideviewed" highlightClick="1"/>
            </p:cNvPr>
            <p:cNvSpPr>
              <a:spLocks noChangeArrowheads="1"/>
            </p:cNvSpPr>
            <p:nvPr/>
          </p:nvSpPr>
          <p:spPr bwMode="auto">
            <a:xfrm>
              <a:off x="4151" y="0"/>
              <a:ext cx="317" cy="317"/>
            </a:xfrm>
            <a:prstGeom prst="actionButtonBlank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l-SI" sz="1000">
                <a:solidFill>
                  <a:schemeClr val="bg2"/>
                </a:solidFill>
              </a:endParaRPr>
            </a:p>
          </p:txBody>
        </p:sp>
        <p:sp>
          <p:nvSpPr>
            <p:cNvPr id="68618" name="AutoShape 17"/>
            <p:cNvSpPr>
              <a:spLocks noChangeArrowheads="1"/>
            </p:cNvSpPr>
            <p:nvPr/>
          </p:nvSpPr>
          <p:spPr bwMode="auto">
            <a:xfrm rot="512344">
              <a:off x="4211" y="44"/>
              <a:ext cx="209" cy="262"/>
            </a:xfrm>
            <a:prstGeom prst="curvedLeftArrow">
              <a:avLst>
                <a:gd name="adj1" fmla="val 8659"/>
                <a:gd name="adj2" fmla="val 33731"/>
                <a:gd name="adj3" fmla="val 74236"/>
              </a:avLst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</p:grp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mtClean="0"/>
              <a:t>Literatura</a:t>
            </a:r>
            <a:endParaRPr lang="en-US" smtClean="0"/>
          </a:p>
        </p:txBody>
      </p:sp>
      <p:sp>
        <p:nvSpPr>
          <p:cNvPr id="16589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mtClean="0"/>
              <a:t>Allen, G. (1999), Žuželke in druge majhne živali brez okostja, Tehniška založba Slovenije, Ljubljana</a:t>
            </a:r>
          </a:p>
          <a:p>
            <a:pPr lvl="1" eaLnBrk="1" hangingPunct="1">
              <a:defRPr/>
            </a:pPr>
            <a:r>
              <a:rPr lang="sl-SI" smtClean="0"/>
              <a:t>Preberi več o blatnicah na straneh 46 in 49.</a:t>
            </a:r>
            <a:endParaRPr lang="en-US" smtClean="0"/>
          </a:p>
        </p:txBody>
      </p:sp>
      <p:sp>
        <p:nvSpPr>
          <p:cNvPr id="69636" name="AutoShape 9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610475" y="0"/>
            <a:ext cx="503238" cy="50482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69637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28000" y="0"/>
            <a:ext cx="504825" cy="503238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69638" name="AutoShape 12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640763" y="0"/>
            <a:ext cx="503237" cy="503238"/>
          </a:xfrm>
          <a:prstGeom prst="actionButtonE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69639" name="AutoShape 13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092950" y="0"/>
            <a:ext cx="504825" cy="503238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l-SI"/>
          </a:p>
        </p:txBody>
      </p:sp>
      <p:grpSp>
        <p:nvGrpSpPr>
          <p:cNvPr id="69640" name="Group 14"/>
          <p:cNvGrpSpPr>
            <a:grpSpLocks/>
          </p:cNvGrpSpPr>
          <p:nvPr/>
        </p:nvGrpSpPr>
        <p:grpSpPr bwMode="auto">
          <a:xfrm>
            <a:off x="6589713" y="0"/>
            <a:ext cx="503237" cy="503238"/>
            <a:chOff x="4151" y="0"/>
            <a:chExt cx="317" cy="317"/>
          </a:xfrm>
        </p:grpSpPr>
        <p:sp>
          <p:nvSpPr>
            <p:cNvPr id="69641" name="AutoShape 15">
              <a:hlinkClick r:id="" action="ppaction://hlinkshowjump?jump=lastslideviewed" highlightClick="1"/>
            </p:cNvPr>
            <p:cNvSpPr>
              <a:spLocks noChangeArrowheads="1"/>
            </p:cNvSpPr>
            <p:nvPr/>
          </p:nvSpPr>
          <p:spPr bwMode="auto">
            <a:xfrm>
              <a:off x="4151" y="0"/>
              <a:ext cx="317" cy="317"/>
            </a:xfrm>
            <a:prstGeom prst="actionButtonBlank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l-SI" sz="1000">
                <a:solidFill>
                  <a:schemeClr val="bg2"/>
                </a:solidFill>
              </a:endParaRPr>
            </a:p>
          </p:txBody>
        </p:sp>
        <p:sp>
          <p:nvSpPr>
            <p:cNvPr id="69642" name="AutoShape 16"/>
            <p:cNvSpPr>
              <a:spLocks noChangeArrowheads="1"/>
            </p:cNvSpPr>
            <p:nvPr/>
          </p:nvSpPr>
          <p:spPr bwMode="auto">
            <a:xfrm rot="512344">
              <a:off x="4211" y="44"/>
              <a:ext cx="209" cy="262"/>
            </a:xfrm>
            <a:prstGeom prst="curvedLeftArrow">
              <a:avLst>
                <a:gd name="adj1" fmla="val 8659"/>
                <a:gd name="adj2" fmla="val 33731"/>
                <a:gd name="adj3" fmla="val 74236"/>
              </a:avLst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</p:grp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mtClean="0"/>
              <a:t>Literatura</a:t>
            </a:r>
            <a:endParaRPr lang="en-US" smtClean="0"/>
          </a:p>
        </p:txBody>
      </p:sp>
      <p:sp>
        <p:nvSpPr>
          <p:cNvPr id="16793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mtClean="0"/>
              <a:t>Allen, G. (1999), Žuželke in druge majhne živali brez okostja, Tehniška založba Slovenije, Ljubljana</a:t>
            </a:r>
          </a:p>
          <a:p>
            <a:pPr lvl="1" eaLnBrk="1" hangingPunct="1">
              <a:defRPr/>
            </a:pPr>
            <a:r>
              <a:rPr lang="sl-SI" smtClean="0"/>
              <a:t>Preberi več o listnih ušeh na straneh 50-51 in 53.</a:t>
            </a:r>
            <a:endParaRPr lang="en-US" smtClean="0"/>
          </a:p>
        </p:txBody>
      </p:sp>
      <p:sp>
        <p:nvSpPr>
          <p:cNvPr id="70660" name="AutoShape 11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610475" y="0"/>
            <a:ext cx="503238" cy="50482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70661" name="AutoShape 1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28000" y="0"/>
            <a:ext cx="504825" cy="503238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70662" name="AutoShape 14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640763" y="0"/>
            <a:ext cx="503237" cy="503238"/>
          </a:xfrm>
          <a:prstGeom prst="actionButtonE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70663" name="AutoShape 15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092950" y="0"/>
            <a:ext cx="504825" cy="503238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l-SI"/>
          </a:p>
        </p:txBody>
      </p:sp>
      <p:grpSp>
        <p:nvGrpSpPr>
          <p:cNvPr id="70664" name="Group 16"/>
          <p:cNvGrpSpPr>
            <a:grpSpLocks/>
          </p:cNvGrpSpPr>
          <p:nvPr/>
        </p:nvGrpSpPr>
        <p:grpSpPr bwMode="auto">
          <a:xfrm>
            <a:off x="6589713" y="0"/>
            <a:ext cx="503237" cy="503238"/>
            <a:chOff x="4151" y="0"/>
            <a:chExt cx="317" cy="317"/>
          </a:xfrm>
        </p:grpSpPr>
        <p:sp>
          <p:nvSpPr>
            <p:cNvPr id="70665" name="AutoShape 17">
              <a:hlinkClick r:id="" action="ppaction://hlinkshowjump?jump=lastslideviewed" highlightClick="1"/>
            </p:cNvPr>
            <p:cNvSpPr>
              <a:spLocks noChangeArrowheads="1"/>
            </p:cNvSpPr>
            <p:nvPr/>
          </p:nvSpPr>
          <p:spPr bwMode="auto">
            <a:xfrm>
              <a:off x="4151" y="0"/>
              <a:ext cx="317" cy="317"/>
            </a:xfrm>
            <a:prstGeom prst="actionButtonBlank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l-SI" sz="1000">
                <a:solidFill>
                  <a:schemeClr val="bg2"/>
                </a:solidFill>
              </a:endParaRPr>
            </a:p>
          </p:txBody>
        </p:sp>
        <p:sp>
          <p:nvSpPr>
            <p:cNvPr id="70666" name="AutoShape 18"/>
            <p:cNvSpPr>
              <a:spLocks noChangeArrowheads="1"/>
            </p:cNvSpPr>
            <p:nvPr/>
          </p:nvSpPr>
          <p:spPr bwMode="auto">
            <a:xfrm rot="512344">
              <a:off x="4211" y="44"/>
              <a:ext cx="209" cy="262"/>
            </a:xfrm>
            <a:prstGeom prst="curvedLeftArrow">
              <a:avLst>
                <a:gd name="adj1" fmla="val 8659"/>
                <a:gd name="adj2" fmla="val 33731"/>
                <a:gd name="adj3" fmla="val 74236"/>
              </a:avLst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mtClean="0"/>
              <a:t>Literatura</a:t>
            </a:r>
            <a:endParaRPr lang="en-US" smtClean="0"/>
          </a:p>
        </p:txBody>
      </p:sp>
      <p:sp>
        <p:nvSpPr>
          <p:cNvPr id="16998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mtClean="0"/>
              <a:t>Allen, G. (1999), Žuželke in druge majhne živali brez okostja, Tehniška založba Slovenije, Ljubljana</a:t>
            </a:r>
          </a:p>
          <a:p>
            <a:pPr lvl="1" eaLnBrk="1" hangingPunct="1">
              <a:defRPr/>
            </a:pPr>
            <a:r>
              <a:rPr lang="sl-SI" smtClean="0"/>
              <a:t>Preberi več o hroščih na straneh 54-59.</a:t>
            </a:r>
            <a:endParaRPr lang="en-US" smtClean="0"/>
          </a:p>
        </p:txBody>
      </p:sp>
      <p:sp>
        <p:nvSpPr>
          <p:cNvPr id="71684" name="AutoShape 9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610475" y="0"/>
            <a:ext cx="503238" cy="50482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71685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28000" y="0"/>
            <a:ext cx="504825" cy="503238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71686" name="AutoShape 12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640763" y="0"/>
            <a:ext cx="503237" cy="503238"/>
          </a:xfrm>
          <a:prstGeom prst="actionButtonE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71687" name="AutoShape 13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092950" y="0"/>
            <a:ext cx="504825" cy="503238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l-SI"/>
          </a:p>
        </p:txBody>
      </p:sp>
      <p:grpSp>
        <p:nvGrpSpPr>
          <p:cNvPr id="71688" name="Group 14"/>
          <p:cNvGrpSpPr>
            <a:grpSpLocks/>
          </p:cNvGrpSpPr>
          <p:nvPr/>
        </p:nvGrpSpPr>
        <p:grpSpPr bwMode="auto">
          <a:xfrm>
            <a:off x="6589713" y="0"/>
            <a:ext cx="503237" cy="503238"/>
            <a:chOff x="4151" y="0"/>
            <a:chExt cx="317" cy="317"/>
          </a:xfrm>
        </p:grpSpPr>
        <p:sp>
          <p:nvSpPr>
            <p:cNvPr id="71689" name="AutoShape 15">
              <a:hlinkClick r:id="" action="ppaction://hlinkshowjump?jump=lastslideviewed" highlightClick="1"/>
            </p:cNvPr>
            <p:cNvSpPr>
              <a:spLocks noChangeArrowheads="1"/>
            </p:cNvSpPr>
            <p:nvPr/>
          </p:nvSpPr>
          <p:spPr bwMode="auto">
            <a:xfrm>
              <a:off x="4151" y="0"/>
              <a:ext cx="317" cy="317"/>
            </a:xfrm>
            <a:prstGeom prst="actionButtonBlank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l-SI" sz="1000">
                <a:solidFill>
                  <a:schemeClr val="bg2"/>
                </a:solidFill>
              </a:endParaRPr>
            </a:p>
          </p:txBody>
        </p:sp>
        <p:sp>
          <p:nvSpPr>
            <p:cNvPr id="71690" name="AutoShape 16"/>
            <p:cNvSpPr>
              <a:spLocks noChangeArrowheads="1"/>
            </p:cNvSpPr>
            <p:nvPr/>
          </p:nvSpPr>
          <p:spPr bwMode="auto">
            <a:xfrm rot="512344">
              <a:off x="4211" y="44"/>
              <a:ext cx="209" cy="262"/>
            </a:xfrm>
            <a:prstGeom prst="curvedLeftArrow">
              <a:avLst>
                <a:gd name="adj1" fmla="val 8659"/>
                <a:gd name="adj2" fmla="val 33731"/>
                <a:gd name="adj3" fmla="val 74236"/>
              </a:avLst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mtClean="0"/>
              <a:t>Literatura</a:t>
            </a:r>
            <a:endParaRPr lang="en-US" smtClean="0"/>
          </a:p>
        </p:txBody>
      </p:sp>
      <p:sp>
        <p:nvSpPr>
          <p:cNvPr id="17203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mtClean="0"/>
              <a:t>Allen, G. (1999), Žuželke in druge majhne živali brez okostja, Tehniška založba Slovenije, Ljubljana</a:t>
            </a:r>
          </a:p>
          <a:p>
            <a:pPr lvl="1" eaLnBrk="1" hangingPunct="1">
              <a:defRPr/>
            </a:pPr>
            <a:r>
              <a:rPr lang="sl-SI" smtClean="0"/>
              <a:t>Preberi več o stenicah na straneh 51 in 53.</a:t>
            </a:r>
            <a:endParaRPr lang="en-US" smtClean="0"/>
          </a:p>
        </p:txBody>
      </p:sp>
      <p:sp>
        <p:nvSpPr>
          <p:cNvPr id="72708" name="AutoShape 9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610475" y="0"/>
            <a:ext cx="503238" cy="50482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72709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28000" y="0"/>
            <a:ext cx="504825" cy="503238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72710" name="AutoShape 12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640763" y="0"/>
            <a:ext cx="503237" cy="503238"/>
          </a:xfrm>
          <a:prstGeom prst="actionButtonE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72711" name="AutoShape 13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092950" y="0"/>
            <a:ext cx="504825" cy="503238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l-SI"/>
          </a:p>
        </p:txBody>
      </p:sp>
      <p:grpSp>
        <p:nvGrpSpPr>
          <p:cNvPr id="72712" name="Group 14"/>
          <p:cNvGrpSpPr>
            <a:grpSpLocks/>
          </p:cNvGrpSpPr>
          <p:nvPr/>
        </p:nvGrpSpPr>
        <p:grpSpPr bwMode="auto">
          <a:xfrm>
            <a:off x="6589713" y="0"/>
            <a:ext cx="503237" cy="503238"/>
            <a:chOff x="4151" y="0"/>
            <a:chExt cx="317" cy="317"/>
          </a:xfrm>
        </p:grpSpPr>
        <p:sp>
          <p:nvSpPr>
            <p:cNvPr id="72713" name="AutoShape 15">
              <a:hlinkClick r:id="" action="ppaction://hlinkshowjump?jump=lastslideviewed" highlightClick="1"/>
            </p:cNvPr>
            <p:cNvSpPr>
              <a:spLocks noChangeArrowheads="1"/>
            </p:cNvSpPr>
            <p:nvPr/>
          </p:nvSpPr>
          <p:spPr bwMode="auto">
            <a:xfrm>
              <a:off x="4151" y="0"/>
              <a:ext cx="317" cy="317"/>
            </a:xfrm>
            <a:prstGeom prst="actionButtonBlank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l-SI" sz="1000">
                <a:solidFill>
                  <a:schemeClr val="bg2"/>
                </a:solidFill>
              </a:endParaRPr>
            </a:p>
          </p:txBody>
        </p:sp>
        <p:sp>
          <p:nvSpPr>
            <p:cNvPr id="72714" name="AutoShape 16"/>
            <p:cNvSpPr>
              <a:spLocks noChangeArrowheads="1"/>
            </p:cNvSpPr>
            <p:nvPr/>
          </p:nvSpPr>
          <p:spPr bwMode="auto">
            <a:xfrm rot="512344">
              <a:off x="4211" y="44"/>
              <a:ext cx="209" cy="262"/>
            </a:xfrm>
            <a:prstGeom prst="curvedLeftArrow">
              <a:avLst>
                <a:gd name="adj1" fmla="val 8659"/>
                <a:gd name="adj2" fmla="val 33731"/>
                <a:gd name="adj3" fmla="val 74236"/>
              </a:avLst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mtClean="0"/>
              <a:t>Splošne lastnosti</a:t>
            </a:r>
            <a:endParaRPr lang="en-US" smtClean="0"/>
          </a:p>
        </p:txBody>
      </p:sp>
      <p:sp>
        <p:nvSpPr>
          <p:cNvPr id="17411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38200" y="1905000"/>
            <a:ext cx="8007350" cy="202565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sl-SI" sz="2800" smtClean="0"/>
              <a:t>Žival nima kril, ima pa šest členastih nog in tridelno telo (glava, oprsje, zadek).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sl-SI" sz="2800" smtClean="0"/>
              <a:t>To je </a:t>
            </a:r>
            <a:r>
              <a:rPr lang="sl-SI" sz="2800" b="1" smtClean="0"/>
              <a:t>ŽUŽELKA</a:t>
            </a:r>
            <a:r>
              <a:rPr lang="sl-SI" sz="2800" smtClean="0"/>
              <a:t>.</a:t>
            </a:r>
            <a:endParaRPr lang="en-US" sz="2800" smtClean="0"/>
          </a:p>
        </p:txBody>
      </p:sp>
      <p:pic>
        <p:nvPicPr>
          <p:cNvPr id="9220" name="Picture 8" descr="zuzelke_splosne_lastnosti_kljucBmb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706563" y="4076700"/>
            <a:ext cx="6270625" cy="2019300"/>
          </a:xfrm>
          <a:noFill/>
        </p:spPr>
      </p:pic>
      <p:sp>
        <p:nvSpPr>
          <p:cNvPr id="9221" name="AutoShape 11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43875" y="549275"/>
            <a:ext cx="1000125" cy="549275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sl-SI" b="1"/>
              <a:t>DA</a:t>
            </a:r>
            <a:endParaRPr lang="en-US" b="1"/>
          </a:p>
        </p:txBody>
      </p:sp>
      <p:sp>
        <p:nvSpPr>
          <p:cNvPr id="9222" name="AutoShape 1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43875" y="1125538"/>
            <a:ext cx="1000125" cy="549275"/>
          </a:xfrm>
          <a:prstGeom prst="actionButtonBlank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sl-SI" b="1">
                <a:solidFill>
                  <a:schemeClr val="bg2"/>
                </a:solidFill>
              </a:rPr>
              <a:t>NE</a:t>
            </a:r>
            <a:endParaRPr lang="en-US" b="1">
              <a:solidFill>
                <a:schemeClr val="bg2"/>
              </a:solidFill>
            </a:endParaRPr>
          </a:p>
        </p:txBody>
      </p:sp>
      <p:sp>
        <p:nvSpPr>
          <p:cNvPr id="9223" name="AutoShape 1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610475" y="0"/>
            <a:ext cx="503238" cy="50482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9224" name="AutoShape 1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28000" y="0"/>
            <a:ext cx="504825" cy="503238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9225" name="AutoShape 18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640763" y="0"/>
            <a:ext cx="503237" cy="503238"/>
          </a:xfrm>
          <a:prstGeom prst="actionButtonE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9226" name="AutoShape 19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092950" y="0"/>
            <a:ext cx="504825" cy="503238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l-SI"/>
          </a:p>
        </p:txBody>
      </p:sp>
      <p:grpSp>
        <p:nvGrpSpPr>
          <p:cNvPr id="9227" name="Group 23"/>
          <p:cNvGrpSpPr>
            <a:grpSpLocks/>
          </p:cNvGrpSpPr>
          <p:nvPr/>
        </p:nvGrpSpPr>
        <p:grpSpPr bwMode="auto">
          <a:xfrm>
            <a:off x="6589713" y="0"/>
            <a:ext cx="503237" cy="503238"/>
            <a:chOff x="4151" y="0"/>
            <a:chExt cx="317" cy="317"/>
          </a:xfrm>
        </p:grpSpPr>
        <p:sp>
          <p:nvSpPr>
            <p:cNvPr id="9228" name="AutoShape 24">
              <a:hlinkClick r:id="" action="ppaction://hlinkshowjump?jump=lastslideviewed" highlightClick="1"/>
            </p:cNvPr>
            <p:cNvSpPr>
              <a:spLocks noChangeArrowheads="1"/>
            </p:cNvSpPr>
            <p:nvPr/>
          </p:nvSpPr>
          <p:spPr bwMode="auto">
            <a:xfrm>
              <a:off x="4151" y="0"/>
              <a:ext cx="317" cy="317"/>
            </a:xfrm>
            <a:prstGeom prst="actionButtonBlank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l-SI" sz="1000">
                <a:solidFill>
                  <a:schemeClr val="bg2"/>
                </a:solidFill>
              </a:endParaRPr>
            </a:p>
          </p:txBody>
        </p:sp>
        <p:sp>
          <p:nvSpPr>
            <p:cNvPr id="9229" name="AutoShape 25"/>
            <p:cNvSpPr>
              <a:spLocks noChangeArrowheads="1"/>
            </p:cNvSpPr>
            <p:nvPr/>
          </p:nvSpPr>
          <p:spPr bwMode="auto">
            <a:xfrm rot="512344">
              <a:off x="4211" y="44"/>
              <a:ext cx="209" cy="262"/>
            </a:xfrm>
            <a:prstGeom prst="curvedLeftArrow">
              <a:avLst>
                <a:gd name="adj1" fmla="val 8659"/>
                <a:gd name="adj2" fmla="val 33731"/>
                <a:gd name="adj3" fmla="val 74236"/>
              </a:avLst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mtClean="0"/>
              <a:t>Literatura</a:t>
            </a:r>
            <a:endParaRPr lang="en-US" smtClean="0"/>
          </a:p>
        </p:txBody>
      </p:sp>
      <p:sp>
        <p:nvSpPr>
          <p:cNvPr id="17408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mtClean="0"/>
              <a:t>Allen, G. (1999), Žuželke in druge majhne živali brez okostja, Tehniška založba Slovenije, Ljubljana</a:t>
            </a:r>
          </a:p>
          <a:p>
            <a:pPr lvl="1" eaLnBrk="1" hangingPunct="1">
              <a:defRPr/>
            </a:pPr>
            <a:r>
              <a:rPr lang="sl-SI" smtClean="0"/>
              <a:t>Preberi več o kobilicah na straneh 60-63.</a:t>
            </a:r>
            <a:endParaRPr lang="en-US" smtClean="0"/>
          </a:p>
        </p:txBody>
      </p:sp>
      <p:sp>
        <p:nvSpPr>
          <p:cNvPr id="73732" name="AutoShape 9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610475" y="0"/>
            <a:ext cx="503238" cy="50482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73733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28000" y="0"/>
            <a:ext cx="504825" cy="503238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73734" name="AutoShape 12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640763" y="0"/>
            <a:ext cx="503237" cy="503238"/>
          </a:xfrm>
          <a:prstGeom prst="actionButtonE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73735" name="AutoShape 13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092950" y="0"/>
            <a:ext cx="504825" cy="503238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l-SI"/>
          </a:p>
        </p:txBody>
      </p:sp>
      <p:grpSp>
        <p:nvGrpSpPr>
          <p:cNvPr id="73736" name="Group 14"/>
          <p:cNvGrpSpPr>
            <a:grpSpLocks/>
          </p:cNvGrpSpPr>
          <p:nvPr/>
        </p:nvGrpSpPr>
        <p:grpSpPr bwMode="auto">
          <a:xfrm>
            <a:off x="6589713" y="0"/>
            <a:ext cx="503237" cy="503238"/>
            <a:chOff x="4151" y="0"/>
            <a:chExt cx="317" cy="317"/>
          </a:xfrm>
        </p:grpSpPr>
        <p:sp>
          <p:nvSpPr>
            <p:cNvPr id="73737" name="AutoShape 15">
              <a:hlinkClick r:id="" action="ppaction://hlinkshowjump?jump=lastslideviewed" highlightClick="1"/>
            </p:cNvPr>
            <p:cNvSpPr>
              <a:spLocks noChangeArrowheads="1"/>
            </p:cNvSpPr>
            <p:nvPr/>
          </p:nvSpPr>
          <p:spPr bwMode="auto">
            <a:xfrm>
              <a:off x="4151" y="0"/>
              <a:ext cx="317" cy="317"/>
            </a:xfrm>
            <a:prstGeom prst="actionButtonBlank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l-SI" sz="1000">
                <a:solidFill>
                  <a:schemeClr val="bg2"/>
                </a:solidFill>
              </a:endParaRPr>
            </a:p>
          </p:txBody>
        </p:sp>
        <p:sp>
          <p:nvSpPr>
            <p:cNvPr id="73738" name="AutoShape 16"/>
            <p:cNvSpPr>
              <a:spLocks noChangeArrowheads="1"/>
            </p:cNvSpPr>
            <p:nvPr/>
          </p:nvSpPr>
          <p:spPr bwMode="auto">
            <a:xfrm rot="512344">
              <a:off x="4211" y="44"/>
              <a:ext cx="209" cy="262"/>
            </a:xfrm>
            <a:prstGeom prst="curvedLeftArrow">
              <a:avLst>
                <a:gd name="adj1" fmla="val 8659"/>
                <a:gd name="adj2" fmla="val 33731"/>
                <a:gd name="adj3" fmla="val 74236"/>
              </a:avLst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</p:grp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mtClean="0"/>
              <a:t>Literatura</a:t>
            </a:r>
            <a:endParaRPr lang="en-US" smtClean="0"/>
          </a:p>
        </p:txBody>
      </p:sp>
      <p:sp>
        <p:nvSpPr>
          <p:cNvPr id="17613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mtClean="0"/>
              <a:t>Allen, G. (1999), Žuželke in druge majhne živali brez okostja, Tehniška založba Slovenije, Ljubljana</a:t>
            </a:r>
          </a:p>
          <a:p>
            <a:pPr lvl="1" eaLnBrk="1" hangingPunct="1">
              <a:defRPr/>
            </a:pPr>
            <a:r>
              <a:rPr lang="sl-SI" smtClean="0"/>
              <a:t>Preberi več o strigalicah na straneh 61 in 63.</a:t>
            </a:r>
            <a:endParaRPr lang="en-US" smtClean="0"/>
          </a:p>
        </p:txBody>
      </p:sp>
      <p:sp>
        <p:nvSpPr>
          <p:cNvPr id="74756" name="AutoShape 9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610475" y="0"/>
            <a:ext cx="503238" cy="50482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74757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28000" y="0"/>
            <a:ext cx="504825" cy="503238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74758" name="AutoShape 12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640763" y="0"/>
            <a:ext cx="503237" cy="503238"/>
          </a:xfrm>
          <a:prstGeom prst="actionButtonE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74759" name="AutoShape 13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092950" y="0"/>
            <a:ext cx="504825" cy="503238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l-SI"/>
          </a:p>
        </p:txBody>
      </p:sp>
      <p:grpSp>
        <p:nvGrpSpPr>
          <p:cNvPr id="74760" name="Group 14"/>
          <p:cNvGrpSpPr>
            <a:grpSpLocks/>
          </p:cNvGrpSpPr>
          <p:nvPr/>
        </p:nvGrpSpPr>
        <p:grpSpPr bwMode="auto">
          <a:xfrm>
            <a:off x="6589713" y="0"/>
            <a:ext cx="503237" cy="503238"/>
            <a:chOff x="4151" y="0"/>
            <a:chExt cx="317" cy="317"/>
          </a:xfrm>
        </p:grpSpPr>
        <p:sp>
          <p:nvSpPr>
            <p:cNvPr id="74761" name="AutoShape 15">
              <a:hlinkClick r:id="" action="ppaction://hlinkshowjump?jump=lastslideviewed" highlightClick="1"/>
            </p:cNvPr>
            <p:cNvSpPr>
              <a:spLocks noChangeArrowheads="1"/>
            </p:cNvSpPr>
            <p:nvPr/>
          </p:nvSpPr>
          <p:spPr bwMode="auto">
            <a:xfrm>
              <a:off x="4151" y="0"/>
              <a:ext cx="317" cy="317"/>
            </a:xfrm>
            <a:prstGeom prst="actionButtonBlank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l-SI" sz="1000">
                <a:solidFill>
                  <a:schemeClr val="bg2"/>
                </a:solidFill>
              </a:endParaRPr>
            </a:p>
          </p:txBody>
        </p:sp>
        <p:sp>
          <p:nvSpPr>
            <p:cNvPr id="74762" name="AutoShape 16"/>
            <p:cNvSpPr>
              <a:spLocks noChangeArrowheads="1"/>
            </p:cNvSpPr>
            <p:nvPr/>
          </p:nvSpPr>
          <p:spPr bwMode="auto">
            <a:xfrm rot="512344">
              <a:off x="4211" y="44"/>
              <a:ext cx="209" cy="262"/>
            </a:xfrm>
            <a:prstGeom prst="curvedLeftArrow">
              <a:avLst>
                <a:gd name="adj1" fmla="val 8659"/>
                <a:gd name="adj2" fmla="val 33731"/>
                <a:gd name="adj3" fmla="val 74236"/>
              </a:avLst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</p:grp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mtClean="0"/>
              <a:t>Literatura</a:t>
            </a:r>
            <a:endParaRPr lang="en-US" smtClean="0"/>
          </a:p>
        </p:txBody>
      </p:sp>
      <p:sp>
        <p:nvSpPr>
          <p:cNvPr id="18022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mtClean="0"/>
              <a:t>Allen, G. (1999), Žuželke in druge majhne živali brez okostja, Tehniška založba Slovenije, Ljubljana</a:t>
            </a:r>
          </a:p>
          <a:p>
            <a:pPr lvl="1" eaLnBrk="1" hangingPunct="1">
              <a:defRPr/>
            </a:pPr>
            <a:r>
              <a:rPr lang="sl-SI" smtClean="0"/>
              <a:t>Preberi več o muhah, mušicah, komarjih in košeninarjih na straneh 64-67.</a:t>
            </a:r>
            <a:endParaRPr lang="en-US" smtClean="0"/>
          </a:p>
        </p:txBody>
      </p:sp>
      <p:sp>
        <p:nvSpPr>
          <p:cNvPr id="75780" name="AutoShape 9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610475" y="0"/>
            <a:ext cx="503238" cy="50482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75781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28000" y="0"/>
            <a:ext cx="504825" cy="503238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75782" name="AutoShape 12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640763" y="0"/>
            <a:ext cx="503237" cy="503238"/>
          </a:xfrm>
          <a:prstGeom prst="actionButtonE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75783" name="AutoShape 13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092950" y="0"/>
            <a:ext cx="504825" cy="503238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l-SI"/>
          </a:p>
        </p:txBody>
      </p:sp>
      <p:grpSp>
        <p:nvGrpSpPr>
          <p:cNvPr id="75784" name="Group 14"/>
          <p:cNvGrpSpPr>
            <a:grpSpLocks/>
          </p:cNvGrpSpPr>
          <p:nvPr/>
        </p:nvGrpSpPr>
        <p:grpSpPr bwMode="auto">
          <a:xfrm>
            <a:off x="6589713" y="0"/>
            <a:ext cx="503237" cy="503238"/>
            <a:chOff x="4151" y="0"/>
            <a:chExt cx="317" cy="317"/>
          </a:xfrm>
        </p:grpSpPr>
        <p:sp>
          <p:nvSpPr>
            <p:cNvPr id="75785" name="AutoShape 15">
              <a:hlinkClick r:id="" action="ppaction://hlinkshowjump?jump=lastslideviewed" highlightClick="1"/>
            </p:cNvPr>
            <p:cNvSpPr>
              <a:spLocks noChangeArrowheads="1"/>
            </p:cNvSpPr>
            <p:nvPr/>
          </p:nvSpPr>
          <p:spPr bwMode="auto">
            <a:xfrm>
              <a:off x="4151" y="0"/>
              <a:ext cx="317" cy="317"/>
            </a:xfrm>
            <a:prstGeom prst="actionButtonBlank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l-SI" sz="1000">
                <a:solidFill>
                  <a:schemeClr val="bg2"/>
                </a:solidFill>
              </a:endParaRPr>
            </a:p>
          </p:txBody>
        </p:sp>
        <p:sp>
          <p:nvSpPr>
            <p:cNvPr id="75786" name="AutoShape 16"/>
            <p:cNvSpPr>
              <a:spLocks noChangeArrowheads="1"/>
            </p:cNvSpPr>
            <p:nvPr/>
          </p:nvSpPr>
          <p:spPr bwMode="auto">
            <a:xfrm rot="512344">
              <a:off x="4211" y="44"/>
              <a:ext cx="209" cy="262"/>
            </a:xfrm>
            <a:prstGeom prst="curvedLeftArrow">
              <a:avLst>
                <a:gd name="adj1" fmla="val 8659"/>
                <a:gd name="adj2" fmla="val 33731"/>
                <a:gd name="adj3" fmla="val 74236"/>
              </a:avLst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</p:grp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mtClean="0"/>
              <a:t>Literatura</a:t>
            </a:r>
            <a:endParaRPr lang="en-US" smtClean="0"/>
          </a:p>
        </p:txBody>
      </p:sp>
      <p:sp>
        <p:nvSpPr>
          <p:cNvPr id="18227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mtClean="0"/>
              <a:t>Allen, G. (1999), Žuželke in druge majhne živali brez okostja, Tehniška založba Slovenije, Ljubljana</a:t>
            </a:r>
          </a:p>
          <a:p>
            <a:pPr lvl="1" eaLnBrk="1" hangingPunct="1">
              <a:defRPr/>
            </a:pPr>
            <a:r>
              <a:rPr lang="sl-SI" smtClean="0"/>
              <a:t>Preberi več o ličinkah na strani 55.</a:t>
            </a:r>
            <a:endParaRPr lang="en-US" smtClean="0"/>
          </a:p>
        </p:txBody>
      </p:sp>
      <p:sp>
        <p:nvSpPr>
          <p:cNvPr id="76804" name="AutoShape 9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610475" y="0"/>
            <a:ext cx="503238" cy="50482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76805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28000" y="0"/>
            <a:ext cx="504825" cy="503238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76806" name="AutoShape 12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640763" y="0"/>
            <a:ext cx="503237" cy="503238"/>
          </a:xfrm>
          <a:prstGeom prst="actionButtonE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76807" name="AutoShape 13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092950" y="0"/>
            <a:ext cx="504825" cy="503238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l-SI"/>
          </a:p>
        </p:txBody>
      </p:sp>
      <p:grpSp>
        <p:nvGrpSpPr>
          <p:cNvPr id="76808" name="Group 14"/>
          <p:cNvGrpSpPr>
            <a:grpSpLocks/>
          </p:cNvGrpSpPr>
          <p:nvPr/>
        </p:nvGrpSpPr>
        <p:grpSpPr bwMode="auto">
          <a:xfrm>
            <a:off x="6589713" y="0"/>
            <a:ext cx="503237" cy="503238"/>
            <a:chOff x="4151" y="0"/>
            <a:chExt cx="317" cy="317"/>
          </a:xfrm>
        </p:grpSpPr>
        <p:sp>
          <p:nvSpPr>
            <p:cNvPr id="76809" name="AutoShape 15">
              <a:hlinkClick r:id="" action="ppaction://hlinkshowjump?jump=lastslideviewed" highlightClick="1"/>
            </p:cNvPr>
            <p:cNvSpPr>
              <a:spLocks noChangeArrowheads="1"/>
            </p:cNvSpPr>
            <p:nvPr/>
          </p:nvSpPr>
          <p:spPr bwMode="auto">
            <a:xfrm>
              <a:off x="4151" y="0"/>
              <a:ext cx="317" cy="317"/>
            </a:xfrm>
            <a:prstGeom prst="actionButtonBlank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l-SI" sz="1000">
                <a:solidFill>
                  <a:schemeClr val="bg2"/>
                </a:solidFill>
              </a:endParaRPr>
            </a:p>
          </p:txBody>
        </p:sp>
        <p:sp>
          <p:nvSpPr>
            <p:cNvPr id="76810" name="AutoShape 16"/>
            <p:cNvSpPr>
              <a:spLocks noChangeArrowheads="1"/>
            </p:cNvSpPr>
            <p:nvPr/>
          </p:nvSpPr>
          <p:spPr bwMode="auto">
            <a:xfrm rot="512344">
              <a:off x="4211" y="44"/>
              <a:ext cx="209" cy="262"/>
            </a:xfrm>
            <a:prstGeom prst="curvedLeftArrow">
              <a:avLst>
                <a:gd name="adj1" fmla="val 8659"/>
                <a:gd name="adj2" fmla="val 33731"/>
                <a:gd name="adj3" fmla="val 74236"/>
              </a:avLst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</p:grp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mtClean="0"/>
              <a:t>Literatura</a:t>
            </a:r>
            <a:endParaRPr lang="en-US" smtClean="0"/>
          </a:p>
        </p:txBody>
      </p:sp>
      <p:sp>
        <p:nvSpPr>
          <p:cNvPr id="18432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mtClean="0"/>
              <a:t>Allen, G. (1999), Žuželke in druge majhne živali brez okostja, Tehniška založba Slovenije, Ljubljana</a:t>
            </a:r>
          </a:p>
          <a:p>
            <a:pPr lvl="1" eaLnBrk="1" hangingPunct="1">
              <a:defRPr/>
            </a:pPr>
            <a:r>
              <a:rPr lang="sl-SI" smtClean="0"/>
              <a:t>Preberi več o nimfah na strani 61.</a:t>
            </a:r>
            <a:endParaRPr lang="en-US" smtClean="0"/>
          </a:p>
        </p:txBody>
      </p:sp>
      <p:sp>
        <p:nvSpPr>
          <p:cNvPr id="77828" name="AutoShape 9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610475" y="0"/>
            <a:ext cx="503238" cy="50482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77829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28000" y="0"/>
            <a:ext cx="504825" cy="503238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77830" name="AutoShape 12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640763" y="0"/>
            <a:ext cx="503237" cy="503238"/>
          </a:xfrm>
          <a:prstGeom prst="actionButtonE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77831" name="AutoShape 13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092950" y="0"/>
            <a:ext cx="504825" cy="503238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l-SI"/>
          </a:p>
        </p:txBody>
      </p:sp>
      <p:grpSp>
        <p:nvGrpSpPr>
          <p:cNvPr id="77832" name="Group 14"/>
          <p:cNvGrpSpPr>
            <a:grpSpLocks/>
          </p:cNvGrpSpPr>
          <p:nvPr/>
        </p:nvGrpSpPr>
        <p:grpSpPr bwMode="auto">
          <a:xfrm>
            <a:off x="6589713" y="0"/>
            <a:ext cx="503237" cy="503238"/>
            <a:chOff x="4151" y="0"/>
            <a:chExt cx="317" cy="317"/>
          </a:xfrm>
        </p:grpSpPr>
        <p:sp>
          <p:nvSpPr>
            <p:cNvPr id="77833" name="AutoShape 15">
              <a:hlinkClick r:id="" action="ppaction://hlinkshowjump?jump=lastslideviewed" highlightClick="1"/>
            </p:cNvPr>
            <p:cNvSpPr>
              <a:spLocks noChangeArrowheads="1"/>
            </p:cNvSpPr>
            <p:nvPr/>
          </p:nvSpPr>
          <p:spPr bwMode="auto">
            <a:xfrm>
              <a:off x="4151" y="0"/>
              <a:ext cx="317" cy="317"/>
            </a:xfrm>
            <a:prstGeom prst="actionButtonBlank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l-SI" sz="1000">
                <a:solidFill>
                  <a:schemeClr val="bg2"/>
                </a:solidFill>
              </a:endParaRPr>
            </a:p>
          </p:txBody>
        </p:sp>
        <p:sp>
          <p:nvSpPr>
            <p:cNvPr id="77834" name="AutoShape 16"/>
            <p:cNvSpPr>
              <a:spLocks noChangeArrowheads="1"/>
            </p:cNvSpPr>
            <p:nvPr/>
          </p:nvSpPr>
          <p:spPr bwMode="auto">
            <a:xfrm rot="512344">
              <a:off x="4211" y="44"/>
              <a:ext cx="209" cy="262"/>
            </a:xfrm>
            <a:prstGeom prst="curvedLeftArrow">
              <a:avLst>
                <a:gd name="adj1" fmla="val 8659"/>
                <a:gd name="adj2" fmla="val 33731"/>
                <a:gd name="adj3" fmla="val 74236"/>
              </a:avLst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</p:grp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mtClean="0"/>
              <a:t>Literatura</a:t>
            </a:r>
            <a:endParaRPr lang="en-US" smtClean="0"/>
          </a:p>
        </p:txBody>
      </p:sp>
      <p:sp>
        <p:nvSpPr>
          <p:cNvPr id="18637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sl-SI" smtClean="0"/>
              <a:t>Allen, G. (1999), Žuželke in druge majhne živali brez okostja, Tehniška založba Slovenije, Ljubljana Preberi več o ličinkah metulja na strani 20 in vešče na strani 26.</a:t>
            </a:r>
            <a:endParaRPr lang="en-US" smtClean="0"/>
          </a:p>
        </p:txBody>
      </p:sp>
      <p:sp>
        <p:nvSpPr>
          <p:cNvPr id="78852" name="AutoShape 9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610475" y="0"/>
            <a:ext cx="503238" cy="50482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78853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28000" y="0"/>
            <a:ext cx="504825" cy="503238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78854" name="AutoShape 12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640763" y="0"/>
            <a:ext cx="503237" cy="503238"/>
          </a:xfrm>
          <a:prstGeom prst="actionButtonE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78855" name="AutoShape 13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092950" y="0"/>
            <a:ext cx="504825" cy="503238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l-SI"/>
          </a:p>
        </p:txBody>
      </p:sp>
      <p:grpSp>
        <p:nvGrpSpPr>
          <p:cNvPr id="78856" name="Group 14"/>
          <p:cNvGrpSpPr>
            <a:grpSpLocks/>
          </p:cNvGrpSpPr>
          <p:nvPr/>
        </p:nvGrpSpPr>
        <p:grpSpPr bwMode="auto">
          <a:xfrm>
            <a:off x="6589713" y="0"/>
            <a:ext cx="503237" cy="503238"/>
            <a:chOff x="4151" y="0"/>
            <a:chExt cx="317" cy="317"/>
          </a:xfrm>
        </p:grpSpPr>
        <p:sp>
          <p:nvSpPr>
            <p:cNvPr id="78857" name="AutoShape 15">
              <a:hlinkClick r:id="" action="ppaction://hlinkshowjump?jump=lastslideviewed" highlightClick="1"/>
            </p:cNvPr>
            <p:cNvSpPr>
              <a:spLocks noChangeArrowheads="1"/>
            </p:cNvSpPr>
            <p:nvPr/>
          </p:nvSpPr>
          <p:spPr bwMode="auto">
            <a:xfrm>
              <a:off x="4151" y="0"/>
              <a:ext cx="317" cy="317"/>
            </a:xfrm>
            <a:prstGeom prst="actionButtonBlank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l-SI" sz="1000">
                <a:solidFill>
                  <a:schemeClr val="bg2"/>
                </a:solidFill>
              </a:endParaRPr>
            </a:p>
          </p:txBody>
        </p:sp>
        <p:sp>
          <p:nvSpPr>
            <p:cNvPr id="78858" name="AutoShape 16"/>
            <p:cNvSpPr>
              <a:spLocks noChangeArrowheads="1"/>
            </p:cNvSpPr>
            <p:nvPr/>
          </p:nvSpPr>
          <p:spPr bwMode="auto">
            <a:xfrm rot="512344">
              <a:off x="4211" y="44"/>
              <a:ext cx="209" cy="262"/>
            </a:xfrm>
            <a:prstGeom prst="curvedLeftArrow">
              <a:avLst>
                <a:gd name="adj1" fmla="val 8659"/>
                <a:gd name="adj2" fmla="val 33731"/>
                <a:gd name="adj3" fmla="val 74236"/>
              </a:avLst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</p:grp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mtClean="0"/>
              <a:t>Literatura</a:t>
            </a:r>
            <a:endParaRPr lang="en-US" smtClean="0"/>
          </a:p>
        </p:txBody>
      </p:sp>
      <p:sp>
        <p:nvSpPr>
          <p:cNvPr id="18841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mtClean="0"/>
              <a:t>Allen, G. (1999), Žuželke in druge majhne živali brez okostja, Tehniška založba Slovenije, Ljubljana</a:t>
            </a:r>
          </a:p>
          <a:p>
            <a:pPr lvl="1" eaLnBrk="1" hangingPunct="1">
              <a:defRPr/>
            </a:pPr>
            <a:r>
              <a:rPr lang="sl-SI" smtClean="0"/>
              <a:t>Preberi več o gosenicah vešč na straneh</a:t>
            </a:r>
            <a:br>
              <a:rPr lang="sl-SI" smtClean="0"/>
            </a:br>
            <a:r>
              <a:rPr lang="sl-SI" smtClean="0"/>
              <a:t>31-33.</a:t>
            </a:r>
            <a:endParaRPr lang="en-US" smtClean="0"/>
          </a:p>
        </p:txBody>
      </p:sp>
      <p:sp>
        <p:nvSpPr>
          <p:cNvPr id="79876" name="AutoShape 9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610475" y="0"/>
            <a:ext cx="503238" cy="50482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79877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28000" y="0"/>
            <a:ext cx="504825" cy="503238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79878" name="AutoShape 12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640763" y="0"/>
            <a:ext cx="503237" cy="503238"/>
          </a:xfrm>
          <a:prstGeom prst="actionButtonE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79879" name="AutoShape 13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092950" y="0"/>
            <a:ext cx="504825" cy="503238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l-SI"/>
          </a:p>
        </p:txBody>
      </p:sp>
      <p:grpSp>
        <p:nvGrpSpPr>
          <p:cNvPr id="79880" name="Group 14"/>
          <p:cNvGrpSpPr>
            <a:grpSpLocks/>
          </p:cNvGrpSpPr>
          <p:nvPr/>
        </p:nvGrpSpPr>
        <p:grpSpPr bwMode="auto">
          <a:xfrm>
            <a:off x="6589713" y="0"/>
            <a:ext cx="503237" cy="503238"/>
            <a:chOff x="4151" y="0"/>
            <a:chExt cx="317" cy="317"/>
          </a:xfrm>
        </p:grpSpPr>
        <p:sp>
          <p:nvSpPr>
            <p:cNvPr id="79881" name="AutoShape 15">
              <a:hlinkClick r:id="" action="ppaction://hlinkshowjump?jump=lastslideviewed" highlightClick="1"/>
            </p:cNvPr>
            <p:cNvSpPr>
              <a:spLocks noChangeArrowheads="1"/>
            </p:cNvSpPr>
            <p:nvPr/>
          </p:nvSpPr>
          <p:spPr bwMode="auto">
            <a:xfrm>
              <a:off x="4151" y="0"/>
              <a:ext cx="317" cy="317"/>
            </a:xfrm>
            <a:prstGeom prst="actionButtonBlank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l-SI" sz="1000">
                <a:solidFill>
                  <a:schemeClr val="bg2"/>
                </a:solidFill>
              </a:endParaRPr>
            </a:p>
          </p:txBody>
        </p:sp>
        <p:sp>
          <p:nvSpPr>
            <p:cNvPr id="79882" name="AutoShape 16"/>
            <p:cNvSpPr>
              <a:spLocks noChangeArrowheads="1"/>
            </p:cNvSpPr>
            <p:nvPr/>
          </p:nvSpPr>
          <p:spPr bwMode="auto">
            <a:xfrm rot="512344">
              <a:off x="4211" y="44"/>
              <a:ext cx="209" cy="262"/>
            </a:xfrm>
            <a:prstGeom prst="curvedLeftArrow">
              <a:avLst>
                <a:gd name="adj1" fmla="val 8659"/>
                <a:gd name="adj2" fmla="val 33731"/>
                <a:gd name="adj3" fmla="val 74236"/>
              </a:avLst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mtClean="0"/>
              <a:t>Literatura</a:t>
            </a:r>
            <a:endParaRPr lang="en-US" smtClean="0"/>
          </a:p>
        </p:txBody>
      </p:sp>
      <p:sp>
        <p:nvSpPr>
          <p:cNvPr id="19046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mtClean="0"/>
              <a:t>Allen, G. (1999), Žuželke in druge majhne živali brez okostja, Tehniška založba Slovenije, Ljubljana</a:t>
            </a:r>
          </a:p>
          <a:p>
            <a:pPr lvl="1" eaLnBrk="1" hangingPunct="1">
              <a:defRPr/>
            </a:pPr>
            <a:r>
              <a:rPr lang="sl-SI" smtClean="0"/>
              <a:t>Preberi več o pajkih na straneh 68-71.</a:t>
            </a:r>
            <a:endParaRPr lang="en-US" smtClean="0"/>
          </a:p>
        </p:txBody>
      </p:sp>
      <p:sp>
        <p:nvSpPr>
          <p:cNvPr id="80900" name="AutoShape 9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610475" y="0"/>
            <a:ext cx="503238" cy="50482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80901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28000" y="0"/>
            <a:ext cx="504825" cy="503238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80902" name="AutoShape 12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640763" y="0"/>
            <a:ext cx="503237" cy="503238"/>
          </a:xfrm>
          <a:prstGeom prst="actionButtonE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80903" name="AutoShape 13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092950" y="0"/>
            <a:ext cx="504825" cy="503238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l-SI"/>
          </a:p>
        </p:txBody>
      </p:sp>
      <p:grpSp>
        <p:nvGrpSpPr>
          <p:cNvPr id="80904" name="Group 14"/>
          <p:cNvGrpSpPr>
            <a:grpSpLocks/>
          </p:cNvGrpSpPr>
          <p:nvPr/>
        </p:nvGrpSpPr>
        <p:grpSpPr bwMode="auto">
          <a:xfrm>
            <a:off x="6589713" y="0"/>
            <a:ext cx="503237" cy="503238"/>
            <a:chOff x="4151" y="0"/>
            <a:chExt cx="317" cy="317"/>
          </a:xfrm>
        </p:grpSpPr>
        <p:sp>
          <p:nvSpPr>
            <p:cNvPr id="80905" name="AutoShape 15">
              <a:hlinkClick r:id="" action="ppaction://hlinkshowjump?jump=lastslideviewed" highlightClick="1"/>
            </p:cNvPr>
            <p:cNvSpPr>
              <a:spLocks noChangeArrowheads="1"/>
            </p:cNvSpPr>
            <p:nvPr/>
          </p:nvSpPr>
          <p:spPr bwMode="auto">
            <a:xfrm>
              <a:off x="4151" y="0"/>
              <a:ext cx="317" cy="317"/>
            </a:xfrm>
            <a:prstGeom prst="actionButtonBlank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l-SI" sz="1000">
                <a:solidFill>
                  <a:schemeClr val="bg2"/>
                </a:solidFill>
              </a:endParaRPr>
            </a:p>
          </p:txBody>
        </p:sp>
        <p:sp>
          <p:nvSpPr>
            <p:cNvPr id="80906" name="AutoShape 16"/>
            <p:cNvSpPr>
              <a:spLocks noChangeArrowheads="1"/>
            </p:cNvSpPr>
            <p:nvPr/>
          </p:nvSpPr>
          <p:spPr bwMode="auto">
            <a:xfrm rot="512344">
              <a:off x="4211" y="44"/>
              <a:ext cx="209" cy="262"/>
            </a:xfrm>
            <a:prstGeom prst="curvedLeftArrow">
              <a:avLst>
                <a:gd name="adj1" fmla="val 8659"/>
                <a:gd name="adj2" fmla="val 33731"/>
                <a:gd name="adj3" fmla="val 74236"/>
              </a:avLst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mtClean="0"/>
              <a:t>Literatura</a:t>
            </a:r>
            <a:endParaRPr lang="en-US" smtClean="0"/>
          </a:p>
        </p:txBody>
      </p:sp>
      <p:sp>
        <p:nvSpPr>
          <p:cNvPr id="19251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mtClean="0"/>
              <a:t>Allen, G. (1999), Žuželke in druge majhne živali brez okostja, Tehniška založba Slovenije, Ljubljana</a:t>
            </a:r>
          </a:p>
          <a:p>
            <a:pPr lvl="1" eaLnBrk="1" hangingPunct="1">
              <a:defRPr/>
            </a:pPr>
            <a:r>
              <a:rPr lang="sl-SI" smtClean="0"/>
              <a:t>Preberi več o pozidnih pajkih na straneh</a:t>
            </a:r>
            <a:br>
              <a:rPr lang="sl-SI" smtClean="0"/>
            </a:br>
            <a:r>
              <a:rPr lang="sl-SI" smtClean="0"/>
              <a:t>70-71 in pršicah na strani 69.</a:t>
            </a:r>
            <a:endParaRPr lang="en-US" smtClean="0"/>
          </a:p>
        </p:txBody>
      </p:sp>
      <p:sp>
        <p:nvSpPr>
          <p:cNvPr id="81924" name="AutoShape 9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610475" y="0"/>
            <a:ext cx="503238" cy="50482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81925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28000" y="0"/>
            <a:ext cx="504825" cy="503238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81926" name="AutoShape 12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640763" y="0"/>
            <a:ext cx="503237" cy="503238"/>
          </a:xfrm>
          <a:prstGeom prst="actionButtonE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81927" name="AutoShape 13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092950" y="0"/>
            <a:ext cx="504825" cy="503238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l-SI"/>
          </a:p>
        </p:txBody>
      </p:sp>
      <p:grpSp>
        <p:nvGrpSpPr>
          <p:cNvPr id="81928" name="Group 14"/>
          <p:cNvGrpSpPr>
            <a:grpSpLocks/>
          </p:cNvGrpSpPr>
          <p:nvPr/>
        </p:nvGrpSpPr>
        <p:grpSpPr bwMode="auto">
          <a:xfrm>
            <a:off x="6589713" y="0"/>
            <a:ext cx="503237" cy="503238"/>
            <a:chOff x="4151" y="0"/>
            <a:chExt cx="317" cy="317"/>
          </a:xfrm>
        </p:grpSpPr>
        <p:sp>
          <p:nvSpPr>
            <p:cNvPr id="81929" name="AutoShape 15">
              <a:hlinkClick r:id="" action="ppaction://hlinkshowjump?jump=lastslideviewed" highlightClick="1"/>
            </p:cNvPr>
            <p:cNvSpPr>
              <a:spLocks noChangeArrowheads="1"/>
            </p:cNvSpPr>
            <p:nvPr/>
          </p:nvSpPr>
          <p:spPr bwMode="auto">
            <a:xfrm>
              <a:off x="4151" y="0"/>
              <a:ext cx="317" cy="317"/>
            </a:xfrm>
            <a:prstGeom prst="actionButtonBlank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l-SI" sz="1000">
                <a:solidFill>
                  <a:schemeClr val="bg2"/>
                </a:solidFill>
              </a:endParaRPr>
            </a:p>
          </p:txBody>
        </p:sp>
        <p:sp>
          <p:nvSpPr>
            <p:cNvPr id="81930" name="AutoShape 16"/>
            <p:cNvSpPr>
              <a:spLocks noChangeArrowheads="1"/>
            </p:cNvSpPr>
            <p:nvPr/>
          </p:nvSpPr>
          <p:spPr bwMode="auto">
            <a:xfrm rot="512344">
              <a:off x="4211" y="44"/>
              <a:ext cx="209" cy="262"/>
            </a:xfrm>
            <a:prstGeom prst="curvedLeftArrow">
              <a:avLst>
                <a:gd name="adj1" fmla="val 8659"/>
                <a:gd name="adj2" fmla="val 33731"/>
                <a:gd name="adj3" fmla="val 74236"/>
              </a:avLst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</p:grp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mtClean="0"/>
              <a:t>Literatura</a:t>
            </a:r>
            <a:endParaRPr lang="en-US" smtClean="0"/>
          </a:p>
        </p:txBody>
      </p:sp>
      <p:sp>
        <p:nvSpPr>
          <p:cNvPr id="19456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mtClean="0"/>
              <a:t>Allen, G. (1999), Žuželke in druge majhne živali brez okostja, Tehniška založba Slovenije, Ljubljana</a:t>
            </a:r>
          </a:p>
          <a:p>
            <a:pPr lvl="1" eaLnBrk="1" hangingPunct="1">
              <a:defRPr/>
            </a:pPr>
            <a:r>
              <a:rPr lang="sl-SI" smtClean="0"/>
              <a:t>Preberi več o mokricah in strigah na straneh 72 in 74-75.</a:t>
            </a:r>
            <a:endParaRPr lang="en-US" smtClean="0"/>
          </a:p>
        </p:txBody>
      </p:sp>
      <p:sp>
        <p:nvSpPr>
          <p:cNvPr id="82948" name="AutoShape 9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610475" y="0"/>
            <a:ext cx="503238" cy="50482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82949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28000" y="0"/>
            <a:ext cx="504825" cy="503238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82950" name="AutoShape 12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640763" y="0"/>
            <a:ext cx="503237" cy="503238"/>
          </a:xfrm>
          <a:prstGeom prst="actionButtonE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82951" name="AutoShape 13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092950" y="0"/>
            <a:ext cx="504825" cy="503238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l-SI"/>
          </a:p>
        </p:txBody>
      </p:sp>
      <p:grpSp>
        <p:nvGrpSpPr>
          <p:cNvPr id="82952" name="Group 14"/>
          <p:cNvGrpSpPr>
            <a:grpSpLocks/>
          </p:cNvGrpSpPr>
          <p:nvPr/>
        </p:nvGrpSpPr>
        <p:grpSpPr bwMode="auto">
          <a:xfrm>
            <a:off x="6589713" y="0"/>
            <a:ext cx="503237" cy="503238"/>
            <a:chOff x="4151" y="0"/>
            <a:chExt cx="317" cy="317"/>
          </a:xfrm>
        </p:grpSpPr>
        <p:sp>
          <p:nvSpPr>
            <p:cNvPr id="82953" name="AutoShape 15">
              <a:hlinkClick r:id="" action="ppaction://hlinkshowjump?jump=lastslideviewed" highlightClick="1"/>
            </p:cNvPr>
            <p:cNvSpPr>
              <a:spLocks noChangeArrowheads="1"/>
            </p:cNvSpPr>
            <p:nvPr/>
          </p:nvSpPr>
          <p:spPr bwMode="auto">
            <a:xfrm>
              <a:off x="4151" y="0"/>
              <a:ext cx="317" cy="317"/>
            </a:xfrm>
            <a:prstGeom prst="actionButtonBlank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l-SI" sz="1000">
                <a:solidFill>
                  <a:schemeClr val="bg2"/>
                </a:solidFill>
              </a:endParaRPr>
            </a:p>
          </p:txBody>
        </p:sp>
        <p:sp>
          <p:nvSpPr>
            <p:cNvPr id="82954" name="AutoShape 16"/>
            <p:cNvSpPr>
              <a:spLocks noChangeArrowheads="1"/>
            </p:cNvSpPr>
            <p:nvPr/>
          </p:nvSpPr>
          <p:spPr bwMode="auto">
            <a:xfrm rot="512344">
              <a:off x="4211" y="44"/>
              <a:ext cx="209" cy="262"/>
            </a:xfrm>
            <a:prstGeom prst="curvedLeftArrow">
              <a:avLst>
                <a:gd name="adj1" fmla="val 8659"/>
                <a:gd name="adj2" fmla="val 33731"/>
                <a:gd name="adj3" fmla="val 74236"/>
              </a:avLst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mtClean="0"/>
              <a:t>Splošne lastnosti</a:t>
            </a:r>
            <a:endParaRPr lang="en-US" smtClean="0"/>
          </a:p>
        </p:txBody>
      </p:sp>
      <p:sp>
        <p:nvSpPr>
          <p:cNvPr id="19459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38200" y="1905000"/>
            <a:ext cx="8007350" cy="202565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sl-SI" sz="2800" smtClean="0"/>
              <a:t>Žival ima šest členastih nog, nekaj nog s priseski in nima kril.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sl-SI" sz="2800" smtClean="0"/>
              <a:t>To je žuželčja ličinka, imenovana</a:t>
            </a:r>
            <a:r>
              <a:rPr lang="sl-SI" sz="2800" b="1" smtClean="0"/>
              <a:t> GOSENICA</a:t>
            </a:r>
            <a:r>
              <a:rPr lang="sl-SI" sz="2800" smtClean="0"/>
              <a:t>.</a:t>
            </a:r>
            <a:endParaRPr lang="en-US" sz="2800" smtClean="0"/>
          </a:p>
        </p:txBody>
      </p:sp>
      <p:pic>
        <p:nvPicPr>
          <p:cNvPr id="10244" name="Picture 8" descr="zuzelke_splosne_lastnosti_kljucCmb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619250" y="4076700"/>
            <a:ext cx="6262688" cy="1701800"/>
          </a:xfrm>
          <a:noFill/>
        </p:spPr>
      </p:pic>
      <p:sp>
        <p:nvSpPr>
          <p:cNvPr id="10245" name="AutoShape 13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43875" y="549275"/>
            <a:ext cx="1000125" cy="549275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sl-SI" b="1"/>
              <a:t>DA</a:t>
            </a:r>
            <a:endParaRPr lang="en-US" b="1"/>
          </a:p>
        </p:txBody>
      </p:sp>
      <p:sp>
        <p:nvSpPr>
          <p:cNvPr id="10246" name="AutoShape 1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43875" y="1125538"/>
            <a:ext cx="1000125" cy="549275"/>
          </a:xfrm>
          <a:prstGeom prst="actionButtonBlank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sl-SI" b="1">
                <a:solidFill>
                  <a:schemeClr val="bg2"/>
                </a:solidFill>
              </a:rPr>
              <a:t>NE</a:t>
            </a:r>
            <a:endParaRPr lang="en-US" b="1">
              <a:solidFill>
                <a:schemeClr val="bg2"/>
              </a:solidFill>
            </a:endParaRPr>
          </a:p>
        </p:txBody>
      </p:sp>
      <p:sp>
        <p:nvSpPr>
          <p:cNvPr id="10247" name="AutoShape 18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610475" y="0"/>
            <a:ext cx="503238" cy="50482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10248" name="AutoShape 1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28000" y="0"/>
            <a:ext cx="504825" cy="503238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10249" name="AutoShape 20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640763" y="0"/>
            <a:ext cx="503237" cy="503238"/>
          </a:xfrm>
          <a:prstGeom prst="actionButtonE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10250" name="AutoShape 21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092950" y="0"/>
            <a:ext cx="504825" cy="503238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l-SI"/>
          </a:p>
        </p:txBody>
      </p:sp>
      <p:grpSp>
        <p:nvGrpSpPr>
          <p:cNvPr id="10251" name="Group 22"/>
          <p:cNvGrpSpPr>
            <a:grpSpLocks/>
          </p:cNvGrpSpPr>
          <p:nvPr/>
        </p:nvGrpSpPr>
        <p:grpSpPr bwMode="auto">
          <a:xfrm>
            <a:off x="6589713" y="0"/>
            <a:ext cx="503237" cy="503238"/>
            <a:chOff x="4151" y="0"/>
            <a:chExt cx="317" cy="317"/>
          </a:xfrm>
        </p:grpSpPr>
        <p:sp>
          <p:nvSpPr>
            <p:cNvPr id="10252" name="AutoShape 23">
              <a:hlinkClick r:id="" action="ppaction://hlinkshowjump?jump=lastslideviewed" highlightClick="1"/>
            </p:cNvPr>
            <p:cNvSpPr>
              <a:spLocks noChangeArrowheads="1"/>
            </p:cNvSpPr>
            <p:nvPr/>
          </p:nvSpPr>
          <p:spPr bwMode="auto">
            <a:xfrm>
              <a:off x="4151" y="0"/>
              <a:ext cx="317" cy="317"/>
            </a:xfrm>
            <a:prstGeom prst="actionButtonBlank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l-SI" sz="1000">
                <a:solidFill>
                  <a:schemeClr val="bg2"/>
                </a:solidFill>
              </a:endParaRPr>
            </a:p>
          </p:txBody>
        </p:sp>
        <p:sp>
          <p:nvSpPr>
            <p:cNvPr id="10253" name="AutoShape 24"/>
            <p:cNvSpPr>
              <a:spLocks noChangeArrowheads="1"/>
            </p:cNvSpPr>
            <p:nvPr/>
          </p:nvSpPr>
          <p:spPr bwMode="auto">
            <a:xfrm rot="512344">
              <a:off x="4211" y="44"/>
              <a:ext cx="209" cy="262"/>
            </a:xfrm>
            <a:prstGeom prst="curvedLeftArrow">
              <a:avLst>
                <a:gd name="adj1" fmla="val 8659"/>
                <a:gd name="adj2" fmla="val 33731"/>
                <a:gd name="adj3" fmla="val 74236"/>
              </a:avLst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mtClean="0"/>
              <a:t>Literatura</a:t>
            </a:r>
            <a:endParaRPr lang="en-US" smtClean="0"/>
          </a:p>
        </p:txBody>
      </p:sp>
      <p:sp>
        <p:nvSpPr>
          <p:cNvPr id="19661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mtClean="0"/>
              <a:t>Allen, G. (1999), Žuželke in druge majhne živali brez okostja, Tehniška založba Slovenije, Ljubljana</a:t>
            </a:r>
          </a:p>
          <a:p>
            <a:pPr lvl="1" eaLnBrk="1" hangingPunct="1">
              <a:defRPr/>
            </a:pPr>
            <a:r>
              <a:rPr lang="sl-SI" smtClean="0"/>
              <a:t>Preberi več o dvojnonogah in deževnikih na straneh 73-75.</a:t>
            </a:r>
            <a:endParaRPr lang="en-US" smtClean="0"/>
          </a:p>
        </p:txBody>
      </p:sp>
      <p:sp>
        <p:nvSpPr>
          <p:cNvPr id="83972" name="AutoShape 9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610475" y="0"/>
            <a:ext cx="503238" cy="50482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83973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28000" y="0"/>
            <a:ext cx="504825" cy="503238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83974" name="AutoShape 12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640763" y="0"/>
            <a:ext cx="503237" cy="503238"/>
          </a:xfrm>
          <a:prstGeom prst="actionButtonE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83975" name="AutoShape 13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092950" y="0"/>
            <a:ext cx="504825" cy="503238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l-SI"/>
          </a:p>
        </p:txBody>
      </p:sp>
      <p:grpSp>
        <p:nvGrpSpPr>
          <p:cNvPr id="83976" name="Group 14"/>
          <p:cNvGrpSpPr>
            <a:grpSpLocks/>
          </p:cNvGrpSpPr>
          <p:nvPr/>
        </p:nvGrpSpPr>
        <p:grpSpPr bwMode="auto">
          <a:xfrm>
            <a:off x="6589713" y="0"/>
            <a:ext cx="503237" cy="503238"/>
            <a:chOff x="4151" y="0"/>
            <a:chExt cx="317" cy="317"/>
          </a:xfrm>
        </p:grpSpPr>
        <p:sp>
          <p:nvSpPr>
            <p:cNvPr id="83977" name="AutoShape 15">
              <a:hlinkClick r:id="" action="ppaction://hlinkshowjump?jump=lastslideviewed" highlightClick="1"/>
            </p:cNvPr>
            <p:cNvSpPr>
              <a:spLocks noChangeArrowheads="1"/>
            </p:cNvSpPr>
            <p:nvPr/>
          </p:nvSpPr>
          <p:spPr bwMode="auto">
            <a:xfrm>
              <a:off x="4151" y="0"/>
              <a:ext cx="317" cy="317"/>
            </a:xfrm>
            <a:prstGeom prst="actionButtonBlank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l-SI" sz="1000">
                <a:solidFill>
                  <a:schemeClr val="bg2"/>
                </a:solidFill>
              </a:endParaRPr>
            </a:p>
          </p:txBody>
        </p:sp>
        <p:sp>
          <p:nvSpPr>
            <p:cNvPr id="83978" name="AutoShape 16"/>
            <p:cNvSpPr>
              <a:spLocks noChangeArrowheads="1"/>
            </p:cNvSpPr>
            <p:nvPr/>
          </p:nvSpPr>
          <p:spPr bwMode="auto">
            <a:xfrm rot="512344">
              <a:off x="4211" y="44"/>
              <a:ext cx="209" cy="262"/>
            </a:xfrm>
            <a:prstGeom prst="curvedLeftArrow">
              <a:avLst>
                <a:gd name="adj1" fmla="val 8659"/>
                <a:gd name="adj2" fmla="val 33731"/>
                <a:gd name="adj3" fmla="val 74236"/>
              </a:avLst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</p:grp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mtClean="0"/>
              <a:t>Literatura</a:t>
            </a:r>
            <a:endParaRPr lang="en-US" smtClean="0"/>
          </a:p>
        </p:txBody>
      </p:sp>
      <p:sp>
        <p:nvSpPr>
          <p:cNvPr id="19865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mtClean="0"/>
              <a:t>Allen, G. (1999), Žuželke in druge majhne živali brez okostja, Tehniška založba Slovenije, Ljubljana</a:t>
            </a:r>
          </a:p>
          <a:p>
            <a:pPr lvl="1" eaLnBrk="1" hangingPunct="1">
              <a:defRPr/>
            </a:pPr>
            <a:r>
              <a:rPr lang="sl-SI" smtClean="0"/>
              <a:t>Preberi več o polžih na straneh 76-79.</a:t>
            </a:r>
            <a:endParaRPr lang="en-US" smtClean="0"/>
          </a:p>
        </p:txBody>
      </p:sp>
      <p:sp>
        <p:nvSpPr>
          <p:cNvPr id="84996" name="AutoShape 9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610475" y="0"/>
            <a:ext cx="503238" cy="50482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84997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28000" y="0"/>
            <a:ext cx="504825" cy="503238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84998" name="AutoShape 11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092950" y="0"/>
            <a:ext cx="504825" cy="503238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l-SI"/>
          </a:p>
        </p:txBody>
      </p:sp>
      <p:sp>
        <p:nvSpPr>
          <p:cNvPr id="84999" name="AutoShape 12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640763" y="0"/>
            <a:ext cx="503237" cy="503238"/>
          </a:xfrm>
          <a:prstGeom prst="actionButtonE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grpSp>
        <p:nvGrpSpPr>
          <p:cNvPr id="85000" name="Group 13"/>
          <p:cNvGrpSpPr>
            <a:grpSpLocks/>
          </p:cNvGrpSpPr>
          <p:nvPr/>
        </p:nvGrpSpPr>
        <p:grpSpPr bwMode="auto">
          <a:xfrm>
            <a:off x="6589713" y="0"/>
            <a:ext cx="503237" cy="503238"/>
            <a:chOff x="4151" y="0"/>
            <a:chExt cx="317" cy="317"/>
          </a:xfrm>
        </p:grpSpPr>
        <p:sp>
          <p:nvSpPr>
            <p:cNvPr id="85001" name="AutoShape 14">
              <a:hlinkClick r:id="" action="ppaction://hlinkshowjump?jump=lastslideviewed" highlightClick="1"/>
            </p:cNvPr>
            <p:cNvSpPr>
              <a:spLocks noChangeArrowheads="1"/>
            </p:cNvSpPr>
            <p:nvPr/>
          </p:nvSpPr>
          <p:spPr bwMode="auto">
            <a:xfrm>
              <a:off x="4151" y="0"/>
              <a:ext cx="317" cy="317"/>
            </a:xfrm>
            <a:prstGeom prst="actionButtonBlank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l-SI" sz="1000">
                <a:solidFill>
                  <a:schemeClr val="bg2"/>
                </a:solidFill>
              </a:endParaRPr>
            </a:p>
          </p:txBody>
        </p:sp>
        <p:sp>
          <p:nvSpPr>
            <p:cNvPr id="85002" name="AutoShape 15"/>
            <p:cNvSpPr>
              <a:spLocks noChangeArrowheads="1"/>
            </p:cNvSpPr>
            <p:nvPr/>
          </p:nvSpPr>
          <p:spPr bwMode="auto">
            <a:xfrm rot="512344">
              <a:off x="4211" y="44"/>
              <a:ext cx="209" cy="262"/>
            </a:xfrm>
            <a:prstGeom prst="curvedLeftArrow">
              <a:avLst>
                <a:gd name="adj1" fmla="val 8659"/>
                <a:gd name="adj2" fmla="val 33731"/>
                <a:gd name="adj3" fmla="val 74236"/>
              </a:avLst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</p:grp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mtClean="0"/>
              <a:t>Literatura</a:t>
            </a:r>
            <a:endParaRPr lang="en-US" smtClean="0"/>
          </a:p>
        </p:txBody>
      </p:sp>
      <p:sp>
        <p:nvSpPr>
          <p:cNvPr id="20070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mtClean="0"/>
              <a:t>Allen, G. (1999), Žuželke in druge majhne živali brez okostja, Tehniška založba Slovenije, Ljubljana</a:t>
            </a:r>
          </a:p>
          <a:p>
            <a:pPr lvl="1" eaLnBrk="1" hangingPunct="1">
              <a:defRPr/>
            </a:pPr>
            <a:r>
              <a:rPr lang="sl-SI" smtClean="0"/>
              <a:t>Preberi več o ličinkah na straneh 34, 38, 42, 64.</a:t>
            </a:r>
            <a:endParaRPr lang="en-US" smtClean="0"/>
          </a:p>
        </p:txBody>
      </p:sp>
      <p:sp>
        <p:nvSpPr>
          <p:cNvPr id="86020" name="AutoShape 9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610475" y="0"/>
            <a:ext cx="503238" cy="50482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86021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28000" y="0"/>
            <a:ext cx="504825" cy="503238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86022" name="AutoShape 11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092950" y="0"/>
            <a:ext cx="504825" cy="503238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l-SI"/>
          </a:p>
        </p:txBody>
      </p:sp>
      <p:sp>
        <p:nvSpPr>
          <p:cNvPr id="86023" name="AutoShape 12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640763" y="0"/>
            <a:ext cx="503237" cy="503238"/>
          </a:xfrm>
          <a:prstGeom prst="actionButtonE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grpSp>
        <p:nvGrpSpPr>
          <p:cNvPr id="86024" name="Group 13"/>
          <p:cNvGrpSpPr>
            <a:grpSpLocks/>
          </p:cNvGrpSpPr>
          <p:nvPr/>
        </p:nvGrpSpPr>
        <p:grpSpPr bwMode="auto">
          <a:xfrm>
            <a:off x="6589713" y="0"/>
            <a:ext cx="503237" cy="503238"/>
            <a:chOff x="4151" y="0"/>
            <a:chExt cx="317" cy="317"/>
          </a:xfrm>
        </p:grpSpPr>
        <p:sp>
          <p:nvSpPr>
            <p:cNvPr id="86025" name="AutoShape 14">
              <a:hlinkClick r:id="" action="ppaction://hlinkshowjump?jump=lastslideviewed" highlightClick="1"/>
            </p:cNvPr>
            <p:cNvSpPr>
              <a:spLocks noChangeArrowheads="1"/>
            </p:cNvSpPr>
            <p:nvPr/>
          </p:nvSpPr>
          <p:spPr bwMode="auto">
            <a:xfrm>
              <a:off x="4151" y="0"/>
              <a:ext cx="317" cy="317"/>
            </a:xfrm>
            <a:prstGeom prst="actionButtonBlank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l-SI" sz="1000">
                <a:solidFill>
                  <a:schemeClr val="bg2"/>
                </a:solidFill>
              </a:endParaRPr>
            </a:p>
          </p:txBody>
        </p:sp>
        <p:sp>
          <p:nvSpPr>
            <p:cNvPr id="86026" name="AutoShape 15"/>
            <p:cNvSpPr>
              <a:spLocks noChangeArrowheads="1"/>
            </p:cNvSpPr>
            <p:nvPr/>
          </p:nvSpPr>
          <p:spPr bwMode="auto">
            <a:xfrm rot="512344">
              <a:off x="4211" y="44"/>
              <a:ext cx="209" cy="262"/>
            </a:xfrm>
            <a:prstGeom prst="curvedLeftArrow">
              <a:avLst>
                <a:gd name="adj1" fmla="val 8659"/>
                <a:gd name="adj2" fmla="val 33731"/>
                <a:gd name="adj3" fmla="val 74236"/>
              </a:avLst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5" name="Rectangle 7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mtClean="0"/>
              <a:t>Dodatno branje</a:t>
            </a:r>
            <a:endParaRPr lang="en-US" smtClean="0"/>
          </a:p>
        </p:txBody>
      </p:sp>
      <p:sp>
        <p:nvSpPr>
          <p:cNvPr id="217098" name="Rectangle 10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sl-SI" sz="2400" smtClean="0"/>
              <a:t>Bajd, B. (1999), Moje prve drobne živali tal. DZS, Ljubljana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l-SI" sz="2400" smtClean="0"/>
              <a:t>Bajd, B. (2005), Moji prvi metulji. Modrijan, Ljubljana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l-SI" sz="2400" smtClean="0"/>
              <a:t>Dierl, W. (1988), Metulji. Zbirka Sprehodi v naravo, CZ, Ljubljana.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l-SI" sz="2400" smtClean="0"/>
              <a:t>Garms, H. in Borm, L. (1981), Živalstvo Evrope. MK, Ljubljana.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l-SI" sz="2400" smtClean="0"/>
              <a:t>Kurillo, J. (1992), Metulji Slovenije. DZS, Ljubljana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l-SI" sz="2400" smtClean="0"/>
              <a:t>Mršić, N. in Novak, T. (1995), Vzorčenje in določanje talnih živali. ZŠ, Ljubljana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sl-SI" sz="2400" smtClean="0"/>
              <a:t>Scherer, G. (1989), Hrošči. Zbirka Sprehodi v naravo, CZ, Ljubljana</a:t>
            </a:r>
            <a:endParaRPr lang="en-US" sz="2400" smtClean="0"/>
          </a:p>
        </p:txBody>
      </p:sp>
      <p:sp>
        <p:nvSpPr>
          <p:cNvPr id="87044" name="AutoShape 9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639175" y="0"/>
            <a:ext cx="504825" cy="503238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l-SI"/>
          </a:p>
        </p:txBody>
      </p:sp>
      <p:grpSp>
        <p:nvGrpSpPr>
          <p:cNvPr id="87045" name="Group 11"/>
          <p:cNvGrpSpPr>
            <a:grpSpLocks/>
          </p:cNvGrpSpPr>
          <p:nvPr/>
        </p:nvGrpSpPr>
        <p:grpSpPr bwMode="auto">
          <a:xfrm>
            <a:off x="6589713" y="0"/>
            <a:ext cx="503237" cy="503238"/>
            <a:chOff x="4151" y="0"/>
            <a:chExt cx="317" cy="317"/>
          </a:xfrm>
        </p:grpSpPr>
        <p:sp>
          <p:nvSpPr>
            <p:cNvPr id="87046" name="AutoShape 12">
              <a:hlinkClick r:id="" action="ppaction://hlinkshowjump?jump=lastslideviewed" highlightClick="1"/>
            </p:cNvPr>
            <p:cNvSpPr>
              <a:spLocks noChangeArrowheads="1"/>
            </p:cNvSpPr>
            <p:nvPr/>
          </p:nvSpPr>
          <p:spPr bwMode="auto">
            <a:xfrm>
              <a:off x="4151" y="0"/>
              <a:ext cx="317" cy="317"/>
            </a:xfrm>
            <a:prstGeom prst="actionButtonBlank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l-SI" sz="1000">
                <a:solidFill>
                  <a:schemeClr val="bg2"/>
                </a:solidFill>
              </a:endParaRPr>
            </a:p>
          </p:txBody>
        </p:sp>
        <p:sp>
          <p:nvSpPr>
            <p:cNvPr id="87047" name="AutoShape 13"/>
            <p:cNvSpPr>
              <a:spLocks noChangeArrowheads="1"/>
            </p:cNvSpPr>
            <p:nvPr/>
          </p:nvSpPr>
          <p:spPr bwMode="auto">
            <a:xfrm rot="512344">
              <a:off x="4211" y="44"/>
              <a:ext cx="209" cy="262"/>
            </a:xfrm>
            <a:prstGeom prst="curvedLeftArrow">
              <a:avLst>
                <a:gd name="adj1" fmla="val 8659"/>
                <a:gd name="adj2" fmla="val 33731"/>
                <a:gd name="adj3" fmla="val 74236"/>
              </a:avLst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l-SI" smtClean="0"/>
              <a:t>Splošne lastnosti</a:t>
            </a:r>
            <a:endParaRPr lang="en-US" smtClean="0"/>
          </a:p>
        </p:txBody>
      </p:sp>
      <p:sp>
        <p:nvSpPr>
          <p:cNvPr id="21507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38200" y="1905000"/>
            <a:ext cx="8007350" cy="202565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sl-SI" sz="2800" smtClean="0"/>
              <a:t>Žival je brez kril, ima osem členastih nog in samo eno- ali dvodelno telo.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sl-SI" sz="2800" smtClean="0"/>
              <a:t>To je </a:t>
            </a:r>
            <a:r>
              <a:rPr lang="sl-SI" sz="2800" b="1" smtClean="0"/>
              <a:t>PAJEK</a:t>
            </a:r>
            <a:r>
              <a:rPr lang="sl-SI" sz="2800" smtClean="0"/>
              <a:t> (skupina PAJKOVCI.</a:t>
            </a:r>
            <a:endParaRPr lang="en-US" sz="2800" smtClean="0"/>
          </a:p>
        </p:txBody>
      </p:sp>
      <p:pic>
        <p:nvPicPr>
          <p:cNvPr id="11268" name="Picture 8" descr="zuzelke_splosne_lastnosti_kljucDmb"/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138363" y="4076700"/>
            <a:ext cx="5405437" cy="2019300"/>
          </a:xfrm>
          <a:noFill/>
        </p:spPr>
      </p:pic>
      <p:sp>
        <p:nvSpPr>
          <p:cNvPr id="11269" name="AutoShape 11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143875" y="549275"/>
            <a:ext cx="1000125" cy="549275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sl-SI" b="1"/>
              <a:t>DA</a:t>
            </a:r>
            <a:endParaRPr lang="en-US" b="1"/>
          </a:p>
        </p:txBody>
      </p:sp>
      <p:sp>
        <p:nvSpPr>
          <p:cNvPr id="11270" name="AutoShape 1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43875" y="1125538"/>
            <a:ext cx="1000125" cy="549275"/>
          </a:xfrm>
          <a:prstGeom prst="actionButtonBlank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sl-SI" b="1">
                <a:solidFill>
                  <a:schemeClr val="bg2"/>
                </a:solidFill>
              </a:rPr>
              <a:t>NE</a:t>
            </a:r>
            <a:endParaRPr lang="en-US" b="1">
              <a:solidFill>
                <a:schemeClr val="bg2"/>
              </a:solidFill>
            </a:endParaRPr>
          </a:p>
        </p:txBody>
      </p:sp>
      <p:sp>
        <p:nvSpPr>
          <p:cNvPr id="11271" name="AutoShape 16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7610475" y="0"/>
            <a:ext cx="503238" cy="504825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11272" name="AutoShape 17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128000" y="0"/>
            <a:ext cx="504825" cy="503238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11273" name="AutoShape 18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640763" y="0"/>
            <a:ext cx="503237" cy="503238"/>
          </a:xfrm>
          <a:prstGeom prst="actionButtonEnd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11274" name="AutoShape 19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7092950" y="0"/>
            <a:ext cx="504825" cy="503238"/>
          </a:xfrm>
          <a:prstGeom prst="actionButtonBeginning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l-SI"/>
          </a:p>
        </p:txBody>
      </p:sp>
      <p:grpSp>
        <p:nvGrpSpPr>
          <p:cNvPr id="11275" name="Group 20"/>
          <p:cNvGrpSpPr>
            <a:grpSpLocks/>
          </p:cNvGrpSpPr>
          <p:nvPr/>
        </p:nvGrpSpPr>
        <p:grpSpPr bwMode="auto">
          <a:xfrm>
            <a:off x="6589713" y="0"/>
            <a:ext cx="503237" cy="503238"/>
            <a:chOff x="4151" y="0"/>
            <a:chExt cx="317" cy="317"/>
          </a:xfrm>
        </p:grpSpPr>
        <p:sp>
          <p:nvSpPr>
            <p:cNvPr id="11276" name="AutoShape 21">
              <a:hlinkClick r:id="" action="ppaction://hlinkshowjump?jump=lastslideviewed" highlightClick="1"/>
            </p:cNvPr>
            <p:cNvSpPr>
              <a:spLocks noChangeArrowheads="1"/>
            </p:cNvSpPr>
            <p:nvPr/>
          </p:nvSpPr>
          <p:spPr bwMode="auto">
            <a:xfrm>
              <a:off x="4151" y="0"/>
              <a:ext cx="317" cy="317"/>
            </a:xfrm>
            <a:prstGeom prst="actionButtonBlank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l-SI" sz="1000">
                <a:solidFill>
                  <a:schemeClr val="bg2"/>
                </a:solidFill>
              </a:endParaRPr>
            </a:p>
          </p:txBody>
        </p:sp>
        <p:sp>
          <p:nvSpPr>
            <p:cNvPr id="11277" name="AutoShape 22"/>
            <p:cNvSpPr>
              <a:spLocks noChangeArrowheads="1"/>
            </p:cNvSpPr>
            <p:nvPr/>
          </p:nvSpPr>
          <p:spPr bwMode="auto">
            <a:xfrm rot="512344">
              <a:off x="4211" y="44"/>
              <a:ext cx="209" cy="262"/>
            </a:xfrm>
            <a:prstGeom prst="curvedLeftArrow">
              <a:avLst>
                <a:gd name="adj1" fmla="val 8659"/>
                <a:gd name="adj2" fmla="val 33731"/>
                <a:gd name="adj3" fmla="val 74236"/>
              </a:avLst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l-SI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sti stekla">
  <a:themeElements>
    <a:clrScheme name="Plasti stekla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Plasti stekl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lasti stekla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sti stekla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sti stekla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sti stekla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sti stekla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sti stekla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sti stekla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sti stekla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564</TotalTime>
  <Words>2436</Words>
  <Application>Microsoft Office PowerPoint</Application>
  <PresentationFormat>Diaprojekcija na zaslonu (4:3)</PresentationFormat>
  <Paragraphs>433</Paragraphs>
  <Slides>83</Slides>
  <Notes>83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83</vt:i4>
      </vt:variant>
    </vt:vector>
  </HeadingPairs>
  <TitlesOfParts>
    <vt:vector size="87" baseType="lpstr">
      <vt:lpstr>Arial</vt:lpstr>
      <vt:lpstr>Arial Black</vt:lpstr>
      <vt:lpstr>Wingdings</vt:lpstr>
      <vt:lpstr>Plasti stekla</vt:lpstr>
      <vt:lpstr>Žuželke in druge majhne živali brez okostja</vt:lpstr>
      <vt:lpstr>Povzetek</vt:lpstr>
      <vt:lpstr>Lastnosti gumbov</vt:lpstr>
      <vt:lpstr>Navodilo za delo</vt:lpstr>
      <vt:lpstr>Navodilo za delo</vt:lpstr>
      <vt:lpstr>Splošne lastnosti</vt:lpstr>
      <vt:lpstr>Splošne lastnosti</vt:lpstr>
      <vt:lpstr>Splošne lastnosti</vt:lpstr>
      <vt:lpstr>Splošne lastnosti</vt:lpstr>
      <vt:lpstr>Splošne lastnosti</vt:lpstr>
      <vt:lpstr>Splošne lastnosti</vt:lpstr>
      <vt:lpstr>Žuželke s krili</vt:lpstr>
      <vt:lpstr>Žuželke s krili</vt:lpstr>
      <vt:lpstr>Žuželke s krili</vt:lpstr>
      <vt:lpstr>Žuželke s krili</vt:lpstr>
      <vt:lpstr>Žuželke s krili</vt:lpstr>
      <vt:lpstr>Metulji in vešče</vt:lpstr>
      <vt:lpstr>Metulji in vešče</vt:lpstr>
      <vt:lpstr>Metulji in vešče</vt:lpstr>
      <vt:lpstr>Krila, oblika telesa</vt:lpstr>
      <vt:lpstr>Krila, oblika telesa</vt:lpstr>
      <vt:lpstr>Krila, oblika telesa</vt:lpstr>
      <vt:lpstr>Krila, oblika telesa</vt:lpstr>
      <vt:lpstr>Krila, oblika telesa</vt:lpstr>
      <vt:lpstr>Krila, oblika telesa</vt:lpstr>
      <vt:lpstr>Krila, oblika telesa</vt:lpstr>
      <vt:lpstr>Krila, oblika telesa</vt:lpstr>
      <vt:lpstr>Krila, oblika telesa</vt:lpstr>
      <vt:lpstr>Otrdela krila, oblika telesa</vt:lpstr>
      <vt:lpstr>Otrdela krila, oblika telesa</vt:lpstr>
      <vt:lpstr>Otrdela krila, oblika telesa</vt:lpstr>
      <vt:lpstr>Otrdela krila, oblika telesa</vt:lpstr>
      <vt:lpstr>Otrdela krila, oblika telesa</vt:lpstr>
      <vt:lpstr>Otrdela krila, oblika telesa</vt:lpstr>
      <vt:lpstr>Krila, oblika telesa</vt:lpstr>
      <vt:lpstr>Krila, oblika telesa</vt:lpstr>
      <vt:lpstr>Krila, oblika telesa</vt:lpstr>
      <vt:lpstr>Krila, oblika telesa</vt:lpstr>
      <vt:lpstr>Brez kril, oblika telesa</vt:lpstr>
      <vt:lpstr>Brez kril, oblika telesa</vt:lpstr>
      <vt:lpstr>Brez kril, oblika telesa</vt:lpstr>
      <vt:lpstr>Brez kril, oblika telesa</vt:lpstr>
      <vt:lpstr>Gosenice</vt:lpstr>
      <vt:lpstr>Gosenice</vt:lpstr>
      <vt:lpstr>Gosenice</vt:lpstr>
      <vt:lpstr>Gosenice</vt:lpstr>
      <vt:lpstr>Pajkovci</vt:lpstr>
      <vt:lpstr>Pajkovci</vt:lpstr>
      <vt:lpstr>Pajkovci</vt:lpstr>
      <vt:lpstr>Brez kril, več kot osem nog</vt:lpstr>
      <vt:lpstr>Brez kril, več kot osem nog</vt:lpstr>
      <vt:lpstr>Brez kril, več kot osem nog</vt:lpstr>
      <vt:lpstr>Brez kril, brez nog</vt:lpstr>
      <vt:lpstr>Brez kril, brez nog</vt:lpstr>
      <vt:lpstr>Brez kril, brez nog</vt:lpstr>
      <vt:lpstr>Brez kril, brez nog</vt:lpstr>
      <vt:lpstr>Brez kril, brez nog</vt:lpstr>
      <vt:lpstr>Literatura</vt:lpstr>
      <vt:lpstr>Literatura</vt:lpstr>
      <vt:lpstr>Literatura</vt:lpstr>
      <vt:lpstr>Literatura</vt:lpstr>
      <vt:lpstr>Literatura</vt:lpstr>
      <vt:lpstr>Literatura</vt:lpstr>
      <vt:lpstr>Literatura</vt:lpstr>
      <vt:lpstr>Literatura</vt:lpstr>
      <vt:lpstr>Literatura</vt:lpstr>
      <vt:lpstr>Literatura</vt:lpstr>
      <vt:lpstr>Literatura</vt:lpstr>
      <vt:lpstr>Literatura</vt:lpstr>
      <vt:lpstr>Literatura</vt:lpstr>
      <vt:lpstr>Literatura</vt:lpstr>
      <vt:lpstr>Literatura</vt:lpstr>
      <vt:lpstr>Literatura</vt:lpstr>
      <vt:lpstr>Literatura</vt:lpstr>
      <vt:lpstr>Literatura</vt:lpstr>
      <vt:lpstr>Literatura</vt:lpstr>
      <vt:lpstr>Literatura</vt:lpstr>
      <vt:lpstr>Literatura</vt:lpstr>
      <vt:lpstr>Literatura</vt:lpstr>
      <vt:lpstr>Literatura</vt:lpstr>
      <vt:lpstr>Literatura</vt:lpstr>
      <vt:lpstr>Literatura</vt:lpstr>
      <vt:lpstr>Dodatno branje</vt:lpstr>
    </vt:vector>
  </TitlesOfParts>
  <Company>Kraljevina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Žuželke</dc:title>
  <dc:creator>Alenka Kralj</dc:creator>
  <cp:lastModifiedBy>Rosana</cp:lastModifiedBy>
  <cp:revision>17</cp:revision>
  <dcterms:created xsi:type="dcterms:W3CDTF">2007-04-22T15:26:52Z</dcterms:created>
  <dcterms:modified xsi:type="dcterms:W3CDTF">2010-08-13T13:35:23Z</dcterms:modified>
</cp:coreProperties>
</file>