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58" r:id="rId5"/>
    <p:sldId id="260" r:id="rId6"/>
    <p:sldId id="261" r:id="rId7"/>
    <p:sldId id="263" r:id="rId8"/>
    <p:sldId id="264" r:id="rId9"/>
    <p:sldId id="262" r:id="rId10"/>
    <p:sldId id="268" r:id="rId11"/>
    <p:sldId id="267" r:id="rId12"/>
    <p:sldId id="269" r:id="rId13"/>
    <p:sldId id="265" r:id="rId14"/>
    <p:sldId id="266"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A224864-9804-44D7-A29A-148998307004}" type="datetimeFigureOut">
              <a:rPr lang="sl-SI"/>
              <a:pPr>
                <a:defRPr/>
              </a:pPr>
              <a:t>10.8.2010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C1FA814-C57D-4EEC-B14C-12DDBAC81013}"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435270BA-E22A-47AE-893F-6195A8B667E2}" type="datetime1">
              <a:rPr lang="sl-SI"/>
              <a:pPr>
                <a:defRPr/>
              </a:pPr>
              <a:t>10.8.2010</a:t>
            </a:fld>
            <a:endParaRPr lang="sl-SI"/>
          </a:p>
        </p:txBody>
      </p:sp>
      <p:sp>
        <p:nvSpPr>
          <p:cNvPr id="5" name="Ograda noge 4"/>
          <p:cNvSpPr>
            <a:spLocks noGrp="1"/>
          </p:cNvSpPr>
          <p:nvPr>
            <p:ph type="ftr" sz="quarter" idx="11"/>
          </p:nvPr>
        </p:nvSpPr>
        <p:spPr/>
        <p:txBody>
          <a:bodyPr/>
          <a:lstStyle>
            <a:lvl1pPr>
              <a:defRPr/>
            </a:lvl1pPr>
          </a:lstStyle>
          <a:p>
            <a:pPr>
              <a:defRPr/>
            </a:pPr>
            <a:r>
              <a:rPr lang="sl-SI"/>
              <a:t>Klavdija Štrancar</a:t>
            </a:r>
          </a:p>
        </p:txBody>
      </p:sp>
      <p:sp>
        <p:nvSpPr>
          <p:cNvPr id="6" name="Ograda številke diapozitiva 5"/>
          <p:cNvSpPr>
            <a:spLocks noGrp="1"/>
          </p:cNvSpPr>
          <p:nvPr>
            <p:ph type="sldNum" sz="quarter" idx="12"/>
          </p:nvPr>
        </p:nvSpPr>
        <p:spPr/>
        <p:txBody>
          <a:bodyPr/>
          <a:lstStyle>
            <a:lvl1pPr>
              <a:defRPr/>
            </a:lvl1pPr>
          </a:lstStyle>
          <a:p>
            <a:pPr>
              <a:defRPr/>
            </a:pPr>
            <a:fld id="{970571E9-B591-462B-8B97-CAAFE1107D47}"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D5C7FF83-1D27-4BEF-8378-FF7BD37F5E64}" type="datetime1">
              <a:rPr lang="sl-SI"/>
              <a:pPr>
                <a:defRPr/>
              </a:pPr>
              <a:t>10.8.2010</a:t>
            </a:fld>
            <a:endParaRPr lang="sl-SI"/>
          </a:p>
        </p:txBody>
      </p:sp>
      <p:sp>
        <p:nvSpPr>
          <p:cNvPr id="5" name="Ograda noge 4"/>
          <p:cNvSpPr>
            <a:spLocks noGrp="1"/>
          </p:cNvSpPr>
          <p:nvPr>
            <p:ph type="ftr" sz="quarter" idx="11"/>
          </p:nvPr>
        </p:nvSpPr>
        <p:spPr/>
        <p:txBody>
          <a:bodyPr/>
          <a:lstStyle>
            <a:lvl1pPr>
              <a:defRPr/>
            </a:lvl1pPr>
          </a:lstStyle>
          <a:p>
            <a:pPr>
              <a:defRPr/>
            </a:pPr>
            <a:r>
              <a:rPr lang="sl-SI"/>
              <a:t>Klavdija Štrancar</a:t>
            </a:r>
          </a:p>
        </p:txBody>
      </p:sp>
      <p:sp>
        <p:nvSpPr>
          <p:cNvPr id="6" name="Ograda številke diapozitiva 5"/>
          <p:cNvSpPr>
            <a:spLocks noGrp="1"/>
          </p:cNvSpPr>
          <p:nvPr>
            <p:ph type="sldNum" sz="quarter" idx="12"/>
          </p:nvPr>
        </p:nvSpPr>
        <p:spPr/>
        <p:txBody>
          <a:bodyPr/>
          <a:lstStyle>
            <a:lvl1pPr>
              <a:defRPr/>
            </a:lvl1pPr>
          </a:lstStyle>
          <a:p>
            <a:pPr>
              <a:defRPr/>
            </a:pPr>
            <a:fld id="{021E87B6-DE54-4981-ADB9-DA0FF30C81ED}"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F6A53AA4-3484-491C-BE33-64956A89D1A2}" type="datetime1">
              <a:rPr lang="sl-SI"/>
              <a:pPr>
                <a:defRPr/>
              </a:pPr>
              <a:t>10.8.2010</a:t>
            </a:fld>
            <a:endParaRPr lang="sl-SI"/>
          </a:p>
        </p:txBody>
      </p:sp>
      <p:sp>
        <p:nvSpPr>
          <p:cNvPr id="5" name="Ograda noge 4"/>
          <p:cNvSpPr>
            <a:spLocks noGrp="1"/>
          </p:cNvSpPr>
          <p:nvPr>
            <p:ph type="ftr" sz="quarter" idx="11"/>
          </p:nvPr>
        </p:nvSpPr>
        <p:spPr/>
        <p:txBody>
          <a:bodyPr/>
          <a:lstStyle>
            <a:lvl1pPr>
              <a:defRPr/>
            </a:lvl1pPr>
          </a:lstStyle>
          <a:p>
            <a:pPr>
              <a:defRPr/>
            </a:pPr>
            <a:r>
              <a:rPr lang="sl-SI"/>
              <a:t>Klavdija Štrancar</a:t>
            </a:r>
          </a:p>
        </p:txBody>
      </p:sp>
      <p:sp>
        <p:nvSpPr>
          <p:cNvPr id="6" name="Ograda številke diapozitiva 5"/>
          <p:cNvSpPr>
            <a:spLocks noGrp="1"/>
          </p:cNvSpPr>
          <p:nvPr>
            <p:ph type="sldNum" sz="quarter" idx="12"/>
          </p:nvPr>
        </p:nvSpPr>
        <p:spPr/>
        <p:txBody>
          <a:bodyPr/>
          <a:lstStyle>
            <a:lvl1pPr>
              <a:defRPr/>
            </a:lvl1pPr>
          </a:lstStyle>
          <a:p>
            <a:pPr>
              <a:defRPr/>
            </a:pPr>
            <a:fld id="{99D8EFCF-F9F3-405C-AC2C-E775D7C79545}"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B94FD2C4-43B5-4B5F-AA75-F7C6EEB1C16F}" type="datetime1">
              <a:rPr lang="sl-SI"/>
              <a:pPr>
                <a:defRPr/>
              </a:pPr>
              <a:t>10.8.2010</a:t>
            </a:fld>
            <a:endParaRPr lang="sl-SI"/>
          </a:p>
        </p:txBody>
      </p:sp>
      <p:sp>
        <p:nvSpPr>
          <p:cNvPr id="5" name="Ograda noge 4"/>
          <p:cNvSpPr>
            <a:spLocks noGrp="1"/>
          </p:cNvSpPr>
          <p:nvPr>
            <p:ph type="ftr" sz="quarter" idx="11"/>
          </p:nvPr>
        </p:nvSpPr>
        <p:spPr/>
        <p:txBody>
          <a:bodyPr/>
          <a:lstStyle>
            <a:lvl1pPr>
              <a:defRPr/>
            </a:lvl1pPr>
          </a:lstStyle>
          <a:p>
            <a:pPr>
              <a:defRPr/>
            </a:pPr>
            <a:r>
              <a:rPr lang="sl-SI"/>
              <a:t>Klavdija Štrancar</a:t>
            </a:r>
          </a:p>
        </p:txBody>
      </p:sp>
      <p:sp>
        <p:nvSpPr>
          <p:cNvPr id="6" name="Ograda številke diapozitiva 5"/>
          <p:cNvSpPr>
            <a:spLocks noGrp="1"/>
          </p:cNvSpPr>
          <p:nvPr>
            <p:ph type="sldNum" sz="quarter" idx="12"/>
          </p:nvPr>
        </p:nvSpPr>
        <p:spPr/>
        <p:txBody>
          <a:bodyPr/>
          <a:lstStyle>
            <a:lvl1pPr>
              <a:defRPr/>
            </a:lvl1pPr>
          </a:lstStyle>
          <a:p>
            <a:pPr>
              <a:defRPr/>
            </a:pPr>
            <a:fld id="{9931C9B9-C9D1-4C3F-9F46-3CD52A683C66}"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0BA2B255-9F27-4B10-B6CA-1E6EE5CDC7C2}" type="datetime1">
              <a:rPr lang="sl-SI"/>
              <a:pPr>
                <a:defRPr/>
              </a:pPr>
              <a:t>10.8.2010</a:t>
            </a:fld>
            <a:endParaRPr lang="sl-SI"/>
          </a:p>
        </p:txBody>
      </p:sp>
      <p:sp>
        <p:nvSpPr>
          <p:cNvPr id="5" name="Ograda noge 4"/>
          <p:cNvSpPr>
            <a:spLocks noGrp="1"/>
          </p:cNvSpPr>
          <p:nvPr>
            <p:ph type="ftr" sz="quarter" idx="11"/>
          </p:nvPr>
        </p:nvSpPr>
        <p:spPr/>
        <p:txBody>
          <a:bodyPr/>
          <a:lstStyle>
            <a:lvl1pPr>
              <a:defRPr/>
            </a:lvl1pPr>
          </a:lstStyle>
          <a:p>
            <a:pPr>
              <a:defRPr/>
            </a:pPr>
            <a:r>
              <a:rPr lang="sl-SI"/>
              <a:t>Klavdija Štrancar</a:t>
            </a:r>
          </a:p>
        </p:txBody>
      </p:sp>
      <p:sp>
        <p:nvSpPr>
          <p:cNvPr id="6" name="Ograda številke diapozitiva 5"/>
          <p:cNvSpPr>
            <a:spLocks noGrp="1"/>
          </p:cNvSpPr>
          <p:nvPr>
            <p:ph type="sldNum" sz="quarter" idx="12"/>
          </p:nvPr>
        </p:nvSpPr>
        <p:spPr/>
        <p:txBody>
          <a:bodyPr/>
          <a:lstStyle>
            <a:lvl1pPr>
              <a:defRPr/>
            </a:lvl1pPr>
          </a:lstStyle>
          <a:p>
            <a:pPr>
              <a:defRPr/>
            </a:pPr>
            <a:fld id="{2F1226AB-C7A2-47F3-8C81-F5BB396C5032}"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043B9F5F-026B-431A-B191-900B06E5223C}" type="datetime1">
              <a:rPr lang="sl-SI"/>
              <a:pPr>
                <a:defRPr/>
              </a:pPr>
              <a:t>10.8.2010</a:t>
            </a:fld>
            <a:endParaRPr lang="sl-SI"/>
          </a:p>
        </p:txBody>
      </p:sp>
      <p:sp>
        <p:nvSpPr>
          <p:cNvPr id="6" name="Ograda noge 4"/>
          <p:cNvSpPr>
            <a:spLocks noGrp="1"/>
          </p:cNvSpPr>
          <p:nvPr>
            <p:ph type="ftr" sz="quarter" idx="11"/>
          </p:nvPr>
        </p:nvSpPr>
        <p:spPr/>
        <p:txBody>
          <a:bodyPr/>
          <a:lstStyle>
            <a:lvl1pPr>
              <a:defRPr/>
            </a:lvl1pPr>
          </a:lstStyle>
          <a:p>
            <a:pPr>
              <a:defRPr/>
            </a:pPr>
            <a:r>
              <a:rPr lang="sl-SI"/>
              <a:t>Klavdija Štrancar</a:t>
            </a:r>
          </a:p>
        </p:txBody>
      </p:sp>
      <p:sp>
        <p:nvSpPr>
          <p:cNvPr id="7" name="Ograda številke diapozitiva 5"/>
          <p:cNvSpPr>
            <a:spLocks noGrp="1"/>
          </p:cNvSpPr>
          <p:nvPr>
            <p:ph type="sldNum" sz="quarter" idx="12"/>
          </p:nvPr>
        </p:nvSpPr>
        <p:spPr/>
        <p:txBody>
          <a:bodyPr/>
          <a:lstStyle>
            <a:lvl1pPr>
              <a:defRPr/>
            </a:lvl1pPr>
          </a:lstStyle>
          <a:p>
            <a:pPr>
              <a:defRPr/>
            </a:pPr>
            <a:fld id="{2C810998-4D7A-40B2-89E0-13375650EF5A}"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AAC2263F-F133-4C46-9957-608D7B40385E}" type="datetime1">
              <a:rPr lang="sl-SI"/>
              <a:pPr>
                <a:defRPr/>
              </a:pPr>
              <a:t>10.8.2010</a:t>
            </a:fld>
            <a:endParaRPr lang="sl-SI"/>
          </a:p>
        </p:txBody>
      </p:sp>
      <p:sp>
        <p:nvSpPr>
          <p:cNvPr id="8" name="Ograda noge 4"/>
          <p:cNvSpPr>
            <a:spLocks noGrp="1"/>
          </p:cNvSpPr>
          <p:nvPr>
            <p:ph type="ftr" sz="quarter" idx="11"/>
          </p:nvPr>
        </p:nvSpPr>
        <p:spPr/>
        <p:txBody>
          <a:bodyPr/>
          <a:lstStyle>
            <a:lvl1pPr>
              <a:defRPr/>
            </a:lvl1pPr>
          </a:lstStyle>
          <a:p>
            <a:pPr>
              <a:defRPr/>
            </a:pPr>
            <a:r>
              <a:rPr lang="sl-SI"/>
              <a:t>Klavdija Štrancar</a:t>
            </a:r>
          </a:p>
        </p:txBody>
      </p:sp>
      <p:sp>
        <p:nvSpPr>
          <p:cNvPr id="9" name="Ograda številke diapozitiva 5"/>
          <p:cNvSpPr>
            <a:spLocks noGrp="1"/>
          </p:cNvSpPr>
          <p:nvPr>
            <p:ph type="sldNum" sz="quarter" idx="12"/>
          </p:nvPr>
        </p:nvSpPr>
        <p:spPr/>
        <p:txBody>
          <a:bodyPr/>
          <a:lstStyle>
            <a:lvl1pPr>
              <a:defRPr/>
            </a:lvl1pPr>
          </a:lstStyle>
          <a:p>
            <a:pPr>
              <a:defRPr/>
            </a:pPr>
            <a:fld id="{BD9FD523-F0B8-482A-B0AD-3F1E866563F4}"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10115457-A019-4071-9051-A949D73F7CE7}" type="datetime1">
              <a:rPr lang="sl-SI"/>
              <a:pPr>
                <a:defRPr/>
              </a:pPr>
              <a:t>10.8.2010</a:t>
            </a:fld>
            <a:endParaRPr lang="sl-SI"/>
          </a:p>
        </p:txBody>
      </p:sp>
      <p:sp>
        <p:nvSpPr>
          <p:cNvPr id="4" name="Ograda noge 4"/>
          <p:cNvSpPr>
            <a:spLocks noGrp="1"/>
          </p:cNvSpPr>
          <p:nvPr>
            <p:ph type="ftr" sz="quarter" idx="11"/>
          </p:nvPr>
        </p:nvSpPr>
        <p:spPr/>
        <p:txBody>
          <a:bodyPr/>
          <a:lstStyle>
            <a:lvl1pPr>
              <a:defRPr/>
            </a:lvl1pPr>
          </a:lstStyle>
          <a:p>
            <a:pPr>
              <a:defRPr/>
            </a:pPr>
            <a:r>
              <a:rPr lang="sl-SI"/>
              <a:t>Klavdija Štrancar</a:t>
            </a:r>
          </a:p>
        </p:txBody>
      </p:sp>
      <p:sp>
        <p:nvSpPr>
          <p:cNvPr id="5" name="Ograda številke diapozitiva 5"/>
          <p:cNvSpPr>
            <a:spLocks noGrp="1"/>
          </p:cNvSpPr>
          <p:nvPr>
            <p:ph type="sldNum" sz="quarter" idx="12"/>
          </p:nvPr>
        </p:nvSpPr>
        <p:spPr/>
        <p:txBody>
          <a:bodyPr/>
          <a:lstStyle>
            <a:lvl1pPr>
              <a:defRPr/>
            </a:lvl1pPr>
          </a:lstStyle>
          <a:p>
            <a:pPr>
              <a:defRPr/>
            </a:pPr>
            <a:fld id="{13C69501-3979-469D-AD53-7A98F6D655C8}"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3332C683-8A5D-4CDF-A2AD-32A64D46F93C}" type="datetime1">
              <a:rPr lang="sl-SI"/>
              <a:pPr>
                <a:defRPr/>
              </a:pPr>
              <a:t>10.8.2010</a:t>
            </a:fld>
            <a:endParaRPr lang="sl-SI"/>
          </a:p>
        </p:txBody>
      </p:sp>
      <p:sp>
        <p:nvSpPr>
          <p:cNvPr id="3" name="Ograda noge 4"/>
          <p:cNvSpPr>
            <a:spLocks noGrp="1"/>
          </p:cNvSpPr>
          <p:nvPr>
            <p:ph type="ftr" sz="quarter" idx="11"/>
          </p:nvPr>
        </p:nvSpPr>
        <p:spPr/>
        <p:txBody>
          <a:bodyPr/>
          <a:lstStyle>
            <a:lvl1pPr>
              <a:defRPr/>
            </a:lvl1pPr>
          </a:lstStyle>
          <a:p>
            <a:pPr>
              <a:defRPr/>
            </a:pPr>
            <a:r>
              <a:rPr lang="sl-SI"/>
              <a:t>Klavdija Štrancar</a:t>
            </a:r>
          </a:p>
        </p:txBody>
      </p:sp>
      <p:sp>
        <p:nvSpPr>
          <p:cNvPr id="4" name="Ograda številke diapozitiva 5"/>
          <p:cNvSpPr>
            <a:spLocks noGrp="1"/>
          </p:cNvSpPr>
          <p:nvPr>
            <p:ph type="sldNum" sz="quarter" idx="12"/>
          </p:nvPr>
        </p:nvSpPr>
        <p:spPr/>
        <p:txBody>
          <a:bodyPr/>
          <a:lstStyle>
            <a:lvl1pPr>
              <a:defRPr/>
            </a:lvl1pPr>
          </a:lstStyle>
          <a:p>
            <a:pPr>
              <a:defRPr/>
            </a:pPr>
            <a:fld id="{0F878B1B-B603-49FE-B3F1-C7753F755559}"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C3895857-6F35-4C1B-9836-B413ABDF6FA5}" type="datetime1">
              <a:rPr lang="sl-SI"/>
              <a:pPr>
                <a:defRPr/>
              </a:pPr>
              <a:t>10.8.2010</a:t>
            </a:fld>
            <a:endParaRPr lang="sl-SI"/>
          </a:p>
        </p:txBody>
      </p:sp>
      <p:sp>
        <p:nvSpPr>
          <p:cNvPr id="6" name="Ograda noge 4"/>
          <p:cNvSpPr>
            <a:spLocks noGrp="1"/>
          </p:cNvSpPr>
          <p:nvPr>
            <p:ph type="ftr" sz="quarter" idx="11"/>
          </p:nvPr>
        </p:nvSpPr>
        <p:spPr/>
        <p:txBody>
          <a:bodyPr/>
          <a:lstStyle>
            <a:lvl1pPr>
              <a:defRPr/>
            </a:lvl1pPr>
          </a:lstStyle>
          <a:p>
            <a:pPr>
              <a:defRPr/>
            </a:pPr>
            <a:r>
              <a:rPr lang="sl-SI"/>
              <a:t>Klavdija Štrancar</a:t>
            </a:r>
          </a:p>
        </p:txBody>
      </p:sp>
      <p:sp>
        <p:nvSpPr>
          <p:cNvPr id="7" name="Ograda številke diapozitiva 5"/>
          <p:cNvSpPr>
            <a:spLocks noGrp="1"/>
          </p:cNvSpPr>
          <p:nvPr>
            <p:ph type="sldNum" sz="quarter" idx="12"/>
          </p:nvPr>
        </p:nvSpPr>
        <p:spPr/>
        <p:txBody>
          <a:bodyPr/>
          <a:lstStyle>
            <a:lvl1pPr>
              <a:defRPr/>
            </a:lvl1pPr>
          </a:lstStyle>
          <a:p>
            <a:pPr>
              <a:defRPr/>
            </a:pPr>
            <a:fld id="{0D871C13-CAED-472D-B023-ABF8860E051A}"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F31AE1F2-C8B0-4C2C-8DD0-B84ABBBFFDFB}" type="datetime1">
              <a:rPr lang="sl-SI"/>
              <a:pPr>
                <a:defRPr/>
              </a:pPr>
              <a:t>10.8.2010</a:t>
            </a:fld>
            <a:endParaRPr lang="sl-SI"/>
          </a:p>
        </p:txBody>
      </p:sp>
      <p:sp>
        <p:nvSpPr>
          <p:cNvPr id="6" name="Ograda noge 4"/>
          <p:cNvSpPr>
            <a:spLocks noGrp="1"/>
          </p:cNvSpPr>
          <p:nvPr>
            <p:ph type="ftr" sz="quarter" idx="11"/>
          </p:nvPr>
        </p:nvSpPr>
        <p:spPr/>
        <p:txBody>
          <a:bodyPr/>
          <a:lstStyle>
            <a:lvl1pPr>
              <a:defRPr/>
            </a:lvl1pPr>
          </a:lstStyle>
          <a:p>
            <a:pPr>
              <a:defRPr/>
            </a:pPr>
            <a:r>
              <a:rPr lang="sl-SI"/>
              <a:t>Klavdija Štrancar</a:t>
            </a:r>
          </a:p>
        </p:txBody>
      </p:sp>
      <p:sp>
        <p:nvSpPr>
          <p:cNvPr id="7" name="Ograda številke diapozitiva 5"/>
          <p:cNvSpPr>
            <a:spLocks noGrp="1"/>
          </p:cNvSpPr>
          <p:nvPr>
            <p:ph type="sldNum" sz="quarter" idx="12"/>
          </p:nvPr>
        </p:nvSpPr>
        <p:spPr/>
        <p:txBody>
          <a:bodyPr/>
          <a:lstStyle>
            <a:lvl1pPr>
              <a:defRPr/>
            </a:lvl1pPr>
          </a:lstStyle>
          <a:p>
            <a:pPr>
              <a:defRPr/>
            </a:pPr>
            <a:fld id="{988AA547-F92E-40C1-8ABB-187C54898594}"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25000"/>
          </a:stretch>
        </a:blipFill>
        <a:effectLst/>
      </p:bgPr>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D623473-658E-4C48-81AA-E282CC3C334C}" type="datetime1">
              <a:rPr lang="sl-SI"/>
              <a:pPr>
                <a:defRPr/>
              </a:pPr>
              <a:t>10.8.2010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sl-SI"/>
              <a:t>Klavdija Štrancar</a:t>
            </a: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1607DBC-0FC4-4545-9930-F301C60D7483}"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slov 1"/>
          <p:cNvSpPr>
            <a:spLocks noGrp="1"/>
          </p:cNvSpPr>
          <p:nvPr>
            <p:ph type="ctrTitle"/>
          </p:nvPr>
        </p:nvSpPr>
        <p:spPr>
          <a:xfrm>
            <a:off x="642938" y="2428875"/>
            <a:ext cx="7772400" cy="1470025"/>
          </a:xfrm>
        </p:spPr>
        <p:txBody>
          <a:bodyPr/>
          <a:lstStyle/>
          <a:p>
            <a:pPr eaLnBrk="1" hangingPunct="1">
              <a:defRPr/>
            </a:pPr>
            <a:r>
              <a:rPr lang="sl-SI" sz="8000" dirty="0" smtClean="0">
                <a:solidFill>
                  <a:schemeClr val="tx1">
                    <a:lumMod val="95000"/>
                    <a:lumOff val="5000"/>
                  </a:schemeClr>
                </a:solidFill>
              </a:rPr>
              <a:t/>
            </a:r>
            <a:br>
              <a:rPr lang="sl-SI" sz="8000" dirty="0" smtClean="0">
                <a:solidFill>
                  <a:schemeClr val="tx1">
                    <a:lumMod val="95000"/>
                    <a:lumOff val="5000"/>
                  </a:schemeClr>
                </a:solidFill>
              </a:rPr>
            </a:br>
            <a:r>
              <a:rPr lang="sl-SI" sz="8000" dirty="0" smtClean="0">
                <a:solidFill>
                  <a:schemeClr val="tx1">
                    <a:lumMod val="95000"/>
                    <a:lumOff val="5000"/>
                  </a:schemeClr>
                </a:solidFill>
                <a:latin typeface="Berlin Sans FB Demi" pitchFamily="34" charset="0"/>
              </a:rPr>
              <a:t>Od zrna </a:t>
            </a:r>
            <a:br>
              <a:rPr lang="sl-SI" sz="8000" dirty="0" smtClean="0">
                <a:solidFill>
                  <a:schemeClr val="tx1">
                    <a:lumMod val="95000"/>
                    <a:lumOff val="5000"/>
                  </a:schemeClr>
                </a:solidFill>
                <a:latin typeface="Berlin Sans FB Demi" pitchFamily="34" charset="0"/>
              </a:rPr>
            </a:br>
            <a:r>
              <a:rPr lang="sl-SI" sz="8000" dirty="0" smtClean="0">
                <a:solidFill>
                  <a:schemeClr val="tx1">
                    <a:lumMod val="95000"/>
                    <a:lumOff val="5000"/>
                  </a:schemeClr>
                </a:solidFill>
                <a:latin typeface="Berlin Sans FB Demi" pitchFamily="34" charset="0"/>
              </a:rPr>
              <a:t>do hlebca</a:t>
            </a:r>
            <a:r>
              <a:rPr lang="sl-SI" sz="8000" dirty="0" smtClean="0">
                <a:solidFill>
                  <a:schemeClr val="tx1">
                    <a:lumMod val="95000"/>
                    <a:lumOff val="5000"/>
                  </a:schemeClr>
                </a:solidFill>
              </a:rPr>
              <a:t/>
            </a:r>
            <a:br>
              <a:rPr lang="sl-SI" sz="8000" dirty="0" smtClean="0">
                <a:solidFill>
                  <a:schemeClr val="tx1">
                    <a:lumMod val="95000"/>
                    <a:lumOff val="5000"/>
                  </a:schemeClr>
                </a:solidFill>
              </a:rPr>
            </a:br>
            <a:endParaRPr lang="sl-SI" sz="8000" dirty="0" smtClean="0"/>
          </a:p>
        </p:txBody>
      </p:sp>
      <p:sp>
        <p:nvSpPr>
          <p:cNvPr id="4" name="Ograda noge 3"/>
          <p:cNvSpPr>
            <a:spLocks noGrp="1"/>
          </p:cNvSpPr>
          <p:nvPr>
            <p:ph type="ftr" sz="quarter" idx="11"/>
          </p:nvPr>
        </p:nvSpPr>
        <p:spPr/>
        <p:txBody>
          <a:bodyPr/>
          <a:lstStyle/>
          <a:p>
            <a:pPr>
              <a:defRPr/>
            </a:pPr>
            <a:r>
              <a:rPr lang="sl-SI"/>
              <a:t>Klavdija Štrancar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noge 1"/>
          <p:cNvSpPr>
            <a:spLocks noGrp="1"/>
          </p:cNvSpPr>
          <p:nvPr>
            <p:ph type="ftr" sz="quarter" idx="11"/>
          </p:nvPr>
        </p:nvSpPr>
        <p:spPr/>
        <p:txBody>
          <a:bodyPr/>
          <a:lstStyle/>
          <a:p>
            <a:pPr>
              <a:defRPr/>
            </a:pPr>
            <a:r>
              <a:rPr lang="sl-SI" dirty="0" smtClean="0"/>
              <a:t>Klavdija Štrancar</a:t>
            </a:r>
            <a:endParaRPr lang="sl-SI" dirty="0"/>
          </a:p>
        </p:txBody>
      </p:sp>
      <p:pic>
        <p:nvPicPr>
          <p:cNvPr id="25603" name="Picture 3"/>
          <p:cNvPicPr>
            <a:picLocks noChangeAspect="1" noChangeArrowheads="1"/>
          </p:cNvPicPr>
          <p:nvPr/>
        </p:nvPicPr>
        <p:blipFill>
          <a:blip r:embed="rId2"/>
          <a:srcRect/>
          <a:stretch>
            <a:fillRect/>
          </a:stretch>
        </p:blipFill>
        <p:spPr bwMode="auto">
          <a:xfrm>
            <a:off x="785813" y="1500188"/>
            <a:ext cx="3333750" cy="2500312"/>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PoljeZBesedilom 5"/>
          <p:cNvSpPr txBox="1"/>
          <p:nvPr/>
        </p:nvSpPr>
        <p:spPr>
          <a:xfrm>
            <a:off x="785813" y="357188"/>
            <a:ext cx="5500687"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sl-SI" sz="2000" dirty="0"/>
              <a:t>Medtem je zakurila peč in počakala, da so se drva spremenila v žerjavico. </a:t>
            </a:r>
          </a:p>
        </p:txBody>
      </p:sp>
      <p:pic>
        <p:nvPicPr>
          <p:cNvPr id="25604" name="Picture 4"/>
          <p:cNvPicPr>
            <a:picLocks noChangeAspect="1" noChangeArrowheads="1"/>
          </p:cNvPicPr>
          <p:nvPr/>
        </p:nvPicPr>
        <p:blipFill>
          <a:blip r:embed="rId3"/>
          <a:srcRect/>
          <a:stretch>
            <a:fillRect/>
          </a:stretch>
        </p:blipFill>
        <p:spPr bwMode="auto">
          <a:xfrm>
            <a:off x="4548188" y="1500188"/>
            <a:ext cx="3524250" cy="2643187"/>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25605" name="Picture 5"/>
          <p:cNvPicPr>
            <a:picLocks noChangeAspect="1" noChangeArrowheads="1"/>
          </p:cNvPicPr>
          <p:nvPr/>
        </p:nvPicPr>
        <p:blipFill>
          <a:blip r:embed="rId4"/>
          <a:srcRect/>
          <a:stretch>
            <a:fillRect/>
          </a:stretch>
        </p:blipFill>
        <p:spPr bwMode="auto">
          <a:xfrm>
            <a:off x="857250" y="4214813"/>
            <a:ext cx="3143250" cy="2357437"/>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9" name="PoljeZBesedilom 8"/>
          <p:cNvSpPr txBox="1"/>
          <p:nvPr/>
        </p:nvSpPr>
        <p:spPr>
          <a:xfrm>
            <a:off x="4500563" y="4500563"/>
            <a:ext cx="3786187"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sl-SI" sz="2000" dirty="0"/>
              <a:t>Ko je peč postala bela, je bila pripravljena za peko. Gospodinja je </a:t>
            </a:r>
          </a:p>
          <a:p>
            <a:pPr>
              <a:defRPr/>
            </a:pPr>
            <a:r>
              <a:rPr lang="sl-SI" sz="2000" dirty="0"/>
              <a:t> z grebljico  pograbila  žerjavico k vratom peči in jo ometla.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noge 1"/>
          <p:cNvSpPr>
            <a:spLocks noGrp="1"/>
          </p:cNvSpPr>
          <p:nvPr>
            <p:ph type="ftr" sz="quarter" idx="11"/>
          </p:nvPr>
        </p:nvSpPr>
        <p:spPr/>
        <p:txBody>
          <a:bodyPr/>
          <a:lstStyle/>
          <a:p>
            <a:pPr>
              <a:defRPr/>
            </a:pPr>
            <a:r>
              <a:rPr lang="sl-SI" smtClean="0"/>
              <a:t>Klavdija Štrancar</a:t>
            </a:r>
            <a:endParaRPr lang="sl-SI"/>
          </a:p>
        </p:txBody>
      </p:sp>
      <p:sp>
        <p:nvSpPr>
          <p:cNvPr id="6" name="PoljeZBesedilom 5"/>
          <p:cNvSpPr txBox="1"/>
          <p:nvPr/>
        </p:nvSpPr>
        <p:spPr>
          <a:xfrm>
            <a:off x="7000875" y="1071563"/>
            <a:ext cx="1857375" cy="40624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sl-SI" sz="2000" dirty="0"/>
              <a:t>Mati  je vzhajane  hlebce drugega za drugim polagala na lesen lopar. Preden jih je položila v peč, je v vsak hlebec zarezala z lesenim nožem križ.</a:t>
            </a:r>
          </a:p>
          <a:p>
            <a:pPr>
              <a:defRPr/>
            </a:pPr>
            <a:endParaRPr lang="sl-SI" dirty="0"/>
          </a:p>
        </p:txBody>
      </p:sp>
      <p:pic>
        <p:nvPicPr>
          <p:cNvPr id="7" name="Picture 8"/>
          <p:cNvPicPr>
            <a:picLocks noChangeAspect="1" noChangeArrowheads="1"/>
          </p:cNvPicPr>
          <p:nvPr/>
        </p:nvPicPr>
        <p:blipFill>
          <a:blip r:embed="rId2"/>
          <a:srcRect/>
          <a:stretch>
            <a:fillRect/>
          </a:stretch>
        </p:blipFill>
        <p:spPr bwMode="auto">
          <a:xfrm>
            <a:off x="3643313" y="428625"/>
            <a:ext cx="3000375" cy="2151063"/>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26627" name="Picture 3"/>
          <p:cNvPicPr>
            <a:picLocks noChangeAspect="1" noChangeArrowheads="1"/>
          </p:cNvPicPr>
          <p:nvPr/>
        </p:nvPicPr>
        <p:blipFill>
          <a:blip r:embed="rId3"/>
          <a:srcRect/>
          <a:stretch>
            <a:fillRect/>
          </a:stretch>
        </p:blipFill>
        <p:spPr bwMode="auto">
          <a:xfrm>
            <a:off x="428625" y="1928813"/>
            <a:ext cx="2955925" cy="349250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8" name="Pravokotnik 7"/>
          <p:cNvSpPr/>
          <p:nvPr/>
        </p:nvSpPr>
        <p:spPr>
          <a:xfrm>
            <a:off x="428625" y="428625"/>
            <a:ext cx="2857500" cy="1323975"/>
          </a:xfrm>
          <a:prstGeom prst="rect">
            <a:avLst/>
          </a:prstGeom>
        </p:spPr>
        <p:txBody>
          <a:bodyPr>
            <a:spAutoFit/>
          </a:bodyPr>
          <a:lstStyle/>
          <a:p>
            <a:pPr>
              <a:defRPr/>
            </a:pPr>
            <a:r>
              <a:rPr lang="sl-SI" sz="2000" dirty="0">
                <a:latin typeface="+mj-lt"/>
              </a:rPr>
              <a:t>Ko je bila peč očiščena, je na lopar posula malo moke, nanj zvrnila hlebec in ga potisnila v peč. </a:t>
            </a:r>
          </a:p>
        </p:txBody>
      </p:sp>
      <p:pic>
        <p:nvPicPr>
          <p:cNvPr id="13320" name="Picture 8"/>
          <p:cNvPicPr>
            <a:picLocks noChangeAspect="1" noChangeArrowheads="1"/>
          </p:cNvPicPr>
          <p:nvPr/>
        </p:nvPicPr>
        <p:blipFill>
          <a:blip r:embed="rId4"/>
          <a:srcRect/>
          <a:stretch>
            <a:fillRect/>
          </a:stretch>
        </p:blipFill>
        <p:spPr bwMode="auto">
          <a:xfrm>
            <a:off x="3571875" y="2857500"/>
            <a:ext cx="3327400" cy="3062288"/>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noge 1"/>
          <p:cNvSpPr>
            <a:spLocks noGrp="1"/>
          </p:cNvSpPr>
          <p:nvPr>
            <p:ph type="ftr" sz="quarter" idx="11"/>
          </p:nvPr>
        </p:nvSpPr>
        <p:spPr/>
        <p:txBody>
          <a:bodyPr/>
          <a:lstStyle/>
          <a:p>
            <a:pPr>
              <a:defRPr/>
            </a:pPr>
            <a:r>
              <a:rPr lang="sl-SI" smtClean="0"/>
              <a:t>Klavdija Štrancar</a:t>
            </a:r>
            <a:endParaRPr lang="sl-SI"/>
          </a:p>
        </p:txBody>
      </p:sp>
      <p:sp>
        <p:nvSpPr>
          <p:cNvPr id="12292" name="PoljeZBesedilom 3"/>
          <p:cNvSpPr txBox="1">
            <a:spLocks noChangeArrowheads="1"/>
          </p:cNvSpPr>
          <p:nvPr/>
        </p:nvSpPr>
        <p:spPr bwMode="auto">
          <a:xfrm>
            <a:off x="285750" y="1214438"/>
            <a:ext cx="4286250" cy="13239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sl-SI" sz="2000" dirty="0"/>
              <a:t>Ko so bili hlebci pečeni, jih je z loparjem potegnila iz peči, očistila z metlico pepela, dala v košare in pokrila s prtičem.   </a:t>
            </a:r>
          </a:p>
        </p:txBody>
      </p:sp>
      <p:pic>
        <p:nvPicPr>
          <p:cNvPr id="5" name="Picture 2"/>
          <p:cNvPicPr>
            <a:picLocks noChangeAspect="1" noChangeArrowheads="1"/>
          </p:cNvPicPr>
          <p:nvPr/>
        </p:nvPicPr>
        <p:blipFill>
          <a:blip r:embed="rId2"/>
          <a:srcRect/>
          <a:stretch>
            <a:fillRect/>
          </a:stretch>
        </p:blipFill>
        <p:spPr bwMode="auto">
          <a:xfrm>
            <a:off x="285750" y="2786063"/>
            <a:ext cx="4405313" cy="3303587"/>
          </a:xfrm>
          <a:prstGeom prst="rect">
            <a:avLst/>
          </a:prstGeom>
          <a:ln>
            <a:solidFill>
              <a:schemeClr val="accent2">
                <a:lumMod val="75000"/>
              </a:schemeClr>
            </a:solidFill>
            <a:headEnd/>
            <a:tailEnd/>
          </a:ln>
        </p:spPr>
        <p:style>
          <a:lnRef idx="2">
            <a:schemeClr val="accent4">
              <a:shade val="50000"/>
            </a:schemeClr>
          </a:lnRef>
          <a:fillRef idx="1">
            <a:schemeClr val="accent4"/>
          </a:fillRef>
          <a:effectRef idx="0">
            <a:schemeClr val="accent4"/>
          </a:effectRef>
          <a:fontRef idx="minor">
            <a:schemeClr val="lt1"/>
          </a:fontRef>
        </p:style>
      </p:pic>
      <p:sp>
        <p:nvSpPr>
          <p:cNvPr id="12294" name="Pravokotnik 5"/>
          <p:cNvSpPr>
            <a:spLocks noChangeArrowheads="1"/>
          </p:cNvSpPr>
          <p:nvPr/>
        </p:nvSpPr>
        <p:spPr bwMode="auto">
          <a:xfrm>
            <a:off x="4929188" y="3786188"/>
            <a:ext cx="3857625" cy="1016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sl-SI" sz="2000" dirty="0"/>
              <a:t>Hlebec je bil pečen, ko je votlo zadonel. Pečene hlebce je pokrila s prtičem in pustila, da so se ohladili. </a:t>
            </a:r>
          </a:p>
        </p:txBody>
      </p:sp>
      <p:pic>
        <p:nvPicPr>
          <p:cNvPr id="7" name="Picture 6"/>
          <p:cNvPicPr>
            <a:picLocks noChangeAspect="1" noChangeArrowheads="1"/>
          </p:cNvPicPr>
          <p:nvPr/>
        </p:nvPicPr>
        <p:blipFill>
          <a:blip r:embed="rId3"/>
          <a:srcRect/>
          <a:stretch>
            <a:fillRect/>
          </a:stretch>
        </p:blipFill>
        <p:spPr bwMode="auto">
          <a:xfrm>
            <a:off x="4929188" y="500063"/>
            <a:ext cx="4024312" cy="30178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noChangeArrowheads="1"/>
          </p:cNvPicPr>
          <p:nvPr/>
        </p:nvPicPr>
        <p:blipFill>
          <a:blip r:embed="rId2"/>
          <a:srcRect/>
          <a:stretch>
            <a:fillRect/>
          </a:stretch>
        </p:blipFill>
        <p:spPr bwMode="auto">
          <a:xfrm>
            <a:off x="6215063" y="1071563"/>
            <a:ext cx="2286000" cy="1843087"/>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9" name="PoljeZBesedilom 8"/>
          <p:cNvSpPr txBox="1"/>
          <p:nvPr/>
        </p:nvSpPr>
        <p:spPr>
          <a:xfrm>
            <a:off x="285750" y="1071563"/>
            <a:ext cx="5715000" cy="9540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800" dirty="0"/>
              <a:t>V veselje otrok je mati običajno za vsakega oblikovala majhen hlebček.</a:t>
            </a:r>
          </a:p>
        </p:txBody>
      </p:sp>
      <p:sp>
        <p:nvSpPr>
          <p:cNvPr id="11" name="Ograda noge 10"/>
          <p:cNvSpPr>
            <a:spLocks noGrp="1"/>
          </p:cNvSpPr>
          <p:nvPr>
            <p:ph type="ftr" sz="quarter" idx="11"/>
          </p:nvPr>
        </p:nvSpPr>
        <p:spPr/>
        <p:txBody>
          <a:bodyPr/>
          <a:lstStyle/>
          <a:p>
            <a:pPr>
              <a:defRPr/>
            </a:pPr>
            <a:r>
              <a:rPr lang="sl-SI"/>
              <a:t>Klavdija Štrancar</a:t>
            </a:r>
          </a:p>
        </p:txBody>
      </p:sp>
      <p:pic>
        <p:nvPicPr>
          <p:cNvPr id="14341" name="Picture 6"/>
          <p:cNvPicPr>
            <a:picLocks noChangeAspect="1" noChangeArrowheads="1"/>
          </p:cNvPicPr>
          <p:nvPr/>
        </p:nvPicPr>
        <p:blipFill>
          <a:blip r:embed="rId3"/>
          <a:srcRect/>
          <a:stretch>
            <a:fillRect/>
          </a:stretch>
        </p:blipFill>
        <p:spPr bwMode="auto">
          <a:xfrm>
            <a:off x="5500688" y="3286125"/>
            <a:ext cx="3048000" cy="228600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4344" name="Picture 8"/>
          <p:cNvPicPr>
            <a:picLocks noChangeAspect="1" noChangeArrowheads="1"/>
          </p:cNvPicPr>
          <p:nvPr/>
        </p:nvPicPr>
        <p:blipFill>
          <a:blip r:embed="rId4"/>
          <a:srcRect/>
          <a:stretch>
            <a:fillRect/>
          </a:stretch>
        </p:blipFill>
        <p:spPr bwMode="auto">
          <a:xfrm>
            <a:off x="285750" y="2714625"/>
            <a:ext cx="5072063" cy="332105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357188" y="3429000"/>
            <a:ext cx="8215312" cy="1138238"/>
          </a:xfrm>
          <a:prstGeom prst="rect">
            <a:avLst/>
          </a:prstGeom>
          <a:noFill/>
        </p:spPr>
        <p:txBody>
          <a:bodyPr>
            <a:spAutoFit/>
          </a:bodyPr>
          <a:lstStyle/>
          <a:p>
            <a:pPr fontAlgn="auto">
              <a:spcBef>
                <a:spcPts val="0"/>
              </a:spcBef>
              <a:spcAft>
                <a:spcPts val="0"/>
              </a:spcAft>
              <a:defRPr/>
            </a:pPr>
            <a:endParaRPr lang="sl-SI" dirty="0">
              <a:solidFill>
                <a:schemeClr val="tx1">
                  <a:lumMod val="95000"/>
                  <a:lumOff val="5000"/>
                </a:schemeClr>
              </a:solidFill>
              <a:latin typeface="+mn-lt"/>
            </a:endParaRPr>
          </a:p>
          <a:p>
            <a:pPr fontAlgn="auto">
              <a:spcBef>
                <a:spcPts val="0"/>
              </a:spcBef>
              <a:spcAft>
                <a:spcPts val="0"/>
              </a:spcAft>
              <a:defRPr/>
            </a:pPr>
            <a:r>
              <a:rPr lang="sl-SI" dirty="0">
                <a:solidFill>
                  <a:schemeClr val="tx1">
                    <a:lumMod val="95000"/>
                    <a:lumOff val="5000"/>
                  </a:schemeClr>
                </a:solidFill>
                <a:latin typeface="+mn-lt"/>
              </a:rPr>
              <a:t>VIRI:</a:t>
            </a:r>
            <a:br>
              <a:rPr lang="sl-SI" dirty="0">
                <a:solidFill>
                  <a:schemeClr val="tx1">
                    <a:lumMod val="95000"/>
                    <a:lumOff val="5000"/>
                  </a:schemeClr>
                </a:solidFill>
                <a:latin typeface="+mn-lt"/>
              </a:rPr>
            </a:br>
            <a:r>
              <a:rPr lang="sl-SI" sz="1600" dirty="0">
                <a:solidFill>
                  <a:schemeClr val="tx1">
                    <a:lumMod val="95000"/>
                    <a:lumOff val="5000"/>
                  </a:schemeClr>
                </a:solidFill>
                <a:latin typeface="+mn-lt"/>
              </a:rPr>
              <a:t>http://www.obcina-kuzma.si/index.php?option=com_content&amp;task=view&amp;id=51&amp;Itemid=78</a:t>
            </a:r>
          </a:p>
          <a:p>
            <a:pPr fontAlgn="auto">
              <a:spcBef>
                <a:spcPts val="0"/>
              </a:spcBef>
              <a:spcAft>
                <a:spcPts val="0"/>
              </a:spcAft>
              <a:defRPr/>
            </a:pPr>
            <a:r>
              <a:rPr lang="sl-SI" sz="1600" dirty="0">
                <a:solidFill>
                  <a:schemeClr val="tx1">
                    <a:lumMod val="95000"/>
                    <a:lumOff val="5000"/>
                  </a:schemeClr>
                </a:solidFill>
                <a:latin typeface="+mn-lt"/>
              </a:rPr>
              <a:t>http://kwfilm.uni-klu.ac.at/slo/main-ausstellung1b.htm</a:t>
            </a:r>
          </a:p>
        </p:txBody>
      </p:sp>
      <p:sp>
        <p:nvSpPr>
          <p:cNvPr id="4" name="Ograda noge 3"/>
          <p:cNvSpPr>
            <a:spLocks noGrp="1"/>
          </p:cNvSpPr>
          <p:nvPr>
            <p:ph type="ftr" sz="quarter" idx="11"/>
          </p:nvPr>
        </p:nvSpPr>
        <p:spPr/>
        <p:txBody>
          <a:bodyPr/>
          <a:lstStyle/>
          <a:p>
            <a:pPr>
              <a:defRPr/>
            </a:pPr>
            <a:r>
              <a:rPr lang="sl-SI"/>
              <a:t>Klavdija Štrancar</a:t>
            </a:r>
          </a:p>
        </p:txBody>
      </p:sp>
      <p:pic>
        <p:nvPicPr>
          <p:cNvPr id="8194" name="Picture 2"/>
          <p:cNvPicPr>
            <a:picLocks noChangeAspect="1" noChangeArrowheads="1"/>
          </p:cNvPicPr>
          <p:nvPr/>
        </p:nvPicPr>
        <p:blipFill>
          <a:blip r:embed="rId2"/>
          <a:srcRect/>
          <a:stretch>
            <a:fillRect/>
          </a:stretch>
        </p:blipFill>
        <p:spPr bwMode="auto">
          <a:xfrm>
            <a:off x="3357563" y="785813"/>
            <a:ext cx="2214562" cy="2563812"/>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5365" name="Pravokotnik 5"/>
          <p:cNvSpPr>
            <a:spLocks noChangeArrowheads="1"/>
          </p:cNvSpPr>
          <p:nvPr/>
        </p:nvSpPr>
        <p:spPr bwMode="auto">
          <a:xfrm>
            <a:off x="428625" y="4643438"/>
            <a:ext cx="7929563" cy="1200150"/>
          </a:xfrm>
          <a:prstGeom prst="rect">
            <a:avLst/>
          </a:prstGeom>
          <a:noFill/>
          <a:ln w="9525">
            <a:noFill/>
            <a:miter lim="800000"/>
            <a:headEnd/>
            <a:tailEnd/>
          </a:ln>
        </p:spPr>
        <p:txBody>
          <a:bodyPr>
            <a:spAutoFit/>
          </a:bodyPr>
          <a:lstStyle/>
          <a:p>
            <a:pPr algn="ctr"/>
            <a:r>
              <a:rPr lang="sl-SI" b="1"/>
              <a:t>Uporabljene fotografije, slike  in besedilo so last avtorjev.</a:t>
            </a:r>
          </a:p>
          <a:p>
            <a:pPr algn="ctr"/>
            <a:endParaRPr lang="sl-SI" b="1"/>
          </a:p>
          <a:p>
            <a:pPr algn="ctr"/>
            <a:r>
              <a:rPr lang="sl-SI" b="1"/>
              <a:t>Prosojnice služijo kot pomoč pri  pouku.</a:t>
            </a:r>
          </a:p>
          <a:p>
            <a:pPr algn="ctr"/>
            <a:endParaRPr lang="sl-SI"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brananje.jpg"/>
          <p:cNvPicPr>
            <a:picLocks noChangeAspect="1"/>
          </p:cNvPicPr>
          <p:nvPr/>
        </p:nvPicPr>
        <p:blipFill>
          <a:blip r:embed="rId2"/>
          <a:stretch>
            <a:fillRect/>
          </a:stretch>
        </p:blipFill>
        <p:spPr>
          <a:xfrm>
            <a:off x="1357313" y="3357563"/>
            <a:ext cx="6561137" cy="1928812"/>
          </a:xfrm>
          <a:prstGeom prst="rect">
            <a:avLst/>
          </a:prstGeom>
        </p:spPr>
        <p:style>
          <a:lnRef idx="2">
            <a:schemeClr val="accent2"/>
          </a:lnRef>
          <a:fillRef idx="1">
            <a:schemeClr val="lt1"/>
          </a:fillRef>
          <a:effectRef idx="0">
            <a:schemeClr val="accent2"/>
          </a:effectRef>
          <a:fontRef idx="minor">
            <a:schemeClr val="dk1"/>
          </a:fontRef>
        </p:style>
      </p:pic>
      <p:pic>
        <p:nvPicPr>
          <p:cNvPr id="5" name="Slika 4" descr="oranje.jpg"/>
          <p:cNvPicPr>
            <a:picLocks noChangeAspect="1"/>
          </p:cNvPicPr>
          <p:nvPr/>
        </p:nvPicPr>
        <p:blipFill>
          <a:blip r:embed="rId3"/>
          <a:stretch>
            <a:fillRect/>
          </a:stretch>
        </p:blipFill>
        <p:spPr>
          <a:xfrm>
            <a:off x="1357313" y="1071563"/>
            <a:ext cx="6523037" cy="2143125"/>
          </a:xfrm>
          <a:prstGeom prst="rect">
            <a:avLst/>
          </a:prstGeom>
        </p:spPr>
        <p:style>
          <a:lnRef idx="2">
            <a:schemeClr val="accent2"/>
          </a:lnRef>
          <a:fillRef idx="1">
            <a:schemeClr val="lt1"/>
          </a:fillRef>
          <a:effectRef idx="0">
            <a:schemeClr val="accent2"/>
          </a:effectRef>
          <a:fontRef idx="minor">
            <a:schemeClr val="dk1"/>
          </a:fontRef>
        </p:style>
      </p:pic>
      <p:sp>
        <p:nvSpPr>
          <p:cNvPr id="6" name="PoljeZBesedilom 5"/>
          <p:cNvSpPr txBox="1"/>
          <p:nvPr/>
        </p:nvSpPr>
        <p:spPr>
          <a:xfrm>
            <a:off x="1071563" y="285750"/>
            <a:ext cx="714375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solidFill>
                  <a:schemeClr val="tx1">
                    <a:lumMod val="95000"/>
                    <a:lumOff val="5000"/>
                  </a:schemeClr>
                </a:solidFill>
              </a:rPr>
              <a:t>V starih časih je bila priprava polja za setev ročna. V pomoč je bilo le preprosto kmečko orodje - na pol lesen plug in domača živina .</a:t>
            </a:r>
          </a:p>
        </p:txBody>
      </p:sp>
      <p:sp>
        <p:nvSpPr>
          <p:cNvPr id="7" name="PoljeZBesedilom 6"/>
          <p:cNvSpPr txBox="1"/>
          <p:nvPr/>
        </p:nvSpPr>
        <p:spPr>
          <a:xfrm>
            <a:off x="428625" y="5429250"/>
            <a:ext cx="8358188"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t>Polja so orali z lesenim plugom. Vanj so vpregli vole ali konje, orač pa je moral plug trdno držati, da je bila brazda ravna. Njivo so nato zrahljali z leseno brano. </a:t>
            </a:r>
          </a:p>
        </p:txBody>
      </p:sp>
      <p:sp>
        <p:nvSpPr>
          <p:cNvPr id="8" name="Ograda noge 7"/>
          <p:cNvSpPr>
            <a:spLocks noGrp="1"/>
          </p:cNvSpPr>
          <p:nvPr>
            <p:ph type="ftr" sz="quarter" idx="11"/>
          </p:nvPr>
        </p:nvSpPr>
        <p:spPr/>
        <p:txBody>
          <a:bodyPr/>
          <a:lstStyle/>
          <a:p>
            <a:pPr>
              <a:defRPr/>
            </a:pPr>
            <a:r>
              <a:rPr lang="sl-SI" dirty="0"/>
              <a:t>Klavdija Štrancar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sejanje.jpg"/>
          <p:cNvPicPr>
            <a:picLocks noChangeAspect="1"/>
          </p:cNvPicPr>
          <p:nvPr/>
        </p:nvPicPr>
        <p:blipFill>
          <a:blip r:embed="rId2"/>
          <a:stretch>
            <a:fillRect/>
          </a:stretch>
        </p:blipFill>
        <p:spPr>
          <a:xfrm>
            <a:off x="714375" y="0"/>
            <a:ext cx="7915275" cy="3571875"/>
          </a:xfrm>
          <a:prstGeom prst="rect">
            <a:avLst/>
          </a:prstGeom>
        </p:spPr>
        <p:style>
          <a:lnRef idx="2">
            <a:schemeClr val="accent2"/>
          </a:lnRef>
          <a:fillRef idx="1">
            <a:schemeClr val="lt1"/>
          </a:fillRef>
          <a:effectRef idx="0">
            <a:schemeClr val="accent2"/>
          </a:effectRef>
          <a:fontRef idx="minor">
            <a:schemeClr val="dk1"/>
          </a:fontRef>
        </p:style>
      </p:pic>
      <p:sp>
        <p:nvSpPr>
          <p:cNvPr id="4099" name="PoljeZBesedilom 4"/>
          <p:cNvSpPr txBox="1">
            <a:spLocks noChangeArrowheads="1"/>
          </p:cNvSpPr>
          <p:nvPr/>
        </p:nvSpPr>
        <p:spPr bwMode="auto">
          <a:xfrm>
            <a:off x="571500" y="3071813"/>
            <a:ext cx="7715250" cy="369887"/>
          </a:xfrm>
          <a:prstGeom prst="rect">
            <a:avLst/>
          </a:prstGeom>
          <a:noFill/>
          <a:ln w="9525">
            <a:noFill/>
            <a:miter lim="800000"/>
            <a:headEnd/>
            <a:tailEnd/>
          </a:ln>
        </p:spPr>
        <p:txBody>
          <a:bodyPr>
            <a:spAutoFit/>
          </a:bodyPr>
          <a:lstStyle/>
          <a:p>
            <a:endParaRPr lang="sl-SI">
              <a:latin typeface="Calibri" pitchFamily="34" charset="0"/>
            </a:endParaRPr>
          </a:p>
        </p:txBody>
      </p:sp>
      <p:sp>
        <p:nvSpPr>
          <p:cNvPr id="7" name="PoljeZBesedilom 6"/>
          <p:cNvSpPr txBox="1"/>
          <p:nvPr/>
        </p:nvSpPr>
        <p:spPr>
          <a:xfrm>
            <a:off x="3071813" y="4286250"/>
            <a:ext cx="5572125" cy="1016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t>Žitno seme so na njivo spravljali v vrečah. Sejali so s sejalnim prtom. Površino so nato še enkrat previdno zrahljali z brano in robove zgladili z grabljami. </a:t>
            </a:r>
          </a:p>
        </p:txBody>
      </p:sp>
      <p:pic>
        <p:nvPicPr>
          <p:cNvPr id="2050" name="Picture 2"/>
          <p:cNvPicPr>
            <a:picLocks noChangeAspect="1" noChangeArrowheads="1"/>
          </p:cNvPicPr>
          <p:nvPr/>
        </p:nvPicPr>
        <p:blipFill>
          <a:blip r:embed="rId3"/>
          <a:srcRect/>
          <a:stretch>
            <a:fillRect/>
          </a:stretch>
        </p:blipFill>
        <p:spPr bwMode="auto">
          <a:xfrm>
            <a:off x="857250" y="4214813"/>
            <a:ext cx="1768475" cy="2357437"/>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0" name="Ograda noge 9"/>
          <p:cNvSpPr>
            <a:spLocks noGrp="1"/>
          </p:cNvSpPr>
          <p:nvPr>
            <p:ph type="ftr" sz="quarter" idx="11"/>
          </p:nvPr>
        </p:nvSpPr>
        <p:spPr/>
        <p:txBody>
          <a:bodyPr/>
          <a:lstStyle/>
          <a:p>
            <a:pPr>
              <a:defRPr/>
            </a:pPr>
            <a:r>
              <a:rPr lang="sl-SI"/>
              <a:t>Klavdija Štrancar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25000" b="-25000"/>
          </a:stretch>
        </a:blipFill>
        <a:effectLst/>
      </p:bgPr>
    </p:bg>
    <p:spTree>
      <p:nvGrpSpPr>
        <p:cNvPr id="1" name=""/>
        <p:cNvGrpSpPr/>
        <p:nvPr/>
      </p:nvGrpSpPr>
      <p:grpSpPr>
        <a:xfrm>
          <a:off x="0" y="0"/>
          <a:ext cx="0" cy="0"/>
          <a:chOff x="0" y="0"/>
          <a:chExt cx="0" cy="0"/>
        </a:xfrm>
      </p:grpSpPr>
      <p:pic>
        <p:nvPicPr>
          <p:cNvPr id="6" name="Slika 5" descr="božična pšenica.jpg"/>
          <p:cNvPicPr>
            <a:picLocks noChangeAspect="1"/>
          </p:cNvPicPr>
          <p:nvPr/>
        </p:nvPicPr>
        <p:blipFill>
          <a:blip r:embed="rId3"/>
          <a:stretch>
            <a:fillRect/>
          </a:stretch>
        </p:blipFill>
        <p:spPr>
          <a:xfrm>
            <a:off x="357188" y="500063"/>
            <a:ext cx="4503737" cy="3000375"/>
          </a:xfrm>
          <a:prstGeom prst="rect">
            <a:avLst/>
          </a:prstGeom>
        </p:spPr>
        <p:style>
          <a:lnRef idx="2">
            <a:schemeClr val="accent2"/>
          </a:lnRef>
          <a:fillRef idx="1">
            <a:schemeClr val="lt1"/>
          </a:fillRef>
          <a:effectRef idx="0">
            <a:schemeClr val="accent2"/>
          </a:effectRef>
          <a:fontRef idx="minor">
            <a:schemeClr val="dk1"/>
          </a:fontRef>
        </p:style>
      </p:pic>
      <p:pic>
        <p:nvPicPr>
          <p:cNvPr id="7" name="Slika 6" descr="wheat_field_sm.jpg"/>
          <p:cNvPicPr>
            <a:picLocks noChangeAspect="1"/>
          </p:cNvPicPr>
          <p:nvPr/>
        </p:nvPicPr>
        <p:blipFill>
          <a:blip r:embed="rId4"/>
          <a:stretch>
            <a:fillRect/>
          </a:stretch>
        </p:blipFill>
        <p:spPr>
          <a:xfrm>
            <a:off x="714375" y="3714750"/>
            <a:ext cx="4143375" cy="2608263"/>
          </a:xfrm>
          <a:prstGeom prst="rect">
            <a:avLst/>
          </a:prstGeom>
        </p:spPr>
        <p:style>
          <a:lnRef idx="2">
            <a:schemeClr val="accent2"/>
          </a:lnRef>
          <a:fillRef idx="1">
            <a:schemeClr val="lt1"/>
          </a:fillRef>
          <a:effectRef idx="0">
            <a:schemeClr val="accent2"/>
          </a:effectRef>
          <a:fontRef idx="minor">
            <a:schemeClr val="dk1"/>
          </a:fontRef>
        </p:style>
      </p:pic>
      <p:sp>
        <p:nvSpPr>
          <p:cNvPr id="8" name="Ograda noge 7"/>
          <p:cNvSpPr>
            <a:spLocks noGrp="1"/>
          </p:cNvSpPr>
          <p:nvPr>
            <p:ph type="ftr" sz="quarter" idx="11"/>
          </p:nvPr>
        </p:nvSpPr>
        <p:spPr/>
        <p:txBody>
          <a:bodyPr/>
          <a:lstStyle/>
          <a:p>
            <a:pPr>
              <a:defRPr/>
            </a:pPr>
            <a:r>
              <a:rPr lang="sl-SI"/>
              <a:t>Klavdija Štrancar</a:t>
            </a:r>
          </a:p>
        </p:txBody>
      </p:sp>
      <p:pic>
        <p:nvPicPr>
          <p:cNvPr id="7170" name="Picture 2"/>
          <p:cNvPicPr>
            <a:picLocks noChangeAspect="1" noChangeArrowheads="1"/>
          </p:cNvPicPr>
          <p:nvPr/>
        </p:nvPicPr>
        <p:blipFill>
          <a:blip r:embed="rId5"/>
          <a:srcRect/>
          <a:stretch>
            <a:fillRect/>
          </a:stretch>
        </p:blipFill>
        <p:spPr bwMode="auto">
          <a:xfrm>
            <a:off x="5214938" y="1214438"/>
            <a:ext cx="3357562" cy="503872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0" name="PoljeZBesedilom 9"/>
          <p:cNvSpPr txBox="1"/>
          <p:nvPr/>
        </p:nvSpPr>
        <p:spPr>
          <a:xfrm>
            <a:off x="5214938" y="500063"/>
            <a:ext cx="3357562"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sl-SI" sz="2400" dirty="0"/>
              <a:t>Pšenica – zlati cvet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43438" y="357188"/>
            <a:ext cx="4105275" cy="272415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9" name="PoljeZBesedilom 8"/>
          <p:cNvSpPr txBox="1"/>
          <p:nvPr/>
        </p:nvSpPr>
        <p:spPr>
          <a:xfrm>
            <a:off x="357188" y="428625"/>
            <a:ext cx="4000500" cy="16319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t>Dan žetve je bil za kmeta velik praznik. Žeti so začeli zgodaj zjutraj. Žanjice so žele žito s srpi, možje pa s kosami. Žito so povezali v snope in jih znosili na kup.</a:t>
            </a:r>
          </a:p>
        </p:txBody>
      </p:sp>
      <p:pic>
        <p:nvPicPr>
          <p:cNvPr id="13" name="Slika 12" descr="srp.JPG"/>
          <p:cNvPicPr>
            <a:picLocks noChangeAspect="1"/>
          </p:cNvPicPr>
          <p:nvPr/>
        </p:nvPicPr>
        <p:blipFill>
          <a:blip r:embed="rId3"/>
          <a:stretch>
            <a:fillRect/>
          </a:stretch>
        </p:blipFill>
        <p:spPr>
          <a:xfrm>
            <a:off x="7143750" y="4429125"/>
            <a:ext cx="1641475" cy="1643063"/>
          </a:xfrm>
          <a:prstGeom prst="rect">
            <a:avLst/>
          </a:prstGeom>
        </p:spPr>
        <p:style>
          <a:lnRef idx="2">
            <a:schemeClr val="accent2"/>
          </a:lnRef>
          <a:fillRef idx="1">
            <a:schemeClr val="lt1"/>
          </a:fillRef>
          <a:effectRef idx="0">
            <a:schemeClr val="accent2"/>
          </a:effectRef>
          <a:fontRef idx="minor">
            <a:schemeClr val="dk1"/>
          </a:fontRef>
        </p:style>
      </p:pic>
      <p:pic>
        <p:nvPicPr>
          <p:cNvPr id="14" name="Slika 13" descr="snopi.jpg"/>
          <p:cNvPicPr>
            <a:picLocks noChangeAspect="1"/>
          </p:cNvPicPr>
          <p:nvPr/>
        </p:nvPicPr>
        <p:blipFill>
          <a:blip r:embed="rId4"/>
          <a:stretch>
            <a:fillRect/>
          </a:stretch>
        </p:blipFill>
        <p:spPr>
          <a:xfrm>
            <a:off x="285750" y="3214688"/>
            <a:ext cx="4308475" cy="2871787"/>
          </a:xfrm>
          <a:prstGeom prst="rect">
            <a:avLst/>
          </a:prstGeom>
        </p:spPr>
        <p:style>
          <a:lnRef idx="2">
            <a:schemeClr val="accent2"/>
          </a:lnRef>
          <a:fillRef idx="1">
            <a:schemeClr val="lt1"/>
          </a:fillRef>
          <a:effectRef idx="0">
            <a:schemeClr val="accent2"/>
          </a:effectRef>
          <a:fontRef idx="minor">
            <a:schemeClr val="dk1"/>
          </a:fontRef>
        </p:style>
      </p:pic>
      <p:sp>
        <p:nvSpPr>
          <p:cNvPr id="15" name="Ograda noge 14"/>
          <p:cNvSpPr>
            <a:spLocks noGrp="1"/>
          </p:cNvSpPr>
          <p:nvPr>
            <p:ph type="ftr" sz="quarter" idx="11"/>
          </p:nvPr>
        </p:nvSpPr>
        <p:spPr/>
        <p:txBody>
          <a:bodyPr/>
          <a:lstStyle/>
          <a:p>
            <a:pPr>
              <a:defRPr/>
            </a:pPr>
            <a:r>
              <a:rPr lang="sl-SI"/>
              <a:t>Klavdija Štrancar</a:t>
            </a:r>
          </a:p>
        </p:txBody>
      </p:sp>
      <p:pic>
        <p:nvPicPr>
          <p:cNvPr id="6152" name="Picture 8"/>
          <p:cNvPicPr>
            <a:picLocks noChangeAspect="1" noChangeArrowheads="1"/>
          </p:cNvPicPr>
          <p:nvPr/>
        </p:nvPicPr>
        <p:blipFill>
          <a:blip r:embed="rId5"/>
          <a:srcRect/>
          <a:stretch>
            <a:fillRect/>
          </a:stretch>
        </p:blipFill>
        <p:spPr bwMode="auto">
          <a:xfrm>
            <a:off x="4714875" y="4000500"/>
            <a:ext cx="2119313" cy="2119313"/>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6286500" y="3929063"/>
            <a:ext cx="2357438"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t>Po žetvi so snope zložili na lojtrski  voz in odpeljali v mlatilnico.</a:t>
            </a:r>
          </a:p>
        </p:txBody>
      </p:sp>
      <p:pic>
        <p:nvPicPr>
          <p:cNvPr id="8" name="Slika 7" descr="spravljanje-sena-1.jpg"/>
          <p:cNvPicPr>
            <a:picLocks noChangeAspect="1"/>
          </p:cNvPicPr>
          <p:nvPr/>
        </p:nvPicPr>
        <p:blipFill>
          <a:blip r:embed="rId2"/>
          <a:stretch>
            <a:fillRect/>
          </a:stretch>
        </p:blipFill>
        <p:spPr>
          <a:xfrm>
            <a:off x="285750" y="428625"/>
            <a:ext cx="5680075" cy="5786438"/>
          </a:xfrm>
          <a:prstGeom prst="rect">
            <a:avLst/>
          </a:prstGeom>
        </p:spPr>
        <p:style>
          <a:lnRef idx="2">
            <a:schemeClr val="accent2"/>
          </a:lnRef>
          <a:fillRef idx="1">
            <a:schemeClr val="lt1"/>
          </a:fillRef>
          <a:effectRef idx="0">
            <a:schemeClr val="accent2"/>
          </a:effectRef>
          <a:fontRef idx="minor">
            <a:schemeClr val="dk1"/>
          </a:fontRef>
        </p:style>
      </p:pic>
      <p:sp>
        <p:nvSpPr>
          <p:cNvPr id="11" name="Ograda noge 10"/>
          <p:cNvSpPr>
            <a:spLocks noGrp="1"/>
          </p:cNvSpPr>
          <p:nvPr>
            <p:ph type="ftr" sz="quarter" idx="11"/>
          </p:nvPr>
        </p:nvSpPr>
        <p:spPr/>
        <p:txBody>
          <a:bodyPr/>
          <a:lstStyle/>
          <a:p>
            <a:pPr>
              <a:defRPr/>
            </a:pPr>
            <a:r>
              <a:rPr lang="sl-SI"/>
              <a:t>Klavdija Štrancar</a:t>
            </a:r>
          </a:p>
        </p:txBody>
      </p:sp>
      <p:pic>
        <p:nvPicPr>
          <p:cNvPr id="7173" name="Slika 6" descr="žetev.jpg"/>
          <p:cNvPicPr>
            <a:picLocks noChangeAspect="1"/>
          </p:cNvPicPr>
          <p:nvPr/>
        </p:nvPicPr>
        <p:blipFill>
          <a:blip r:embed="rId3"/>
          <a:srcRect/>
          <a:stretch>
            <a:fillRect/>
          </a:stretch>
        </p:blipFill>
        <p:spPr bwMode="auto">
          <a:xfrm>
            <a:off x="6072188" y="428625"/>
            <a:ext cx="2676525" cy="2714625"/>
          </a:xfrm>
          <a:prstGeom prst="rect">
            <a:avLst/>
          </a:prstGeom>
          <a:noFill/>
          <a:ln w="9525">
            <a:noFill/>
            <a:miter lim="800000"/>
            <a:headEnd/>
            <a:tailEnd/>
          </a:ln>
        </p:spPr>
      </p:pic>
      <p:sp>
        <p:nvSpPr>
          <p:cNvPr id="7174" name="PoljeZBesedilom 9"/>
          <p:cNvSpPr txBox="1">
            <a:spLocks noChangeArrowheads="1"/>
          </p:cNvSpPr>
          <p:nvPr/>
        </p:nvSpPr>
        <p:spPr bwMode="auto">
          <a:xfrm>
            <a:off x="6143625" y="3286125"/>
            <a:ext cx="2643188" cy="276225"/>
          </a:xfrm>
          <a:prstGeom prst="rect">
            <a:avLst/>
          </a:prstGeom>
          <a:noFill/>
          <a:ln w="9525">
            <a:noFill/>
            <a:miter lim="800000"/>
            <a:headEnd/>
            <a:tailEnd/>
          </a:ln>
        </p:spPr>
        <p:txBody>
          <a:bodyPr>
            <a:spAutoFit/>
          </a:bodyPr>
          <a:lstStyle/>
          <a:p>
            <a:pPr algn="ctr"/>
            <a:r>
              <a:rPr lang="sl-SI" sz="1200"/>
              <a:t>S. Negri: Dobra žetev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928688" y="357188"/>
            <a:ext cx="5286375"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t>Mlatiči so s cepci mlatili žito od jutra do večera.</a:t>
            </a:r>
          </a:p>
        </p:txBody>
      </p:sp>
      <p:pic>
        <p:nvPicPr>
          <p:cNvPr id="3" name="Slika 2" descr="mlatenje.jpg"/>
          <p:cNvPicPr>
            <a:picLocks noChangeAspect="1"/>
          </p:cNvPicPr>
          <p:nvPr/>
        </p:nvPicPr>
        <p:blipFill>
          <a:blip r:embed="rId2"/>
          <a:stretch>
            <a:fillRect/>
          </a:stretch>
        </p:blipFill>
        <p:spPr>
          <a:xfrm>
            <a:off x="1000125" y="1143000"/>
            <a:ext cx="3787775" cy="2500313"/>
          </a:xfrm>
          <a:prstGeom prst="rect">
            <a:avLst/>
          </a:prstGeom>
        </p:spPr>
        <p:style>
          <a:lnRef idx="2">
            <a:schemeClr val="accent2"/>
          </a:lnRef>
          <a:fillRef idx="1">
            <a:schemeClr val="lt1"/>
          </a:fillRef>
          <a:effectRef idx="0">
            <a:schemeClr val="accent2"/>
          </a:effectRef>
          <a:fontRef idx="minor">
            <a:schemeClr val="dk1"/>
          </a:fontRef>
        </p:style>
      </p:pic>
      <p:pic>
        <p:nvPicPr>
          <p:cNvPr id="4" name="Slika 3" descr="lojtrnik_mlatilnica.jpg"/>
          <p:cNvPicPr>
            <a:picLocks noChangeAspect="1"/>
          </p:cNvPicPr>
          <p:nvPr/>
        </p:nvPicPr>
        <p:blipFill>
          <a:blip r:embed="rId3"/>
          <a:stretch>
            <a:fillRect/>
          </a:stretch>
        </p:blipFill>
        <p:spPr>
          <a:xfrm>
            <a:off x="5214938" y="1143000"/>
            <a:ext cx="3024187" cy="2654300"/>
          </a:xfrm>
          <a:prstGeom prst="rect">
            <a:avLst/>
          </a:prstGeom>
        </p:spPr>
        <p:style>
          <a:lnRef idx="2">
            <a:schemeClr val="accent2"/>
          </a:lnRef>
          <a:fillRef idx="1">
            <a:schemeClr val="lt1"/>
          </a:fillRef>
          <a:effectRef idx="0">
            <a:schemeClr val="accent2"/>
          </a:effectRef>
          <a:fontRef idx="minor">
            <a:schemeClr val="dk1"/>
          </a:fontRef>
        </p:style>
      </p:pic>
      <p:sp>
        <p:nvSpPr>
          <p:cNvPr id="5" name="PoljeZBesedilom 4"/>
          <p:cNvSpPr txBox="1"/>
          <p:nvPr/>
        </p:nvSpPr>
        <p:spPr>
          <a:xfrm>
            <a:off x="5143500" y="3929063"/>
            <a:ext cx="3143250"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t>Kasneje je mlatiče zamenjal mlatilnik na konjski pogon.</a:t>
            </a:r>
          </a:p>
        </p:txBody>
      </p:sp>
      <p:pic>
        <p:nvPicPr>
          <p:cNvPr id="3075" name="Picture 3"/>
          <p:cNvPicPr>
            <a:picLocks noChangeAspect="1" noChangeArrowheads="1"/>
          </p:cNvPicPr>
          <p:nvPr/>
        </p:nvPicPr>
        <p:blipFill>
          <a:blip r:embed="rId4"/>
          <a:srcRect/>
          <a:stretch>
            <a:fillRect/>
          </a:stretch>
        </p:blipFill>
        <p:spPr bwMode="auto">
          <a:xfrm>
            <a:off x="1000125" y="3857625"/>
            <a:ext cx="3857625" cy="276542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8" name="PoljeZBesedilom 7"/>
          <p:cNvSpPr txBox="1"/>
          <p:nvPr/>
        </p:nvSpPr>
        <p:spPr>
          <a:xfrm>
            <a:off x="5143500" y="4929188"/>
            <a:ext cx="2357438"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t>Žene so ločile žito od plev.</a:t>
            </a:r>
          </a:p>
        </p:txBody>
      </p:sp>
      <p:sp>
        <p:nvSpPr>
          <p:cNvPr id="9" name="Ograda noge 8"/>
          <p:cNvSpPr>
            <a:spLocks noGrp="1"/>
          </p:cNvSpPr>
          <p:nvPr>
            <p:ph type="ftr" sz="quarter" idx="11"/>
          </p:nvPr>
        </p:nvSpPr>
        <p:spPr/>
        <p:txBody>
          <a:bodyPr/>
          <a:lstStyle/>
          <a:p>
            <a:pPr>
              <a:defRPr/>
            </a:pPr>
            <a:r>
              <a:rPr lang="sl-SI"/>
              <a:t>Klavdija Štrancar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getreide03.jpg"/>
          <p:cNvPicPr>
            <a:picLocks noChangeAspect="1"/>
          </p:cNvPicPr>
          <p:nvPr/>
        </p:nvPicPr>
        <p:blipFill>
          <a:blip r:embed="rId2"/>
          <a:stretch>
            <a:fillRect/>
          </a:stretch>
        </p:blipFill>
        <p:spPr>
          <a:xfrm>
            <a:off x="5286375" y="785813"/>
            <a:ext cx="2857500" cy="2143125"/>
          </a:xfrm>
          <a:prstGeom prst="rect">
            <a:avLst/>
          </a:prstGeom>
        </p:spPr>
        <p:style>
          <a:lnRef idx="2">
            <a:schemeClr val="accent2"/>
          </a:lnRef>
          <a:fillRef idx="1">
            <a:schemeClr val="lt1"/>
          </a:fillRef>
          <a:effectRef idx="0">
            <a:schemeClr val="accent2"/>
          </a:effectRef>
          <a:fontRef idx="minor">
            <a:schemeClr val="dk1"/>
          </a:fontRef>
        </p:style>
      </p:pic>
      <p:pic>
        <p:nvPicPr>
          <p:cNvPr id="5" name="Slika 4" descr="mlini.jpg"/>
          <p:cNvPicPr>
            <a:picLocks noChangeAspect="1"/>
          </p:cNvPicPr>
          <p:nvPr/>
        </p:nvPicPr>
        <p:blipFill>
          <a:blip r:embed="rId3"/>
          <a:stretch>
            <a:fillRect/>
          </a:stretch>
        </p:blipFill>
        <p:spPr>
          <a:xfrm>
            <a:off x="500063" y="3857625"/>
            <a:ext cx="3786187" cy="2524125"/>
          </a:xfrm>
          <a:prstGeom prst="rect">
            <a:avLst/>
          </a:prstGeom>
        </p:spPr>
        <p:style>
          <a:lnRef idx="2">
            <a:schemeClr val="accent2"/>
          </a:lnRef>
          <a:fillRef idx="1">
            <a:schemeClr val="lt1"/>
          </a:fillRef>
          <a:effectRef idx="0">
            <a:schemeClr val="accent2"/>
          </a:effectRef>
          <a:fontRef idx="minor">
            <a:schemeClr val="dk1"/>
          </a:fontRef>
        </p:style>
      </p:pic>
      <p:sp>
        <p:nvSpPr>
          <p:cNvPr id="6" name="PoljeZBesedilom 5"/>
          <p:cNvSpPr txBox="1"/>
          <p:nvPr/>
        </p:nvSpPr>
        <p:spPr>
          <a:xfrm>
            <a:off x="5214938" y="3071813"/>
            <a:ext cx="2857500" cy="1016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t>Žito so s konjem ali volom zapeljali v mlin, kjer so ga zmleli v moko.</a:t>
            </a:r>
          </a:p>
        </p:txBody>
      </p:sp>
      <p:pic>
        <p:nvPicPr>
          <p:cNvPr id="4099" name="Picture 3"/>
          <p:cNvPicPr>
            <a:picLocks noChangeAspect="1" noChangeArrowheads="1"/>
          </p:cNvPicPr>
          <p:nvPr/>
        </p:nvPicPr>
        <p:blipFill>
          <a:blip r:embed="rId4"/>
          <a:srcRect/>
          <a:stretch>
            <a:fillRect/>
          </a:stretch>
        </p:blipFill>
        <p:spPr bwMode="auto">
          <a:xfrm>
            <a:off x="357188" y="357188"/>
            <a:ext cx="4383087" cy="3290887"/>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0" name="Ograda noge 9"/>
          <p:cNvSpPr>
            <a:spLocks noGrp="1"/>
          </p:cNvSpPr>
          <p:nvPr>
            <p:ph type="ftr" sz="quarter" idx="11"/>
          </p:nvPr>
        </p:nvSpPr>
        <p:spPr/>
        <p:txBody>
          <a:bodyPr/>
          <a:lstStyle/>
          <a:p>
            <a:pPr>
              <a:defRPr/>
            </a:pPr>
            <a:r>
              <a:rPr lang="sl-SI"/>
              <a:t>Klavdija Štrancar</a:t>
            </a:r>
          </a:p>
        </p:txBody>
      </p:sp>
      <p:pic>
        <p:nvPicPr>
          <p:cNvPr id="9223" name="Picture 7"/>
          <p:cNvPicPr>
            <a:picLocks noChangeAspect="1" noChangeArrowheads="1"/>
          </p:cNvPicPr>
          <p:nvPr/>
        </p:nvPicPr>
        <p:blipFill>
          <a:blip r:embed="rId5"/>
          <a:srcRect/>
          <a:stretch>
            <a:fillRect/>
          </a:stretch>
        </p:blipFill>
        <p:spPr bwMode="auto">
          <a:xfrm>
            <a:off x="5429250" y="4214813"/>
            <a:ext cx="2428875" cy="2066925"/>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25000" b="-25000"/>
          </a:stretch>
        </a:blipFill>
        <a:effectLst/>
      </p:bgPr>
    </p:bg>
    <p:spTree>
      <p:nvGrpSpPr>
        <p:cNvPr id="1" name=""/>
        <p:cNvGrpSpPr/>
        <p:nvPr/>
      </p:nvGrpSpPr>
      <p:grpSpPr>
        <a:xfrm>
          <a:off x="0" y="0"/>
          <a:ext cx="0" cy="0"/>
          <a:chOff x="0" y="0"/>
          <a:chExt cx="0" cy="0"/>
        </a:xfrm>
      </p:grpSpPr>
      <p:sp>
        <p:nvSpPr>
          <p:cNvPr id="14" name="PoljeZBesedilom 13"/>
          <p:cNvSpPr txBox="1"/>
          <p:nvPr/>
        </p:nvSpPr>
        <p:spPr>
          <a:xfrm>
            <a:off x="357188" y="285750"/>
            <a:ext cx="7000875"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t>Peka kruha je bila vselej svečan dogodek ali nekakšen hišni obred. Gospodinja si je nadela bel predpasnik, zvila lase pod ruto, zakurila peč do prave toplote, pripravila grebljo za žerjavico in lesen lopar za vsajanje kruha. </a:t>
            </a:r>
          </a:p>
        </p:txBody>
      </p:sp>
      <p:sp>
        <p:nvSpPr>
          <p:cNvPr id="15" name="PoljeZBesedilom 14"/>
          <p:cNvSpPr txBox="1"/>
          <p:nvPr/>
        </p:nvSpPr>
        <p:spPr>
          <a:xfrm>
            <a:off x="5857875" y="5715000"/>
            <a:ext cx="2786063" cy="7080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sz="2000" dirty="0"/>
              <a:t>Testo je vzhajalo na toplem v mentrgi.</a:t>
            </a:r>
          </a:p>
        </p:txBody>
      </p:sp>
      <p:sp>
        <p:nvSpPr>
          <p:cNvPr id="27" name="Ograda noge 26"/>
          <p:cNvSpPr>
            <a:spLocks noGrp="1"/>
          </p:cNvSpPr>
          <p:nvPr>
            <p:ph type="ftr" sz="quarter" idx="11"/>
          </p:nvPr>
        </p:nvSpPr>
        <p:spPr/>
        <p:txBody>
          <a:bodyPr/>
          <a:lstStyle/>
          <a:p>
            <a:pPr>
              <a:defRPr/>
            </a:pPr>
            <a:r>
              <a:rPr lang="sl-SI" dirty="0"/>
              <a:t>Klavdija Štrancar</a:t>
            </a:r>
          </a:p>
        </p:txBody>
      </p:sp>
      <p:pic>
        <p:nvPicPr>
          <p:cNvPr id="10248" name="Picture 8"/>
          <p:cNvPicPr>
            <a:picLocks noChangeAspect="1" noChangeArrowheads="1"/>
          </p:cNvPicPr>
          <p:nvPr/>
        </p:nvPicPr>
        <p:blipFill>
          <a:blip r:embed="rId3"/>
          <a:srcRect/>
          <a:stretch>
            <a:fillRect/>
          </a:stretch>
        </p:blipFill>
        <p:spPr bwMode="auto">
          <a:xfrm>
            <a:off x="6072188" y="1714500"/>
            <a:ext cx="2482850" cy="3833813"/>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9" name="PoljeZBesedilom 8"/>
          <p:cNvSpPr txBox="1"/>
          <p:nvPr/>
        </p:nvSpPr>
        <p:spPr>
          <a:xfrm>
            <a:off x="3857625" y="2000250"/>
            <a:ext cx="1857375" cy="13239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sl-SI" sz="2000" dirty="0"/>
              <a:t>Nato je zamesila testo iz moke, vode, soli in kvasa.</a:t>
            </a:r>
          </a:p>
        </p:txBody>
      </p:sp>
      <p:pic>
        <p:nvPicPr>
          <p:cNvPr id="10247" name="Picture 9"/>
          <p:cNvPicPr>
            <a:picLocks noChangeAspect="1" noChangeArrowheads="1"/>
          </p:cNvPicPr>
          <p:nvPr/>
        </p:nvPicPr>
        <p:blipFill>
          <a:blip r:embed="rId4"/>
          <a:srcRect/>
          <a:stretch>
            <a:fillRect/>
          </a:stretch>
        </p:blipFill>
        <p:spPr bwMode="auto">
          <a:xfrm>
            <a:off x="357188" y="1928813"/>
            <a:ext cx="3046412" cy="4143375"/>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8" name="Picture 10"/>
          <p:cNvPicPr>
            <a:picLocks noChangeAspect="1" noChangeArrowheads="1"/>
          </p:cNvPicPr>
          <p:nvPr/>
        </p:nvPicPr>
        <p:blipFill>
          <a:blip r:embed="rId5"/>
          <a:srcRect/>
          <a:stretch>
            <a:fillRect/>
          </a:stretch>
        </p:blipFill>
        <p:spPr bwMode="auto">
          <a:xfrm>
            <a:off x="3857625" y="3500438"/>
            <a:ext cx="1860550" cy="142875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444</Words>
  <Application>Microsoft Office PowerPoint</Application>
  <PresentationFormat>Diaprojekcija na zaslonu (4:3)</PresentationFormat>
  <Paragraphs>43</Paragraphs>
  <Slides>14</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14</vt:i4>
      </vt:variant>
    </vt:vector>
  </HeadingPairs>
  <TitlesOfParts>
    <vt:vector size="18" baseType="lpstr">
      <vt:lpstr>Arial</vt:lpstr>
      <vt:lpstr>Calibri</vt:lpstr>
      <vt:lpstr>Berlin Sans FB Demi</vt:lpstr>
      <vt:lpstr>Officeova tema</vt:lpstr>
      <vt:lpstr> Od zrna  do hlebca </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 ZRNA DO HLEBCA</dc:title>
  <dc:creator>Klavdija Štrancar</dc:creator>
  <cp:lastModifiedBy>Rosana</cp:lastModifiedBy>
  <cp:revision>39</cp:revision>
  <dcterms:created xsi:type="dcterms:W3CDTF">2009-03-11T15:43:11Z</dcterms:created>
  <dcterms:modified xsi:type="dcterms:W3CDTF">2010-08-10T05:39:54Z</dcterms:modified>
</cp:coreProperties>
</file>