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1" r:id="rId7"/>
    <p:sldId id="262" r:id="rId8"/>
    <p:sldId id="260" r:id="rId9"/>
    <p:sldId id="263" r:id="rId10"/>
    <p:sldId id="264" r:id="rId11"/>
    <p:sldId id="266" r:id="rId12"/>
    <p:sldId id="265" r:id="rId13"/>
    <p:sldId id="267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AA9B20F-A0CC-46B2-AA2B-F9991049F789}" type="datetimeFigureOut">
              <a:rPr lang="sl-SI" smtClean="0"/>
              <a:t>18. 03. 2020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881B3C7-A473-448F-99B0-5626A035DF9B}" type="slidenum">
              <a:rPr lang="sl-SI" smtClean="0"/>
              <a:t>‹#›</a:t>
            </a:fld>
            <a:endParaRPr lang="sl-SI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Grammatik &amp; Übungen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530614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l-SI" sz="2400" b="1" dirty="0" smtClean="0">
                <a:solidFill>
                  <a:schemeClr val="accent2">
                    <a:lumMod val="50000"/>
                  </a:schemeClr>
                </a:solidFill>
              </a:rPr>
              <a:t>Hallo </a:t>
            </a:r>
            <a:r>
              <a:rPr lang="sl-SI" sz="2400" b="1" dirty="0" smtClean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 </a:t>
            </a:r>
          </a:p>
          <a:p>
            <a:pPr marL="0" indent="0" algn="ctr">
              <a:buNone/>
            </a:pPr>
            <a:endParaRPr lang="sl-SI" sz="2400" b="1" dirty="0">
              <a:solidFill>
                <a:schemeClr val="accent2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sl-SI" sz="2400" b="1" dirty="0" smtClean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Hier findest du einige Grammatik-Zusammenfassungen und Übungen. Bitte, lies alles durch und mach Notizen in dein Heft. </a:t>
            </a:r>
          </a:p>
          <a:p>
            <a:pPr marL="0" indent="0" algn="ctr">
              <a:buNone/>
            </a:pPr>
            <a:r>
              <a:rPr lang="sl-SI" sz="2400" b="1" dirty="0" smtClean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Bei den Übungen kannst du auch nur die Antworten ins Heft schreiben. </a:t>
            </a:r>
          </a:p>
          <a:p>
            <a:pPr marL="0" indent="0" algn="ctr">
              <a:buNone/>
            </a:pPr>
            <a:endParaRPr lang="sl-SI" sz="2400" b="1" dirty="0">
              <a:solidFill>
                <a:schemeClr val="accent2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sl-SI" sz="2400" b="1" dirty="0" smtClean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(Tukaj najdeš nekaj slovničnih povzetkov in slovničnih vaj. Prosim, preberi vse in si naredi zapiske v zvezek. </a:t>
            </a:r>
          </a:p>
          <a:p>
            <a:pPr marL="0" indent="0" algn="ctr">
              <a:buNone/>
            </a:pPr>
            <a:r>
              <a:rPr lang="sl-SI" sz="2400" b="1" dirty="0" smtClean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Pri nalogah lahko napišeš v zvezek samo rešitve.)</a:t>
            </a:r>
          </a:p>
          <a:p>
            <a:pPr marL="0" indent="0" algn="ctr">
              <a:buNone/>
            </a:pPr>
            <a:endParaRPr lang="sl-SI" sz="2400" b="1" dirty="0">
              <a:solidFill>
                <a:schemeClr val="accent2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sl-SI" sz="2400" b="1" dirty="0" smtClean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Viel Spaß  	</a:t>
            </a:r>
          </a:p>
          <a:p>
            <a:pPr marL="0" indent="0" algn="r">
              <a:buNone/>
            </a:pPr>
            <a:r>
              <a:rPr lang="sl-SI" sz="2400" b="1" dirty="0" smtClean="0">
                <a:solidFill>
                  <a:schemeClr val="accent2">
                    <a:lumMod val="50000"/>
                  </a:schemeClr>
                </a:solidFill>
                <a:sym typeface="Wingdings" panose="05000000000000000000" pitchFamily="2" charset="2"/>
              </a:rPr>
              <a:t>deine Lehrerin Dolores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3385360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trennbare Verben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19256" cy="5306144"/>
          </a:xfrm>
        </p:spPr>
        <p:txBody>
          <a:bodyPr>
            <a:normAutofit lnSpcReduction="10000"/>
          </a:bodyPr>
          <a:lstStyle/>
          <a:p>
            <a:r>
              <a:rPr lang="de-DE" sz="2400" dirty="0"/>
              <a:t>Nekateri </a:t>
            </a:r>
            <a:r>
              <a:rPr lang="de-DE" sz="2400" dirty="0" smtClean="0"/>
              <a:t>glagoli</a:t>
            </a:r>
            <a:r>
              <a:rPr lang="sl-SI" sz="2400" dirty="0" smtClean="0"/>
              <a:t> (</a:t>
            </a:r>
            <a:r>
              <a:rPr lang="sl-SI" sz="2400" dirty="0" smtClean="0">
                <a:solidFill>
                  <a:srgbClr val="FF0000"/>
                </a:solidFill>
              </a:rPr>
              <a:t>ločljivi glagoli</a:t>
            </a:r>
            <a:r>
              <a:rPr lang="sl-SI" sz="2400" dirty="0" smtClean="0"/>
              <a:t>)</a:t>
            </a:r>
            <a:r>
              <a:rPr lang="de-DE" sz="2400" dirty="0" smtClean="0"/>
              <a:t> </a:t>
            </a:r>
            <a:r>
              <a:rPr lang="de-DE" sz="2400" dirty="0"/>
              <a:t>imajo dva dela: predpono in glagol.</a:t>
            </a:r>
            <a:endParaRPr lang="sl-SI" sz="2400" dirty="0"/>
          </a:p>
          <a:p>
            <a:pPr marL="0" indent="0">
              <a:buNone/>
            </a:pPr>
            <a:r>
              <a:rPr lang="de-DE" sz="2400" dirty="0"/>
              <a:t>aufmachen (= odpreti) auf-machen</a:t>
            </a:r>
            <a:endParaRPr lang="sl-SI" sz="2400" dirty="0"/>
          </a:p>
          <a:p>
            <a:pPr marL="0" indent="0">
              <a:buNone/>
            </a:pPr>
            <a:r>
              <a:rPr lang="de-DE" sz="2400" dirty="0"/>
              <a:t>Er macht das Fenster auf.</a:t>
            </a:r>
            <a:endParaRPr lang="sl-SI" sz="2400" dirty="0"/>
          </a:p>
          <a:p>
            <a:pPr marL="0" indent="0">
              <a:buNone/>
            </a:pPr>
            <a:r>
              <a:rPr lang="de-DE" sz="2400" dirty="0"/>
              <a:t> </a:t>
            </a:r>
            <a:endParaRPr lang="sl-SI" sz="2400" dirty="0"/>
          </a:p>
          <a:p>
            <a:r>
              <a:rPr lang="de-DE" sz="2400" dirty="0"/>
              <a:t>zumachen (= zapreti) zu-machen</a:t>
            </a:r>
            <a:endParaRPr lang="sl-SI" sz="2400" dirty="0"/>
          </a:p>
          <a:p>
            <a:pPr marL="0" indent="0">
              <a:buNone/>
            </a:pPr>
            <a:r>
              <a:rPr lang="de-DE" sz="2400" dirty="0"/>
              <a:t>Er macht das Fenster zu</a:t>
            </a:r>
            <a:r>
              <a:rPr lang="de-DE" sz="2400" dirty="0" smtClean="0"/>
              <a:t>.</a:t>
            </a:r>
            <a:endParaRPr lang="sl-SI" sz="2400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sz="2000" b="1" dirty="0" smtClean="0"/>
              <a:t>nekaj ločljivih glagolov:</a:t>
            </a:r>
          </a:p>
          <a:p>
            <a:pPr marL="0" indent="0">
              <a:buNone/>
            </a:pPr>
            <a:r>
              <a:rPr lang="de-DE" sz="2200" dirty="0"/>
              <a:t>anfangen, losfahren, anrufen, mitkommen, abschreiben, anmachen, anziehen, aufbleiben, aufhören, ausfüllen, ausmachen, auspacken, aussprechen, einpacken, mitgehen, mitspielen, stattfinden, vorbereiten, vorschlagen, wegbringen, wegfahren, weitermachen, zuhören, zurückkommen</a:t>
            </a:r>
            <a:endParaRPr lang="sl-SI" sz="2200" dirty="0"/>
          </a:p>
          <a:p>
            <a:pPr marL="0" indent="0">
              <a:buNone/>
            </a:pPr>
            <a:endParaRPr lang="sl-SI" sz="2000" b="1" dirty="0"/>
          </a:p>
          <a:p>
            <a:pPr marL="0" indent="0">
              <a:buNone/>
            </a:pPr>
            <a:endParaRPr lang="sl-SI" sz="2000" b="1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66072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Modalverben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19256" cy="4937760"/>
          </a:xfrm>
        </p:spPr>
        <p:txBody>
          <a:bodyPr/>
          <a:lstStyle/>
          <a:p>
            <a:r>
              <a:rPr lang="sl-SI" dirty="0" smtClean="0"/>
              <a:t>modalni glagoli: müssen, wollen, können, dürfen, möchten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2533650"/>
            <a:ext cx="7776864" cy="29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0014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Übungen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4937760"/>
          </a:xfrm>
        </p:spPr>
        <p:txBody>
          <a:bodyPr/>
          <a:lstStyle/>
          <a:p>
            <a:r>
              <a:rPr lang="sl-SI" dirty="0" smtClean="0"/>
              <a:t>1. Setze die Verben ein. (Vstavi glagole.)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1772816"/>
            <a:ext cx="756084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9548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91264" cy="5752296"/>
          </a:xfrm>
        </p:spPr>
        <p:txBody>
          <a:bodyPr/>
          <a:lstStyle/>
          <a:p>
            <a:r>
              <a:rPr lang="sl-SI" dirty="0" smtClean="0"/>
              <a:t>2. Schreib die Sätze. (Zapiši povedi.)</a:t>
            </a: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7488832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551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Kako bomo v šoli delili glagole?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</p:txBody>
      </p:sp>
      <p:sp>
        <p:nvSpPr>
          <p:cNvPr id="4" name="Oval 3"/>
          <p:cNvSpPr/>
          <p:nvPr/>
        </p:nvSpPr>
        <p:spPr>
          <a:xfrm>
            <a:off x="2915816" y="2708920"/>
            <a:ext cx="3240360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VERBEN</a:t>
            </a:r>
            <a:endParaRPr lang="sl-SI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644008" y="2060848"/>
            <a:ext cx="864096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508104" y="170080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regelmäßige (pravilni)</a:t>
            </a:r>
            <a:endParaRPr lang="sl-SI" dirty="0"/>
          </a:p>
        </p:txBody>
      </p:sp>
      <p:cxnSp>
        <p:nvCxnSpPr>
          <p:cNvPr id="9" name="Straight Connector 8"/>
          <p:cNvCxnSpPr>
            <a:stCxn id="4" idx="5"/>
          </p:cNvCxnSpPr>
          <p:nvPr/>
        </p:nvCxnSpPr>
        <p:spPr>
          <a:xfrm>
            <a:off x="5681636" y="4061099"/>
            <a:ext cx="546548" cy="520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56176" y="4568931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unregelmäßige (nepravilni)</a:t>
            </a:r>
            <a:endParaRPr lang="sl-SI" dirty="0"/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2555776" y="2440703"/>
            <a:ext cx="936104" cy="4680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3"/>
          </p:cNvCxnSpPr>
          <p:nvPr/>
        </p:nvCxnSpPr>
        <p:spPr>
          <a:xfrm flipH="1">
            <a:off x="2411760" y="4061099"/>
            <a:ext cx="978596" cy="5078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5576" y="207014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Modalverben (modalni)</a:t>
            </a:r>
            <a:endParaRPr lang="sl-SI" dirty="0"/>
          </a:p>
        </p:txBody>
      </p:sp>
      <p:sp>
        <p:nvSpPr>
          <p:cNvPr id="16" name="TextBox 15"/>
          <p:cNvSpPr txBox="1"/>
          <p:nvPr/>
        </p:nvSpPr>
        <p:spPr>
          <a:xfrm>
            <a:off x="594331" y="4581128"/>
            <a:ext cx="2819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trennbare (ločljivi) vs. untrennbare (neločljivi)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6287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990600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haben &amp; sein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Hier sind die Verbformen von „haben“ und „sein“. </a:t>
            </a:r>
          </a:p>
          <a:p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217852"/>
              </p:ext>
            </p:extLst>
          </p:nvPr>
        </p:nvGraphicFramePr>
        <p:xfrm>
          <a:off x="1259632" y="2060848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sein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haben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ich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bin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habe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du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bist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hast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er, sie, es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ist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hat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wir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sind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haben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ihr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seid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habt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sie, Sie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sind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haben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55576" y="4797152"/>
            <a:ext cx="7488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ednina: ich, du, er, sie*, es</a:t>
            </a:r>
          </a:p>
          <a:p>
            <a:r>
              <a:rPr lang="sl-SI" b="1" dirty="0" smtClean="0">
                <a:solidFill>
                  <a:srgbClr val="FF0000"/>
                </a:solidFill>
              </a:rPr>
              <a:t>množina: wir, ihr, sie*, Sie*</a:t>
            </a:r>
          </a:p>
          <a:p>
            <a:endParaRPr lang="sl-SI" dirty="0">
              <a:solidFill>
                <a:srgbClr val="FF0000"/>
              </a:solidFill>
            </a:endParaRPr>
          </a:p>
          <a:p>
            <a:r>
              <a:rPr lang="sl-SI" dirty="0" smtClean="0">
                <a:solidFill>
                  <a:srgbClr val="FF0000"/>
                </a:solidFill>
              </a:rPr>
              <a:t>* Pravilna oblika glagola (ustrezna končnica) nam v povedi pove, če gre za ednino ali množino, če osebo vikamo (Sie) ali o njej govorimo (sie = ona ALI sie = oni).</a:t>
            </a:r>
            <a:endParaRPr lang="sl-S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078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14400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regelmäßige Verben – Präsens 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859216" cy="4937760"/>
          </a:xfrm>
        </p:spPr>
        <p:txBody>
          <a:bodyPr>
            <a:normAutofit/>
          </a:bodyPr>
          <a:lstStyle/>
          <a:p>
            <a:pPr algn="just"/>
            <a:r>
              <a:rPr lang="sl-SI" dirty="0" smtClean="0"/>
              <a:t>pravilni glagoli – sedanjik</a:t>
            </a:r>
          </a:p>
          <a:p>
            <a:pPr algn="just"/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23528" y="4509120"/>
            <a:ext cx="8350318" cy="2016224"/>
          </a:xfrm>
        </p:spPr>
        <p:txBody>
          <a:bodyPr>
            <a:normAutofit/>
          </a:bodyPr>
          <a:lstStyle/>
          <a:p>
            <a:r>
              <a:rPr lang="sl-SI" dirty="0" smtClean="0"/>
              <a:t>-en*: glagol samo prepišeš, ne dodajaš nič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Kako zanikamo? Pred končno ločilo dodamo „nicht“:</a:t>
            </a:r>
          </a:p>
          <a:p>
            <a:pPr marL="0" indent="0">
              <a:buNone/>
            </a:pPr>
            <a:r>
              <a:rPr lang="sl-SI" dirty="0" smtClean="0"/>
              <a:t>Ich brauche das Heft nicht. Ich schlafe nicht.</a:t>
            </a:r>
            <a:endParaRPr lang="sl-SI" dirty="0" smtClean="0">
              <a:solidFill>
                <a:srgbClr val="FF0000"/>
              </a:solidFill>
            </a:endParaRPr>
          </a:p>
          <a:p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847710"/>
              </p:ext>
            </p:extLst>
          </p:nvPr>
        </p:nvGraphicFramePr>
        <p:xfrm>
          <a:off x="1331640" y="1700808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40797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Person (oseba)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Verbendung (končnica glagola)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ich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-e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du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-st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er, sie, es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-t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wir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-en*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ihr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-t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sie, Sie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-en*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31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19256" cy="914400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vprašalne povedi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brez W-vprašalnic:</a:t>
            </a:r>
          </a:p>
          <a:p>
            <a:pPr marL="0" indent="0">
              <a:buNone/>
            </a:pPr>
            <a:r>
              <a:rPr lang="sl-SI" dirty="0" smtClean="0"/>
              <a:t>Hast du Zeit?</a:t>
            </a:r>
          </a:p>
          <a:p>
            <a:pPr marL="0" indent="0">
              <a:buNone/>
            </a:pPr>
            <a:r>
              <a:rPr lang="sl-SI" dirty="0" smtClean="0"/>
              <a:t>Brauchst du das Buch?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</a:rPr>
              <a:t>Glagol (ustrezna končnica) + osebni zaimek + vse ostalo? 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5641848"/>
          </a:xfrm>
        </p:spPr>
        <p:txBody>
          <a:bodyPr>
            <a:normAutofit lnSpcReduction="1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z W-vprašalnicami: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Wer? (Kdo?)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Was? (Kaj?)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Wo? (Kje?)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Woher? (Od kod?)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Wie? (Kako?/Koliko?)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Wann? (Kdaj?)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Warum? (Zakaj?)</a:t>
            </a:r>
          </a:p>
          <a:p>
            <a:pPr marL="0" indent="0">
              <a:buNone/>
            </a:pPr>
            <a:r>
              <a:rPr lang="sl-SI" dirty="0" smtClean="0"/>
              <a:t>Was machst du? </a:t>
            </a:r>
          </a:p>
          <a:p>
            <a:pPr marL="0" indent="0">
              <a:buNone/>
            </a:pPr>
            <a:r>
              <a:rPr lang="sl-SI" dirty="0" smtClean="0"/>
              <a:t>Warum bist du hier?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</a:rPr>
              <a:t>W-vprašalnica + glagol + osebni zaimek + vse ostalo?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870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POSEBNOSTI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764704"/>
            <a:ext cx="4041648" cy="590465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de-DE" sz="2000" dirty="0"/>
              <a:t>Če se glagol konča na –t, -d, -m ali –n, se pri nekaterih osebah vrine -e-, da besedo lažje izgovorimo </a:t>
            </a:r>
            <a:endParaRPr lang="sl-SI" sz="2000" dirty="0" smtClean="0"/>
          </a:p>
          <a:p>
            <a:pPr lvl="0"/>
            <a:r>
              <a:rPr lang="de-DE" sz="2000" dirty="0" smtClean="0"/>
              <a:t>warten </a:t>
            </a:r>
            <a:r>
              <a:rPr lang="de-DE" sz="2000" dirty="0"/>
              <a:t>= čakati, </a:t>
            </a:r>
            <a:endParaRPr lang="sl-SI" sz="2000" dirty="0" smtClean="0"/>
          </a:p>
          <a:p>
            <a:pPr lvl="0"/>
            <a:r>
              <a:rPr lang="de-DE" sz="2000" dirty="0" smtClean="0"/>
              <a:t>öffnen </a:t>
            </a:r>
            <a:r>
              <a:rPr lang="de-DE" sz="2000" dirty="0"/>
              <a:t>= odpreti, </a:t>
            </a:r>
            <a:endParaRPr lang="sl-SI" sz="2000" dirty="0" smtClean="0"/>
          </a:p>
          <a:p>
            <a:pPr lvl="0"/>
            <a:r>
              <a:rPr lang="de-DE" sz="2000" dirty="0" smtClean="0"/>
              <a:t>antworten </a:t>
            </a:r>
            <a:r>
              <a:rPr lang="de-DE" sz="2000" dirty="0"/>
              <a:t>= odgovoriti</a:t>
            </a:r>
            <a:r>
              <a:rPr lang="de-DE" sz="2000" dirty="0" smtClean="0"/>
              <a:t>,</a:t>
            </a:r>
            <a:endParaRPr lang="sl-SI" sz="2000" dirty="0" smtClean="0"/>
          </a:p>
          <a:p>
            <a:pPr lvl="0"/>
            <a:r>
              <a:rPr lang="de-DE" sz="2000" dirty="0" smtClean="0"/>
              <a:t>arbeiten </a:t>
            </a:r>
            <a:r>
              <a:rPr lang="de-DE" sz="2000" dirty="0"/>
              <a:t>= delati, </a:t>
            </a:r>
            <a:endParaRPr lang="sl-SI" sz="2000" dirty="0" smtClean="0"/>
          </a:p>
          <a:p>
            <a:pPr lvl="0"/>
            <a:r>
              <a:rPr lang="de-DE" sz="2000" dirty="0" smtClean="0"/>
              <a:t>baden </a:t>
            </a:r>
            <a:r>
              <a:rPr lang="de-DE" sz="2000" dirty="0"/>
              <a:t>= kopati se, </a:t>
            </a:r>
            <a:endParaRPr lang="sl-SI" sz="2000" dirty="0" smtClean="0"/>
          </a:p>
          <a:p>
            <a:pPr lvl="0"/>
            <a:r>
              <a:rPr lang="de-DE" sz="2000" dirty="0" smtClean="0"/>
              <a:t>finden </a:t>
            </a:r>
            <a:r>
              <a:rPr lang="de-DE" sz="2000" dirty="0"/>
              <a:t>= najti, zdeti se</a:t>
            </a:r>
            <a:r>
              <a:rPr lang="de-DE" sz="2000" dirty="0" smtClean="0"/>
              <a:t>,</a:t>
            </a:r>
            <a:endParaRPr lang="sl-SI" sz="2000" dirty="0" smtClean="0"/>
          </a:p>
          <a:p>
            <a:pPr lvl="0"/>
            <a:r>
              <a:rPr lang="de-DE" sz="2000" dirty="0" smtClean="0"/>
              <a:t>raten </a:t>
            </a:r>
            <a:r>
              <a:rPr lang="de-DE" sz="2000" dirty="0"/>
              <a:t>= ugibati, svetovati</a:t>
            </a:r>
            <a:r>
              <a:rPr lang="de-DE" sz="2000" dirty="0" smtClean="0"/>
              <a:t>,</a:t>
            </a:r>
            <a:endParaRPr lang="sl-SI" sz="2000" dirty="0" smtClean="0"/>
          </a:p>
          <a:p>
            <a:pPr lvl="0"/>
            <a:r>
              <a:rPr lang="de-DE" sz="2000" dirty="0" smtClean="0"/>
              <a:t>reden </a:t>
            </a:r>
            <a:r>
              <a:rPr lang="de-DE" sz="2000" dirty="0"/>
              <a:t>= govoriti, </a:t>
            </a:r>
            <a:endParaRPr lang="sl-SI" sz="2000" dirty="0" smtClean="0"/>
          </a:p>
          <a:p>
            <a:pPr lvl="0"/>
            <a:r>
              <a:rPr lang="de-DE" sz="2000" dirty="0" smtClean="0"/>
              <a:t>reiten </a:t>
            </a:r>
            <a:r>
              <a:rPr lang="de-DE" sz="2000" dirty="0"/>
              <a:t>= </a:t>
            </a:r>
            <a:r>
              <a:rPr lang="de-DE" sz="2000" dirty="0" smtClean="0"/>
              <a:t>jahati</a:t>
            </a:r>
            <a:endParaRPr lang="sl-SI" sz="2000" dirty="0" smtClean="0"/>
          </a:p>
          <a:p>
            <a:r>
              <a:rPr lang="sl-SI" sz="2000" dirty="0" smtClean="0">
                <a:solidFill>
                  <a:srgbClr val="FF0000"/>
                </a:solidFill>
              </a:rPr>
              <a:t>PAZI: </a:t>
            </a:r>
            <a:r>
              <a:rPr lang="de-DE" sz="2000" dirty="0"/>
              <a:t>Kadar stoji pred –m ali –n še –l ali –r, takrat se -e- NE vrine!!! (lernen = učiti se) </a:t>
            </a:r>
            <a:r>
              <a:rPr lang="de-DE" sz="2000" i="1" dirty="0"/>
              <a:t>primer: </a:t>
            </a:r>
            <a:r>
              <a:rPr lang="de-DE" sz="2000" dirty="0"/>
              <a:t>du lernst, er lernt, ihr lernt</a:t>
            </a:r>
            <a:endParaRPr lang="sl-SI" sz="2000" dirty="0"/>
          </a:p>
          <a:p>
            <a:pPr lvl="0"/>
            <a:endParaRPr lang="sl-SI" sz="20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  <a:p>
            <a:endParaRPr lang="sl-SI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396705409"/>
              </p:ext>
            </p:extLst>
          </p:nvPr>
        </p:nvGraphicFramePr>
        <p:xfrm>
          <a:off x="4572000" y="1412776"/>
          <a:ext cx="4041774" cy="5124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887"/>
                <a:gridCol w="2020887"/>
              </a:tblGrid>
              <a:tr h="73208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73208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sl-SI" sz="2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ich</a:t>
                      </a:r>
                      <a:endParaRPr lang="sl-SI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58900" algn="l"/>
                        </a:tabLst>
                        <a:defRPr/>
                      </a:pPr>
                      <a:r>
                        <a:rPr lang="de-DE" sz="2000" dirty="0" smtClean="0">
                          <a:effectLst/>
                          <a:latin typeface="+mn-lt"/>
                        </a:rPr>
                        <a:t>warte</a:t>
                      </a:r>
                      <a:endParaRPr lang="sl-SI" sz="20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73208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 dirty="0">
                          <a:effectLst/>
                        </a:rPr>
                        <a:t>du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 dirty="0">
                          <a:effectLst/>
                        </a:rPr>
                        <a:t>wart</a:t>
                      </a:r>
                      <a:r>
                        <a:rPr lang="de-DE" sz="2000" u="sng" dirty="0">
                          <a:effectLst/>
                        </a:rPr>
                        <a:t>e</a:t>
                      </a:r>
                      <a:r>
                        <a:rPr lang="de-DE" sz="2000" dirty="0">
                          <a:effectLst/>
                        </a:rPr>
                        <a:t>st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73208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>
                          <a:effectLst/>
                        </a:rPr>
                        <a:t>er, sie, es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 dirty="0">
                          <a:effectLst/>
                        </a:rPr>
                        <a:t>wart</a:t>
                      </a:r>
                      <a:r>
                        <a:rPr lang="de-DE" sz="2000" u="sng" dirty="0">
                          <a:effectLst/>
                        </a:rPr>
                        <a:t>e</a:t>
                      </a:r>
                      <a:r>
                        <a:rPr lang="de-DE" sz="2000" dirty="0">
                          <a:effectLst/>
                        </a:rPr>
                        <a:t>t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73208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>
                          <a:effectLst/>
                        </a:rPr>
                        <a:t>wir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 dirty="0">
                          <a:effectLst/>
                        </a:rPr>
                        <a:t>warten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73208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>
                          <a:effectLst/>
                        </a:rPr>
                        <a:t>ihr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 dirty="0">
                          <a:effectLst/>
                        </a:rPr>
                        <a:t>wart</a:t>
                      </a:r>
                      <a:r>
                        <a:rPr lang="de-DE" sz="2000" u="sng" dirty="0">
                          <a:effectLst/>
                        </a:rPr>
                        <a:t>e</a:t>
                      </a:r>
                      <a:r>
                        <a:rPr lang="de-DE" sz="2000" dirty="0">
                          <a:effectLst/>
                        </a:rPr>
                        <a:t>t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73208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 dirty="0">
                          <a:effectLst/>
                        </a:rPr>
                        <a:t>sie, Sie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2000" dirty="0">
                          <a:effectLst/>
                        </a:rPr>
                        <a:t>warten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43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1705744"/>
          </a:xfrm>
        </p:spPr>
        <p:txBody>
          <a:bodyPr>
            <a:noAutofit/>
          </a:bodyPr>
          <a:lstStyle/>
          <a:p>
            <a:pPr lvl="0"/>
            <a:r>
              <a:rPr lang="de-DE" sz="2000" dirty="0"/>
              <a:t>Če se glagol konča na –s, -ß ali –z (reisen = potovati, heißen = imenovati se, tanzen = plesati), se v 2. os. ed. (du) –s ne </a:t>
            </a:r>
            <a:r>
              <a:rPr lang="de-DE" sz="2000" dirty="0" smtClean="0"/>
              <a:t>podvoji</a:t>
            </a:r>
            <a:r>
              <a:rPr lang="sl-SI" sz="2000" dirty="0"/>
              <a:t> </a:t>
            </a:r>
            <a:r>
              <a:rPr lang="sl-SI" sz="2000" dirty="0" smtClean="0"/>
              <a:t>-&gt; gl. razpredelnico </a:t>
            </a:r>
            <a:endParaRPr lang="sl-SI" sz="2000" dirty="0"/>
          </a:p>
          <a:p>
            <a:pPr lvl="0"/>
            <a:r>
              <a:rPr lang="de-DE" sz="2000" dirty="0"/>
              <a:t>glagoli na –eln: v 1. os. ed. (ich) –e- odpade (klingeln = zvoniti, basteln = izdelovati, sammeln = zbirati, wechseln = menjati, würfeln = vreči)</a:t>
            </a:r>
            <a:endParaRPr lang="sl-SI" sz="2000" dirty="0"/>
          </a:p>
          <a:p>
            <a:pPr marL="0" indent="0">
              <a:buNone/>
            </a:pPr>
            <a:endParaRPr lang="sl-SI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204549468"/>
              </p:ext>
            </p:extLst>
          </p:nvPr>
        </p:nvGraphicFramePr>
        <p:xfrm>
          <a:off x="4572000" y="1196752"/>
          <a:ext cx="4041774" cy="3024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0887"/>
                <a:gridCol w="2020887"/>
              </a:tblGrid>
              <a:tr h="504056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ich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reise</a:t>
                      </a:r>
                      <a:endParaRPr lang="sl-S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du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reist</a:t>
                      </a:r>
                      <a:endParaRPr lang="sl-S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er, sie, es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reist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wir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reisen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ihr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reist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  <a:tr h="504056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sie, Sie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reisen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681" marR="33681" marT="0" marB="0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763653"/>
              </p:ext>
            </p:extLst>
          </p:nvPr>
        </p:nvGraphicFramePr>
        <p:xfrm>
          <a:off x="467544" y="4437112"/>
          <a:ext cx="4104456" cy="22322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2228"/>
                <a:gridCol w="2052228"/>
              </a:tblGrid>
              <a:tr h="37204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ich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klingle</a:t>
                      </a:r>
                      <a:endParaRPr lang="sl-S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du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klingelst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er, sie, es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klingelt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wir</a:t>
                      </a:r>
                      <a:endParaRPr lang="sl-S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klingeln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ihr</a:t>
                      </a:r>
                      <a:endParaRPr lang="sl-S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klingelt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041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sie, Sie</a:t>
                      </a:r>
                      <a:endParaRPr lang="sl-S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klingeln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50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91264" cy="914400"/>
          </a:xfrm>
        </p:spPr>
        <p:txBody>
          <a:bodyPr>
            <a:normAutofit/>
          </a:bodyPr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unregelmäßige Verben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75240" cy="4937760"/>
          </a:xfrm>
        </p:spPr>
        <p:txBody>
          <a:bodyPr/>
          <a:lstStyle/>
          <a:p>
            <a:r>
              <a:rPr lang="sl-SI" dirty="0" smtClean="0"/>
              <a:t>nepravilni glagoli</a:t>
            </a:r>
          </a:p>
          <a:p>
            <a:endParaRPr lang="sl-S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44988"/>
              </p:ext>
            </p:extLst>
          </p:nvPr>
        </p:nvGraphicFramePr>
        <p:xfrm>
          <a:off x="539550" y="1844823"/>
          <a:ext cx="8280922" cy="28186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8234"/>
                <a:gridCol w="1368152"/>
                <a:gridCol w="1511088"/>
                <a:gridCol w="1656724"/>
                <a:gridCol w="1656724"/>
              </a:tblGrid>
              <a:tr h="86052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a -&gt; ä</a:t>
                      </a:r>
                      <a:endParaRPr lang="sl-SI" sz="18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fahren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e -&gt; i</a:t>
                      </a:r>
                      <a:endParaRPr lang="sl-SI" sz="18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helfen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e -&gt; ie</a:t>
                      </a:r>
                      <a:endParaRPr lang="sl-SI" sz="1800" dirty="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lesen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!!!</a:t>
                      </a:r>
                      <a:endParaRPr lang="sl-SI" sz="1800">
                        <a:effectLst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nehmen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61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ich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fahre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helfe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lese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nehme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61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du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fährst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hilfst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liest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nimmst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0749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er, sie, es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fährt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hilft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liest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nimmt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61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wir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fahren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helfen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lesen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nehmen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61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ihr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fahrt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helft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lest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nehmt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61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sie, Sie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fahren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helfen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>
                          <a:effectLst/>
                        </a:rPr>
                        <a:t>lesen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58900" algn="l"/>
                        </a:tabLst>
                      </a:pPr>
                      <a:r>
                        <a:rPr lang="de-DE" sz="1800" dirty="0">
                          <a:effectLst/>
                        </a:rPr>
                        <a:t>nehmen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988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primeri nepr. glagolov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355160" cy="4370040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kot »fahren« </a:t>
            </a:r>
            <a:r>
              <a:rPr lang="de-DE" dirty="0"/>
              <a:t>(= voziti): fallen (= pasti), lassen (= pustiti), laufen (= teči), schlafen (= spati), tragen (= nositi), waschen (= umivati, prati)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r>
              <a:rPr lang="de-DE" dirty="0">
                <a:solidFill>
                  <a:srgbClr val="FF0000"/>
                </a:solidFill>
              </a:rPr>
              <a:t>kot »helfen« </a:t>
            </a:r>
            <a:r>
              <a:rPr lang="de-DE" dirty="0"/>
              <a:t>(= pomagati): essen (= jesti), geben (= dati), sprechen (= govoriti), treffen (= srečati, zadeti)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r>
              <a:rPr lang="de-DE" dirty="0">
                <a:solidFill>
                  <a:srgbClr val="FF0000"/>
                </a:solidFill>
              </a:rPr>
              <a:t>kot »lesen« </a:t>
            </a:r>
            <a:r>
              <a:rPr lang="de-DE" dirty="0"/>
              <a:t>(= brati): sehen (= gledati, videti)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18347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ustom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88</TotalTime>
  <Words>802</Words>
  <Application>Microsoft Office PowerPoint</Application>
  <PresentationFormat>On-screen Show (4:3)</PresentationFormat>
  <Paragraphs>193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Origin</vt:lpstr>
      <vt:lpstr>Grammatik &amp; Übungen</vt:lpstr>
      <vt:lpstr>Kako bomo v šoli delili glagole?</vt:lpstr>
      <vt:lpstr>haben &amp; sein</vt:lpstr>
      <vt:lpstr>regelmäßige Verben – Präsens </vt:lpstr>
      <vt:lpstr>vprašalne povedi</vt:lpstr>
      <vt:lpstr>POSEBNOSTI</vt:lpstr>
      <vt:lpstr>PowerPoint Presentation</vt:lpstr>
      <vt:lpstr>unregelmäßige Verben</vt:lpstr>
      <vt:lpstr>primeri nepr. glagolov</vt:lpstr>
      <vt:lpstr>trennbare Verben</vt:lpstr>
      <vt:lpstr>Modalverben</vt:lpstr>
      <vt:lpstr>Übungen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Grammatik &amp; Übungen</dc:title>
  <dc:creator>Dolores Malić</dc:creator>
  <cp:lastModifiedBy>Dolores Malić</cp:lastModifiedBy>
  <cp:revision>9</cp:revision>
  <dcterms:created xsi:type="dcterms:W3CDTF">2020-03-17T14:32:40Z</dcterms:created>
  <dcterms:modified xsi:type="dcterms:W3CDTF">2020-03-18T07:50:40Z</dcterms:modified>
</cp:coreProperties>
</file>