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44896C2-33D4-4EE2-87F9-8298FAC7D575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D05FACB-5E4D-43B7-94BA-69A4995BC843}" type="slidenum">
              <a:rPr lang="sl-SI" smtClean="0"/>
              <a:t>‹#›</a:t>
            </a:fld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ns.s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s://www.google.com/url?q%3Dhttps://learningapps.org/9579322%26amp;sa%3DD%26amp;ust%3D1584519998950000&amp;sa=D&amp;ust=1584519998990000&amp;usg=AFQjCNEcVR_OwKpas7Q8SPAiITEExw4OUQ" TargetMode="External"/><Relationship Id="rId13" Type="http://schemas.openxmlformats.org/officeDocument/2006/relationships/hyperlink" Target="https://www.google.com/url?q=https://www.google.com/url?q%3Dhttps://learningapps.org/display?v%253Dphkb35im320%26amp;sa%3DD%26amp;ust%3D1584519998955000&amp;sa=D&amp;ust=1584519998991000&amp;usg=AFQjCNFA0D_37RRiydjbImcc1FzN-U00rw" TargetMode="External"/><Relationship Id="rId3" Type="http://schemas.openxmlformats.org/officeDocument/2006/relationships/hyperlink" Target="https://www.google.com/url?q=https://www.google.com/url?q%3Dhttps://learningapps.org/display?v%253Dpjqiamy9a20%26amp;sa%3DD%26amp;ust%3D1584519998947000&amp;sa=D&amp;ust=1584519998990000&amp;usg=AFQjCNFixO1n-pSZg2Vf-5iePdCQRsRSTA" TargetMode="External"/><Relationship Id="rId7" Type="http://schemas.openxmlformats.org/officeDocument/2006/relationships/hyperlink" Target="https://www.google.com/url?q=https://www.google.com/url?q%3Dhttps://learningapps.org/9545473%26amp;sa%3DD%26amp;ust%3D1584519998950000&amp;sa=D&amp;ust=1584519998990000&amp;usg=AFQjCNGLWT_99-4hvZyfaGCwPuivPCgd3Q" TargetMode="External"/><Relationship Id="rId12" Type="http://schemas.openxmlformats.org/officeDocument/2006/relationships/hyperlink" Target="https://www.google.com/url?q=https://www.google.com/url?q%3Dhttps://learningapps.org/display?v%253Dpiamtt7vj20%26amp;sa%3DD%26amp;ust%3D1584519998954000&amp;sa=D&amp;ust=1584519998991000&amp;usg=AFQjCNEG0zQrE-UP3LY04kpblBCMFHuZeA" TargetMode="External"/><Relationship Id="rId2" Type="http://schemas.openxmlformats.org/officeDocument/2006/relationships/hyperlink" Target="https://www.google.com/url?q=https://www.google.com/url?q%3Dhttps://learningapps.org/9541189%26amp;sa%3DD%26amp;ust%3D1584519998947000&amp;sa=D&amp;ust=1584519998989000&amp;usg=AFQjCNEPOz1iR7QFEZ_s7Lh6xdhsuhyHhQ" TargetMode="External"/><Relationship Id="rId16" Type="http://schemas.openxmlformats.org/officeDocument/2006/relationships/hyperlink" Target="https://www.google.com/url?q=https://www.google.com/url?q%3Dhttps://learningapps.org/9277807%26amp;sa%3DD%26amp;ust%3D1584519998957000&amp;sa=D&amp;ust=1584519998992000&amp;usg=AFQjCNHo2rL1Nk95eg13OdO-zlSKeZVKM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url?q=https://www.google.com/url?q%3Dhttps://learningapps.org/9524600%26amp;sa%3DD%26amp;ust%3D1584519998949000&amp;sa=D&amp;ust=1584519998990000&amp;usg=AFQjCNFUxXsTeb3qPrEiI1hqgnvjHzClYA" TargetMode="External"/><Relationship Id="rId11" Type="http://schemas.openxmlformats.org/officeDocument/2006/relationships/hyperlink" Target="https://www.google.com/url?q=https://www.google.com/url?q%3Dhttps://learningapps.org/display?v%253Dpo45j2we520%26amp;sa%3DD%26amp;ust%3D1584519998954000&amp;sa=D&amp;ust=1584519998991000&amp;usg=AFQjCNEsgIqnmCe6UIxQC9OEgVrKrMTaBQ" TargetMode="External"/><Relationship Id="rId5" Type="http://schemas.openxmlformats.org/officeDocument/2006/relationships/hyperlink" Target="https://www.google.com/url?q=https://www.google.com/url?q%3Dhttps://learningapps.org/9581467%26amp;sa%3DD%26amp;ust%3D1584519998948000&amp;sa=D&amp;ust=1584519998990000&amp;usg=AFQjCNF_0P2c1ndtLiZUNh_ceALSMcLDiQ" TargetMode="External"/><Relationship Id="rId15" Type="http://schemas.openxmlformats.org/officeDocument/2006/relationships/hyperlink" Target="https://www.google.com/url?q=https://www.google.com/url?q%3Dhttps://learningapps.org/watch?v%253Dp2512gmhj20%26amp;sa%3DD%26amp;ust%3D1584519998956000&amp;sa=D&amp;ust=1584519998992000&amp;usg=AFQjCNEZoGMHGjVWgfZZcyDaeBZcinZp1w" TargetMode="External"/><Relationship Id="rId10" Type="http://schemas.openxmlformats.org/officeDocument/2006/relationships/hyperlink" Target="https://www.google.com/url?q=https://www.google.com/url?q%3Dhttps://learningapps.org/display?v%253Dp1a9d543j20%26amp;sa%3DD%26amp;ust%3D1584519998953000&amp;sa=D&amp;ust=1584519998991000&amp;usg=AFQjCNGT70_ZP4nDCrCGKtyZCGXlNuB_-A" TargetMode="External"/><Relationship Id="rId4" Type="http://schemas.openxmlformats.org/officeDocument/2006/relationships/hyperlink" Target="https://www.google.com/url?q=https://www.google.com/url?q%3Dhttps://learningapps.org/9570950%26amp;sa%3DD%26amp;ust%3D1584519998948000&amp;sa=D&amp;ust=1584519998990000&amp;usg=AFQjCNGPLrsF68UklXJagUEtBUFl8K6cdQ" TargetMode="External"/><Relationship Id="rId9" Type="http://schemas.openxmlformats.org/officeDocument/2006/relationships/hyperlink" Target="https://www.google.com/url?q=https://www.google.com/url?q%3Dhttps://learningapps.org/9526109%26amp;sa%3DD%26amp;ust%3D1584519998952000&amp;sa=D&amp;ust=1584519998991000&amp;usg=AFQjCNEOdsBdI6Hv70GnLjxSoFqmPBZ_MQ" TargetMode="External"/><Relationship Id="rId14" Type="http://schemas.openxmlformats.org/officeDocument/2006/relationships/hyperlink" Target="https://www.google.com/url?q=https://www.google.com/url?q%3Dhttps://learningapps.org/display?v%253Dpvp9egg4n20%26amp;sa%3DD%26amp;ust%3D1584519998956000&amp;sa=D&amp;ust=1584519998991000&amp;usg=AFQjCNHvxdHQ-2yacK508DcPOQdc1i052A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s://www.google.com/url?q%3Dhttps://learningapps.org/watch?v%253Dp7ryropmj20%26amp;sa%3DD%26amp;ust%3D1584519998963000&amp;sa=D&amp;ust=1584519998993000&amp;usg=AFQjCNFnBOtOoTF7r1_H58maaJNJ2c2qTQ" TargetMode="External"/><Relationship Id="rId3" Type="http://schemas.openxmlformats.org/officeDocument/2006/relationships/hyperlink" Target="https://www.google.com/url?q=https://www.google.com/url?q%3Dhttps://learningapps.org/display?v%253Dpvuz7n30k20%26amp;sa%3DD%26amp;ust%3D1584519998958000&amp;sa=D&amp;ust=1584519998992000&amp;usg=AFQjCNG91IKHaR9tXzKupxehNRWv_3tYCw" TargetMode="External"/><Relationship Id="rId7" Type="http://schemas.openxmlformats.org/officeDocument/2006/relationships/hyperlink" Target="https://www.google.com/url?q=https://www.google.com/url?q%3Dhttps://learningapps.org/9571470%26amp;sa%3DD%26amp;ust%3D1584519998962000&amp;sa=D&amp;ust=1584519998993000&amp;usg=AFQjCNHyj2s0NZCPfyNNTbFbIigHwTmH-Q" TargetMode="External"/><Relationship Id="rId12" Type="http://schemas.openxmlformats.org/officeDocument/2006/relationships/hyperlink" Target="https://www.google.com/url?q=https://www.google.com/url?q%3Dhttps://learningapps.org/display?v%253Dpb2mf2od320%26amp;sa%3DD%26amp;ust%3D1584519998967000&amp;sa=D&amp;ust=1584519998995000&amp;usg=AFQjCNGa76OPa8IdOB5JTX2mZjJJhAcM1A" TargetMode="External"/><Relationship Id="rId2" Type="http://schemas.openxmlformats.org/officeDocument/2006/relationships/hyperlink" Target="https://www.google.com/url?q=https://www.google.com/url?q%3Dhttps://learningapps.org/display?v%253Dpy8ka2rrk20%26amp;sa%3DD%26amp;ust%3D1584519998958000&amp;sa=D&amp;ust=1584519998992000&amp;usg=AFQjCNGxDu03nWv2OZRLAgcDjzmqhzf29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url?q=https://www.google.com/url?q%3Dhttps://learningapps.org/display?v%253Dptqy5wc7a20%26amp;sa%3DD%26amp;ust%3D1584519998960000&amp;sa=D&amp;ust=1584519998993000&amp;usg=AFQjCNHvH5fiqe_K_rc_IXGanZoZ7x9v3g" TargetMode="External"/><Relationship Id="rId11" Type="http://schemas.openxmlformats.org/officeDocument/2006/relationships/hyperlink" Target="https://www.google.com/url?q=https://www.google.com/url?q%3Dhttps://learningapps.org/watch?v%253Dpeiyxs07j20%26amp;sa%3DD%26amp;ust%3D1584519998966000&amp;sa=D&amp;ust=1584519998994000&amp;usg=AFQjCNEpStVyXesyIVCCG9QDuYFmNMVO5g" TargetMode="External"/><Relationship Id="rId5" Type="http://schemas.openxmlformats.org/officeDocument/2006/relationships/hyperlink" Target="https://www.google.com/url?q=https://www.google.com/url?q%3Dhttps://learningapps.org/9571112%26amp;sa%3DD%26amp;ust%3D1584519998960000&amp;sa=D&amp;ust=1584519998993000&amp;usg=AFQjCNEa0IZBPmM8MzgdbqQSm6cNWa67Mg" TargetMode="External"/><Relationship Id="rId10" Type="http://schemas.openxmlformats.org/officeDocument/2006/relationships/hyperlink" Target="https://www.google.com/url?q=https://www.google.com/url?q%3Dhttps://learningapps.org/display?v%253Dpfg5tvik520%26amp;sa%3DD%26amp;ust%3D1584519998965000&amp;sa=D&amp;ust=1584519998994000&amp;usg=AFQjCNF6RPouZ47i8lfCKMTScq3_tEFmtA" TargetMode="External"/><Relationship Id="rId4" Type="http://schemas.openxmlformats.org/officeDocument/2006/relationships/hyperlink" Target="https://www.google.com/url?q=https://www.google.com/url?q%3Dhttps://learningapps.org/9574080%26amp;sa%3DD%26amp;ust%3D1584519998959000&amp;sa=D&amp;ust=1584519998993000&amp;usg=AFQjCNEsBWK06FvsYFOVgbqpG2JgpLPE9w" TargetMode="External"/><Relationship Id="rId9" Type="http://schemas.openxmlformats.org/officeDocument/2006/relationships/hyperlink" Target="https://www.google.com/url?q=https://www.google.com/url?q%3Dhttps://learningapps.org/display?v%253Dpnaj4gu8k20%26amp;sa%3DD%26amp;ust%3D1584519998964000&amp;sa=D&amp;ust=1584519998994000&amp;usg=AFQjCNHJA-1HTGrNd4DqVr1sFZH3ONR6cQ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c1vIyrMyMfunxySghEs8wQ" TargetMode="External"/><Relationship Id="rId2" Type="http://schemas.openxmlformats.org/officeDocument/2006/relationships/hyperlink" Target="https://www.youtube.com/user/goetheinstitut/video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channel/UCfOofDE4YWz7Lcfe0Z7L-6Q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user/dwlearngerman" TargetMode="External"/><Relationship Id="rId2" Type="http://schemas.openxmlformats.org/officeDocument/2006/relationships/hyperlink" Target="https://www.youtube.com/channel/UC5ZnpdkQIit8TWhGVDiDnQQ/video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r9os9Q6t6X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099319"/>
          </a:xfrm>
        </p:spPr>
        <p:txBody>
          <a:bodyPr/>
          <a:lstStyle/>
          <a:p>
            <a:r>
              <a:rPr lang="sl-SI" sz="3200" b="1" dirty="0" smtClean="0">
                <a:solidFill>
                  <a:srgbClr val="FF0000"/>
                </a:solidFill>
                <a:effectLst/>
              </a:rPr>
              <a:t>INTERAKTIVNE VAJE IN VIDEO POSNETKI</a:t>
            </a:r>
            <a:br>
              <a:rPr lang="sl-SI" sz="3200" b="1" dirty="0" smtClean="0">
                <a:solidFill>
                  <a:srgbClr val="FF0000"/>
                </a:solidFill>
                <a:effectLst/>
              </a:rPr>
            </a:br>
            <a:r>
              <a:rPr lang="sl-SI" sz="3200" b="1" dirty="0">
                <a:solidFill>
                  <a:srgbClr val="FF0000"/>
                </a:solidFill>
                <a:effectLst/>
              </a:rPr>
              <a:t/>
            </a:r>
            <a:br>
              <a:rPr lang="sl-SI" sz="3200" b="1" dirty="0">
                <a:solidFill>
                  <a:srgbClr val="FF0000"/>
                </a:solidFill>
                <a:effectLst/>
              </a:rPr>
            </a:br>
            <a:endParaRPr lang="sl-SI" sz="32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7560840" cy="4183360"/>
          </a:xfrm>
        </p:spPr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za </a:t>
            </a:r>
            <a:r>
              <a:rPr lang="sl-SI" dirty="0">
                <a:solidFill>
                  <a:schemeClr val="tx2">
                    <a:lumMod val="75000"/>
                  </a:schemeClr>
                </a:solidFill>
              </a:rPr>
              <a:t>bolj zabavno utrjevanje in ponavljanje </a:t>
            </a:r>
            <a:endParaRPr lang="sl-SI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za širjenje besednega zaklada</a:t>
            </a:r>
          </a:p>
          <a:p>
            <a:pPr marL="342900" indent="-342900">
              <a:buFont typeface="Arial" charset="0"/>
              <a:buChar char="•"/>
            </a:pP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za razvijanje bralnih spretnosti</a:t>
            </a:r>
          </a:p>
          <a:p>
            <a:pPr marL="342900" indent="-342900">
              <a:buFont typeface="Arial" charset="0"/>
              <a:buChar char="•"/>
            </a:pP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za razvijanje slušnih spretnosti</a:t>
            </a:r>
          </a:p>
          <a:p>
            <a:pPr marL="342900" indent="-342900">
              <a:buFont typeface="Arial" charset="0"/>
              <a:buChar char="•"/>
            </a:pP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za spoznavanje drugačnih kultur in navad</a:t>
            </a:r>
          </a:p>
          <a:p>
            <a:endParaRPr lang="sl-SI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rgbClr val="00B050"/>
                </a:solidFill>
              </a:rPr>
              <a:t>Upam, da ti bodo vaje všeč in da bodo tudi učinkovite. </a:t>
            </a:r>
          </a:p>
          <a:p>
            <a:r>
              <a:rPr lang="sl-SI" dirty="0" smtClean="0">
                <a:solidFill>
                  <a:srgbClr val="00B050"/>
                </a:solidFill>
              </a:rPr>
              <a:t>Lernen macht Spaß </a:t>
            </a:r>
            <a:r>
              <a:rPr lang="sl-SI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 </a:t>
            </a:r>
          </a:p>
          <a:p>
            <a:pPr algn="r"/>
            <a:r>
              <a:rPr lang="sl-SI" dirty="0" smtClean="0">
                <a:solidFill>
                  <a:srgbClr val="00B050"/>
                </a:solidFill>
                <a:sym typeface="Wingdings" panose="05000000000000000000" pitchFamily="2" charset="2"/>
              </a:rPr>
              <a:t>deine Lehrerin Dolores</a:t>
            </a:r>
          </a:p>
          <a:p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703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navodilo za delo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Izberi teme, ki smo jih pri pouku že delali.</a:t>
            </a:r>
          </a:p>
          <a:p>
            <a:r>
              <a:rPr lang="sl-SI" dirty="0" smtClean="0">
                <a:solidFill>
                  <a:schemeClr val="tx1"/>
                </a:solidFill>
              </a:rPr>
              <a:t>Če naletiš na besede, ki so ti nove, si jih izpiši v zvezek in na </a:t>
            </a:r>
            <a:r>
              <a:rPr lang="sl-SI" dirty="0" smtClean="0">
                <a:solidFill>
                  <a:schemeClr val="tx1"/>
                </a:solidFill>
                <a:hlinkClick r:id="rId2"/>
              </a:rPr>
              <a:t>www.pons.si</a:t>
            </a:r>
            <a:r>
              <a:rPr lang="sl-SI" dirty="0" smtClean="0">
                <a:solidFill>
                  <a:schemeClr val="tx1"/>
                </a:solidFill>
              </a:rPr>
              <a:t> poišči prevod. Seveda lahko za prevajanje uporabiš tudi slovar v knjižni obliki, če ga imaš.</a:t>
            </a:r>
          </a:p>
          <a:p>
            <a:r>
              <a:rPr lang="sl-SI" dirty="0" smtClean="0">
                <a:solidFill>
                  <a:schemeClr val="tx1"/>
                </a:solidFill>
              </a:rPr>
              <a:t>Če se ti zdi zanimiva tudi kakšna tema, ki je pri pouku še nismo obravnavali, si oglej tudi to </a:t>
            </a:r>
            <a:r>
              <a:rPr lang="sl-SI" dirty="0" smtClean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</a:p>
          <a:p>
            <a:r>
              <a:rPr lang="sl-SI" dirty="0" smtClean="0">
                <a:solidFill>
                  <a:schemeClr val="tx1"/>
                </a:solidFill>
                <a:sym typeface="Wingdings" panose="05000000000000000000" pitchFamily="2" charset="2"/>
              </a:rPr>
              <a:t>Zapiši si, pri katerih nalogah/temah si zelo uspešen. Zabeleži si tudi, katere teme bi želel/a ponoviti v šoli, ker so ti naloge delale težave.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37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effectLst/>
              </a:rPr>
              <a:t>interaktivne vaje</a:t>
            </a:r>
            <a:endParaRPr lang="sl-SI" b="1" dirty="0">
              <a:effectLst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820351"/>
              </p:ext>
            </p:extLst>
          </p:nvPr>
        </p:nvGraphicFramePr>
        <p:xfrm>
          <a:off x="395536" y="1844824"/>
          <a:ext cx="8208912" cy="471151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33945"/>
                <a:gridCol w="4874967"/>
              </a:tblGrid>
              <a:tr h="997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Schulsachen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2"/>
                        </a:rPr>
                        <a:t>https://learningapps.org/9541189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3"/>
                        </a:rPr>
                        <a:t>https://learningapps.org/display?v=pjqiamy9a20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4"/>
                        </a:rPr>
                        <a:t>https://learningapps.org/9570950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5"/>
                        </a:rPr>
                        <a:t>https://learningapps.org/9581467</a:t>
                      </a:r>
                      <a:r>
                        <a:rPr lang="sl-SI" sz="1600" u="sng" dirty="0">
                          <a:effectLst/>
                        </a:rPr>
                        <a:t> </a:t>
                      </a:r>
                      <a:endParaRPr lang="sl-SI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7482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Tiere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6"/>
                        </a:rPr>
                        <a:t>https://learningapps.org/9524600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7"/>
                        </a:rPr>
                        <a:t>https://learningapps.org/9545473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8"/>
                        </a:rPr>
                        <a:t>https://learningapps.org/9579322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4542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Slowenien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9"/>
                        </a:rPr>
                        <a:t>https://learningapps.org/9526109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4542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EU-Länder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0"/>
                        </a:rPr>
                        <a:t>https://learningapps.org/display?v=p1a9d543j20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7543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Wohnung - Möbel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1"/>
                        </a:rPr>
                        <a:t>https://learningapps.org/display?v=po45j2we520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2"/>
                        </a:rPr>
                        <a:t>https://learningapps.org/display?v=piamtt7vj20</a:t>
                      </a:r>
                      <a:r>
                        <a:rPr lang="sl-SI" sz="1600" u="sng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3"/>
                        </a:rPr>
                        <a:t>https://learningapps.org/display?v=phkb35im320</a:t>
                      </a:r>
                      <a:r>
                        <a:rPr lang="sl-SI" sz="1600" u="sng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983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Essen und Trinken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4"/>
                        </a:rPr>
                        <a:t>https://learningapps.org/display?v=pvp9egg4n20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5"/>
                        </a:rPr>
                        <a:t>https://learningapps.org/watch?v=p2512gmhj20</a:t>
                      </a:r>
                      <a:r>
                        <a:rPr lang="sl-SI" sz="1600" dirty="0">
                          <a:effectLst/>
                        </a:rPr>
                        <a:t> 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6"/>
                        </a:rPr>
                        <a:t>https://learningapps.org/9277807</a:t>
                      </a: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05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1318096"/>
              </p:ext>
            </p:extLst>
          </p:nvPr>
        </p:nvGraphicFramePr>
        <p:xfrm>
          <a:off x="395536" y="188642"/>
          <a:ext cx="8496944" cy="61206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50924"/>
                <a:gridCol w="5046020"/>
              </a:tblGrid>
              <a:tr h="9935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Gebäude in der Stadt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2"/>
                        </a:rPr>
                        <a:t>https://learningapps.org/display?v=py8ka2rrk20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3"/>
                        </a:rPr>
                        <a:t>https://learningapps.org/display?v=pvuz7n30k20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1305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Kleidung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4"/>
                        </a:rPr>
                        <a:t>https://learningapps.org/9574080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5"/>
                        </a:rPr>
                        <a:t>https://learningapps.org/9571112</a:t>
                      </a:r>
                      <a:endParaRPr lang="sl-SI" sz="16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6"/>
                        </a:rPr>
                        <a:t>https://learningapps.org/display?v=ptqy5wc7a20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6369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Freizeit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7"/>
                        </a:rPr>
                        <a:t>https://learningapps.org/9571470</a:t>
                      </a: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6369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Körperteile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8"/>
                        </a:rPr>
                        <a:t>https://learningapps.org/watch?v=p7ryropmj20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6369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Starke Verben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9"/>
                        </a:rPr>
                        <a:t>https://learningapps.org/display?v=pnaj4gu8k20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6369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Charaktereigenschaften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0"/>
                        </a:rPr>
                        <a:t>https://learningapps.org/display?v=pfg5tvik520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6369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>
                          <a:effectLst/>
                        </a:rPr>
                        <a:t>Berufe</a:t>
                      </a:r>
                      <a:endParaRPr lang="sl-SI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1"/>
                        </a:rPr>
                        <a:t>https://learningapps.org/watch?v=peiyxs07j20</a:t>
                      </a: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  <a:tr h="6369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Wechselpräpositionen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l-SI" sz="1600" u="sng" dirty="0">
                          <a:effectLst/>
                          <a:hlinkClick r:id="rId12"/>
                        </a:rPr>
                        <a:t>https://learningapps.org/display?v=pb2mf2od320</a:t>
                      </a:r>
                      <a:r>
                        <a:rPr lang="sl-SI" sz="1600" dirty="0">
                          <a:effectLst/>
                        </a:rPr>
                        <a:t> </a:t>
                      </a:r>
                      <a:endParaRPr lang="sl-SI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55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50"/>
                </a:solidFill>
                <a:effectLst/>
              </a:rPr>
              <a:t>video posnetki</a:t>
            </a:r>
            <a:endParaRPr lang="sl-SI" dirty="0">
              <a:solidFill>
                <a:srgbClr val="00B05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92500" lnSpcReduction="10000"/>
          </a:bodyPr>
          <a:lstStyle/>
          <a:p>
            <a:r>
              <a:rPr lang="sl-SI" sz="2600" dirty="0" smtClean="0">
                <a:solidFill>
                  <a:schemeClr val="tx1"/>
                </a:solidFill>
              </a:rPr>
              <a:t>Goethe-Institut: zanesljiv vir, zahtevnejše besedišče</a:t>
            </a:r>
          </a:p>
          <a:p>
            <a:pPr marL="0" indent="0">
              <a:buNone/>
            </a:pPr>
            <a:r>
              <a:rPr lang="sl-SI" sz="2600" dirty="0">
                <a:hlinkClick r:id="rId2"/>
              </a:rPr>
              <a:t>https://</a:t>
            </a:r>
            <a:r>
              <a:rPr lang="sl-SI" sz="2600" dirty="0" smtClean="0">
                <a:hlinkClick r:id="rId2"/>
              </a:rPr>
              <a:t>www.youtube.com/user/goetheinstitut/videos</a:t>
            </a:r>
            <a:endParaRPr lang="sl-SI" sz="2600" dirty="0" smtClean="0"/>
          </a:p>
          <a:p>
            <a:pPr marL="0" indent="0">
              <a:buNone/>
            </a:pPr>
            <a:endParaRPr lang="sl-SI" sz="2600" dirty="0" smtClean="0">
              <a:solidFill>
                <a:schemeClr val="tx1"/>
              </a:solidFill>
            </a:endParaRPr>
          </a:p>
          <a:p>
            <a:r>
              <a:rPr lang="sl-SI" sz="2600" dirty="0" smtClean="0">
                <a:solidFill>
                  <a:schemeClr val="tx1"/>
                </a:solidFill>
              </a:rPr>
              <a:t>Deutsch </a:t>
            </a:r>
            <a:r>
              <a:rPr lang="sl-SI" sz="2600" dirty="0">
                <a:solidFill>
                  <a:schemeClr val="tx1"/>
                </a:solidFill>
              </a:rPr>
              <a:t>lernen – Deutschkurs </a:t>
            </a:r>
            <a:r>
              <a:rPr lang="sl-SI" sz="2600" dirty="0" smtClean="0">
                <a:solidFill>
                  <a:schemeClr val="tx1"/>
                </a:solidFill>
              </a:rPr>
              <a:t>A1: različne teme</a:t>
            </a:r>
          </a:p>
          <a:p>
            <a:pPr marL="0" indent="0">
              <a:buNone/>
            </a:pPr>
            <a:r>
              <a:rPr lang="sl-SI" sz="2600" dirty="0" smtClean="0">
                <a:hlinkClick r:id="rId3"/>
              </a:rPr>
              <a:t>https</a:t>
            </a:r>
            <a:r>
              <a:rPr lang="sl-SI" sz="2600" dirty="0">
                <a:hlinkClick r:id="rId3"/>
              </a:rPr>
              <a:t>://</a:t>
            </a:r>
            <a:r>
              <a:rPr lang="sl-SI" sz="2600" dirty="0" smtClean="0">
                <a:hlinkClick r:id="rId3"/>
              </a:rPr>
              <a:t>www.youtube.com/channel/UCc1vIyrMyMfunxySghEs8wQ</a:t>
            </a:r>
            <a:endParaRPr lang="sl-SI" sz="2600" dirty="0" smtClean="0"/>
          </a:p>
          <a:p>
            <a:pPr marL="0" indent="0">
              <a:buNone/>
            </a:pPr>
            <a:endParaRPr lang="sl-SI" sz="2600" dirty="0" smtClean="0"/>
          </a:p>
          <a:p>
            <a:r>
              <a:rPr lang="sl-SI" sz="2600" dirty="0" smtClean="0">
                <a:solidFill>
                  <a:schemeClr val="tx1"/>
                </a:solidFill>
              </a:rPr>
              <a:t>Andrea Thionville: izgled videov sicer za mlajše, vsebina pa za vse starosti </a:t>
            </a:r>
          </a:p>
          <a:p>
            <a:pPr marL="0" indent="0">
              <a:buNone/>
            </a:pPr>
            <a:r>
              <a:rPr lang="sl-SI" sz="2600" dirty="0">
                <a:hlinkClick r:id="rId4"/>
              </a:rPr>
              <a:t>https://</a:t>
            </a:r>
            <a:r>
              <a:rPr lang="sl-SI" sz="2600" dirty="0" smtClean="0">
                <a:hlinkClick r:id="rId4"/>
              </a:rPr>
              <a:t>www.youtube.com/channel/UCfOofDE4YWz7Lcfe0Z7L-6Q</a:t>
            </a:r>
            <a:endParaRPr lang="sl-SI" sz="2600" dirty="0" smtClean="0"/>
          </a:p>
          <a:p>
            <a:pPr marL="0" indent="0">
              <a:buNone/>
            </a:pPr>
            <a:endParaRPr lang="sl-SI" sz="2000" dirty="0"/>
          </a:p>
          <a:p>
            <a:pPr marL="0" indent="0">
              <a:buNone/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59829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Hallo Deutschchule: različne teme, tudi za ponavljanje izgovorjave</a:t>
            </a:r>
          </a:p>
          <a:p>
            <a:pPr marL="0" indent="0">
              <a:buNone/>
            </a:pP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www.youtube.com/channel/UC5ZnpdkQIit8TWhGVDiDnQQ/videos</a:t>
            </a:r>
            <a:endParaRPr lang="sl-SI" dirty="0" smtClean="0"/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Deutsch lernen mit der DW: Španec, ki pride v Nemčijo, in slabo govori nemško </a:t>
            </a:r>
          </a:p>
          <a:p>
            <a:pPr marL="0" indent="0">
              <a:buNone/>
            </a:pPr>
            <a:r>
              <a:rPr lang="sl-SI" dirty="0">
                <a:hlinkClick r:id="rId3"/>
              </a:rPr>
              <a:t>https://www.youtube.com/user/dwlearngerman</a:t>
            </a:r>
            <a:endParaRPr lang="sl-SI" dirty="0">
              <a:solidFill>
                <a:schemeClr val="tx1"/>
              </a:solidFill>
            </a:endParaRPr>
          </a:p>
          <a:p>
            <a:endParaRPr lang="sl-SI" dirty="0" smtClean="0">
              <a:solidFill>
                <a:schemeClr val="tx1"/>
              </a:solidFill>
            </a:endParaRPr>
          </a:p>
          <a:p>
            <a:r>
              <a:rPr lang="sl-SI" dirty="0" smtClean="0">
                <a:solidFill>
                  <a:schemeClr val="tx1"/>
                </a:solidFill>
              </a:rPr>
              <a:t>Get Germanized: napoved teme v angleščini, v opisu videov teme napisane po minutah (samo klikneš, video gre sam na izbrano temo)</a:t>
            </a:r>
          </a:p>
          <a:p>
            <a:pPr marL="0" indent="0">
              <a:buNone/>
            </a:pPr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www.youtube.com/watch?v=r9os9Q6t6Xc</a:t>
            </a:r>
            <a:endParaRPr lang="sl-SI" dirty="0" smtClean="0"/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065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7030A0"/>
                </a:solidFill>
              </a:rPr>
              <a:t>ostale uporabne strani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458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38</TotalTime>
  <Words>351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INTERAKTIVNE VAJE IN VIDEO POSNETKI  </vt:lpstr>
      <vt:lpstr>navodilo za delo</vt:lpstr>
      <vt:lpstr>interaktivne vaje</vt:lpstr>
      <vt:lpstr>PowerPoint Presentation</vt:lpstr>
      <vt:lpstr>video posnetki</vt:lpstr>
      <vt:lpstr>PowerPoint Presentation</vt:lpstr>
      <vt:lpstr>ostale uporabne strani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INTERAKTIVNE VAJE IN VIDEO POSNETKI</dc:title>
  <dc:creator>Dolores Malić</dc:creator>
  <cp:lastModifiedBy>Dolores Malić</cp:lastModifiedBy>
  <cp:revision>4</cp:revision>
  <dcterms:created xsi:type="dcterms:W3CDTF">2020-03-18T08:25:49Z</dcterms:created>
  <dcterms:modified xsi:type="dcterms:W3CDTF">2020-03-18T09:04:49Z</dcterms:modified>
</cp:coreProperties>
</file>