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FF00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61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Kliknite, če želite urediti sloge besedila matrice</a:t>
            </a:r>
          </a:p>
          <a:p>
            <a:pPr lvl="1"/>
            <a:r>
              <a:rPr lang="en-US" noProof="0" smtClean="0"/>
              <a:t>Druga raven</a:t>
            </a:r>
          </a:p>
          <a:p>
            <a:pPr lvl="2"/>
            <a:r>
              <a:rPr lang="en-US" noProof="0" smtClean="0"/>
              <a:t>Tretja raven</a:t>
            </a:r>
          </a:p>
          <a:p>
            <a:pPr lvl="3"/>
            <a:r>
              <a:rPr lang="en-US" noProof="0" smtClean="0"/>
              <a:t>Četrta raven</a:t>
            </a:r>
          </a:p>
          <a:p>
            <a:pPr lvl="4"/>
            <a:r>
              <a:rPr lang="en-US" noProof="0" smtClean="0"/>
              <a:t>Peta raven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31F45A9-C4D4-499C-A68E-43FE1215FD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AFA8B6-E342-4F05-83CA-49009BFB302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D95B16-D774-4F2A-AD98-D15B2A01218E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5166D4-4975-4348-82A3-C2C538B92F4A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F406AE-44E0-4C08-84C2-078B4CE45260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C52C51-6EB5-4A58-93F6-119C89AAD51A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C7480E-B6E5-4486-9A24-CA1E1955BEB3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D3F3B1-1AB1-4B71-910F-D7495BFE0C70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1AA8DD-52E9-4D0B-8917-245366278AF5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FE88A5-EE55-46D1-B094-D283A00E08AB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439267-81BB-4AF9-A331-C7C07AD9AB8A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C977DA-A8A3-43C0-AD19-34BE3364818D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E494C7-5C13-43BB-A6C5-F426A7C0C578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6F39B5-57BE-4520-BCC1-F30A9AA72C63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AECC30-E5D4-4B92-A4F3-DD81AC4BA74B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34D92D-C4EC-4086-86AD-138CE4C1A447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855D53-F8B1-4C4C-BB98-84228B403F75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4EE0173-93A3-42FC-9C10-23EFCA5229BC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C102CC-2FD7-4E49-ABEA-865D5AAF17BF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88E427-EAC6-4722-9837-DAD14364E8B1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C15E57-3351-4F74-B0F3-94ED75D1C969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E5F936-5EFE-4AAD-A436-B1321B8222B7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1F8344-B04D-4BA0-9C64-A30496F3E254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CC1EA1-64E7-4F90-8163-43D7B7272143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19B535-38DA-487C-B08D-7487CE990785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C6A855-67EF-4FA6-88A8-FB1C992F98C4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A93696-CB13-432A-A463-52F1A8CFB472}" type="slidenum">
              <a:rPr lang="en-US" smtClean="0"/>
              <a:pPr/>
              <a:t>32</a:t>
            </a:fld>
            <a:endParaRPr lang="en-US" smtClean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4AE12B-C082-4F5D-8BED-B1A2B26BBCDC}" type="slidenum">
              <a:rPr lang="en-US" smtClean="0"/>
              <a:pPr/>
              <a:t>33</a:t>
            </a:fld>
            <a:endParaRPr lang="en-US" smtClean="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B2A572-A8F0-4FE5-98D3-476F8A332DC1}" type="slidenum">
              <a:rPr lang="en-US" smtClean="0"/>
              <a:pPr/>
              <a:t>34</a:t>
            </a:fld>
            <a:endParaRPr lang="en-US" smtClean="0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0967C6-21E9-4A15-A103-4AA98F8A470A}" type="slidenum">
              <a:rPr lang="en-US" smtClean="0"/>
              <a:pPr/>
              <a:t>35</a:t>
            </a:fld>
            <a:endParaRPr lang="en-US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57D6AA-8E7A-435C-8E19-DE9666824F38}" type="slidenum">
              <a:rPr lang="en-US" smtClean="0"/>
              <a:pPr/>
              <a:t>36</a:t>
            </a:fld>
            <a:endParaRPr lang="en-US" smtClean="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37A5D6-E515-488E-818D-126A15CD2A3B}" type="slidenum">
              <a:rPr lang="en-US" smtClean="0"/>
              <a:pPr/>
              <a:t>37</a:t>
            </a:fld>
            <a:endParaRPr lang="en-US" smtClean="0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2D6951-35BD-4AE6-8093-DDE3281557CE}" type="slidenum">
              <a:rPr lang="en-US" smtClean="0"/>
              <a:pPr/>
              <a:t>38</a:t>
            </a:fld>
            <a:endParaRPr lang="en-US" smtClean="0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1ED4D6-99AC-4161-B9B0-B8AFD88EDCDB}" type="slidenum">
              <a:rPr lang="en-US" smtClean="0"/>
              <a:pPr/>
              <a:t>39</a:t>
            </a:fld>
            <a:endParaRPr lang="en-US" smtClean="0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30E879-5112-4540-8414-6F2FD115ED63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0B4314-3813-4944-821F-1A34E56C654F}" type="slidenum">
              <a:rPr lang="en-US" smtClean="0"/>
              <a:pPr/>
              <a:t>40</a:t>
            </a:fld>
            <a:endParaRPr lang="en-US" smtClean="0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B6A694-7548-47FD-9987-290024E7A6CC}" type="slidenum">
              <a:rPr lang="en-US" smtClean="0"/>
              <a:pPr/>
              <a:t>41</a:t>
            </a:fld>
            <a:endParaRPr lang="en-US" smtClean="0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B68570-4EE6-479D-97EA-8C3AE049944D}" type="slidenum">
              <a:rPr lang="en-US" smtClean="0"/>
              <a:pPr/>
              <a:t>42</a:t>
            </a:fld>
            <a:endParaRPr lang="en-US" smtClean="0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6AE789-AB3A-487F-BEC5-598951D8C152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5072C9-26B2-45D1-A59B-B1045F3D629A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3953DF-8C47-455F-A246-ACA68912BA57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2DE1D0-D9FC-450C-8DF6-9E0A76724AFF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7FAA37-19A8-43C0-8816-D725F8730FC0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393CC6-20FB-48E5-9636-DC4A3F94C9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434D0-695B-4EED-ACBF-EAFDC2913B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CD2D08-52EF-409C-ADE1-BB9CAEA6E4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91D399-AFAB-43EC-A503-15AD0DAB2F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1B8B98-33E5-4C55-998F-C72FA847A3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6F4B44-80EC-47DB-8E82-9E92C301D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E244A4-2E48-4185-B2DD-B091146E94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039603-A83B-4B5B-814C-8C86A8BBEB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A3AEE6-E57F-4DD6-BB0E-4E83FFE427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D1859A-46F7-4BFC-897C-5F23AA657B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94011A-454B-4C4D-A656-DEF0DE2B3A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F37DF7D-234D-4BC3-9E18-1E3E4D3D97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13" Type="http://schemas.openxmlformats.org/officeDocument/2006/relationships/slide" Target="slide25.xml"/><Relationship Id="rId18" Type="http://schemas.openxmlformats.org/officeDocument/2006/relationships/slide" Target="slide35.xml"/><Relationship Id="rId3" Type="http://schemas.openxmlformats.org/officeDocument/2006/relationships/slide" Target="slide5.xml"/><Relationship Id="rId21" Type="http://schemas.openxmlformats.org/officeDocument/2006/relationships/slide" Target="slide41.xml"/><Relationship Id="rId7" Type="http://schemas.openxmlformats.org/officeDocument/2006/relationships/slide" Target="slide13.xml"/><Relationship Id="rId12" Type="http://schemas.openxmlformats.org/officeDocument/2006/relationships/slide" Target="slide23.xml"/><Relationship Id="rId17" Type="http://schemas.openxmlformats.org/officeDocument/2006/relationships/slide" Target="slide33.xml"/><Relationship Id="rId2" Type="http://schemas.openxmlformats.org/officeDocument/2006/relationships/notesSlide" Target="../notesSlides/notesSlide2.xml"/><Relationship Id="rId16" Type="http://schemas.openxmlformats.org/officeDocument/2006/relationships/slide" Target="slide31.xml"/><Relationship Id="rId20" Type="http://schemas.openxmlformats.org/officeDocument/2006/relationships/slide" Target="slide39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1.xml"/><Relationship Id="rId11" Type="http://schemas.openxmlformats.org/officeDocument/2006/relationships/slide" Target="slide21.xml"/><Relationship Id="rId5" Type="http://schemas.openxmlformats.org/officeDocument/2006/relationships/slide" Target="slide9.xml"/><Relationship Id="rId15" Type="http://schemas.openxmlformats.org/officeDocument/2006/relationships/slide" Target="slide29.xml"/><Relationship Id="rId10" Type="http://schemas.openxmlformats.org/officeDocument/2006/relationships/slide" Target="slide19.xml"/><Relationship Id="rId19" Type="http://schemas.openxmlformats.org/officeDocument/2006/relationships/slide" Target="slide37.xml"/><Relationship Id="rId4" Type="http://schemas.openxmlformats.org/officeDocument/2006/relationships/slide" Target="slide7.xml"/><Relationship Id="rId9" Type="http://schemas.openxmlformats.org/officeDocument/2006/relationships/slide" Target="slide17.xml"/><Relationship Id="rId14" Type="http://schemas.openxmlformats.org/officeDocument/2006/relationships/slide" Target="slide2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4114800"/>
            <a:ext cx="8458200" cy="2163762"/>
          </a:xfrm>
          <a:solidFill>
            <a:srgbClr val="00B050"/>
          </a:solidFill>
          <a:effectLst/>
        </p:spPr>
        <p:txBody>
          <a:bodyPr/>
          <a:lstStyle/>
          <a:p>
            <a:pPr eaLnBrk="1" hangingPunct="1">
              <a:defRPr/>
            </a:pPr>
            <a:r>
              <a:rPr lang="sl-SI" b="1" dirty="0" smtClean="0">
                <a:solidFill>
                  <a:srgbClr val="FFFF00"/>
                </a:solidFill>
                <a:latin typeface="+mn-lt"/>
                <a:cs typeface="Calibri" pitchFamily="34" charset="0"/>
              </a:rPr>
              <a:t>S ČIM SE PREŽIVLJAJO LJUDJE IZ MOJEGA DOMAČEGA KRAJA?</a:t>
            </a:r>
            <a:endParaRPr lang="en-US" b="1" dirty="0" smtClean="0">
              <a:solidFill>
                <a:srgbClr val="FFFF00"/>
              </a:solidFill>
              <a:latin typeface="+mn-lt"/>
              <a:cs typeface="Calibri" pitchFamily="34" charset="0"/>
            </a:endParaRPr>
          </a:p>
        </p:txBody>
      </p:sp>
      <p:pic>
        <p:nvPicPr>
          <p:cNvPr id="2055" name="Picture 7" descr="http://business.phillipmartin.info/business_main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304800"/>
            <a:ext cx="4648200" cy="3995444"/>
          </a:xfrm>
          <a:prstGeom prst="rect">
            <a:avLst/>
          </a:prstGeom>
          <a:noFill/>
        </p:spPr>
      </p:pic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</a:t>
            </a: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…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2209800"/>
          </a:xfrm>
          <a:solidFill>
            <a:srgbClr val="FFC000"/>
          </a:solidFill>
        </p:spPr>
        <p:txBody>
          <a:bodyPr/>
          <a:lstStyle/>
          <a:p>
            <a:r>
              <a:rPr lang="sl-SI" sz="4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Kmetijstvo. </a:t>
            </a:r>
          </a:p>
          <a:p>
            <a:r>
              <a:rPr lang="sl-SI" sz="4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Njena glavna naloga je pridelava hrane.</a:t>
            </a:r>
            <a:endParaRPr lang="sl-SI" sz="4000" b="1" dirty="0">
              <a:solidFill>
                <a:srgbClr val="0070C0"/>
              </a:solidFill>
            </a:endParaRPr>
          </a:p>
        </p:txBody>
      </p:sp>
      <p:pic>
        <p:nvPicPr>
          <p:cNvPr id="11268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5. vprašanje</a:t>
            </a:r>
            <a:endParaRPr lang="en-US" sz="48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1371600"/>
          </a:xfrm>
          <a:solidFill>
            <a:srgbClr val="00B050"/>
          </a:solidFill>
        </p:spPr>
        <p:txBody>
          <a:bodyPr/>
          <a:lstStyle/>
          <a:p>
            <a:pPr lvl="0"/>
            <a:r>
              <a:rPr lang="sl-SI" sz="4000" b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Naštej nekaj kmetijskih panog.</a:t>
            </a:r>
            <a:endParaRPr lang="sl-SI" sz="4000" dirty="0">
              <a:solidFill>
                <a:schemeClr val="bg1"/>
              </a:solidFill>
            </a:endParaRPr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</a:t>
            </a: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…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428999"/>
          </a:xfrm>
          <a:solidFill>
            <a:srgbClr val="FFC000"/>
          </a:solidFill>
        </p:spPr>
        <p:txBody>
          <a:bodyPr/>
          <a:lstStyle/>
          <a:p>
            <a:r>
              <a:rPr lang="sl-SI" sz="4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Poljedelstvo, živinoreja, sadjarstvo, vinogradništvo, gozdarstvo, ribištvo, vrtnarstvo, čebelarstvo,vrtnarstvo, …</a:t>
            </a:r>
            <a:endParaRPr lang="sl-SI" sz="4000" b="1" dirty="0">
              <a:solidFill>
                <a:srgbClr val="0070C0"/>
              </a:solidFill>
            </a:endParaRPr>
          </a:p>
        </p:txBody>
      </p:sp>
      <p:pic>
        <p:nvPicPr>
          <p:cNvPr id="13316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6. vprašanje</a:t>
            </a:r>
            <a:endParaRPr lang="en-US" sz="48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2362200"/>
          </a:xfrm>
          <a:solidFill>
            <a:srgbClr val="00B050"/>
          </a:solidFill>
        </p:spPr>
        <p:txBody>
          <a:bodyPr/>
          <a:lstStyle/>
          <a:p>
            <a:pPr lvl="0"/>
            <a:r>
              <a:rPr lang="sl-SI" sz="4000" b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Katere kmetijske panoge obstajajo v tvojem domačem kraju?</a:t>
            </a:r>
            <a:endParaRPr lang="sl-SI" sz="4000" dirty="0">
              <a:solidFill>
                <a:schemeClr val="bg1"/>
              </a:solidFill>
            </a:endParaRPr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</a:t>
            </a: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…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981199"/>
          </a:xfrm>
          <a:solidFill>
            <a:srgbClr val="FFC000"/>
          </a:solidFill>
        </p:spPr>
        <p:txBody>
          <a:bodyPr/>
          <a:lstStyle/>
          <a:p>
            <a:r>
              <a:rPr lang="sl-SI" sz="4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Gozdarstvo, poljedelstvo, vrtnarstvo,  živinoreja, čebelarstvo,…</a:t>
            </a:r>
            <a:endParaRPr lang="sl-SI" sz="4000" b="1" dirty="0">
              <a:solidFill>
                <a:srgbClr val="0070C0"/>
              </a:solidFill>
            </a:endParaRPr>
          </a:p>
        </p:txBody>
      </p:sp>
      <p:pic>
        <p:nvPicPr>
          <p:cNvPr id="15364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vprašanj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  <a:endParaRPr lang="en-US" sz="48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1371600"/>
          </a:xfrm>
          <a:solidFill>
            <a:srgbClr val="00B050"/>
          </a:solidFill>
        </p:spPr>
        <p:txBody>
          <a:bodyPr/>
          <a:lstStyle/>
          <a:p>
            <a:pPr lvl="0"/>
            <a:r>
              <a:rPr lang="sl-SI" sz="4000" b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Kaj je rudarstvo?</a:t>
            </a:r>
            <a:endParaRPr lang="sl-SI" sz="4000" dirty="0">
              <a:solidFill>
                <a:schemeClr val="bg1"/>
              </a:solidFill>
            </a:endParaRPr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je…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1828800"/>
          </a:xfrm>
          <a:solidFill>
            <a:srgbClr val="FFC000"/>
          </a:solidFill>
        </p:spPr>
        <p:txBody>
          <a:bodyPr/>
          <a:lstStyle/>
          <a:p>
            <a:r>
              <a:rPr lang="sl-SI" sz="4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Dejavnost pridobivanja rud in premoga.</a:t>
            </a:r>
            <a:endParaRPr lang="sl-SI" sz="4000" b="1" dirty="0">
              <a:solidFill>
                <a:srgbClr val="0070C0"/>
              </a:solidFill>
            </a:endParaRPr>
          </a:p>
        </p:txBody>
      </p:sp>
      <p:pic>
        <p:nvPicPr>
          <p:cNvPr id="17412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vprašanj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  <a:endParaRPr lang="en-US" sz="48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2286000"/>
          </a:xfrm>
          <a:solidFill>
            <a:srgbClr val="00B050"/>
          </a:solidFill>
        </p:spPr>
        <p:txBody>
          <a:bodyPr/>
          <a:lstStyle/>
          <a:p>
            <a:pPr lvl="0"/>
            <a:r>
              <a:rPr lang="sl-SI" sz="4000" b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Ali je v bližini našega kraja kakšen rudnik? Kateri? </a:t>
            </a:r>
          </a:p>
          <a:p>
            <a:pPr lvl="0"/>
            <a:r>
              <a:rPr lang="sl-SI" sz="4000" b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Ali še deluje?</a:t>
            </a:r>
            <a:endParaRPr lang="sl-SI" sz="4000" dirty="0">
              <a:solidFill>
                <a:schemeClr val="bg1"/>
              </a:solidFill>
            </a:endParaRPr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je…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1676400"/>
          </a:xfrm>
          <a:solidFill>
            <a:srgbClr val="FFC000"/>
          </a:solidFill>
        </p:spPr>
        <p:txBody>
          <a:bodyPr/>
          <a:lstStyle/>
          <a:p>
            <a:r>
              <a:rPr lang="sl-SI" sz="4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Rudnik živega srebra v Idriji, ki ne deluje več od leta 1980.</a:t>
            </a:r>
            <a:endParaRPr lang="sl-SI" sz="4000" b="1" dirty="0">
              <a:solidFill>
                <a:srgbClr val="0070C0"/>
              </a:solidFill>
            </a:endParaRPr>
          </a:p>
        </p:txBody>
      </p:sp>
      <p:pic>
        <p:nvPicPr>
          <p:cNvPr id="19460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vprašanj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  <a:endParaRPr lang="en-US" sz="48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1295400"/>
          </a:xfrm>
          <a:solidFill>
            <a:srgbClr val="00B050"/>
          </a:solidFill>
        </p:spPr>
        <p:txBody>
          <a:bodyPr/>
          <a:lstStyle/>
          <a:p>
            <a:pPr lvl="0"/>
            <a:r>
              <a:rPr lang="sl-SI" sz="4000" b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Kaj je industrija?</a:t>
            </a:r>
            <a:endParaRPr lang="sl-SI" sz="4000" dirty="0">
              <a:solidFill>
                <a:schemeClr val="bg1"/>
              </a:solidFill>
            </a:endParaRPr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sl-SI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Izberi vprašanje</a:t>
            </a:r>
            <a:endParaRPr lang="en-US" sz="4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124" name="AutoShape 4">
            <a:hlinkClick r:id="" action="ppaction://hlinkshowjump?jump=nextslide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10668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5129" name="AutoShape 9">
            <a:hlinkClick r:id="rId3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10668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5130" name="AutoShape 10">
            <a:hlinkClick r:id="rId4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10668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131" name="AutoShape 11">
            <a:hlinkClick r:id="rId5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10668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5132" name="AutoShape 12">
            <a:hlinkClick r:id="rId6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10668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5133" name="AutoShape 13">
            <a:hlinkClick r:id="rId7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25146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134" name="AutoShape 14">
            <a:hlinkClick r:id="rId8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25146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5135" name="AutoShape 15">
            <a:hlinkClick r:id="rId9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25146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5136" name="AutoShape 16">
            <a:hlinkClick r:id="rId10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25146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5137" name="AutoShape 17">
            <a:hlinkClick r:id="rId11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25146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5138" name="AutoShape 18">
            <a:hlinkClick r:id="rId12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38862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5139" name="AutoShape 19">
            <a:hlinkClick r:id="rId13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38862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5140" name="AutoShape 20">
            <a:hlinkClick r:id="rId14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38862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13</a:t>
            </a:r>
          </a:p>
        </p:txBody>
      </p:sp>
      <p:sp>
        <p:nvSpPr>
          <p:cNvPr id="5141" name="AutoShape 21">
            <a:hlinkClick r:id="rId15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38862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14</a:t>
            </a:r>
          </a:p>
        </p:txBody>
      </p:sp>
      <p:sp>
        <p:nvSpPr>
          <p:cNvPr id="5142" name="AutoShape 22">
            <a:hlinkClick r:id="rId16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38862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15</a:t>
            </a:r>
          </a:p>
        </p:txBody>
      </p:sp>
      <p:sp>
        <p:nvSpPr>
          <p:cNvPr id="5143" name="AutoShape 23">
            <a:hlinkClick r:id="rId17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53340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16</a:t>
            </a:r>
          </a:p>
        </p:txBody>
      </p:sp>
      <p:sp>
        <p:nvSpPr>
          <p:cNvPr id="5144" name="AutoShape 24">
            <a:hlinkClick r:id="rId18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53340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17</a:t>
            </a:r>
          </a:p>
        </p:txBody>
      </p:sp>
      <p:sp>
        <p:nvSpPr>
          <p:cNvPr id="5145" name="AutoShape 25">
            <a:hlinkClick r:id="rId19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53340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18</a:t>
            </a:r>
          </a:p>
        </p:txBody>
      </p:sp>
      <p:sp>
        <p:nvSpPr>
          <p:cNvPr id="5146" name="AutoShape 26">
            <a:hlinkClick r:id="rId20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53340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19</a:t>
            </a:r>
          </a:p>
        </p:txBody>
      </p:sp>
      <p:sp>
        <p:nvSpPr>
          <p:cNvPr id="5147" name="AutoShape 27">
            <a:hlinkClick r:id="rId21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53340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20</a:t>
            </a:r>
          </a:p>
        </p:txBody>
      </p:sp>
      <p:sp>
        <p:nvSpPr>
          <p:cNvPr id="23" name="Ograda noge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1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9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1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51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2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51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3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51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4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5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5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51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6"/>
                  </p:tgtEl>
                </p:cond>
              </p:nextCondLst>
            </p:seq>
            <p:seq concurrent="1" nextAc="seek">
              <p:cTn id="81" restart="whenNotActive" fill="hold" evtFilter="cancelBubble" nodeType="interactiveSeq">
                <p:stCondLst>
                  <p:cond evt="onClick" delay="0">
                    <p:tgtEl>
                      <p:spTgt spid="51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2" fill="hold">
                      <p:stCondLst>
                        <p:cond delay="0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7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51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8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51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9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51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>
                      <p:stCondLst>
                        <p:cond delay="0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9" dur="500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0"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51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>
                      <p:stCondLst>
                        <p:cond delay="0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7" dur="500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1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51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5" dur="500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2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51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>
                      <p:stCondLst>
                        <p:cond delay="0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3" dur="500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5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3"/>
                  </p:tgtEl>
                </p:cond>
              </p:nextCondLst>
            </p:seq>
            <p:seq concurrent="1" nextAc="seek">
              <p:cTn id="137" restart="whenNotActive" fill="hold" evtFilter="cancelBubble" nodeType="interactiveSeq">
                <p:stCondLst>
                  <p:cond evt="onClick" delay="0">
                    <p:tgtEl>
                      <p:spTgt spid="51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" fill="hold">
                      <p:stCondLst>
                        <p:cond delay="0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1" dur="500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3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4"/>
                  </p:tgtEl>
                </p:cond>
              </p:nextCondLst>
            </p:seq>
            <p:seq concurrent="1" nextAc="seek">
              <p:cTn id="145" restart="whenNotActive" fill="hold" evtFilter="cancelBubble" nodeType="interactiveSeq">
                <p:stCondLst>
                  <p:cond evt="onClick" delay="0">
                    <p:tgtEl>
                      <p:spTgt spid="51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6" fill="hold">
                      <p:stCondLst>
                        <p:cond delay="0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5"/>
                  </p:tgtEl>
                </p:cond>
              </p:nextCondLst>
            </p:seq>
            <p:seq concurrent="1" nextAc="seek">
              <p:cTn id="153" restart="whenNotActive" fill="hold" evtFilter="cancelBubble" nodeType="interactiveSeq">
                <p:stCondLst>
                  <p:cond evt="onClick" delay="0">
                    <p:tgtEl>
                      <p:spTgt spid="5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4" fill="hold">
                      <p:stCondLst>
                        <p:cond delay="0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7" dur="500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9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6"/>
                  </p:tgtEl>
                </p:cond>
              </p:nextCondLst>
            </p:seq>
            <p:seq concurrent="1" nextAc="seek">
              <p:cTn id="161" restart="whenNotActive" fill="hold" evtFilter="cancelBubble" nodeType="interactiveSeq">
                <p:stCondLst>
                  <p:cond evt="onClick" delay="0">
                    <p:tgtEl>
                      <p:spTgt spid="51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2" fill="hold">
                      <p:stCondLst>
                        <p:cond delay="0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5" dur="500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7" dur="5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7"/>
                  </p:tgtEl>
                </p:cond>
              </p:nextCondLst>
            </p:seq>
          </p:childTnLst>
        </p:cTn>
      </p:par>
    </p:tnLst>
    <p:bldLst>
      <p:bldP spid="5124" grpId="0" animBg="1"/>
      <p:bldP spid="5129" grpId="0" animBg="1"/>
      <p:bldP spid="5130" grpId="0" animBg="1"/>
      <p:bldP spid="5131" grpId="0" animBg="1"/>
      <p:bldP spid="5131" grpId="1" animBg="1"/>
      <p:bldP spid="5132" grpId="0" animBg="1"/>
      <p:bldP spid="5133" grpId="0" animBg="1"/>
      <p:bldP spid="5134" grpId="0" animBg="1"/>
      <p:bldP spid="5135" grpId="0" animBg="1"/>
      <p:bldP spid="5136" grpId="0" animBg="1"/>
      <p:bldP spid="5137" grpId="0" animBg="1"/>
      <p:bldP spid="5138" grpId="0" animBg="1"/>
      <p:bldP spid="5139" grpId="0" animBg="1"/>
      <p:bldP spid="5140" grpId="0" animBg="1"/>
      <p:bldP spid="5141" grpId="0" animBg="1"/>
      <p:bldP spid="5142" grpId="0" animBg="1"/>
      <p:bldP spid="5143" grpId="0" animBg="1"/>
      <p:bldP spid="5144" grpId="0" animBg="1"/>
      <p:bldP spid="5145" grpId="0" animBg="1"/>
      <p:bldP spid="5146" grpId="0" animBg="1"/>
      <p:bldP spid="514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je…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2819400"/>
          </a:xfrm>
          <a:solidFill>
            <a:srgbClr val="FFC000"/>
          </a:solidFill>
        </p:spPr>
        <p:txBody>
          <a:bodyPr/>
          <a:lstStyle/>
          <a:p>
            <a:r>
              <a:rPr lang="sl-SI" sz="4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Gospodarska dejavnost, ki iz surovin izdeluje različne industrijske izdelke, ki jih potrebujemo vsak dan.</a:t>
            </a:r>
            <a:endParaRPr lang="sl-SI" sz="4000" b="1" dirty="0">
              <a:solidFill>
                <a:srgbClr val="0070C0"/>
              </a:solidFill>
            </a:endParaRPr>
          </a:p>
        </p:txBody>
      </p:sp>
      <p:pic>
        <p:nvPicPr>
          <p:cNvPr id="21508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10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 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vprašanj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  <a:endParaRPr lang="en-US" sz="48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1447800"/>
          </a:xfrm>
          <a:solidFill>
            <a:srgbClr val="00B050"/>
          </a:solidFill>
        </p:spPr>
        <p:txBody>
          <a:bodyPr/>
          <a:lstStyle/>
          <a:p>
            <a:pPr lvl="0"/>
            <a:r>
              <a:rPr lang="sl-SI" sz="4000" b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Kaj je značilno za industrijo?</a:t>
            </a:r>
            <a:endParaRPr lang="sl-SI" sz="4000" dirty="0">
              <a:solidFill>
                <a:schemeClr val="bg1"/>
              </a:solidFill>
            </a:endParaRPr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je…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581399"/>
          </a:xfrm>
          <a:solidFill>
            <a:srgbClr val="FFC000"/>
          </a:solidFill>
        </p:spPr>
        <p:txBody>
          <a:bodyPr/>
          <a:lstStyle/>
          <a:p>
            <a:r>
              <a:rPr lang="sl-SI" sz="4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Izdelke izdelujejo v tovarnah, delo </a:t>
            </a:r>
            <a:r>
              <a:rPr lang="sl-SI" sz="4000" b="1" dirty="0" smtClean="0">
                <a:solidFill>
                  <a:srgbClr val="0070C0"/>
                </a:solidFill>
              </a:rPr>
              <a:t>je strojno in poteka po “tekočem traku”. </a:t>
            </a:r>
            <a:r>
              <a:rPr lang="sl-SI" sz="4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Izdelkov je veliko in so narejeni iz različnih materialov – surovin.</a:t>
            </a:r>
            <a:endParaRPr lang="sl-SI" sz="4000" b="1" dirty="0">
              <a:solidFill>
                <a:srgbClr val="0070C0"/>
              </a:solidFill>
            </a:endParaRPr>
          </a:p>
        </p:txBody>
      </p:sp>
      <p:pic>
        <p:nvPicPr>
          <p:cNvPr id="23556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11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vprašanj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  <a:endParaRPr lang="en-US" sz="48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1752600"/>
          </a:xfrm>
          <a:solidFill>
            <a:srgbClr val="00B050"/>
          </a:solidFill>
        </p:spPr>
        <p:txBody>
          <a:bodyPr/>
          <a:lstStyle/>
          <a:p>
            <a:pPr lvl="0"/>
            <a:r>
              <a:rPr lang="sl-SI" sz="4000" b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Naštej nekaj industrijskih panog.</a:t>
            </a:r>
            <a:endParaRPr lang="sl-SI" sz="4000" dirty="0">
              <a:solidFill>
                <a:schemeClr val="bg1"/>
              </a:solidFill>
            </a:endParaRPr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je…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2209800"/>
          </a:xfrm>
          <a:solidFill>
            <a:srgbClr val="FFC000"/>
          </a:solidFill>
        </p:spPr>
        <p:txBody>
          <a:bodyPr/>
          <a:lstStyle/>
          <a:p>
            <a:r>
              <a:rPr lang="sl-SI" sz="4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Lesna, živilska, obutvena, tekstilna, papirna, avtomobilska, strojna,….</a:t>
            </a:r>
            <a:endParaRPr lang="sl-SI" sz="4000" b="1" dirty="0">
              <a:solidFill>
                <a:srgbClr val="0070C0"/>
              </a:solidFill>
            </a:endParaRPr>
          </a:p>
        </p:txBody>
      </p:sp>
      <p:pic>
        <p:nvPicPr>
          <p:cNvPr id="25604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12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vprašanj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  <a:endParaRPr lang="en-US" sz="48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1447800"/>
          </a:xfrm>
          <a:solidFill>
            <a:srgbClr val="00B050"/>
          </a:solidFill>
        </p:spPr>
        <p:txBody>
          <a:bodyPr/>
          <a:lstStyle/>
          <a:p>
            <a:pPr lvl="0"/>
            <a:r>
              <a:rPr lang="sl-SI" sz="4000" b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Kako poteka delo v tovarnah?</a:t>
            </a:r>
            <a:endParaRPr lang="sl-SI" sz="4000" dirty="0">
              <a:solidFill>
                <a:schemeClr val="bg1"/>
              </a:solidFill>
            </a:endParaRPr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je…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3276600"/>
          </a:xfrm>
          <a:solidFill>
            <a:srgbClr val="FFC000"/>
          </a:solidFill>
        </p:spPr>
        <p:txBody>
          <a:bodyPr/>
          <a:lstStyle/>
          <a:p>
            <a:r>
              <a:rPr lang="sl-SI" sz="4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Delo poteka v tovarnah s pomočjo strojev, robotov in računalnikov. Vsak delavec izdela le del izdelka, zato izdelava poteka hitreje.</a:t>
            </a:r>
            <a:endParaRPr lang="sl-SI" sz="4000" b="1" dirty="0">
              <a:solidFill>
                <a:srgbClr val="0070C0"/>
              </a:solidFill>
            </a:endParaRPr>
          </a:p>
        </p:txBody>
      </p:sp>
      <p:pic>
        <p:nvPicPr>
          <p:cNvPr id="27652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13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vprašanj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  <a:endParaRPr lang="en-US" sz="48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1905000"/>
          </a:xfrm>
          <a:solidFill>
            <a:srgbClr val="00B050"/>
          </a:solidFill>
        </p:spPr>
        <p:txBody>
          <a:bodyPr/>
          <a:lstStyle/>
          <a:p>
            <a:pPr lvl="0"/>
            <a:r>
              <a:rPr lang="sl-SI" sz="4000" b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Kaj so surovine? </a:t>
            </a:r>
          </a:p>
          <a:p>
            <a:pPr lvl="0"/>
            <a:r>
              <a:rPr lang="sl-SI" sz="4000" b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Naštej jih nekaj.</a:t>
            </a:r>
            <a:endParaRPr lang="sl-SI" sz="4000" dirty="0">
              <a:solidFill>
                <a:schemeClr val="bg1"/>
              </a:solidFill>
            </a:endParaRPr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je…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sl-SI" sz="4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Surovine so snov, material, ki se uporablja za izdelava nekega izdelka.</a:t>
            </a:r>
          </a:p>
          <a:p>
            <a:pPr eaLnBrk="1" hangingPunct="1"/>
            <a:r>
              <a:rPr lang="sl-SI" sz="4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 Les, žito, volna, bombaž,  sadje, zelenjava, moka, meso,  jeklo, celulozna vlakna,…</a:t>
            </a:r>
          </a:p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29700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14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vprašanj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  <a:endParaRPr lang="en-US" sz="48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1371600"/>
          </a:xfrm>
          <a:solidFill>
            <a:srgbClr val="00B050"/>
          </a:solidFill>
        </p:spPr>
        <p:txBody>
          <a:bodyPr/>
          <a:lstStyle/>
          <a:p>
            <a:pPr lvl="0"/>
            <a:r>
              <a:rPr lang="sl-SI" sz="4000" b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Kaj je obrt? </a:t>
            </a:r>
            <a:endParaRPr lang="sl-SI" sz="40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eaLnBrk="1" hangingPunct="1">
              <a:buNone/>
            </a:pP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1. vprašanje </a:t>
            </a:r>
            <a:endParaRPr lang="en-US" sz="48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2133600"/>
          </a:xfrm>
          <a:solidFill>
            <a:srgbClr val="00B050"/>
          </a:solidFill>
        </p:spPr>
        <p:txBody>
          <a:bodyPr/>
          <a:lstStyle/>
          <a:p>
            <a:pPr lvl="0"/>
            <a:r>
              <a:rPr lang="sl-SI" sz="4000" b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V katerih dejavnostih so zaposleni ljudje iz našega domačega kraja?</a:t>
            </a:r>
            <a:endParaRPr lang="sl-SI" sz="4000" dirty="0">
              <a:solidFill>
                <a:schemeClr val="bg1"/>
              </a:solidFill>
            </a:endParaRPr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je…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2895600"/>
          </a:xfrm>
          <a:solidFill>
            <a:srgbClr val="FFC000"/>
          </a:solidFill>
        </p:spPr>
        <p:txBody>
          <a:bodyPr/>
          <a:lstStyle/>
          <a:p>
            <a:r>
              <a:rPr lang="sl-SI" sz="4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Dejavnost, pri kateri obrtniki s spretnostjo svojih rok in s pomočjo orodij in strojev izdelujejo različne izdelke.</a:t>
            </a:r>
            <a:endParaRPr lang="sl-SI" sz="4000" b="1" dirty="0">
              <a:solidFill>
                <a:srgbClr val="0070C0"/>
              </a:solidFill>
            </a:endParaRPr>
          </a:p>
        </p:txBody>
      </p:sp>
      <p:pic>
        <p:nvPicPr>
          <p:cNvPr id="31748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15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vprašanj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  <a:endParaRPr lang="en-US" sz="48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1752600"/>
          </a:xfrm>
          <a:solidFill>
            <a:srgbClr val="00B050"/>
          </a:solidFill>
        </p:spPr>
        <p:txBody>
          <a:bodyPr/>
          <a:lstStyle/>
          <a:p>
            <a:pPr lvl="0" eaLnBrk="1" hangingPunct="1"/>
            <a:r>
              <a:rPr lang="sl-SI" sz="4000" b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Naštej nekaj obrti, ki so še danes razširjene pri nas.</a:t>
            </a:r>
            <a:endParaRPr lang="sl-SI" sz="40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eaLnBrk="1" hangingPunct="1"/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je…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2133600"/>
          </a:xfrm>
          <a:solidFill>
            <a:srgbClr val="FFC000"/>
          </a:solidFill>
        </p:spPr>
        <p:txBody>
          <a:bodyPr/>
          <a:lstStyle/>
          <a:p>
            <a:r>
              <a:rPr lang="sl-SI" sz="4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Klekljanje, lončarstvo, suha roba, pletarstvo, svečarstvo, puškarstvo,…</a:t>
            </a:r>
            <a:endParaRPr lang="sl-SI" sz="4000" b="1" dirty="0">
              <a:solidFill>
                <a:srgbClr val="0070C0"/>
              </a:solidFill>
            </a:endParaRPr>
          </a:p>
        </p:txBody>
      </p:sp>
      <p:pic>
        <p:nvPicPr>
          <p:cNvPr id="33796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16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 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vprašanj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  <a:endParaRPr lang="en-US" sz="48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1523999"/>
          </a:xfrm>
          <a:solidFill>
            <a:srgbClr val="00B050"/>
          </a:solidFill>
        </p:spPr>
        <p:txBody>
          <a:bodyPr/>
          <a:lstStyle/>
          <a:p>
            <a:pPr lvl="0"/>
            <a:r>
              <a:rPr lang="sl-SI" sz="4000" b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Kaj je značilno za obrt?</a:t>
            </a:r>
            <a:endParaRPr lang="sl-SI" sz="40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eaLnBrk="1" hangingPunct="1">
              <a:buNone/>
            </a:pPr>
            <a:r>
              <a:rPr lang="en-US" dirty="0" smtClean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je…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962399"/>
          </a:xfrm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sl-SI" sz="4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Delo poteka v obrtnih  delavnicah, zaposlenih je malo delavcev, manjše število izdelkov, manjša izbira izdelkov, delo pretežno ročno, počasnejše, izdelki dražji.</a:t>
            </a:r>
          </a:p>
        </p:txBody>
      </p:sp>
      <p:pic>
        <p:nvPicPr>
          <p:cNvPr id="35844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17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vprašanj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  <a:endParaRPr lang="en-US" sz="48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819399"/>
          </a:xfrm>
          <a:solidFill>
            <a:srgbClr val="00B050"/>
          </a:solidFill>
        </p:spPr>
        <p:txBody>
          <a:bodyPr/>
          <a:lstStyle/>
          <a:p>
            <a:r>
              <a:rPr lang="sl-SI" sz="4000" b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Kaj je značilno za storitvene dejavnosti? </a:t>
            </a:r>
          </a:p>
          <a:p>
            <a:r>
              <a:rPr lang="sl-SI" sz="4000" b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Katera je najstarejša in najbolj pogosta?</a:t>
            </a:r>
            <a:endParaRPr lang="sl-SI" sz="40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lvl="0"/>
            <a:endParaRPr lang="sl-SI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eaLnBrk="1" hangingPunct="1"/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je…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895599"/>
          </a:xfrm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sl-SI" sz="4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To so dejavnosti, ki so naročene in jih po navadi plačamo.</a:t>
            </a:r>
          </a:p>
          <a:p>
            <a:pPr eaLnBrk="1" hangingPunct="1"/>
            <a:r>
              <a:rPr lang="sl-SI" sz="4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Trgovina.</a:t>
            </a:r>
          </a:p>
        </p:txBody>
      </p:sp>
      <p:pic>
        <p:nvPicPr>
          <p:cNvPr id="37892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18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vprašanj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  <a:endParaRPr lang="en-US" sz="48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1676400"/>
          </a:xfrm>
          <a:solidFill>
            <a:srgbClr val="00B050"/>
          </a:solidFill>
        </p:spPr>
        <p:txBody>
          <a:bodyPr/>
          <a:lstStyle/>
          <a:p>
            <a:pPr lvl="0"/>
            <a:r>
              <a:rPr lang="sl-SI" sz="4000" b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Katere ustanove se nahajajo v tvojem domačem kraju?</a:t>
            </a:r>
            <a:endParaRPr lang="sl-SI" sz="4000" dirty="0">
              <a:solidFill>
                <a:schemeClr val="bg1"/>
              </a:solidFill>
            </a:endParaRPr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je…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1524000"/>
          </a:xfrm>
          <a:solidFill>
            <a:srgbClr val="FFC000"/>
          </a:solidFill>
        </p:spPr>
        <p:txBody>
          <a:bodyPr/>
          <a:lstStyle/>
          <a:p>
            <a:r>
              <a:rPr lang="sl-SI" sz="4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Šola, vrtec,  pošta, župnijski urad,…</a:t>
            </a:r>
            <a:endParaRPr lang="sl-SI" sz="4000" b="1" dirty="0">
              <a:solidFill>
                <a:srgbClr val="0070C0"/>
              </a:solidFill>
            </a:endParaRPr>
          </a:p>
        </p:txBody>
      </p:sp>
      <p:pic>
        <p:nvPicPr>
          <p:cNvPr id="39940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19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vprašanj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  <a:endParaRPr lang="en-US" sz="48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229600" cy="1371600"/>
          </a:xfrm>
          <a:solidFill>
            <a:srgbClr val="00B050"/>
          </a:solidFill>
        </p:spPr>
        <p:txBody>
          <a:bodyPr/>
          <a:lstStyle/>
          <a:p>
            <a:pPr lvl="0"/>
            <a:r>
              <a:rPr lang="sl-SI" sz="4000" b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Kaj je turizem?</a:t>
            </a:r>
            <a:endParaRPr lang="sl-SI" sz="4000" dirty="0">
              <a:solidFill>
                <a:schemeClr val="bg1"/>
              </a:solidFill>
            </a:endParaRPr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</a:t>
            </a: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…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1600200"/>
          </a:xfrm>
          <a:solidFill>
            <a:srgbClr val="FFC000"/>
          </a:solidFill>
        </p:spPr>
        <p:txBody>
          <a:bodyPr/>
          <a:lstStyle/>
          <a:p>
            <a:r>
              <a:rPr lang="sl-SI" sz="4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V gospodarskih in negospodarskih dejavnostih.</a:t>
            </a:r>
            <a:endParaRPr lang="sl-SI" sz="4000" b="1" dirty="0">
              <a:solidFill>
                <a:srgbClr val="0070C0"/>
              </a:solidFill>
            </a:endParaRPr>
          </a:p>
        </p:txBody>
      </p:sp>
      <p:pic>
        <p:nvPicPr>
          <p:cNvPr id="5124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je…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1752600"/>
          </a:xfrm>
          <a:solidFill>
            <a:srgbClr val="FFC000"/>
          </a:solidFill>
        </p:spPr>
        <p:txBody>
          <a:bodyPr/>
          <a:lstStyle/>
          <a:p>
            <a:r>
              <a:rPr lang="sl-SI" sz="4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Storitvena dejavnost, ki ponuja usluge turistom.</a:t>
            </a:r>
            <a:endParaRPr lang="sl-SI" sz="4000" b="1" dirty="0">
              <a:solidFill>
                <a:srgbClr val="0070C0"/>
              </a:solidFill>
            </a:endParaRPr>
          </a:p>
        </p:txBody>
      </p:sp>
      <p:pic>
        <p:nvPicPr>
          <p:cNvPr id="41988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vprašanj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  <a:endParaRPr lang="en-US" sz="48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1600200"/>
          </a:xfrm>
          <a:solidFill>
            <a:srgbClr val="00B050"/>
          </a:solidFill>
        </p:spPr>
        <p:txBody>
          <a:bodyPr/>
          <a:lstStyle/>
          <a:p>
            <a:pPr lvl="0"/>
            <a:r>
              <a:rPr lang="sl-SI" sz="4000" b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Naštej nekaj turističnih krajev v Sloveniji.</a:t>
            </a:r>
            <a:endParaRPr lang="sl-SI" sz="4000" dirty="0">
              <a:solidFill>
                <a:schemeClr val="bg1"/>
              </a:solidFill>
            </a:endParaRPr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je…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1752600"/>
          </a:xfrm>
          <a:solidFill>
            <a:srgbClr val="FFC000"/>
          </a:solidFill>
        </p:spPr>
        <p:txBody>
          <a:bodyPr/>
          <a:lstStyle/>
          <a:p>
            <a:r>
              <a:rPr lang="sl-SI" sz="4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Piran, Portorož, Čateške toplice, Bohinj, Bled, Ptuj,…</a:t>
            </a:r>
            <a:endParaRPr lang="sl-SI" sz="4000" b="1" dirty="0">
              <a:solidFill>
                <a:srgbClr val="0070C0"/>
              </a:solidFill>
            </a:endParaRPr>
          </a:p>
        </p:txBody>
      </p:sp>
      <p:pic>
        <p:nvPicPr>
          <p:cNvPr id="44036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800" y="3200400"/>
            <a:ext cx="8229600" cy="1143000"/>
          </a:xfrm>
          <a:solidFill>
            <a:srgbClr val="FFC000"/>
          </a:solidFill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l-SI" b="1" u="sng" dirty="0" smtClean="0">
                <a:solidFill>
                  <a:schemeClr val="bg1"/>
                </a:solidFill>
                <a:latin typeface="Calibri" pitchFamily="34" charset="0"/>
              </a:rPr>
              <a:t>Viri:</a:t>
            </a:r>
            <a:br>
              <a:rPr lang="sl-SI" b="1" u="sng" dirty="0" smtClean="0">
                <a:solidFill>
                  <a:schemeClr val="bg1"/>
                </a:solidFill>
                <a:latin typeface="Calibri" pitchFamily="34" charset="0"/>
              </a:rPr>
            </a:br>
            <a:r>
              <a:rPr lang="sl-SI" b="1" u="sng" dirty="0" smtClean="0">
                <a:solidFill>
                  <a:schemeClr val="bg1"/>
                </a:solidFill>
                <a:latin typeface="Calibri" pitchFamily="34" charset="0"/>
              </a:rPr>
              <a:t/>
            </a:r>
            <a:br>
              <a:rPr lang="sl-SI" b="1" u="sng" dirty="0" smtClean="0">
                <a:solidFill>
                  <a:schemeClr val="bg1"/>
                </a:solidFill>
                <a:latin typeface="Calibri" pitchFamily="34" charset="0"/>
              </a:rPr>
            </a:br>
            <a:r>
              <a:rPr lang="sl-SI" sz="3200" b="1" dirty="0" smtClean="0">
                <a:solidFill>
                  <a:srgbClr val="00B050"/>
                </a:solidFill>
                <a:latin typeface="Calibri" pitchFamily="34" charset="0"/>
              </a:rPr>
              <a:t>Učbenik in delovni zvezek Družba smo mi 4, Ljubljana 2009, založba Rokus </a:t>
            </a:r>
            <a:r>
              <a:rPr lang="sl-SI" sz="3200" b="1" dirty="0" err="1" smtClean="0">
                <a:solidFill>
                  <a:srgbClr val="00B050"/>
                </a:solidFill>
                <a:latin typeface="Calibri" pitchFamily="34" charset="0"/>
              </a:rPr>
              <a:t>Klett</a:t>
            </a:r>
            <a:r>
              <a:rPr lang="sl-SI" sz="32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/>
            </a:r>
            <a:br>
              <a:rPr lang="sl-SI" sz="32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</a:br>
            <a:r>
              <a:rPr lang="sl-SI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/>
            </a:r>
            <a:br>
              <a:rPr lang="sl-SI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</a:br>
            <a:endParaRPr lang="sl-SI" dirty="0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2. vprašanje</a:t>
            </a:r>
            <a:endParaRPr lang="en-US" sz="48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1676399"/>
          </a:xfrm>
          <a:solidFill>
            <a:srgbClr val="00B050"/>
          </a:solidFill>
        </p:spPr>
        <p:txBody>
          <a:bodyPr/>
          <a:lstStyle/>
          <a:p>
            <a:pPr lvl="0"/>
            <a:r>
              <a:rPr lang="sl-SI" sz="4000" b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Kaj so gospodarske dejavnosti?</a:t>
            </a:r>
            <a:endParaRPr lang="sl-SI" sz="4000" dirty="0">
              <a:solidFill>
                <a:schemeClr val="bg1"/>
              </a:solidFill>
            </a:endParaRPr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</a:t>
            </a: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…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1752600"/>
          </a:xfrm>
          <a:solidFill>
            <a:srgbClr val="FFC000"/>
          </a:solidFill>
        </p:spPr>
        <p:txBody>
          <a:bodyPr/>
          <a:lstStyle/>
          <a:p>
            <a:r>
              <a:rPr lang="sl-SI" sz="4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Dejavnosti, s katerimi se ljudje preživljajo.</a:t>
            </a:r>
            <a:endParaRPr lang="sl-SI" sz="4000" b="1" dirty="0">
              <a:solidFill>
                <a:srgbClr val="0070C0"/>
              </a:solidFill>
            </a:endParaRPr>
          </a:p>
        </p:txBody>
      </p:sp>
      <p:pic>
        <p:nvPicPr>
          <p:cNvPr id="7172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3. vprašanje</a:t>
            </a:r>
            <a:endParaRPr lang="en-US" sz="48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1676400"/>
          </a:xfrm>
          <a:solidFill>
            <a:srgbClr val="00B050"/>
          </a:solidFill>
        </p:spPr>
        <p:txBody>
          <a:bodyPr/>
          <a:lstStyle/>
          <a:p>
            <a:pPr lvl="0"/>
            <a:r>
              <a:rPr lang="sl-SI" sz="4000" b="1" dirty="0" smtClean="0">
                <a:solidFill>
                  <a:schemeClr val="bg1"/>
                </a:solidFill>
                <a:ea typeface="+mn-ea"/>
                <a:cs typeface="+mn-cs"/>
              </a:rPr>
              <a:t>Naštej nekaj gospodarskih dejavnosti.</a:t>
            </a:r>
            <a:endParaRPr lang="sl-SI" sz="4000" dirty="0">
              <a:solidFill>
                <a:schemeClr val="bg1"/>
              </a:solidFill>
            </a:endParaRPr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</a:t>
            </a: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…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895599"/>
          </a:xfrm>
          <a:solidFill>
            <a:srgbClr val="FFC000"/>
          </a:solidFill>
        </p:spPr>
        <p:txBody>
          <a:bodyPr/>
          <a:lstStyle/>
          <a:p>
            <a:r>
              <a:rPr lang="sl-SI" sz="4000" b="1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Kmetijstvo, </a:t>
            </a:r>
            <a:r>
              <a:rPr lang="sl-SI" sz="4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industrija</a:t>
            </a:r>
            <a:r>
              <a:rPr lang="sl-SI" sz="4000" b="1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, </a:t>
            </a:r>
            <a:r>
              <a:rPr lang="sl-SI" sz="4000" b="1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gozdarstvo, </a:t>
            </a:r>
            <a:r>
              <a:rPr lang="sl-SI" sz="4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obrt, rudarstvo,  turizem, trgovina, banke,  preskrba z vodo,…</a:t>
            </a:r>
            <a:endParaRPr lang="sl-SI" sz="4000" b="1" dirty="0">
              <a:solidFill>
                <a:srgbClr val="0070C0"/>
              </a:solidFill>
            </a:endParaRPr>
          </a:p>
        </p:txBody>
      </p:sp>
      <p:pic>
        <p:nvPicPr>
          <p:cNvPr id="9220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4. vprašanje</a:t>
            </a:r>
            <a:endParaRPr lang="en-US" sz="48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2133600"/>
          </a:xfrm>
          <a:solidFill>
            <a:srgbClr val="00B050"/>
          </a:solidFill>
        </p:spPr>
        <p:txBody>
          <a:bodyPr/>
          <a:lstStyle/>
          <a:p>
            <a:pPr lvl="0" eaLnBrk="1" hangingPunct="1"/>
            <a:r>
              <a:rPr lang="sl-SI" sz="4000" b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Katera je najstarejša gospodarska dejavnost? </a:t>
            </a:r>
          </a:p>
          <a:p>
            <a:pPr lvl="0" eaLnBrk="1" hangingPunct="1"/>
            <a:r>
              <a:rPr lang="sl-SI" sz="4000" b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Kaj je njena glavna naloga?</a:t>
            </a:r>
            <a:endParaRPr lang="sl-SI" sz="40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eaLnBrk="1" hangingPunct="1"/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Klavdija Štrancar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FFFFAA"/>
      </a:accent5>
      <a:accent6>
        <a:srgbClr val="2D2D8A"/>
      </a:accent6>
      <a:hlink>
        <a:srgbClr val="FFFF00"/>
      </a:hlink>
      <a:folHlink>
        <a:srgbClr val="990099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00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FFFFAA"/>
        </a:accent5>
        <a:accent6>
          <a:srgbClr val="2D2D8A"/>
        </a:accent6>
        <a:hlink>
          <a:srgbClr val="FFFF00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782</Words>
  <Application>Microsoft Office PowerPoint</Application>
  <PresentationFormat>Diaprojekcija na zaslonu (4:3)</PresentationFormat>
  <Paragraphs>197</Paragraphs>
  <Slides>43</Slides>
  <Notes>42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43</vt:i4>
      </vt:variant>
    </vt:vector>
  </HeadingPairs>
  <TitlesOfParts>
    <vt:vector size="44" baseType="lpstr">
      <vt:lpstr>Default Design</vt:lpstr>
      <vt:lpstr>S ČIM SE PREŽIVLJAJO LJUDJE IZ MOJEGA DOMAČEGA KRAJA?</vt:lpstr>
      <vt:lpstr>Izberi vprašanje</vt:lpstr>
      <vt:lpstr>1. vprašanje </vt:lpstr>
      <vt:lpstr>In odgovor je…</vt:lpstr>
      <vt:lpstr>2. vprašanje</vt:lpstr>
      <vt:lpstr>In odgovor je… </vt:lpstr>
      <vt:lpstr>3. vprašanje</vt:lpstr>
      <vt:lpstr>In odgovor je…</vt:lpstr>
      <vt:lpstr>4. vprašanje</vt:lpstr>
      <vt:lpstr>In odgovor je…</vt:lpstr>
      <vt:lpstr>5. vprašanje</vt:lpstr>
      <vt:lpstr>In odgovor je…</vt:lpstr>
      <vt:lpstr>6. vprašanje</vt:lpstr>
      <vt:lpstr>In odgovor je…</vt:lpstr>
      <vt:lpstr>7. vprašanje</vt:lpstr>
      <vt:lpstr>In odgovor je…</vt:lpstr>
      <vt:lpstr>8.  vprašanje</vt:lpstr>
      <vt:lpstr>In odgovor je…</vt:lpstr>
      <vt:lpstr>9.  vprašanje</vt:lpstr>
      <vt:lpstr>In odgovor je…</vt:lpstr>
      <vt:lpstr>10.  vprašanje</vt:lpstr>
      <vt:lpstr>In odgovor je…</vt:lpstr>
      <vt:lpstr>11.  vprašanje</vt:lpstr>
      <vt:lpstr>In odgovor je…</vt:lpstr>
      <vt:lpstr>12. vprašanje</vt:lpstr>
      <vt:lpstr>In odgovor je…</vt:lpstr>
      <vt:lpstr>13.  vprašanje</vt:lpstr>
      <vt:lpstr>In odgovor je…</vt:lpstr>
      <vt:lpstr>14.  vprašanje</vt:lpstr>
      <vt:lpstr>In odgovor je…</vt:lpstr>
      <vt:lpstr>15.  vprašanje</vt:lpstr>
      <vt:lpstr>In odgovor je…</vt:lpstr>
      <vt:lpstr>16.  vprašanje</vt:lpstr>
      <vt:lpstr>In odgovor je…</vt:lpstr>
      <vt:lpstr>17. vprašanje</vt:lpstr>
      <vt:lpstr>In odgovor je…</vt:lpstr>
      <vt:lpstr>18.  vprašanje</vt:lpstr>
      <vt:lpstr>In odgovor je…</vt:lpstr>
      <vt:lpstr>19.  vprašanje</vt:lpstr>
      <vt:lpstr>In odgovor je…</vt:lpstr>
      <vt:lpstr>20.  vprašanje</vt:lpstr>
      <vt:lpstr>In odgovor je…</vt:lpstr>
      <vt:lpstr>Viri:  Učbenik in delovni zvezek Družba smo mi 4, Ljubljana 2009, založba Rokus Klett  </vt:lpstr>
    </vt:vector>
  </TitlesOfParts>
  <Company>Teachnology,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 vprašanj</dc:title>
  <dc:creator>Klavdija</dc:creator>
  <cp:lastModifiedBy>Klavdija</cp:lastModifiedBy>
  <cp:revision>26</cp:revision>
  <dcterms:created xsi:type="dcterms:W3CDTF">2005-07-07T00:08:32Z</dcterms:created>
  <dcterms:modified xsi:type="dcterms:W3CDTF">2010-05-17T14:41:37Z</dcterms:modified>
</cp:coreProperties>
</file>