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gif" ContentType="image/gif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wmf" ContentType="image/x-wmf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FF00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61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Kliknite, če želite urediti sloge besedila matrice</a:t>
            </a:r>
          </a:p>
          <a:p>
            <a:pPr lvl="1"/>
            <a:r>
              <a:rPr lang="en-US" noProof="0" smtClean="0"/>
              <a:t>Druga raven</a:t>
            </a:r>
          </a:p>
          <a:p>
            <a:pPr lvl="2"/>
            <a:r>
              <a:rPr lang="en-US" noProof="0" smtClean="0"/>
              <a:t>Tretja raven</a:t>
            </a:r>
          </a:p>
          <a:p>
            <a:pPr lvl="3"/>
            <a:r>
              <a:rPr lang="en-US" noProof="0" smtClean="0"/>
              <a:t>Četrta raven</a:t>
            </a:r>
          </a:p>
          <a:p>
            <a:pPr lvl="4"/>
            <a:r>
              <a:rPr lang="en-US" noProof="0" smtClean="0"/>
              <a:t>Peta raven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3F4A7EB-5031-484D-B0C4-BADC43C8DE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9BA602-D34F-4218-8942-989A79D0FDF8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C57590-F4B8-4078-B867-CE7D2BDB9565}" type="slidenum">
              <a:rPr lang="en-US" smtClean="0">
                <a:cs typeface="Arial" charset="0"/>
              </a:rPr>
              <a:pPr/>
              <a:t>10</a:t>
            </a:fld>
            <a:endParaRPr lang="en-US" smtClean="0">
              <a:cs typeface="Arial" charset="0"/>
            </a:endParaRPr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A3C53E-A42D-4758-9314-93B57A59BD41}" type="slidenum">
              <a:rPr lang="en-US" smtClean="0">
                <a:cs typeface="Arial" charset="0"/>
              </a:rPr>
              <a:pPr/>
              <a:t>11</a:t>
            </a:fld>
            <a:endParaRPr lang="en-US" smtClean="0">
              <a:cs typeface="Arial" charset="0"/>
            </a:endParaRPr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DBDBF6-D79A-47FF-B9C8-5471ADB81C34}" type="slidenum">
              <a:rPr lang="en-US" smtClean="0">
                <a:cs typeface="Arial" charset="0"/>
              </a:rPr>
              <a:pPr/>
              <a:t>12</a:t>
            </a:fld>
            <a:endParaRPr lang="en-US" smtClean="0">
              <a:cs typeface="Arial" charset="0"/>
            </a:endParaRPr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D2A0D7-592D-4C7E-A309-04BA0B93993B}" type="slidenum">
              <a:rPr lang="en-US" smtClean="0">
                <a:cs typeface="Arial" charset="0"/>
              </a:rPr>
              <a:pPr/>
              <a:t>13</a:t>
            </a:fld>
            <a:endParaRPr lang="en-US" smtClean="0">
              <a:cs typeface="Arial" charset="0"/>
            </a:endParaRPr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668814-F12E-4619-837F-CAC9C54E5793}" type="slidenum">
              <a:rPr lang="en-US" smtClean="0">
                <a:cs typeface="Arial" charset="0"/>
              </a:rPr>
              <a:pPr/>
              <a:t>14</a:t>
            </a:fld>
            <a:endParaRPr lang="en-US" smtClean="0"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E055D2-7A61-49FE-9990-FB5719C3C077}" type="slidenum">
              <a:rPr lang="en-US" smtClean="0">
                <a:cs typeface="Arial" charset="0"/>
              </a:rPr>
              <a:pPr/>
              <a:t>15</a:t>
            </a:fld>
            <a:endParaRPr lang="en-US" smtClean="0">
              <a:cs typeface="Arial" charset="0"/>
            </a:endParaRPr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4DAC38-F5CB-49FE-A167-3616A61391DA}" type="slidenum">
              <a:rPr lang="en-US" smtClean="0">
                <a:cs typeface="Arial" charset="0"/>
              </a:rPr>
              <a:pPr/>
              <a:t>16</a:t>
            </a:fld>
            <a:endParaRPr lang="en-US" smtClean="0">
              <a:cs typeface="Arial" charset="0"/>
            </a:endParaRPr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220F5E-3394-4012-83BE-0CBC5F2F4DF8}" type="slidenum">
              <a:rPr lang="en-US" smtClean="0">
                <a:cs typeface="Arial" charset="0"/>
              </a:rPr>
              <a:pPr/>
              <a:t>17</a:t>
            </a:fld>
            <a:endParaRPr lang="en-US" smtClean="0">
              <a:cs typeface="Arial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1088F4-562E-49CE-83A6-A27451C73F74}" type="slidenum">
              <a:rPr lang="en-US" smtClean="0">
                <a:cs typeface="Arial" charset="0"/>
              </a:rPr>
              <a:pPr/>
              <a:t>18</a:t>
            </a:fld>
            <a:endParaRPr lang="en-US" smtClean="0">
              <a:cs typeface="Arial" charset="0"/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E26C67-00B5-473F-AF14-E4BC14C802A5}" type="slidenum">
              <a:rPr lang="en-US" smtClean="0">
                <a:cs typeface="Arial" charset="0"/>
              </a:rPr>
              <a:pPr/>
              <a:t>19</a:t>
            </a:fld>
            <a:endParaRPr lang="en-US" smtClean="0">
              <a:cs typeface="Arial" charset="0"/>
            </a:endParaRPr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12C8C8-36A6-49A0-B415-F1F0A32F7B69}" type="slidenum">
              <a:rPr lang="en-US" smtClean="0">
                <a:cs typeface="Arial" charset="0"/>
              </a:rPr>
              <a:pPr/>
              <a:t>2</a:t>
            </a:fld>
            <a:endParaRPr lang="en-US" smtClean="0">
              <a:cs typeface="Arial" charset="0"/>
            </a:endParaRPr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BE05D8-D4D9-4390-9244-50F02122FD5B}" type="slidenum">
              <a:rPr lang="en-US" smtClean="0">
                <a:cs typeface="Arial" charset="0"/>
              </a:rPr>
              <a:pPr/>
              <a:t>20</a:t>
            </a:fld>
            <a:endParaRPr lang="en-US" smtClean="0"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1C8379-7DA2-4632-9330-39BCA070EC6C}" type="slidenum">
              <a:rPr lang="en-US" smtClean="0">
                <a:cs typeface="Arial" charset="0"/>
              </a:rPr>
              <a:pPr/>
              <a:t>21</a:t>
            </a:fld>
            <a:endParaRPr lang="en-US" smtClean="0">
              <a:cs typeface="Arial" charset="0"/>
            </a:endParaRPr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0F12AB-C2B1-49F3-B094-6FA983D5581D}" type="slidenum">
              <a:rPr lang="en-US" smtClean="0">
                <a:cs typeface="Arial" charset="0"/>
              </a:rPr>
              <a:pPr/>
              <a:t>22</a:t>
            </a:fld>
            <a:endParaRPr lang="en-US" smtClean="0">
              <a:cs typeface="Arial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ABD01B-067C-42D5-9DC5-B56D0A9A0C08}" type="slidenum">
              <a:rPr lang="en-US" smtClean="0">
                <a:cs typeface="Arial" charset="0"/>
              </a:rPr>
              <a:pPr/>
              <a:t>23</a:t>
            </a:fld>
            <a:endParaRPr lang="en-US" smtClean="0">
              <a:cs typeface="Arial" charset="0"/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B34186-B684-4922-A2A5-8ACFC12CEEC7}" type="slidenum">
              <a:rPr lang="en-US" smtClean="0">
                <a:cs typeface="Arial" charset="0"/>
              </a:rPr>
              <a:pPr/>
              <a:t>24</a:t>
            </a:fld>
            <a:endParaRPr lang="en-US" smtClean="0">
              <a:cs typeface="Arial" charset="0"/>
            </a:endParaRPr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C30480-2F4E-4CDA-B4D0-4C0FAA3B7819}" type="slidenum">
              <a:rPr lang="en-US" smtClean="0">
                <a:cs typeface="Arial" charset="0"/>
              </a:rPr>
              <a:pPr/>
              <a:t>25</a:t>
            </a:fld>
            <a:endParaRPr lang="en-US" smtClean="0">
              <a:cs typeface="Arial" charset="0"/>
            </a:endParaRPr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4F261E-714B-477B-A7E2-2AE238AB7DCD}" type="slidenum">
              <a:rPr lang="en-US" smtClean="0">
                <a:cs typeface="Arial" charset="0"/>
              </a:rPr>
              <a:pPr/>
              <a:t>26</a:t>
            </a:fld>
            <a:endParaRPr lang="en-US" smtClean="0">
              <a:cs typeface="Arial" charset="0"/>
            </a:endParaRPr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A75A86-08CD-4F70-823E-602D7D0B314D}" type="slidenum">
              <a:rPr lang="en-US" smtClean="0">
                <a:cs typeface="Arial" charset="0"/>
              </a:rPr>
              <a:pPr/>
              <a:t>27</a:t>
            </a:fld>
            <a:endParaRPr lang="en-US" smtClean="0">
              <a:cs typeface="Arial" charset="0"/>
            </a:endParaRPr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6658F6-2776-4AA3-8F47-E08F5CAD20DE}" type="slidenum">
              <a:rPr lang="en-US" smtClean="0">
                <a:cs typeface="Arial" charset="0"/>
              </a:rPr>
              <a:pPr/>
              <a:t>28</a:t>
            </a:fld>
            <a:endParaRPr lang="en-US" smtClean="0">
              <a:cs typeface="Arial" charset="0"/>
            </a:endParaRPr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BD5CB7-7BDE-4E83-BC8B-5A8F8C16A904}" type="slidenum">
              <a:rPr lang="en-US" smtClean="0">
                <a:cs typeface="Arial" charset="0"/>
              </a:rPr>
              <a:pPr/>
              <a:t>29</a:t>
            </a:fld>
            <a:endParaRPr lang="en-US" smtClean="0">
              <a:cs typeface="Arial" charset="0"/>
            </a:endParaRPr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A6CA68-E727-4260-B717-C2001389E32F}" type="slidenum">
              <a:rPr lang="en-US" smtClean="0">
                <a:cs typeface="Arial" charset="0"/>
              </a:rPr>
              <a:pPr/>
              <a:t>3</a:t>
            </a:fld>
            <a:endParaRPr lang="en-US" smtClean="0">
              <a:cs typeface="Arial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5F7225-84A0-459D-B98A-93A08ED3EB45}" type="slidenum">
              <a:rPr lang="en-US" smtClean="0">
                <a:cs typeface="Arial" charset="0"/>
              </a:rPr>
              <a:pPr/>
              <a:t>30</a:t>
            </a:fld>
            <a:endParaRPr lang="en-US" smtClean="0">
              <a:cs typeface="Arial" charset="0"/>
            </a:endParaRPr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27220E-DD7A-4617-BBE0-3827D3575ED2}" type="slidenum">
              <a:rPr lang="en-US" smtClean="0">
                <a:cs typeface="Arial" charset="0"/>
              </a:rPr>
              <a:pPr/>
              <a:t>31</a:t>
            </a:fld>
            <a:endParaRPr lang="en-US" smtClean="0">
              <a:cs typeface="Arial" charset="0"/>
            </a:endParaRPr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E51A6E-9660-4FDC-9A46-DCD313ADAB77}" type="slidenum">
              <a:rPr lang="en-US" smtClean="0">
                <a:cs typeface="Arial" charset="0"/>
              </a:rPr>
              <a:pPr/>
              <a:t>32</a:t>
            </a:fld>
            <a:endParaRPr lang="en-US" smtClean="0">
              <a:cs typeface="Arial" charset="0"/>
            </a:endParaRPr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BCCB13-FB82-4629-A997-24231E817718}" type="slidenum">
              <a:rPr lang="en-US" smtClean="0">
                <a:cs typeface="Arial" charset="0"/>
              </a:rPr>
              <a:pPr/>
              <a:t>33</a:t>
            </a:fld>
            <a:endParaRPr lang="en-US" smtClean="0">
              <a:cs typeface="Arial" charset="0"/>
            </a:endParaRPr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9E2F6C-2335-4D1D-87D0-67C0F238DE77}" type="slidenum">
              <a:rPr lang="en-US" smtClean="0">
                <a:cs typeface="Arial" charset="0"/>
              </a:rPr>
              <a:pPr/>
              <a:t>34</a:t>
            </a:fld>
            <a:endParaRPr lang="en-US" smtClean="0">
              <a:cs typeface="Arial" charset="0"/>
            </a:endParaRPr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5B494E-612A-497E-8826-9BD99DD6811C}" type="slidenum">
              <a:rPr lang="en-US" smtClean="0">
                <a:cs typeface="Arial" charset="0"/>
              </a:rPr>
              <a:pPr/>
              <a:t>35</a:t>
            </a:fld>
            <a:endParaRPr lang="en-US" smtClean="0">
              <a:cs typeface="Arial" charset="0"/>
            </a:endParaRPr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CA5C23-B3F7-40F8-B4D3-F7E3A891A1CF}" type="slidenum">
              <a:rPr lang="en-US" smtClean="0">
                <a:cs typeface="Arial" charset="0"/>
              </a:rPr>
              <a:pPr/>
              <a:t>36</a:t>
            </a:fld>
            <a:endParaRPr lang="en-US" smtClean="0">
              <a:cs typeface="Arial" charset="0"/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E802E5-0130-4B12-B584-C25E5262400D}" type="slidenum">
              <a:rPr lang="en-US" smtClean="0">
                <a:cs typeface="Arial" charset="0"/>
              </a:rPr>
              <a:pPr/>
              <a:t>37</a:t>
            </a:fld>
            <a:endParaRPr lang="en-US" smtClean="0">
              <a:cs typeface="Arial" charset="0"/>
            </a:endParaRPr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3E8841-6A3D-48E5-BA02-A766A90ED8E6}" type="slidenum">
              <a:rPr lang="en-US" smtClean="0">
                <a:cs typeface="Arial" charset="0"/>
              </a:rPr>
              <a:pPr/>
              <a:t>38</a:t>
            </a:fld>
            <a:endParaRPr lang="en-US" smtClean="0">
              <a:cs typeface="Arial" charset="0"/>
            </a:endParaRPr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111433-3C2D-4FAA-87F3-F1525E692351}" type="slidenum">
              <a:rPr lang="en-US" smtClean="0">
                <a:cs typeface="Arial" charset="0"/>
              </a:rPr>
              <a:pPr/>
              <a:t>39</a:t>
            </a:fld>
            <a:endParaRPr lang="en-US" smtClean="0">
              <a:cs typeface="Arial" charset="0"/>
            </a:endParaRPr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0A163B-388C-4434-9B87-9E9BFAFB85B6}" type="slidenum">
              <a:rPr lang="en-US" smtClean="0">
                <a:cs typeface="Arial" charset="0"/>
              </a:rPr>
              <a:pPr/>
              <a:t>4</a:t>
            </a:fld>
            <a:endParaRPr lang="en-US" smtClean="0">
              <a:cs typeface="Arial" charset="0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352B9C-64C9-45AF-B8B9-526968FEB669}" type="slidenum">
              <a:rPr lang="en-US" smtClean="0">
                <a:cs typeface="Arial" charset="0"/>
              </a:rPr>
              <a:pPr/>
              <a:t>40</a:t>
            </a:fld>
            <a:endParaRPr lang="en-US" smtClean="0">
              <a:cs typeface="Arial" charset="0"/>
            </a:endParaRPr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982F3C-715E-401F-BA93-4952F11304DE}" type="slidenum">
              <a:rPr lang="en-US" smtClean="0">
                <a:cs typeface="Arial" charset="0"/>
              </a:rPr>
              <a:pPr/>
              <a:t>41</a:t>
            </a:fld>
            <a:endParaRPr lang="en-US" smtClean="0">
              <a:cs typeface="Arial" charset="0"/>
            </a:endParaRPr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2C1009-A2BD-4156-8648-16EB981FDEFF}" type="slidenum">
              <a:rPr lang="en-US" smtClean="0">
                <a:cs typeface="Arial" charset="0"/>
              </a:rPr>
              <a:pPr/>
              <a:t>42</a:t>
            </a:fld>
            <a:endParaRPr lang="en-US" smtClean="0">
              <a:cs typeface="Arial" charset="0"/>
            </a:endParaRPr>
          </a:p>
        </p:txBody>
      </p:sp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28DEA7-30B0-4FD2-9143-FB819D1F6369}" type="slidenum">
              <a:rPr lang="en-US" smtClean="0">
                <a:cs typeface="Arial" charset="0"/>
              </a:rPr>
              <a:pPr/>
              <a:t>5</a:t>
            </a:fld>
            <a:endParaRPr lang="en-US" smtClean="0">
              <a:cs typeface="Arial" charset="0"/>
            </a:endParaRPr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D599FB-0E84-46AF-9EC1-36F94521A290}" type="slidenum">
              <a:rPr lang="en-US" smtClean="0">
                <a:cs typeface="Arial" charset="0"/>
              </a:rPr>
              <a:pPr/>
              <a:t>6</a:t>
            </a:fld>
            <a:endParaRPr lang="en-US" smtClean="0">
              <a:cs typeface="Arial" charset="0"/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A1ACFD-2C2C-41F3-BCAF-0EE9C881FFF5}" type="slidenum">
              <a:rPr lang="en-US" smtClean="0">
                <a:cs typeface="Arial" charset="0"/>
              </a:rPr>
              <a:pPr/>
              <a:t>7</a:t>
            </a:fld>
            <a:endParaRPr lang="en-US" smtClean="0">
              <a:cs typeface="Arial" charset="0"/>
            </a:endParaRPr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878C7E-12AC-4F0A-A2D3-6068BE1C5091}" type="slidenum">
              <a:rPr lang="en-US" smtClean="0">
                <a:cs typeface="Arial" charset="0"/>
              </a:rPr>
              <a:pPr/>
              <a:t>8</a:t>
            </a:fld>
            <a:endParaRPr lang="en-US" smtClean="0">
              <a:cs typeface="Arial" charset="0"/>
            </a:endParaRPr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BA38A6-1682-4E61-8D9D-961C1BB5C026}" type="slidenum">
              <a:rPr lang="en-US" smtClean="0">
                <a:cs typeface="Arial" charset="0"/>
              </a:rPr>
              <a:pPr/>
              <a:t>9</a:t>
            </a:fld>
            <a:endParaRPr lang="en-US" smtClean="0">
              <a:cs typeface="Arial" charset="0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Klavdija Štrancar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6EE5FE-16B8-4B5F-AC39-8F5210E81E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Klavdija Štrancar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6AAB0-9353-467B-A3DB-F4DF97A842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Klavdija Štrancar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1C800-DE26-4339-AE02-320BAA836D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Klavdija Štrancar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4F169-F0FA-47A2-8234-B7A920AFA4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Klavdija Štrancar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DD39D-D138-4536-AA27-422E9A2B06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Klavdija Štrancar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F6B89-A84F-46C1-A2F0-415B86DA17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Klavdija Štrancar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EA4CC-2F54-4D25-8ACC-FE003902AA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Klavdija Štrancar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E3EAB-9713-4688-9014-FD20BFF8AD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Klavdija Štrancar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4385C-0A23-4A32-BD9A-77030AF5E9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Klavdija Štrancar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823F0-4ED7-47E9-B75B-3EF00D9536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Klavdija Štrancar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99E1D-1D09-4743-A67D-E6BFCECC22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cs typeface="+mn-cs"/>
              </a:defRPr>
            </a:lvl1pPr>
          </a:lstStyle>
          <a:p>
            <a:pPr>
              <a:defRPr/>
            </a:pPr>
            <a:r>
              <a:rPr lang="en-US"/>
              <a:t>Klavdija Štrancar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546AE17A-3310-4726-BFDE-E49B88EB8B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gif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gif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gif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5.xml"/><Relationship Id="rId18" Type="http://schemas.openxmlformats.org/officeDocument/2006/relationships/slide" Target="slide35.xml"/><Relationship Id="rId3" Type="http://schemas.openxmlformats.org/officeDocument/2006/relationships/slide" Target="slide5.xml"/><Relationship Id="rId21" Type="http://schemas.openxmlformats.org/officeDocument/2006/relationships/slide" Target="slide41.xml"/><Relationship Id="rId7" Type="http://schemas.openxmlformats.org/officeDocument/2006/relationships/slide" Target="slide13.xml"/><Relationship Id="rId12" Type="http://schemas.openxmlformats.org/officeDocument/2006/relationships/slide" Target="slide23.xml"/><Relationship Id="rId17" Type="http://schemas.openxmlformats.org/officeDocument/2006/relationships/slide" Target="slide33.xml"/><Relationship Id="rId2" Type="http://schemas.openxmlformats.org/officeDocument/2006/relationships/notesSlide" Target="../notesSlides/notesSlide2.xml"/><Relationship Id="rId16" Type="http://schemas.openxmlformats.org/officeDocument/2006/relationships/slide" Target="slide31.xml"/><Relationship Id="rId20" Type="http://schemas.openxmlformats.org/officeDocument/2006/relationships/slide" Target="slide3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11" Type="http://schemas.openxmlformats.org/officeDocument/2006/relationships/slide" Target="slide21.xml"/><Relationship Id="rId5" Type="http://schemas.openxmlformats.org/officeDocument/2006/relationships/slide" Target="slide9.xml"/><Relationship Id="rId15" Type="http://schemas.openxmlformats.org/officeDocument/2006/relationships/slide" Target="slide29.xml"/><Relationship Id="rId10" Type="http://schemas.openxmlformats.org/officeDocument/2006/relationships/slide" Target="slide19.xml"/><Relationship Id="rId19" Type="http://schemas.openxmlformats.org/officeDocument/2006/relationships/slide" Target="slide37.xml"/><Relationship Id="rId4" Type="http://schemas.openxmlformats.org/officeDocument/2006/relationships/slide" Target="slide7.xml"/><Relationship Id="rId9" Type="http://schemas.openxmlformats.org/officeDocument/2006/relationships/slide" Target="slide17.xml"/><Relationship Id="rId14" Type="http://schemas.openxmlformats.org/officeDocument/2006/relationships/slide" Target="slide2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jpeg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gif"/><Relationship Id="rId5" Type="http://schemas.openxmlformats.org/officeDocument/2006/relationships/image" Target="../media/image24.jpeg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jpeg"/><Relationship Id="rId4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" Target="slide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jpeg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jpeg"/><Relationship Id="rId4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slov 8"/>
          <p:cNvSpPr>
            <a:spLocks noGrp="1"/>
          </p:cNvSpPr>
          <p:nvPr>
            <p:ph type="title"/>
          </p:nvPr>
        </p:nvSpPr>
        <p:spPr>
          <a:xfrm>
            <a:off x="457200" y="2971800"/>
            <a:ext cx="8229600" cy="1143000"/>
          </a:xfrm>
        </p:spPr>
        <p:txBody>
          <a:bodyPr/>
          <a:lstStyle/>
          <a:p>
            <a:r>
              <a:rPr lang="sl-SI" sz="6000" smtClean="0">
                <a:solidFill>
                  <a:srgbClr val="FFFF00"/>
                </a:solidFill>
                <a:latin typeface="Gill Sans Ultra Bold" pitchFamily="34" charset="-18"/>
              </a:rPr>
              <a:t>MOJIH 5 ČUTOV</a:t>
            </a:r>
          </a:p>
        </p:txBody>
      </p:sp>
      <p:sp>
        <p:nvSpPr>
          <p:cNvPr id="14339" name="Ograda noge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In odgovor je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…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Ko sporočila po vidnem živcu prispejo v možgane</a:t>
            </a:r>
            <a:r>
              <a:rPr lang="sl-SI" sz="4000" smtClean="0">
                <a:solidFill>
                  <a:schemeClr val="bg1"/>
                </a:solidFill>
              </a:rPr>
              <a:t>.</a:t>
            </a:r>
            <a:endParaRPr lang="en-US" sz="4000" smtClean="0">
              <a:solidFill>
                <a:schemeClr val="bg1"/>
              </a:solidFill>
            </a:endParaRPr>
          </a:p>
        </p:txBody>
      </p:sp>
      <p:pic>
        <p:nvPicPr>
          <p:cNvPr id="32771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8" name="Picture 14" descr="http://www.o-miklavz.mb.edus.si/eucilnica/biologija/oko_datoteke/image029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95600" y="2971800"/>
            <a:ext cx="3581400" cy="298291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sp>
        <p:nvSpPr>
          <p:cNvPr id="32773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5. vprašanje </a:t>
            </a:r>
            <a:endParaRPr lang="en-US" sz="4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400" b="1" smtClean="0">
                <a:solidFill>
                  <a:schemeClr val="bg1"/>
                </a:solidFill>
              </a:rPr>
              <a:t>Kako je sestavljeno čutilo za sluh?</a:t>
            </a:r>
            <a:endParaRPr lang="en-US" sz="4400" b="1" smtClean="0">
              <a:solidFill>
                <a:schemeClr val="bg1"/>
              </a:solidFill>
            </a:endParaRPr>
          </a:p>
        </p:txBody>
      </p:sp>
      <p:pic>
        <p:nvPicPr>
          <p:cNvPr id="5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28600"/>
            <a:ext cx="914400" cy="12065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sp>
        <p:nvSpPr>
          <p:cNvPr id="34820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In odgovor je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…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Zunanje uho (uhelj),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srednje uho in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notranje uho</a:t>
            </a:r>
            <a:endParaRPr lang="en-US" sz="4000" b="1" smtClean="0">
              <a:solidFill>
                <a:schemeClr val="bg1"/>
              </a:solidFill>
            </a:endParaRPr>
          </a:p>
        </p:txBody>
      </p:sp>
      <p:pic>
        <p:nvPicPr>
          <p:cNvPr id="36867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6" descr="http://www.educa.fmf.uni-lj.si/izodel/sola/2003/ura/tomic/biologija/uho2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38600" y="2971800"/>
            <a:ext cx="4267200" cy="283368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sp>
        <p:nvSpPr>
          <p:cNvPr id="36869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6. vprašanje</a:t>
            </a:r>
            <a:endParaRPr lang="en-US" sz="4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400" b="1" smtClean="0">
                <a:solidFill>
                  <a:schemeClr val="bg1"/>
                </a:solidFill>
              </a:rPr>
              <a:t>Zakaj imamo dve ušesi?</a:t>
            </a:r>
          </a:p>
          <a:p>
            <a:pPr eaLnBrk="1" hangingPunct="1"/>
            <a:r>
              <a:rPr lang="sl-SI" sz="4400" b="1" smtClean="0">
                <a:solidFill>
                  <a:schemeClr val="bg1"/>
                </a:solidFill>
              </a:rPr>
              <a:t>Ali je uho samo čutilo za sluh?</a:t>
            </a:r>
            <a:endParaRPr lang="en-US" sz="4400" b="1" smtClean="0">
              <a:solidFill>
                <a:schemeClr val="bg1"/>
              </a:solidFill>
            </a:endParaRPr>
          </a:p>
        </p:txBody>
      </p:sp>
      <p:pic>
        <p:nvPicPr>
          <p:cNvPr id="5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28600"/>
            <a:ext cx="914400" cy="12065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sp>
        <p:nvSpPr>
          <p:cNvPr id="38916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In odgovor je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…</a:t>
            </a:r>
          </a:p>
        </p:txBody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400" b="1" smtClean="0">
                <a:solidFill>
                  <a:schemeClr val="bg1"/>
                </a:solidFill>
              </a:rPr>
              <a:t>Da slišimo, od kod prihaja zvok.</a:t>
            </a:r>
          </a:p>
          <a:p>
            <a:pPr eaLnBrk="1" hangingPunct="1"/>
            <a:endParaRPr lang="sl-SI" sz="4400" b="1" smtClean="0">
              <a:solidFill>
                <a:schemeClr val="bg1"/>
              </a:solidFill>
            </a:endParaRPr>
          </a:p>
          <a:p>
            <a:pPr eaLnBrk="1" hangingPunct="1"/>
            <a:endParaRPr lang="sl-SI" sz="4400" b="1" smtClean="0">
              <a:solidFill>
                <a:schemeClr val="bg1"/>
              </a:solidFill>
            </a:endParaRPr>
          </a:p>
          <a:p>
            <a:pPr eaLnBrk="1" hangingPunct="1"/>
            <a:endParaRPr lang="sl-SI" sz="4400" b="1" smtClean="0">
              <a:solidFill>
                <a:schemeClr val="bg1"/>
              </a:solidFill>
            </a:endParaRP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Ne, je tudi organ za ravnotežje.</a:t>
            </a:r>
            <a:endParaRPr lang="en-US" sz="4000" b="1" smtClean="0">
              <a:solidFill>
                <a:schemeClr val="bg1"/>
              </a:solidFill>
            </a:endParaRPr>
          </a:p>
        </p:txBody>
      </p:sp>
      <p:pic>
        <p:nvPicPr>
          <p:cNvPr id="40963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4" name="Picture 2" descr="http://www.eslkidstuff.com/images/ears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0400" y="2492003"/>
            <a:ext cx="2743200" cy="251814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40965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7 </a:t>
            </a: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. </a:t>
            </a:r>
            <a:r>
              <a:rPr lang="en-US" sz="48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vprašanj</a:t>
            </a: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e</a:t>
            </a:r>
            <a:endParaRPr lang="en-US" sz="4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400" b="1" smtClean="0">
                <a:solidFill>
                  <a:schemeClr val="bg1"/>
                </a:solidFill>
              </a:rPr>
              <a:t>Kaj slišimo iz naše okolice?</a:t>
            </a:r>
            <a:endParaRPr lang="en-US" sz="4400" b="1" smtClean="0">
              <a:solidFill>
                <a:schemeClr val="bg1"/>
              </a:solidFill>
            </a:endParaRPr>
          </a:p>
        </p:txBody>
      </p:sp>
      <p:pic>
        <p:nvPicPr>
          <p:cNvPr id="5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28600"/>
            <a:ext cx="914400" cy="12065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sp>
        <p:nvSpPr>
          <p:cNvPr id="43012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In </a:t>
            </a:r>
            <a:r>
              <a:rPr lang="en-US" sz="48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odgovor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 je…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Nizke,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visoke,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glasne in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tihe glasove.</a:t>
            </a:r>
            <a:endParaRPr lang="en-US" sz="4000" b="1" smtClean="0">
              <a:solidFill>
                <a:schemeClr val="bg1"/>
              </a:solidFill>
            </a:endParaRPr>
          </a:p>
        </p:txBody>
      </p:sp>
      <p:pic>
        <p:nvPicPr>
          <p:cNvPr id="45059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298" name="Picture 2" descr="http://farm3.static.flickr.com/2718/4333633278_932032579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8200" y="2362200"/>
            <a:ext cx="3549124" cy="22288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45061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8</a:t>
            </a: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.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 </a:t>
            </a:r>
            <a:r>
              <a:rPr lang="en-US" sz="48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vprašanj</a:t>
            </a: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e</a:t>
            </a:r>
            <a:endParaRPr lang="en-US" sz="4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400" b="1" smtClean="0">
                <a:solidFill>
                  <a:schemeClr val="bg1"/>
                </a:solidFill>
              </a:rPr>
              <a:t>Kaj zaznavamo  z jezikom in na katerih delih jezika?</a:t>
            </a:r>
            <a:r>
              <a:rPr lang="en-US" sz="4400" b="1" smtClean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304800"/>
            <a:ext cx="1295400" cy="11223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sp>
        <p:nvSpPr>
          <p:cNvPr id="47108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n </a:t>
            </a:r>
            <a:r>
              <a:rPr lang="en-US" sz="48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odgovor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 je…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Okus: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sladko,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slano, 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kislo in 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grenko</a:t>
            </a:r>
            <a:r>
              <a:rPr lang="sl-SI" sz="4000" smtClean="0">
                <a:solidFill>
                  <a:schemeClr val="bg1"/>
                </a:solidFill>
              </a:rPr>
              <a:t>.</a:t>
            </a:r>
            <a:endParaRPr lang="en-US" sz="4000" smtClean="0">
              <a:solidFill>
                <a:schemeClr val="bg1"/>
              </a:solidFill>
            </a:endParaRPr>
          </a:p>
        </p:txBody>
      </p:sp>
      <p:pic>
        <p:nvPicPr>
          <p:cNvPr id="49155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6" descr="http://www.educa.fmf.uni-lj.si/izodel/sola/2003/ura/tomic/biologija/tast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2057400"/>
            <a:ext cx="4358726" cy="338160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49157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9 </a:t>
            </a: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. </a:t>
            </a:r>
            <a:r>
              <a:rPr lang="en-US" sz="48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vprašanj</a:t>
            </a: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e</a:t>
            </a:r>
            <a:endParaRPr lang="en-US" sz="4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400" b="1" smtClean="0">
                <a:solidFill>
                  <a:schemeClr val="bg1"/>
                </a:solidFill>
              </a:rPr>
              <a:t>Ali z jezikom samo okušamo?</a:t>
            </a:r>
            <a:r>
              <a:rPr lang="en-US" sz="4400" b="1" smtClean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28600"/>
            <a:ext cx="1295400" cy="11223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sp>
        <p:nvSpPr>
          <p:cNvPr id="51204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001000" cy="1066800"/>
          </a:xfrm>
        </p:spPr>
        <p:txBody>
          <a:bodyPr/>
          <a:lstStyle/>
          <a:p>
            <a:pPr eaLnBrk="1" hangingPunct="1">
              <a:defRPr/>
            </a:pPr>
            <a:r>
              <a:rPr lang="sl-SI" sz="4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Izberi vprašanje</a:t>
            </a:r>
            <a:endParaRPr lang="en-US" sz="48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4" name="AutoShape 4">
            <a:hlinkClick r:id="" action="ppaction://hlinkshowjump?jump=nextslide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1066800"/>
            <a:ext cx="1600200" cy="12192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>
            <a:solidFill>
              <a:schemeClr val="accent3">
                <a:lumMod val="6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4400" dirty="0">
                <a:solidFill>
                  <a:schemeClr val="bg1"/>
                </a:solidFill>
                <a:cs typeface="+mn-cs"/>
              </a:rPr>
              <a:t>1</a:t>
            </a:r>
          </a:p>
        </p:txBody>
      </p:sp>
      <p:sp>
        <p:nvSpPr>
          <p:cNvPr id="5129" name="AutoShape 9">
            <a:hlinkClick r:id="rId3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1066800"/>
            <a:ext cx="1600200" cy="12192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>
            <a:solidFill>
              <a:schemeClr val="accent3">
                <a:lumMod val="6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4400" dirty="0">
                <a:solidFill>
                  <a:schemeClr val="bg1"/>
                </a:solidFill>
                <a:cs typeface="+mn-cs"/>
              </a:rPr>
              <a:t>2</a:t>
            </a:r>
          </a:p>
        </p:txBody>
      </p:sp>
      <p:sp>
        <p:nvSpPr>
          <p:cNvPr id="5130" name="AutoShape 10">
            <a:hlinkClick r:id="rId4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1066800"/>
            <a:ext cx="1600200" cy="12192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>
            <a:solidFill>
              <a:schemeClr val="accent3">
                <a:lumMod val="6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4400" dirty="0">
                <a:solidFill>
                  <a:schemeClr val="bg1"/>
                </a:solidFill>
                <a:cs typeface="+mn-cs"/>
              </a:rPr>
              <a:t>3</a:t>
            </a:r>
          </a:p>
        </p:txBody>
      </p:sp>
      <p:sp>
        <p:nvSpPr>
          <p:cNvPr id="5131" name="AutoShape 11">
            <a:hlinkClick r:id="rId5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638800" y="990600"/>
            <a:ext cx="1600200" cy="12192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>
            <a:solidFill>
              <a:schemeClr val="accent3">
                <a:lumMod val="6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4400" dirty="0">
                <a:solidFill>
                  <a:schemeClr val="bg1"/>
                </a:solidFill>
                <a:cs typeface="+mn-cs"/>
              </a:rPr>
              <a:t>4</a:t>
            </a:r>
          </a:p>
        </p:txBody>
      </p:sp>
      <p:sp>
        <p:nvSpPr>
          <p:cNvPr id="5132" name="AutoShape 12">
            <a:hlinkClick r:id="rId6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91400" y="990600"/>
            <a:ext cx="1600200" cy="12192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>
            <a:solidFill>
              <a:schemeClr val="accent3">
                <a:lumMod val="6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4400" dirty="0">
                <a:solidFill>
                  <a:schemeClr val="bg1"/>
                </a:solidFill>
                <a:cs typeface="+mn-cs"/>
              </a:rPr>
              <a:t>5</a:t>
            </a:r>
          </a:p>
        </p:txBody>
      </p:sp>
      <p:sp>
        <p:nvSpPr>
          <p:cNvPr id="5133" name="AutoShape 13">
            <a:hlinkClick r:id="rId7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2438400"/>
            <a:ext cx="1600200" cy="12192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>
            <a:solidFill>
              <a:schemeClr val="accent3">
                <a:lumMod val="6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4400">
                <a:solidFill>
                  <a:schemeClr val="bg1"/>
                </a:solidFill>
                <a:cs typeface="+mn-cs"/>
              </a:rPr>
              <a:t>6</a:t>
            </a:r>
          </a:p>
        </p:txBody>
      </p:sp>
      <p:sp>
        <p:nvSpPr>
          <p:cNvPr id="5134" name="AutoShape 14">
            <a:hlinkClick r:id="rId8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2514600"/>
            <a:ext cx="1600200" cy="12192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>
            <a:solidFill>
              <a:schemeClr val="accent3">
                <a:lumMod val="6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4400">
                <a:solidFill>
                  <a:schemeClr val="bg1"/>
                </a:solidFill>
                <a:cs typeface="+mn-cs"/>
              </a:rPr>
              <a:t>7</a:t>
            </a:r>
          </a:p>
        </p:txBody>
      </p:sp>
      <p:sp>
        <p:nvSpPr>
          <p:cNvPr id="5135" name="AutoShape 15">
            <a:hlinkClick r:id="rId9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2514600"/>
            <a:ext cx="1600200" cy="12192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>
            <a:solidFill>
              <a:schemeClr val="accent3">
                <a:lumMod val="6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4400" dirty="0">
                <a:solidFill>
                  <a:schemeClr val="bg1"/>
                </a:solidFill>
                <a:cs typeface="+mn-cs"/>
              </a:rPr>
              <a:t>8</a:t>
            </a:r>
          </a:p>
        </p:txBody>
      </p:sp>
      <p:sp>
        <p:nvSpPr>
          <p:cNvPr id="5136" name="AutoShape 16">
            <a:hlinkClick r:id="rId10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2438400"/>
            <a:ext cx="1600200" cy="12192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>
            <a:solidFill>
              <a:schemeClr val="accent3">
                <a:lumMod val="6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4400" dirty="0">
                <a:solidFill>
                  <a:schemeClr val="bg1"/>
                </a:solidFill>
                <a:cs typeface="+mn-cs"/>
              </a:rPr>
              <a:t>9</a:t>
            </a:r>
          </a:p>
        </p:txBody>
      </p:sp>
      <p:sp>
        <p:nvSpPr>
          <p:cNvPr id="5137" name="AutoShape 17">
            <a:hlinkClick r:id="rId11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2438400"/>
            <a:ext cx="1600200" cy="12192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>
            <a:solidFill>
              <a:schemeClr val="accent3">
                <a:lumMod val="6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4400">
                <a:solidFill>
                  <a:schemeClr val="bg1"/>
                </a:solidFill>
                <a:cs typeface="+mn-cs"/>
              </a:rPr>
              <a:t>10</a:t>
            </a:r>
          </a:p>
        </p:txBody>
      </p:sp>
      <p:sp>
        <p:nvSpPr>
          <p:cNvPr id="5138" name="AutoShape 18">
            <a:hlinkClick r:id="rId12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3886200"/>
            <a:ext cx="1600200" cy="12192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>
            <a:solidFill>
              <a:schemeClr val="accent3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4400" dirty="0">
                <a:solidFill>
                  <a:schemeClr val="bg1"/>
                </a:solidFill>
                <a:cs typeface="+mn-cs"/>
              </a:rPr>
              <a:t>11</a:t>
            </a:r>
          </a:p>
        </p:txBody>
      </p:sp>
      <p:sp>
        <p:nvSpPr>
          <p:cNvPr id="5139" name="AutoShape 19">
            <a:hlinkClick r:id="rId13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3886200"/>
            <a:ext cx="1600200" cy="12192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>
            <a:solidFill>
              <a:schemeClr val="accent2">
                <a:lumMod val="40000"/>
                <a:lumOff val="60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4400" dirty="0">
                <a:solidFill>
                  <a:schemeClr val="bg1"/>
                </a:solidFill>
                <a:cs typeface="+mn-cs"/>
              </a:rPr>
              <a:t>12</a:t>
            </a:r>
          </a:p>
        </p:txBody>
      </p:sp>
      <p:sp>
        <p:nvSpPr>
          <p:cNvPr id="5140" name="AutoShape 20">
            <a:hlinkClick r:id="rId14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3886200"/>
            <a:ext cx="1600200" cy="12192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>
            <a:solidFill>
              <a:schemeClr val="accent3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4400" dirty="0">
                <a:solidFill>
                  <a:schemeClr val="bg1"/>
                </a:solidFill>
                <a:cs typeface="+mn-cs"/>
              </a:rPr>
              <a:t>13</a:t>
            </a:r>
          </a:p>
        </p:txBody>
      </p:sp>
      <p:sp>
        <p:nvSpPr>
          <p:cNvPr id="5141" name="AutoShape 21">
            <a:hlinkClick r:id="rId15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3886200"/>
            <a:ext cx="1600200" cy="12192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>
            <a:solidFill>
              <a:schemeClr val="accent3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4400" dirty="0">
                <a:solidFill>
                  <a:schemeClr val="bg1"/>
                </a:solidFill>
                <a:cs typeface="+mn-cs"/>
              </a:rPr>
              <a:t>14</a:t>
            </a:r>
          </a:p>
        </p:txBody>
      </p:sp>
      <p:sp>
        <p:nvSpPr>
          <p:cNvPr id="5142" name="AutoShape 22">
            <a:hlinkClick r:id="rId16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3886200"/>
            <a:ext cx="1600200" cy="12192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>
            <a:solidFill>
              <a:schemeClr val="accent3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4400" dirty="0">
                <a:solidFill>
                  <a:schemeClr val="bg1"/>
                </a:solidFill>
                <a:cs typeface="+mn-cs"/>
              </a:rPr>
              <a:t>15</a:t>
            </a:r>
          </a:p>
        </p:txBody>
      </p:sp>
      <p:sp>
        <p:nvSpPr>
          <p:cNvPr id="5143" name="AutoShape 23">
            <a:hlinkClick r:id="rId17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5334000"/>
            <a:ext cx="1600200" cy="12192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>
            <a:solidFill>
              <a:schemeClr val="accent3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4400" dirty="0">
                <a:solidFill>
                  <a:schemeClr val="bg1"/>
                </a:solidFill>
                <a:cs typeface="+mn-cs"/>
              </a:rPr>
              <a:t>16</a:t>
            </a:r>
          </a:p>
        </p:txBody>
      </p:sp>
      <p:sp>
        <p:nvSpPr>
          <p:cNvPr id="5144" name="AutoShape 24">
            <a:hlinkClick r:id="rId18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5334000"/>
            <a:ext cx="1600200" cy="12192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>
            <a:solidFill>
              <a:schemeClr val="accent3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4400" dirty="0">
                <a:solidFill>
                  <a:schemeClr val="bg1"/>
                </a:solidFill>
                <a:cs typeface="+mn-cs"/>
              </a:rPr>
              <a:t>17</a:t>
            </a:r>
          </a:p>
        </p:txBody>
      </p:sp>
      <p:sp>
        <p:nvSpPr>
          <p:cNvPr id="5145" name="AutoShape 25">
            <a:hlinkClick r:id="rId19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5334000"/>
            <a:ext cx="1600200" cy="12192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>
            <a:solidFill>
              <a:schemeClr val="accent3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4400" dirty="0">
                <a:solidFill>
                  <a:schemeClr val="bg1"/>
                </a:solidFill>
                <a:cs typeface="+mn-cs"/>
              </a:rPr>
              <a:t>18</a:t>
            </a:r>
          </a:p>
        </p:txBody>
      </p:sp>
      <p:sp>
        <p:nvSpPr>
          <p:cNvPr id="5146" name="AutoShape 26">
            <a:hlinkClick r:id="rId20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5334000"/>
            <a:ext cx="1600200" cy="12192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>
                <a:solidFill>
                  <a:schemeClr val="bg1"/>
                </a:solidFill>
              </a:rPr>
              <a:t>19</a:t>
            </a:r>
            <a:endParaRPr lang="en-US" sz="4400">
              <a:solidFill>
                <a:schemeClr val="bg1"/>
              </a:solidFill>
            </a:endParaRPr>
          </a:p>
        </p:txBody>
      </p:sp>
      <p:sp>
        <p:nvSpPr>
          <p:cNvPr id="5147" name="AutoShape 27">
            <a:hlinkClick r:id="rId21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5334000"/>
            <a:ext cx="1600200" cy="12192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38100">
            <a:solidFill>
              <a:schemeClr val="accent3">
                <a:lumMod val="75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sz="4400" dirty="0">
                <a:solidFill>
                  <a:schemeClr val="bg1"/>
                </a:solidFill>
                <a:cs typeface="+mn-cs"/>
              </a:rPr>
              <a:t>20</a:t>
            </a:r>
          </a:p>
        </p:txBody>
      </p:sp>
      <p:sp>
        <p:nvSpPr>
          <p:cNvPr id="16406" name="Ograda noge 2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2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5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3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5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5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5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5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6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5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7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5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8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9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5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0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5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1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5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2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5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3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5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4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5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5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5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>
                      <p:stCondLst>
                        <p:cond delay="0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6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5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5" dur="500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7"/>
                  </p:tgtEl>
                </p:cond>
              </p:nextCondLst>
            </p:seq>
          </p:childTnLst>
        </p:cTn>
      </p:par>
    </p:tnLst>
    <p:bldLst>
      <p:bldP spid="5124" grpId="0" animBg="1"/>
      <p:bldP spid="5129" grpId="0" animBg="1"/>
      <p:bldP spid="5130" grpId="0" animBg="1"/>
      <p:bldP spid="5131" grpId="0" animBg="1"/>
      <p:bldP spid="5131" grpId="1" animBg="1"/>
      <p:bldP spid="5132" grpId="0" animBg="1"/>
      <p:bldP spid="5133" grpId="0" animBg="1"/>
      <p:bldP spid="5134" grpId="0" animBg="1"/>
      <p:bldP spid="5135" grpId="0" animBg="1"/>
      <p:bldP spid="5136" grpId="0" animBg="1"/>
      <p:bldP spid="5137" grpId="0" animBg="1"/>
      <p:bldP spid="5138" grpId="0" animBg="1"/>
      <p:bldP spid="5139" grpId="0" animBg="1"/>
      <p:bldP spid="5140" grpId="0" animBg="1"/>
      <p:bldP spid="5141" grpId="0" animBg="1"/>
      <p:bldP spid="5142" grpId="0" animBg="1"/>
      <p:bldP spid="5143" grpId="0" animBg="1"/>
      <p:bldP spid="5144" grpId="0" animBg="1"/>
      <p:bldP spid="5145" grpId="0" animBg="1"/>
      <p:bldP spid="5146" grpId="0" animBg="1"/>
      <p:bldP spid="514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In </a:t>
            </a:r>
            <a:r>
              <a:rPr lang="en-US" sz="48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odgovor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 je…</a:t>
            </a:r>
          </a:p>
        </p:txBody>
      </p:sp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Ne, z jezikom tudi tipamo in zaznavamo, kakšna je hrana na otip in kako topla je. </a:t>
            </a:r>
            <a:endParaRPr lang="en-US" sz="4000" b="1" smtClean="0">
              <a:solidFill>
                <a:schemeClr val="bg1"/>
              </a:solidFill>
            </a:endParaRPr>
          </a:p>
        </p:txBody>
      </p:sp>
      <p:pic>
        <p:nvPicPr>
          <p:cNvPr id="53251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6" name="Picture 2" descr="http://farm1.static.flickr.com/133/416598963_788e516b7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2971800"/>
            <a:ext cx="1956054" cy="293701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53253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0</a:t>
            </a: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.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 </a:t>
            </a:r>
            <a:r>
              <a:rPr lang="en-US" sz="48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vprašanj</a:t>
            </a: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e</a:t>
            </a:r>
            <a:endParaRPr lang="en-US" sz="4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400" b="1" smtClean="0">
                <a:solidFill>
                  <a:schemeClr val="bg1"/>
                </a:solidFill>
              </a:rPr>
              <a:t>Katere naloge ima še jezik?</a:t>
            </a:r>
            <a:r>
              <a:rPr lang="en-US" sz="4400" b="1" smtClean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304800"/>
            <a:ext cx="1295400" cy="11223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sp>
        <p:nvSpPr>
          <p:cNvPr id="55300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In </a:t>
            </a:r>
            <a:r>
              <a:rPr lang="en-US" sz="48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odgovor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 je…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Premika hrano po ustih,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pomaga pri požiranju,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sodeluje pri nastajanju glasov.</a:t>
            </a:r>
            <a:endParaRPr lang="en-US" sz="4000" b="1" smtClean="0">
              <a:solidFill>
                <a:schemeClr val="bg1"/>
              </a:solidFill>
            </a:endParaRPr>
          </a:p>
        </p:txBody>
      </p:sp>
      <p:pic>
        <p:nvPicPr>
          <p:cNvPr id="57347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2" name="Picture 4" descr="http://www.dobrojutro.net/uploads/image_cache/cad99fc917495e9a04b471fddb4fe24d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0400" y="3962400"/>
            <a:ext cx="2323434" cy="203835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57349" name="Ograda nog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11</a:t>
            </a: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.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 </a:t>
            </a:r>
            <a:r>
              <a:rPr lang="en-US" sz="48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vprašanj</a:t>
            </a: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e</a:t>
            </a:r>
            <a:endParaRPr lang="en-US" sz="4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400" b="1" smtClean="0">
                <a:solidFill>
                  <a:schemeClr val="bg1"/>
                </a:solidFill>
              </a:rPr>
              <a:t>Kaj zaznavamo z nosom?</a:t>
            </a:r>
            <a:r>
              <a:rPr lang="en-US" sz="4400" b="1" smtClean="0">
                <a:solidFill>
                  <a:schemeClr val="bg1"/>
                </a:solidFill>
              </a:rPr>
              <a:t> </a:t>
            </a:r>
          </a:p>
          <a:p>
            <a:pPr eaLnBrk="1" hangingPunct="1"/>
            <a:endParaRPr lang="en-US" smtClean="0">
              <a:solidFill>
                <a:schemeClr val="bg1"/>
              </a:solidFill>
            </a:endParaRPr>
          </a:p>
        </p:txBody>
      </p:sp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28600"/>
            <a:ext cx="914400" cy="12350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sp>
        <p:nvSpPr>
          <p:cNvPr id="59396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</a:t>
            </a:r>
            <a:r>
              <a:rPr lang="en-US" sz="48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odgovor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je…</a:t>
            </a:r>
          </a:p>
        </p:txBody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Različne vonjave: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dišave in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smrad.</a:t>
            </a:r>
            <a:endParaRPr lang="en-US" sz="4000" b="1" smtClean="0">
              <a:solidFill>
                <a:schemeClr val="bg1"/>
              </a:solidFill>
            </a:endParaRPr>
          </a:p>
        </p:txBody>
      </p:sp>
      <p:pic>
        <p:nvPicPr>
          <p:cNvPr id="61443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6" name="Picture 4" descr="vonj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3429000"/>
            <a:ext cx="3505200" cy="234848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pic>
        <p:nvPicPr>
          <p:cNvPr id="38920" name="Picture 8" descr="http://www.gradimo.com/thumb/77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52600" y="3733800"/>
            <a:ext cx="2743200" cy="203981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61446" name="Ograda noge 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12. vprašanje </a:t>
            </a:r>
            <a:endParaRPr lang="en-US" sz="4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400" b="1" smtClean="0">
                <a:solidFill>
                  <a:schemeClr val="bg1"/>
                </a:solidFill>
              </a:rPr>
              <a:t>Kdaj in zakaj ne zaznamo vonja?</a:t>
            </a:r>
            <a:endParaRPr lang="en-US" sz="4400" b="1" smtClean="0">
              <a:solidFill>
                <a:schemeClr val="bg1"/>
              </a:solidFill>
            </a:endParaRPr>
          </a:p>
        </p:txBody>
      </p:sp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28600"/>
            <a:ext cx="914400" cy="12350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sp>
        <p:nvSpPr>
          <p:cNvPr id="63492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</a:t>
            </a:r>
            <a:r>
              <a:rPr lang="en-US" sz="48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odgovor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je…</a:t>
            </a:r>
          </a:p>
        </p:txBody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Ko smo prehlajeni, ker nam sluz v nosu prekrije vohalne čutnice.</a:t>
            </a:r>
            <a:endParaRPr lang="en-US" sz="4000" b="1" smtClean="0">
              <a:solidFill>
                <a:schemeClr val="bg1"/>
              </a:solidFill>
            </a:endParaRPr>
          </a:p>
        </p:txBody>
      </p:sp>
      <p:pic>
        <p:nvPicPr>
          <p:cNvPr id="65539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8" name="Picture 2" descr="http://zelenik.net/wp-content/uploads/2009/01/prehlad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0" y="3276600"/>
            <a:ext cx="3581400" cy="268605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65541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13. vprašanje </a:t>
            </a:r>
            <a:endParaRPr lang="en-US" sz="4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400" b="1" smtClean="0">
                <a:solidFill>
                  <a:schemeClr val="bg1"/>
                </a:solidFill>
              </a:rPr>
              <a:t>Voh nam tudi pomaga, da se izognemo nekaterim nevarnostim. Naštej jih nekaj.</a:t>
            </a:r>
            <a:r>
              <a:rPr lang="en-US" sz="4400" b="1" smtClean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28600"/>
            <a:ext cx="914400" cy="12350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sp>
        <p:nvSpPr>
          <p:cNvPr id="67588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In </a:t>
            </a:r>
            <a:r>
              <a:rPr lang="en-US" sz="48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odgovor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 je…</a:t>
            </a:r>
          </a:p>
        </p:txBody>
      </p:sp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Slab vonj nas opozori na pokvarjeno hrano in nekatere strupene pline,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po vonju dima zaznamo nevarnost požara.</a:t>
            </a:r>
            <a:endParaRPr lang="en-US" sz="4000" b="1" smtClean="0">
              <a:solidFill>
                <a:schemeClr val="bg1"/>
              </a:solidFill>
            </a:endParaRPr>
          </a:p>
        </p:txBody>
      </p:sp>
      <p:pic>
        <p:nvPicPr>
          <p:cNvPr id="69635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Picture 2" descr="http://giraffian.com/pictionary-files/d/disgust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05600" y="4114800"/>
            <a:ext cx="1695450" cy="16954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69637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14. vprašanje </a:t>
            </a:r>
            <a:endParaRPr lang="en-US" sz="4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400" b="1" smtClean="0">
                <a:solidFill>
                  <a:schemeClr val="bg1"/>
                </a:solidFill>
              </a:rPr>
              <a:t>Kateri je največjo organ našega telesa?</a:t>
            </a:r>
          </a:p>
          <a:p>
            <a:pPr eaLnBrk="1" hangingPunct="1"/>
            <a:r>
              <a:rPr lang="sl-SI" sz="4400" b="1" smtClean="0">
                <a:solidFill>
                  <a:schemeClr val="bg1"/>
                </a:solidFill>
              </a:rPr>
              <a:t>Kaj je njegova naloga?</a:t>
            </a:r>
          </a:p>
          <a:p>
            <a:pPr eaLnBrk="1" hangingPunct="1">
              <a:buFontTx/>
              <a:buNone/>
            </a:pPr>
            <a:r>
              <a:rPr lang="en-US" smtClean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5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28600"/>
            <a:ext cx="1219200" cy="124242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71684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 vprašanje </a:t>
            </a:r>
            <a:endParaRPr lang="en-US" sz="4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229600" cy="4525963"/>
          </a:xfrm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400" b="1" smtClean="0">
                <a:solidFill>
                  <a:schemeClr val="bg1"/>
                </a:solidFill>
              </a:rPr>
              <a:t>Naštej vsa čutila.</a:t>
            </a:r>
            <a:endParaRPr lang="en-US" sz="4400" b="1" smtClean="0">
              <a:solidFill>
                <a:schemeClr val="bg1"/>
              </a:solidFill>
            </a:endParaRPr>
          </a:p>
        </p:txBody>
      </p:sp>
      <p:sp>
        <p:nvSpPr>
          <p:cNvPr id="18435" name="Ograda no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</a:t>
            </a:r>
            <a:r>
              <a:rPr lang="en-US" sz="48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odgovor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je…</a:t>
            </a:r>
          </a:p>
        </p:txBody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Koža naše telo ščiti pred škodljivimi vplivi iz okolja,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sodeluje pri uravnavanju naše telesne temperature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skrbi, da se naše telo ne izsuši. </a:t>
            </a:r>
            <a:endParaRPr lang="en-US" sz="4000" b="1" smtClean="0">
              <a:solidFill>
                <a:schemeClr val="bg1"/>
              </a:solidFill>
            </a:endParaRPr>
          </a:p>
        </p:txBody>
      </p:sp>
      <p:pic>
        <p:nvPicPr>
          <p:cNvPr id="73731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Picture 2" descr="http://www.lovemarks.com/media/image/olay_html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3600" y="4953000"/>
            <a:ext cx="1597622" cy="10668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73733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15. vprašanje </a:t>
            </a:r>
            <a:endParaRPr lang="en-US" sz="4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400" b="1" smtClean="0">
                <a:solidFill>
                  <a:schemeClr val="bg1"/>
                </a:solidFill>
              </a:rPr>
              <a:t>Kaj zaznavamo s kožo?</a:t>
            </a:r>
          </a:p>
          <a:p>
            <a:pPr eaLnBrk="1" hangingPunct="1"/>
            <a:endParaRPr lang="en-US" smtClean="0">
              <a:solidFill>
                <a:schemeClr val="bg1"/>
              </a:solidFill>
            </a:endParaRPr>
          </a:p>
        </p:txBody>
      </p:sp>
      <p:pic>
        <p:nvPicPr>
          <p:cNvPr id="5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04800"/>
            <a:ext cx="1144424" cy="116622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75780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</a:t>
            </a:r>
            <a:r>
              <a:rPr lang="en-US" sz="48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odgovor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je</a:t>
            </a:r>
          </a:p>
        </p:txBody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Dotik,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pritisk,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bolečino in 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temperaturo.</a:t>
            </a:r>
          </a:p>
        </p:txBody>
      </p:sp>
      <p:pic>
        <p:nvPicPr>
          <p:cNvPr id="77827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4" descr="http://crossfitunlimited.typepad.com/.a/6a00e54fd64bd78834011570ee0716970c-500wi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53000" y="2286000"/>
            <a:ext cx="3048000" cy="304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77829" name="Ograda nog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16. vprašanje </a:t>
            </a:r>
            <a:endParaRPr lang="en-US" sz="4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400" b="1" smtClean="0">
                <a:solidFill>
                  <a:schemeClr val="bg1"/>
                </a:solidFill>
              </a:rPr>
              <a:t>Kje je največ čutnic, občutljivih za dotik?</a:t>
            </a:r>
            <a:r>
              <a:rPr lang="en-US" sz="4400" b="1" smtClean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5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04800"/>
            <a:ext cx="1144424" cy="116622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79876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</a:t>
            </a:r>
            <a:r>
              <a:rPr lang="en-US" sz="48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odgovor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je…</a:t>
            </a:r>
          </a:p>
        </p:txBody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Na konicah prstov, dlaneh in podplatih.</a:t>
            </a:r>
            <a:endParaRPr lang="en-US" sz="4000" b="1" smtClean="0">
              <a:solidFill>
                <a:schemeClr val="bg1"/>
              </a:solidFill>
            </a:endParaRPr>
          </a:p>
        </p:txBody>
      </p:sp>
      <p:pic>
        <p:nvPicPr>
          <p:cNvPr id="81923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2" descr="http://www.blogcdn.com/www.switched.com/media/2009/02/fat-finger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62400" y="2590800"/>
            <a:ext cx="4286250" cy="320992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81925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17. vprašanje </a:t>
            </a:r>
            <a:endParaRPr lang="en-US" sz="4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400" b="1" smtClean="0">
                <a:solidFill>
                  <a:schemeClr val="bg1"/>
                </a:solidFill>
              </a:rPr>
              <a:t>Na kaj nas opozori bolečina?</a:t>
            </a:r>
            <a:r>
              <a:rPr lang="en-US" sz="4400" b="1" smtClean="0">
                <a:solidFill>
                  <a:schemeClr val="bg1"/>
                </a:solidFill>
              </a:rPr>
              <a:t> </a:t>
            </a:r>
            <a:endParaRPr lang="sl-SI" sz="4400" b="1" smtClean="0">
              <a:solidFill>
                <a:schemeClr val="bg1"/>
              </a:solidFill>
            </a:endParaRPr>
          </a:p>
          <a:p>
            <a:pPr eaLnBrk="1" hangingPunct="1">
              <a:buFontTx/>
              <a:buNone/>
            </a:pPr>
            <a:r>
              <a:rPr lang="en-US" smtClean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5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06250"/>
            <a:ext cx="1143000" cy="116477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83972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</a:t>
            </a:r>
            <a:r>
              <a:rPr lang="en-US" sz="48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odgovor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je…</a:t>
            </a:r>
          </a:p>
        </p:txBody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Da je nekaj nevarno ali škodljivo za naše telo.</a:t>
            </a:r>
            <a:endParaRPr lang="en-US" sz="4000" b="1" smtClean="0">
              <a:solidFill>
                <a:schemeClr val="bg1"/>
              </a:solidFill>
            </a:endParaRPr>
          </a:p>
        </p:txBody>
      </p:sp>
      <p:pic>
        <p:nvPicPr>
          <p:cNvPr id="86019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8" descr="http://www.krka.si/media/res?bin.id=472&amp;res.w=300&amp;res.h=200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0800" y="1828800"/>
            <a:ext cx="1894501" cy="364375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pic>
        <p:nvPicPr>
          <p:cNvPr id="14348" name="Picture 12" descr="http://english.tarbiya.ma/health/toothache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43000" y="2971800"/>
            <a:ext cx="2143637" cy="28479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86022" name="Ograda noge 10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18. vprašanje </a:t>
            </a:r>
            <a:endParaRPr lang="en-US" sz="4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400" b="1" smtClean="0">
                <a:solidFill>
                  <a:schemeClr val="bg1"/>
                </a:solidFill>
              </a:rPr>
              <a:t>Kakšno nalogo imajo možgani, živci in hrbtenjača v našem telesu?</a:t>
            </a:r>
            <a:endParaRPr lang="en-US" sz="4400" b="1" smtClean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28600"/>
            <a:ext cx="862013" cy="12636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sp>
        <p:nvSpPr>
          <p:cNvPr id="88068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</a:t>
            </a:r>
            <a:r>
              <a:rPr lang="en-US" sz="48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odgovor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je…</a:t>
            </a:r>
          </a:p>
        </p:txBody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Uravnavajo in usklajujejo delovanje našega telesa.</a:t>
            </a:r>
            <a:endParaRPr lang="en-US" sz="4000" b="1" smtClean="0">
              <a:solidFill>
                <a:schemeClr val="bg1"/>
              </a:solidFill>
            </a:endParaRPr>
          </a:p>
        </p:txBody>
      </p:sp>
      <p:pic>
        <p:nvPicPr>
          <p:cNvPr id="90115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://image.24ur.com/media/images/original/Nov2008/6022018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81400" y="2895600"/>
            <a:ext cx="2286000" cy="304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90117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19. vprašanje </a:t>
            </a:r>
            <a:endParaRPr lang="en-US" sz="4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en-US" sz="4400" b="1" smtClean="0">
                <a:solidFill>
                  <a:schemeClr val="bg1"/>
                </a:solidFill>
              </a:rPr>
              <a:t>N</a:t>
            </a:r>
            <a:r>
              <a:rPr lang="sl-SI" sz="4400" b="1" smtClean="0">
                <a:solidFill>
                  <a:schemeClr val="bg1"/>
                </a:solidFill>
              </a:rPr>
              <a:t>aštej nekaj centrov, ki jih imamo v možganih.</a:t>
            </a:r>
            <a:endParaRPr lang="en-US" sz="4400" b="1" smtClean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304800"/>
            <a:ext cx="809625" cy="11874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sp>
        <p:nvSpPr>
          <p:cNvPr id="92164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In odgovor je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…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229600" cy="4800600"/>
          </a:xfrm>
          <a:solidFill>
            <a:srgbClr val="FFC000"/>
          </a:solidFill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sl-SI" smtClean="0">
                <a:solidFill>
                  <a:schemeClr val="bg1"/>
                </a:solidFill>
                <a:latin typeface="Calibri" pitchFamily="34" charset="0"/>
              </a:rPr>
              <a:t>           </a:t>
            </a:r>
            <a:r>
              <a:rPr lang="sl-SI" b="1" smtClean="0">
                <a:solidFill>
                  <a:schemeClr val="bg1"/>
                </a:solidFill>
                <a:latin typeface="Calibri" pitchFamily="34" charset="0"/>
              </a:rPr>
              <a:t>oko, čutilo za vid</a:t>
            </a:r>
          </a:p>
          <a:p>
            <a:pPr eaLnBrk="1" hangingPunct="1">
              <a:lnSpc>
                <a:spcPct val="150000"/>
              </a:lnSpc>
            </a:pPr>
            <a:r>
              <a:rPr lang="sl-SI" b="1" smtClean="0">
                <a:solidFill>
                  <a:schemeClr val="bg1"/>
                </a:solidFill>
                <a:latin typeface="Calibri" pitchFamily="34" charset="0"/>
              </a:rPr>
              <a:t>           uho, čutilo za sluh</a:t>
            </a:r>
          </a:p>
          <a:p>
            <a:pPr eaLnBrk="1" hangingPunct="1">
              <a:lnSpc>
                <a:spcPct val="150000"/>
              </a:lnSpc>
            </a:pPr>
            <a:r>
              <a:rPr lang="sl-SI" b="1" smtClean="0">
                <a:solidFill>
                  <a:schemeClr val="bg1"/>
                </a:solidFill>
                <a:latin typeface="Calibri" pitchFamily="34" charset="0"/>
              </a:rPr>
              <a:t>           jezik, čutilo za okus</a:t>
            </a:r>
          </a:p>
          <a:p>
            <a:pPr eaLnBrk="1" hangingPunct="1">
              <a:lnSpc>
                <a:spcPct val="150000"/>
              </a:lnSpc>
            </a:pPr>
            <a:r>
              <a:rPr lang="sl-SI" b="1" smtClean="0">
                <a:solidFill>
                  <a:schemeClr val="bg1"/>
                </a:solidFill>
                <a:latin typeface="Calibri" pitchFamily="34" charset="0"/>
              </a:rPr>
              <a:t>           nos, čutilo za voh</a:t>
            </a:r>
          </a:p>
          <a:p>
            <a:pPr eaLnBrk="1" hangingPunct="1">
              <a:lnSpc>
                <a:spcPct val="150000"/>
              </a:lnSpc>
            </a:pPr>
            <a:r>
              <a:rPr lang="sl-SI" b="1" smtClean="0">
                <a:solidFill>
                  <a:schemeClr val="bg1"/>
                </a:solidFill>
                <a:latin typeface="Calibri" pitchFamily="34" charset="0"/>
              </a:rPr>
              <a:t>           koža, čutilo za spoznavanje okolja</a:t>
            </a:r>
            <a:endParaRPr lang="en-US" b="1" smtClean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20483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1752600"/>
            <a:ext cx="601980" cy="609600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90600" y="2438400"/>
            <a:ext cx="512763" cy="676275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14400" y="3276600"/>
            <a:ext cx="685800" cy="593725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pic>
        <p:nvPicPr>
          <p:cNvPr id="5133" name="Picture 1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914400" y="4038600"/>
            <a:ext cx="455613" cy="614363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14400" y="4953000"/>
            <a:ext cx="579111" cy="590141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20489" name="Ograda noge 9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</a:t>
            </a:r>
            <a:r>
              <a:rPr lang="en-US" sz="48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odgovor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je…</a:t>
            </a:r>
          </a:p>
        </p:txBody>
      </p:sp>
      <p:sp>
        <p:nvSpPr>
          <p:cNvPr id="9421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Center za vid, sluh, okus, vonj, govor, tip, gibanje, dihanje, ustvarjalnost, jezik,ritem, logiko,…</a:t>
            </a:r>
            <a:endParaRPr lang="en-US" sz="4000" b="1" smtClean="0">
              <a:solidFill>
                <a:schemeClr val="bg1"/>
              </a:solidFill>
            </a:endParaRPr>
          </a:p>
        </p:txBody>
      </p:sp>
      <p:pic>
        <p:nvPicPr>
          <p:cNvPr id="94211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 descr="http://zlataleta.com/wp-content/uploads/2010/01/mozgani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3657600"/>
            <a:ext cx="2106717" cy="221932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94213" name="Ograda nog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20. vprašanje </a:t>
            </a:r>
            <a:endParaRPr lang="en-US" sz="4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400" b="1" smtClean="0">
                <a:solidFill>
                  <a:schemeClr val="bg1"/>
                </a:solidFill>
              </a:rPr>
              <a:t>Kaj lahko povzroči škodljive spremembe v naših možganih</a:t>
            </a:r>
            <a:r>
              <a:rPr lang="en-US" sz="4400" b="1" smtClean="0">
                <a:solidFill>
                  <a:schemeClr val="bg1"/>
                </a:solidFill>
              </a:rPr>
              <a:t> </a:t>
            </a:r>
            <a:r>
              <a:rPr lang="sl-SI" sz="4400" b="1" smtClean="0">
                <a:solidFill>
                  <a:schemeClr val="bg1"/>
                </a:solidFill>
              </a:rPr>
              <a:t>?</a:t>
            </a:r>
            <a:endParaRPr lang="en-US" sz="4400" b="1" smtClean="0">
              <a:solidFill>
                <a:schemeClr val="bg1"/>
              </a:solidFill>
            </a:endParaRPr>
          </a:p>
        </p:txBody>
      </p:sp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28600"/>
            <a:ext cx="809625" cy="11874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sp>
        <p:nvSpPr>
          <p:cNvPr id="96260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</a:t>
            </a:r>
            <a:r>
              <a:rPr lang="en-US" sz="4800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odgovor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je…</a:t>
            </a:r>
          </a:p>
        </p:txBody>
      </p:sp>
      <p:sp>
        <p:nvSpPr>
          <p:cNvPr id="9830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Prekomerno uživanje alkohola,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droge,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nekatera zdravila,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nikotin,…</a:t>
            </a:r>
            <a:endParaRPr lang="en-US" sz="4000" b="1" smtClean="0">
              <a:solidFill>
                <a:schemeClr val="bg1"/>
              </a:solidFill>
            </a:endParaRPr>
          </a:p>
        </p:txBody>
      </p:sp>
      <p:pic>
        <p:nvPicPr>
          <p:cNvPr id="98307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http://www.thecausewayretreat.com/blog/wp-content/uploads/2009/07/dependence-300x30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57800" y="2743200"/>
            <a:ext cx="2857500" cy="28575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98309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3810000"/>
            <a:ext cx="8153400" cy="2316163"/>
          </a:xfrm>
          <a:solidFill>
            <a:srgbClr val="FFC000"/>
          </a:solidFill>
          <a:ln>
            <a:solidFill>
              <a:srgbClr val="FF0000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sl-SI" sz="2000" b="1" u="sng" dirty="0" smtClean="0">
              <a:solidFill>
                <a:schemeClr val="bg1"/>
              </a:solidFill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sl-SI" sz="2000" b="1" u="sng" dirty="0" smtClean="0">
                <a:solidFill>
                  <a:schemeClr val="bg1"/>
                </a:solidFill>
                <a:latin typeface="Calibri" pitchFamily="34" charset="0"/>
              </a:rPr>
              <a:t>Viri:</a:t>
            </a:r>
          </a:p>
          <a:p>
            <a:pPr algn="just" eaLnBrk="1" hangingPunct="1">
              <a:lnSpc>
                <a:spcPct val="80000"/>
              </a:lnSpc>
              <a:buFontTx/>
              <a:buChar char="-"/>
              <a:defRPr/>
            </a:pPr>
            <a:r>
              <a:rPr lang="sl-SI" sz="20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Učbenik Naravoslovje in tehnika 4, 2006. Ljubljana, založba Rokus</a:t>
            </a:r>
          </a:p>
          <a:p>
            <a:pPr eaLnBrk="1" hangingPunct="1">
              <a:lnSpc>
                <a:spcPct val="80000"/>
              </a:lnSpc>
              <a:buFontTx/>
              <a:buChar char="-"/>
              <a:defRPr/>
            </a:pPr>
            <a:r>
              <a:rPr lang="sl-SI" sz="20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Internetna gradiva</a:t>
            </a:r>
          </a:p>
          <a:p>
            <a:pPr>
              <a:buFontTx/>
              <a:buNone/>
              <a:defRPr/>
            </a:pPr>
            <a:endParaRPr lang="sl-SI" sz="2000" b="1" dirty="0" smtClean="0">
              <a:solidFill>
                <a:schemeClr val="bg1"/>
              </a:solidFill>
            </a:endParaRPr>
          </a:p>
          <a:p>
            <a:pPr>
              <a:buFontTx/>
              <a:buNone/>
              <a:defRPr/>
            </a:pPr>
            <a:endParaRPr lang="sl-SI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230562"/>
          </a:xfrm>
          <a:solidFill>
            <a:srgbClr val="FFC000"/>
          </a:solidFill>
          <a:ln w="25400">
            <a:solidFill>
              <a:srgbClr val="FF6600"/>
            </a:solidFill>
          </a:ln>
        </p:spPr>
        <p:txBody>
          <a:bodyPr/>
          <a:lstStyle/>
          <a:p>
            <a:pPr algn="l">
              <a:buFont typeface="Arial" pitchFamily="34" charset="0"/>
              <a:buChar char="•"/>
              <a:defRPr/>
            </a:pPr>
            <a:r>
              <a:rPr lang="sl-SI" sz="2000" b="1" dirty="0" smtClean="0">
                <a:solidFill>
                  <a:schemeClr val="bg1"/>
                </a:solidFill>
              </a:rPr>
              <a:t>  </a:t>
            </a:r>
            <a:r>
              <a:rPr lang="sl-SI" sz="2000" b="1" u="sng" dirty="0" smtClean="0">
                <a:solidFill>
                  <a:schemeClr val="bg1"/>
                </a:solidFill>
              </a:rPr>
              <a:t>Opomba :</a:t>
            </a:r>
            <a:r>
              <a:rPr lang="sl-SI" sz="2000" b="1" dirty="0" smtClean="0">
                <a:solidFill>
                  <a:schemeClr val="bg1"/>
                </a:solidFill>
              </a:rPr>
              <a:t/>
            </a:r>
            <a:br>
              <a:rPr lang="sl-SI" sz="2000" b="1" dirty="0" smtClean="0">
                <a:solidFill>
                  <a:schemeClr val="bg1"/>
                </a:solidFill>
              </a:rPr>
            </a:br>
            <a:r>
              <a:rPr lang="sl-SI" sz="20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Fotografije, slike in določeni deli besedila so intelektualna last avtorjev. Moja vloga je bila v zbiranju in oblikovanju gradiva za osnovnošolsko uporabo.</a:t>
            </a:r>
            <a:br>
              <a:rPr lang="sl-SI" sz="20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</a:br>
            <a:r>
              <a:rPr lang="sl-SI" sz="20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sl-SI" sz="20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</a:br>
            <a:r>
              <a:rPr lang="sl-SI" sz="20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    Ajdovščina, 11.3.2010 </a:t>
            </a:r>
            <a:br>
              <a:rPr lang="sl-SI" sz="20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</a:br>
            <a:r>
              <a:rPr lang="sl-SI" sz="20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                                                                                                     Klavdija Štrancar</a:t>
            </a:r>
            <a:r>
              <a:rPr lang="sl-SI" sz="2000" b="1" dirty="0" smtClean="0">
                <a:solidFill>
                  <a:schemeClr val="bg1"/>
                </a:solidFill>
                <a:latin typeface="Calibri" pitchFamily="34" charset="0"/>
              </a:rPr>
              <a:t/>
            </a:r>
            <a:br>
              <a:rPr lang="sl-SI" sz="2000" b="1" dirty="0" smtClean="0">
                <a:solidFill>
                  <a:schemeClr val="bg1"/>
                </a:solidFill>
                <a:latin typeface="Calibri" pitchFamily="34" charset="0"/>
              </a:rPr>
            </a:br>
            <a:endParaRPr lang="sl-SI" sz="2000" b="1" dirty="0" smtClean="0">
              <a:solidFill>
                <a:schemeClr val="bg1"/>
              </a:solidFill>
            </a:endParaRPr>
          </a:p>
        </p:txBody>
      </p:sp>
      <p:sp>
        <p:nvSpPr>
          <p:cNvPr id="100355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2. vprašanje </a:t>
            </a:r>
            <a:endParaRPr lang="en-US" sz="4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400" b="1" smtClean="0">
                <a:solidFill>
                  <a:schemeClr val="bg1"/>
                </a:solidFill>
              </a:rPr>
              <a:t>Kaj zaznavamo z očmi?</a:t>
            </a:r>
            <a:endParaRPr lang="en-US" sz="4400" b="1" smtClean="0">
              <a:solidFill>
                <a:schemeClr val="bg1"/>
              </a:solidFill>
            </a:endParaRPr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28600"/>
            <a:ext cx="1143000" cy="11572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sp>
        <p:nvSpPr>
          <p:cNvPr id="22532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In odgovor je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… 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Svetlobo, 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barvo,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obliko, 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velikost in</a:t>
            </a:r>
          </a:p>
          <a:p>
            <a:pPr eaLnBrk="1" hangingPunct="1"/>
            <a:r>
              <a:rPr lang="sl-SI" sz="4000" b="1" smtClean="0">
                <a:solidFill>
                  <a:schemeClr val="bg1"/>
                </a:solidFill>
              </a:rPr>
              <a:t>oddaljenost predmetov</a:t>
            </a:r>
            <a:r>
              <a:rPr lang="sl-SI" sz="4000" smtClean="0">
                <a:solidFill>
                  <a:schemeClr val="bg1"/>
                </a:solidFill>
              </a:rPr>
              <a:t>.</a:t>
            </a:r>
            <a:endParaRPr lang="en-US" sz="4000" smtClean="0">
              <a:solidFill>
                <a:schemeClr val="bg1"/>
              </a:solidFill>
            </a:endParaRPr>
          </a:p>
        </p:txBody>
      </p:sp>
      <p:pic>
        <p:nvPicPr>
          <p:cNvPr id="24579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78" name="Picture 2" descr="http://vilincek.tuditi.delo.si/files/2008/10/0710221355011drops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77000" y="2057400"/>
            <a:ext cx="2126511" cy="3048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24581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3. vprašanje </a:t>
            </a:r>
            <a:endParaRPr lang="en-US" sz="4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400" b="1" smtClean="0">
                <a:solidFill>
                  <a:schemeClr val="bg1"/>
                </a:solidFill>
              </a:rPr>
              <a:t>Iz česa je sestavljeno čutilo za vid? </a:t>
            </a:r>
            <a:endParaRPr lang="en-US" sz="4400" b="1" smtClean="0">
              <a:solidFill>
                <a:schemeClr val="bg1"/>
              </a:solidFill>
            </a:endParaRPr>
          </a:p>
        </p:txBody>
      </p:sp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28600"/>
            <a:ext cx="1143000" cy="11572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sp>
        <p:nvSpPr>
          <p:cNvPr id="26628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In odgovor je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…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endParaRPr lang="sl-SI" smtClean="0">
              <a:solidFill>
                <a:schemeClr val="bg1"/>
              </a:solidFill>
            </a:endParaRPr>
          </a:p>
        </p:txBody>
      </p:sp>
      <p:pic>
        <p:nvPicPr>
          <p:cNvPr id="28675" name="Picture 10" descr="C:\Documents and Settings\user\My Documents\SPLETNE\PREPIS\KVIZIITD\HotPot\memorySlike\stavbe\house-wt.gif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29600" y="5867400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62200" y="1828800"/>
            <a:ext cx="4572000" cy="34290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28677" name="Ograda nog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4. vprašanje</a:t>
            </a:r>
            <a:endParaRPr lang="en-US" sz="4800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eaLnBrk="1" hangingPunct="1"/>
            <a:r>
              <a:rPr lang="sl-SI" sz="4400" b="1" smtClean="0">
                <a:solidFill>
                  <a:schemeClr val="bg1"/>
                </a:solidFill>
              </a:rPr>
              <a:t>Kdaj vidimo? </a:t>
            </a:r>
            <a:endParaRPr lang="en-US" sz="4400" b="1" smtClean="0">
              <a:solidFill>
                <a:schemeClr val="bg1"/>
              </a:solidFill>
            </a:endParaRPr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28600"/>
            <a:ext cx="1143000" cy="11572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</p:pic>
      <p:sp>
        <p:nvSpPr>
          <p:cNvPr id="30724" name="Ograda noge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cs typeface="Arial" charset="0"/>
              </a:rPr>
              <a:t>Klavdija Štrancar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FFFFAA"/>
      </a:accent5>
      <a:accent6>
        <a:srgbClr val="2D2D8A"/>
      </a:accent6>
      <a:hlink>
        <a:srgbClr val="FFFF00"/>
      </a:hlink>
      <a:folHlink>
        <a:srgbClr val="99009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00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FFFFAA"/>
        </a:accent5>
        <a:accent6>
          <a:srgbClr val="2D2D8A"/>
        </a:accent6>
        <a:hlink>
          <a:srgbClr val="FFFF00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625</Words>
  <Application>Microsoft Office PowerPoint</Application>
  <PresentationFormat>On-screen Show (4:3)</PresentationFormat>
  <Paragraphs>229</Paragraphs>
  <Slides>43</Slides>
  <Notes>42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Predloga načrta</vt:lpstr>
      </vt:variant>
      <vt:variant>
        <vt:i4>1</vt:i4>
      </vt:variant>
      <vt:variant>
        <vt:lpstr>Naslovi diapozitivov</vt:lpstr>
      </vt:variant>
      <vt:variant>
        <vt:i4>43</vt:i4>
      </vt:variant>
    </vt:vector>
  </HeadingPairs>
  <TitlesOfParts>
    <vt:vector size="47" baseType="lpstr">
      <vt:lpstr>Arial</vt:lpstr>
      <vt:lpstr>Gill Sans Ultra Bold</vt:lpstr>
      <vt:lpstr>Calibri</vt:lpstr>
      <vt:lpstr>Default Design</vt:lpstr>
      <vt:lpstr>MOJIH 5 ČUTOV</vt:lpstr>
      <vt:lpstr>Izberi vprašanje</vt:lpstr>
      <vt:lpstr>1. vprašanje </vt:lpstr>
      <vt:lpstr>In odgovor je…</vt:lpstr>
      <vt:lpstr>2. vprašanje </vt:lpstr>
      <vt:lpstr>In odgovor je… </vt:lpstr>
      <vt:lpstr>3. vprašanje </vt:lpstr>
      <vt:lpstr>In odgovor je…</vt:lpstr>
      <vt:lpstr>4. vprašanje</vt:lpstr>
      <vt:lpstr>In odgovor je…</vt:lpstr>
      <vt:lpstr>5. vprašanje </vt:lpstr>
      <vt:lpstr>In odgovor je…</vt:lpstr>
      <vt:lpstr>6. vprašanje</vt:lpstr>
      <vt:lpstr>In odgovor je…</vt:lpstr>
      <vt:lpstr>7 . vprašanje</vt:lpstr>
      <vt:lpstr>In odgovor je…</vt:lpstr>
      <vt:lpstr>8. vprašanje</vt:lpstr>
      <vt:lpstr>In odgovor je…</vt:lpstr>
      <vt:lpstr>9 . vprašanje</vt:lpstr>
      <vt:lpstr>In odgovor je…</vt:lpstr>
      <vt:lpstr>10. vprašanje</vt:lpstr>
      <vt:lpstr>In odgovor je…</vt:lpstr>
      <vt:lpstr>11. vprašanje</vt:lpstr>
      <vt:lpstr>In odgovor je…</vt:lpstr>
      <vt:lpstr>12. vprašanje </vt:lpstr>
      <vt:lpstr>In odgovor je…</vt:lpstr>
      <vt:lpstr>13. vprašanje </vt:lpstr>
      <vt:lpstr>In odgovor je…</vt:lpstr>
      <vt:lpstr>14. vprašanje </vt:lpstr>
      <vt:lpstr>In odgovor je…</vt:lpstr>
      <vt:lpstr>15. vprašanje </vt:lpstr>
      <vt:lpstr>In odgovor je</vt:lpstr>
      <vt:lpstr>16. vprašanje </vt:lpstr>
      <vt:lpstr>In odgovor je…</vt:lpstr>
      <vt:lpstr>17. vprašanje </vt:lpstr>
      <vt:lpstr>In odgovor je…</vt:lpstr>
      <vt:lpstr>18. vprašanje </vt:lpstr>
      <vt:lpstr>In odgovor je…</vt:lpstr>
      <vt:lpstr>19. vprašanje </vt:lpstr>
      <vt:lpstr>In odgovor je…</vt:lpstr>
      <vt:lpstr>20. vprašanje </vt:lpstr>
      <vt:lpstr>In odgovor je…</vt:lpstr>
      <vt:lpstr>  Opomba : Fotografije, slike in določeni deli besedila so intelektualna last avtorjev. Moja vloga je bila v zbiranju in oblikovanju gradiva za osnovnošolsko uporabo.       Ajdovščina, 11.3.2010                                                                                                        Klavdija Štrancar </vt:lpstr>
    </vt:vector>
  </TitlesOfParts>
  <Company>Teachnology,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Mojih 5 čutov</dc:title>
  <dc:creator>Klavdija</dc:creator>
  <cp:lastModifiedBy>xxx</cp:lastModifiedBy>
  <cp:revision>51</cp:revision>
  <dcterms:created xsi:type="dcterms:W3CDTF">2005-07-07T00:08:32Z</dcterms:created>
  <dcterms:modified xsi:type="dcterms:W3CDTF">2010-07-19T06:50:23Z</dcterms:modified>
</cp:coreProperties>
</file>