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0"/>
  </p:notesMasterIdLst>
  <p:sldIdLst>
    <p:sldId id="857" r:id="rId5"/>
    <p:sldId id="884" r:id="rId6"/>
    <p:sldId id="827" r:id="rId7"/>
    <p:sldId id="792" r:id="rId8"/>
    <p:sldId id="858" r:id="rId9"/>
    <p:sldId id="787" r:id="rId10"/>
    <p:sldId id="875" r:id="rId11"/>
    <p:sldId id="276" r:id="rId12"/>
    <p:sldId id="277" r:id="rId13"/>
    <p:sldId id="874" r:id="rId14"/>
    <p:sldId id="865" r:id="rId15"/>
    <p:sldId id="877" r:id="rId16"/>
    <p:sldId id="876" r:id="rId17"/>
    <p:sldId id="806" r:id="rId18"/>
    <p:sldId id="879" r:id="rId19"/>
    <p:sldId id="813" r:id="rId20"/>
    <p:sldId id="815" r:id="rId21"/>
    <p:sldId id="814" r:id="rId22"/>
    <p:sldId id="880" r:id="rId23"/>
    <p:sldId id="881" r:id="rId24"/>
    <p:sldId id="882" r:id="rId25"/>
    <p:sldId id="871" r:id="rId26"/>
    <p:sldId id="870" r:id="rId27"/>
    <p:sldId id="873" r:id="rId28"/>
    <p:sldId id="886" r:id="rId29"/>
    <p:sldId id="872" r:id="rId30"/>
    <p:sldId id="867" r:id="rId31"/>
    <p:sldId id="887" r:id="rId32"/>
    <p:sldId id="885" r:id="rId33"/>
    <p:sldId id="862" r:id="rId34"/>
    <p:sldId id="863" r:id="rId35"/>
    <p:sldId id="864" r:id="rId36"/>
    <p:sldId id="823" r:id="rId37"/>
    <p:sldId id="853" r:id="rId38"/>
    <p:sldId id="782" r:id="rId39"/>
    <p:sldId id="784" r:id="rId40"/>
    <p:sldId id="781" r:id="rId41"/>
    <p:sldId id="785" r:id="rId42"/>
    <p:sldId id="397" r:id="rId43"/>
    <p:sldId id="883" r:id="rId44"/>
    <p:sldId id="866" r:id="rId45"/>
    <p:sldId id="808" r:id="rId46"/>
    <p:sldId id="416" r:id="rId47"/>
    <p:sldId id="417" r:id="rId48"/>
    <p:sldId id="44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a Krajnović" initials="EK" lastIdx="1" clrIdx="0">
    <p:extLst>
      <p:ext uri="{19B8F6BF-5375-455C-9EA6-DF929625EA0E}">
        <p15:presenceInfo xmlns:p15="http://schemas.microsoft.com/office/powerpoint/2012/main" userId="S::edita.krajnovic@mediade.si::84b868e5-2b09-4408-83d1-5885aec9c7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2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8075" autoAdjust="0"/>
  </p:normalViewPr>
  <p:slideViewPr>
    <p:cSldViewPr snapToGrid="0" snapToObjects="1">
      <p:cViewPr varScale="1">
        <p:scale>
          <a:sx n="49" d="100"/>
          <a:sy n="49" d="100"/>
        </p:scale>
        <p:origin x="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veze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veze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>
                <a:latin typeface="Exo 2 Medium" panose="00000600000000000000" pitchFamily="50" charset="-18"/>
              </a:rPr>
              <a:t>GLOBAL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Global</c:v>
                </c:pt>
              </c:strCache>
            </c:strRef>
          </c:tx>
          <c:dPt>
            <c:idx val="0"/>
            <c:bubble3D val="0"/>
            <c:spPr>
              <a:solidFill>
                <a:srgbClr val="0082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80-4AFC-8EBD-AE33567FB537}"/>
              </c:ext>
            </c:extLst>
          </c:dPt>
          <c:dPt>
            <c:idx val="1"/>
            <c:bubble3D val="0"/>
            <c:spPr>
              <a:solidFill>
                <a:srgbClr val="0121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80-4AFC-8EBD-AE33567FB537}"/>
              </c:ext>
            </c:extLst>
          </c:dPt>
          <c:dLbls>
            <c:dLbl>
              <c:idx val="0"/>
              <c:layout>
                <c:manualLayout>
                  <c:x val="-0.2638888888888889"/>
                  <c:y val="-0.195929206765820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Exo 2 Medium" panose="00000600000000000000" pitchFamily="50" charset="-18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3888888888889"/>
                      <c:h val="0.118055555555555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80-4AFC-8EBD-AE33567FB53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Exo 2 Medium" panose="00000600000000000000" pitchFamily="50" charset="-18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380-4AFC-8EBD-AE33567FB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Exo 2 Medium" panose="00000600000000000000" pitchFamily="50" charset="-18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Better</c:v>
                </c:pt>
                <c:pt idx="1">
                  <c:v>Worse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80-4AFC-8EBD-AE33567FB5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Exo 2 Medium" panose="00000600000000000000" pitchFamily="50" charset="-18"/>
                <a:ea typeface="+mn-ea"/>
                <a:cs typeface="+mn-cs"/>
              </a:defRPr>
            </a:pPr>
            <a:r>
              <a:rPr lang="sl-SI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Exo 2 Medium" panose="00000600000000000000" pitchFamily="50" charset="-18"/>
                <a:ea typeface="+mn-ea"/>
                <a:cs typeface="+mn-cs"/>
              </a:rPr>
              <a:t>EUROPE</a:t>
            </a:r>
            <a:endParaRPr lang="en-US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Exo 2 Medium" panose="00000600000000000000" pitchFamily="50" charset="-18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Exo 2 Medium" panose="00000600000000000000" pitchFamily="50" charset="-18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List1!$B$5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0082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37-468D-BBBE-9C8B25FE8C32}"/>
              </c:ext>
            </c:extLst>
          </c:dPt>
          <c:dPt>
            <c:idx val="1"/>
            <c:bubble3D val="0"/>
            <c:spPr>
              <a:solidFill>
                <a:srgbClr val="0121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37-468D-BBBE-9C8B25FE8C32}"/>
              </c:ext>
            </c:extLst>
          </c:dPt>
          <c:dLbls>
            <c:dLbl>
              <c:idx val="0"/>
              <c:layout>
                <c:manualLayout>
                  <c:x val="-0.21816157782357978"/>
                  <c:y val="-0.2196562457071382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37-468D-BBBE-9C8B25FE8C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Exo 2 Medium" panose="00000600000000000000" pitchFamily="50" charset="-18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List1!$A$6:$A$7</c:f>
              <c:strCache>
                <c:ptCount val="2"/>
                <c:pt idx="0">
                  <c:v>Better</c:v>
                </c:pt>
                <c:pt idx="1">
                  <c:v>Worse</c:v>
                </c:pt>
              </c:strCache>
            </c:strRef>
          </c:cat>
          <c:val>
            <c:numRef>
              <c:f>List1!$B$6:$B$7</c:f>
              <c:numCache>
                <c:formatCode>General</c:formatCode>
                <c:ptCount val="2"/>
                <c:pt idx="0">
                  <c:v>75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37-468D-BBBE-9C8B25FE8C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xo 2 Medium" panose="00000600000000000000" pitchFamily="50" charset="-18"/>
                <a:ea typeface="+mn-ea"/>
                <a:cs typeface="+mn-cs"/>
              </a:defRPr>
            </a:pPr>
            <a:r>
              <a:rPr lang="sl-SI" b="0">
                <a:latin typeface="Exo 2 Medium" panose="00000600000000000000" pitchFamily="50" charset="-18"/>
              </a:rPr>
              <a:t>SLOVENIA</a:t>
            </a:r>
            <a:endParaRPr lang="en-US" b="0">
              <a:latin typeface="Exo 2 Medium" panose="00000600000000000000" pitchFamily="50" charset="-18"/>
            </a:endParaRPr>
          </a:p>
        </c:rich>
      </c:tx>
      <c:layout>
        <c:manualLayout>
          <c:xMode val="edge"/>
          <c:yMode val="edge"/>
          <c:x val="0.409159667541557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xo 2 Medium" panose="00000600000000000000" pitchFamily="50" charset="-18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List1!$B$9</c:f>
              <c:strCache>
                <c:ptCount val="1"/>
                <c:pt idx="0">
                  <c:v>Slovenia</c:v>
                </c:pt>
              </c:strCache>
            </c:strRef>
          </c:tx>
          <c:spPr>
            <a:solidFill>
              <a:srgbClr val="012160"/>
            </a:solidFill>
          </c:spPr>
          <c:dPt>
            <c:idx val="0"/>
            <c:bubble3D val="0"/>
            <c:spPr>
              <a:solidFill>
                <a:srgbClr val="0082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289-4630-B6F7-C0428C89BE54}"/>
              </c:ext>
            </c:extLst>
          </c:dPt>
          <c:dPt>
            <c:idx val="1"/>
            <c:bubble3D val="0"/>
            <c:spPr>
              <a:solidFill>
                <a:srgbClr val="0121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289-4630-B6F7-C0428C89BE54}"/>
              </c:ext>
            </c:extLst>
          </c:dPt>
          <c:dLbls>
            <c:dLbl>
              <c:idx val="0"/>
              <c:layout>
                <c:manualLayout>
                  <c:x val="-0.21322419072615922"/>
                  <c:y val="6.21620734908136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Exo 2 Medium" panose="00000600000000000000" pitchFamily="50" charset="-18"/>
                        <a:ea typeface="+mn-ea"/>
                        <a:cs typeface="+mn-cs"/>
                      </a:defRPr>
                    </a:pPr>
                    <a:fld id="{30A12218-1E19-4DC4-B11C-54AC4781F8EC}" type="CATEGORYNAME">
                      <a:rPr lang="en-US" sz="1400"/>
                      <a:pPr>
                        <a:defRPr>
                          <a:solidFill>
                            <a:schemeClr val="bg1"/>
                          </a:solidFill>
                          <a:latin typeface="Exo 2 Medium" panose="00000600000000000000" pitchFamily="50" charset="-18"/>
                        </a:defRPr>
                      </a:pPr>
                      <a:t>[IME KATEGORIJE]</a:t>
                    </a:fld>
                    <a:endParaRPr lang="sl-SI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Exo 2 Medium" panose="00000600000000000000" pitchFamily="50" charset="-18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89-4630-B6F7-C0428C89BE54}"/>
                </c:ext>
              </c:extLst>
            </c:dLbl>
            <c:dLbl>
              <c:idx val="1"/>
              <c:layout>
                <c:manualLayout>
                  <c:x val="0.22111767279090114"/>
                  <c:y val="-0.129994896471274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Exo 2 Medium" panose="00000600000000000000" pitchFamily="50" charset="-18"/>
                      <a:ea typeface="+mn-ea"/>
                      <a:cs typeface="+mn-cs"/>
                    </a:defRPr>
                  </a:pPr>
                  <a:endParaRPr lang="sl-SI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89-4630-B6F7-C0428C89B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xo 2 Medium" panose="00000600000000000000" pitchFamily="50" charset="-18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List1!$A$10:$A$11</c:f>
              <c:strCache>
                <c:ptCount val="2"/>
                <c:pt idx="0">
                  <c:v>Better</c:v>
                </c:pt>
                <c:pt idx="1">
                  <c:v>Worse</c:v>
                </c:pt>
              </c:strCache>
            </c:strRef>
          </c:cat>
          <c:val>
            <c:numRef>
              <c:f>List1!$B$10:$B$11</c:f>
              <c:numCache>
                <c:formatCode>General</c:formatCode>
                <c:ptCount val="2"/>
                <c:pt idx="0">
                  <c:v>42.9</c:v>
                </c:pt>
                <c:pt idx="1">
                  <c:v>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89-4630-B6F7-C0428C89BE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2B1C5F-6412-4D22-82C8-95619E10C819}" type="doc">
      <dgm:prSet loTypeId="urn:microsoft.com/office/officeart/2005/8/layout/gear1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0AF5CC66-32FA-41EC-A6C3-C86F9B3B3893}">
      <dgm:prSet phldrT="[besedilo]"/>
      <dgm:spPr/>
      <dgm:t>
        <a:bodyPr/>
        <a:lstStyle/>
        <a:p>
          <a:r>
            <a:rPr lang="sl-SI" dirty="0">
              <a:latin typeface="+mj-lt"/>
            </a:rPr>
            <a:t>Mobilnost prihodnosti</a:t>
          </a:r>
        </a:p>
      </dgm:t>
    </dgm:pt>
    <dgm:pt modelId="{CF4849DC-B8F6-4360-B01A-7A01B3132D2D}" type="parTrans" cxnId="{C2A3988E-68F3-4D69-A014-8E56E5A9F4C6}">
      <dgm:prSet/>
      <dgm:spPr/>
      <dgm:t>
        <a:bodyPr/>
        <a:lstStyle/>
        <a:p>
          <a:endParaRPr lang="sl-SI">
            <a:latin typeface="+mj-lt"/>
          </a:endParaRPr>
        </a:p>
      </dgm:t>
    </dgm:pt>
    <dgm:pt modelId="{555C66E2-8F31-443A-B544-3810D5CD2C02}" type="sibTrans" cxnId="{C2A3988E-68F3-4D69-A014-8E56E5A9F4C6}">
      <dgm:prSet/>
      <dgm:spPr/>
      <dgm:t>
        <a:bodyPr/>
        <a:lstStyle/>
        <a:p>
          <a:endParaRPr lang="sl-SI">
            <a:latin typeface="+mj-lt"/>
          </a:endParaRPr>
        </a:p>
      </dgm:t>
    </dgm:pt>
    <dgm:pt modelId="{6A8BEB62-B0A2-478B-9E46-77150C500FA6}">
      <dgm:prSet phldrT="[besedilo]"/>
      <dgm:spPr/>
      <dgm:t>
        <a:bodyPr/>
        <a:lstStyle/>
        <a:p>
          <a:r>
            <a:rPr lang="sl-SI" dirty="0">
              <a:latin typeface="+mj-lt"/>
            </a:rPr>
            <a:t>Vloga odgovornosti</a:t>
          </a:r>
        </a:p>
      </dgm:t>
    </dgm:pt>
    <dgm:pt modelId="{EAA36685-266B-4CCA-B514-87958260A510}" type="parTrans" cxnId="{F1AA27A1-E061-416A-9B70-5DC2FE1F370E}">
      <dgm:prSet/>
      <dgm:spPr/>
      <dgm:t>
        <a:bodyPr/>
        <a:lstStyle/>
        <a:p>
          <a:endParaRPr lang="sl-SI">
            <a:latin typeface="+mj-lt"/>
          </a:endParaRPr>
        </a:p>
      </dgm:t>
    </dgm:pt>
    <dgm:pt modelId="{9B574286-F77F-42BB-A8C7-51DE181CC805}" type="sibTrans" cxnId="{F1AA27A1-E061-416A-9B70-5DC2FE1F370E}">
      <dgm:prSet/>
      <dgm:spPr/>
      <dgm:t>
        <a:bodyPr/>
        <a:lstStyle/>
        <a:p>
          <a:endParaRPr lang="sl-SI">
            <a:latin typeface="+mj-lt"/>
          </a:endParaRPr>
        </a:p>
      </dgm:t>
    </dgm:pt>
    <dgm:pt modelId="{18C77A14-08F7-4002-BE29-3C9FD93E1F32}">
      <dgm:prSet phldrT="[besedilo]"/>
      <dgm:spPr/>
      <dgm:t>
        <a:bodyPr/>
        <a:lstStyle/>
        <a:p>
          <a:r>
            <a:rPr lang="sl-SI" dirty="0">
              <a:latin typeface="+mj-lt"/>
            </a:rPr>
            <a:t>Trajnostni vidik</a:t>
          </a:r>
        </a:p>
      </dgm:t>
    </dgm:pt>
    <dgm:pt modelId="{D8FF5345-4DA3-46AF-B861-5290A86B9BE5}" type="parTrans" cxnId="{7A298014-D228-4B30-B21A-92A8222622D7}">
      <dgm:prSet/>
      <dgm:spPr/>
      <dgm:t>
        <a:bodyPr/>
        <a:lstStyle/>
        <a:p>
          <a:endParaRPr lang="sl-SI"/>
        </a:p>
      </dgm:t>
    </dgm:pt>
    <dgm:pt modelId="{E2A0EFC9-E2C0-466F-A071-56F179DE750C}" type="sibTrans" cxnId="{7A298014-D228-4B30-B21A-92A8222622D7}">
      <dgm:prSet/>
      <dgm:spPr/>
      <dgm:t>
        <a:bodyPr/>
        <a:lstStyle/>
        <a:p>
          <a:endParaRPr lang="sl-SI"/>
        </a:p>
      </dgm:t>
    </dgm:pt>
    <dgm:pt modelId="{DCE45ED1-C9CA-4356-9FA5-F82ABEDB3129}" type="pres">
      <dgm:prSet presAssocID="{F42B1C5F-6412-4D22-82C8-95619E10C81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AD3EC7C-A185-4A6E-AB69-11D27B7EE940}" type="pres">
      <dgm:prSet presAssocID="{0AF5CC66-32FA-41EC-A6C3-C86F9B3B3893}" presName="gear1" presStyleLbl="node1" presStyleIdx="0" presStyleCnt="3">
        <dgm:presLayoutVars>
          <dgm:chMax val="1"/>
          <dgm:bulletEnabled val="1"/>
        </dgm:presLayoutVars>
      </dgm:prSet>
      <dgm:spPr/>
    </dgm:pt>
    <dgm:pt modelId="{1F932BEC-6BEB-41FA-BBFA-C5DB8055E2B0}" type="pres">
      <dgm:prSet presAssocID="{0AF5CC66-32FA-41EC-A6C3-C86F9B3B3893}" presName="gear1srcNode" presStyleLbl="node1" presStyleIdx="0" presStyleCnt="3"/>
      <dgm:spPr/>
    </dgm:pt>
    <dgm:pt modelId="{D9F06314-241D-4B6E-A87C-2E31C1F5ED48}" type="pres">
      <dgm:prSet presAssocID="{0AF5CC66-32FA-41EC-A6C3-C86F9B3B3893}" presName="gear1dstNode" presStyleLbl="node1" presStyleIdx="0" presStyleCnt="3"/>
      <dgm:spPr/>
    </dgm:pt>
    <dgm:pt modelId="{723A5875-6C96-451E-908C-D6FAEE3BCE40}" type="pres">
      <dgm:prSet presAssocID="{6A8BEB62-B0A2-478B-9E46-77150C500FA6}" presName="gear2" presStyleLbl="node1" presStyleIdx="1" presStyleCnt="3">
        <dgm:presLayoutVars>
          <dgm:chMax val="1"/>
          <dgm:bulletEnabled val="1"/>
        </dgm:presLayoutVars>
      </dgm:prSet>
      <dgm:spPr/>
    </dgm:pt>
    <dgm:pt modelId="{72EEC67B-1330-4547-9A9F-6D7B0AFD7B66}" type="pres">
      <dgm:prSet presAssocID="{6A8BEB62-B0A2-478B-9E46-77150C500FA6}" presName="gear2srcNode" presStyleLbl="node1" presStyleIdx="1" presStyleCnt="3"/>
      <dgm:spPr/>
    </dgm:pt>
    <dgm:pt modelId="{8CD8601B-B730-4D36-88A0-77353F57B355}" type="pres">
      <dgm:prSet presAssocID="{6A8BEB62-B0A2-478B-9E46-77150C500FA6}" presName="gear2dstNode" presStyleLbl="node1" presStyleIdx="1" presStyleCnt="3"/>
      <dgm:spPr/>
    </dgm:pt>
    <dgm:pt modelId="{02160B7C-7ECC-47FA-95B7-420000F51EF8}" type="pres">
      <dgm:prSet presAssocID="{18C77A14-08F7-4002-BE29-3C9FD93E1F32}" presName="gear3" presStyleLbl="node1" presStyleIdx="2" presStyleCnt="3"/>
      <dgm:spPr/>
    </dgm:pt>
    <dgm:pt modelId="{D43158F4-876B-4E8B-BE7C-EBB1AF83F646}" type="pres">
      <dgm:prSet presAssocID="{18C77A14-08F7-4002-BE29-3C9FD93E1F3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4CEADC8-3220-4771-BA80-602279F6AA22}" type="pres">
      <dgm:prSet presAssocID="{18C77A14-08F7-4002-BE29-3C9FD93E1F32}" presName="gear3srcNode" presStyleLbl="node1" presStyleIdx="2" presStyleCnt="3"/>
      <dgm:spPr/>
    </dgm:pt>
    <dgm:pt modelId="{4E323CED-5BCA-41EF-842F-17DCD91B56B2}" type="pres">
      <dgm:prSet presAssocID="{18C77A14-08F7-4002-BE29-3C9FD93E1F32}" presName="gear3dstNode" presStyleLbl="node1" presStyleIdx="2" presStyleCnt="3"/>
      <dgm:spPr/>
    </dgm:pt>
    <dgm:pt modelId="{9B715BA4-6AEB-4D7F-A143-FD0D1F819C5D}" type="pres">
      <dgm:prSet presAssocID="{555C66E2-8F31-443A-B544-3810D5CD2C02}" presName="connector1" presStyleLbl="sibTrans2D1" presStyleIdx="0" presStyleCnt="3"/>
      <dgm:spPr/>
    </dgm:pt>
    <dgm:pt modelId="{DF99A258-EE42-4BCB-9C8A-4C81A2F40859}" type="pres">
      <dgm:prSet presAssocID="{9B574286-F77F-42BB-A8C7-51DE181CC805}" presName="connector2" presStyleLbl="sibTrans2D1" presStyleIdx="1" presStyleCnt="3"/>
      <dgm:spPr/>
    </dgm:pt>
    <dgm:pt modelId="{F0348097-6192-4436-9268-DCFC59B7CE62}" type="pres">
      <dgm:prSet presAssocID="{E2A0EFC9-E2C0-466F-A071-56F179DE750C}" presName="connector3" presStyleLbl="sibTrans2D1" presStyleIdx="2" presStyleCnt="3"/>
      <dgm:spPr/>
    </dgm:pt>
  </dgm:ptLst>
  <dgm:cxnLst>
    <dgm:cxn modelId="{7A298014-D228-4B30-B21A-92A8222622D7}" srcId="{F42B1C5F-6412-4D22-82C8-95619E10C819}" destId="{18C77A14-08F7-4002-BE29-3C9FD93E1F32}" srcOrd="2" destOrd="0" parTransId="{D8FF5345-4DA3-46AF-B861-5290A86B9BE5}" sibTransId="{E2A0EFC9-E2C0-466F-A071-56F179DE750C}"/>
    <dgm:cxn modelId="{DC9F7719-B879-4A4D-AD7A-CA3856C2BCFA}" type="presOf" srcId="{18C77A14-08F7-4002-BE29-3C9FD93E1F32}" destId="{D43158F4-876B-4E8B-BE7C-EBB1AF83F646}" srcOrd="1" destOrd="0" presId="urn:microsoft.com/office/officeart/2005/8/layout/gear1"/>
    <dgm:cxn modelId="{72203F28-2E15-4E46-A9CE-797DD1E5254C}" type="presOf" srcId="{E2A0EFC9-E2C0-466F-A071-56F179DE750C}" destId="{F0348097-6192-4436-9268-DCFC59B7CE62}" srcOrd="0" destOrd="0" presId="urn:microsoft.com/office/officeart/2005/8/layout/gear1"/>
    <dgm:cxn modelId="{E2BDE22E-A4A1-4582-9403-C4024C107658}" type="presOf" srcId="{0AF5CC66-32FA-41EC-A6C3-C86F9B3B3893}" destId="{1F932BEC-6BEB-41FA-BBFA-C5DB8055E2B0}" srcOrd="1" destOrd="0" presId="urn:microsoft.com/office/officeart/2005/8/layout/gear1"/>
    <dgm:cxn modelId="{31B21732-9459-412B-9A23-AAFF4E677D8D}" type="presOf" srcId="{18C77A14-08F7-4002-BE29-3C9FD93E1F32}" destId="{4E323CED-5BCA-41EF-842F-17DCD91B56B2}" srcOrd="3" destOrd="0" presId="urn:microsoft.com/office/officeart/2005/8/layout/gear1"/>
    <dgm:cxn modelId="{EFC6BC3F-0D45-4559-A2C8-3378E45FDD18}" type="presOf" srcId="{6A8BEB62-B0A2-478B-9E46-77150C500FA6}" destId="{8CD8601B-B730-4D36-88A0-77353F57B355}" srcOrd="2" destOrd="0" presId="urn:microsoft.com/office/officeart/2005/8/layout/gear1"/>
    <dgm:cxn modelId="{8DCC8E63-374D-4AC3-B4E6-26EFD8F1ACD9}" type="presOf" srcId="{F42B1C5F-6412-4D22-82C8-95619E10C819}" destId="{DCE45ED1-C9CA-4356-9FA5-F82ABEDB3129}" srcOrd="0" destOrd="0" presId="urn:microsoft.com/office/officeart/2005/8/layout/gear1"/>
    <dgm:cxn modelId="{DB1D5A65-3778-4057-9178-D42A8B37E7C6}" type="presOf" srcId="{18C77A14-08F7-4002-BE29-3C9FD93E1F32}" destId="{F4CEADC8-3220-4771-BA80-602279F6AA22}" srcOrd="2" destOrd="0" presId="urn:microsoft.com/office/officeart/2005/8/layout/gear1"/>
    <dgm:cxn modelId="{B8D7F94A-A686-4596-B41D-F65DF2A36888}" type="presOf" srcId="{9B574286-F77F-42BB-A8C7-51DE181CC805}" destId="{DF99A258-EE42-4BCB-9C8A-4C81A2F40859}" srcOrd="0" destOrd="0" presId="urn:microsoft.com/office/officeart/2005/8/layout/gear1"/>
    <dgm:cxn modelId="{D7FE5055-AF67-4021-ADAD-EDC7499CC54B}" type="presOf" srcId="{18C77A14-08F7-4002-BE29-3C9FD93E1F32}" destId="{02160B7C-7ECC-47FA-95B7-420000F51EF8}" srcOrd="0" destOrd="0" presId="urn:microsoft.com/office/officeart/2005/8/layout/gear1"/>
    <dgm:cxn modelId="{4805127C-53CB-4F3A-8D59-59AE2374FB66}" type="presOf" srcId="{0AF5CC66-32FA-41EC-A6C3-C86F9B3B3893}" destId="{D9F06314-241D-4B6E-A87C-2E31C1F5ED48}" srcOrd="2" destOrd="0" presId="urn:microsoft.com/office/officeart/2005/8/layout/gear1"/>
    <dgm:cxn modelId="{C2A3988E-68F3-4D69-A014-8E56E5A9F4C6}" srcId="{F42B1C5F-6412-4D22-82C8-95619E10C819}" destId="{0AF5CC66-32FA-41EC-A6C3-C86F9B3B3893}" srcOrd="0" destOrd="0" parTransId="{CF4849DC-B8F6-4360-B01A-7A01B3132D2D}" sibTransId="{555C66E2-8F31-443A-B544-3810D5CD2C02}"/>
    <dgm:cxn modelId="{F1AA27A1-E061-416A-9B70-5DC2FE1F370E}" srcId="{F42B1C5F-6412-4D22-82C8-95619E10C819}" destId="{6A8BEB62-B0A2-478B-9E46-77150C500FA6}" srcOrd="1" destOrd="0" parTransId="{EAA36685-266B-4CCA-B514-87958260A510}" sibTransId="{9B574286-F77F-42BB-A8C7-51DE181CC805}"/>
    <dgm:cxn modelId="{94F297DA-4FD5-48D0-848D-615199708D51}" type="presOf" srcId="{6A8BEB62-B0A2-478B-9E46-77150C500FA6}" destId="{72EEC67B-1330-4547-9A9F-6D7B0AFD7B66}" srcOrd="1" destOrd="0" presId="urn:microsoft.com/office/officeart/2005/8/layout/gear1"/>
    <dgm:cxn modelId="{D3A5ECDA-7D07-47A7-973F-FF411B590CC8}" type="presOf" srcId="{6A8BEB62-B0A2-478B-9E46-77150C500FA6}" destId="{723A5875-6C96-451E-908C-D6FAEE3BCE40}" srcOrd="0" destOrd="0" presId="urn:microsoft.com/office/officeart/2005/8/layout/gear1"/>
    <dgm:cxn modelId="{77CF45F7-6C38-4B93-AC66-1DDF75FB6289}" type="presOf" srcId="{555C66E2-8F31-443A-B544-3810D5CD2C02}" destId="{9B715BA4-6AEB-4D7F-A143-FD0D1F819C5D}" srcOrd="0" destOrd="0" presId="urn:microsoft.com/office/officeart/2005/8/layout/gear1"/>
    <dgm:cxn modelId="{D6FE42FA-6D87-4990-A379-0CD22BD3A99A}" type="presOf" srcId="{0AF5CC66-32FA-41EC-A6C3-C86F9B3B3893}" destId="{4AD3EC7C-A185-4A6E-AB69-11D27B7EE940}" srcOrd="0" destOrd="0" presId="urn:microsoft.com/office/officeart/2005/8/layout/gear1"/>
    <dgm:cxn modelId="{1DA71904-FFA1-4C2B-93CC-A85C2F118BB3}" type="presParOf" srcId="{DCE45ED1-C9CA-4356-9FA5-F82ABEDB3129}" destId="{4AD3EC7C-A185-4A6E-AB69-11D27B7EE940}" srcOrd="0" destOrd="0" presId="urn:microsoft.com/office/officeart/2005/8/layout/gear1"/>
    <dgm:cxn modelId="{A6D3D2CB-D287-4015-9510-54101F3FF3CD}" type="presParOf" srcId="{DCE45ED1-C9CA-4356-9FA5-F82ABEDB3129}" destId="{1F932BEC-6BEB-41FA-BBFA-C5DB8055E2B0}" srcOrd="1" destOrd="0" presId="urn:microsoft.com/office/officeart/2005/8/layout/gear1"/>
    <dgm:cxn modelId="{BEB10E24-098C-410D-AC89-075630110E89}" type="presParOf" srcId="{DCE45ED1-C9CA-4356-9FA5-F82ABEDB3129}" destId="{D9F06314-241D-4B6E-A87C-2E31C1F5ED48}" srcOrd="2" destOrd="0" presId="urn:microsoft.com/office/officeart/2005/8/layout/gear1"/>
    <dgm:cxn modelId="{06F1B7B8-D9D2-4643-A134-208E64EA6F47}" type="presParOf" srcId="{DCE45ED1-C9CA-4356-9FA5-F82ABEDB3129}" destId="{723A5875-6C96-451E-908C-D6FAEE3BCE40}" srcOrd="3" destOrd="0" presId="urn:microsoft.com/office/officeart/2005/8/layout/gear1"/>
    <dgm:cxn modelId="{2FB706CE-F119-496B-B8E1-2C206EFA40CD}" type="presParOf" srcId="{DCE45ED1-C9CA-4356-9FA5-F82ABEDB3129}" destId="{72EEC67B-1330-4547-9A9F-6D7B0AFD7B66}" srcOrd="4" destOrd="0" presId="urn:microsoft.com/office/officeart/2005/8/layout/gear1"/>
    <dgm:cxn modelId="{93CE5164-E723-4F28-BBAF-54B5BE892B20}" type="presParOf" srcId="{DCE45ED1-C9CA-4356-9FA5-F82ABEDB3129}" destId="{8CD8601B-B730-4D36-88A0-77353F57B355}" srcOrd="5" destOrd="0" presId="urn:microsoft.com/office/officeart/2005/8/layout/gear1"/>
    <dgm:cxn modelId="{23F5FDB2-F50E-4D29-A904-C08352E03331}" type="presParOf" srcId="{DCE45ED1-C9CA-4356-9FA5-F82ABEDB3129}" destId="{02160B7C-7ECC-47FA-95B7-420000F51EF8}" srcOrd="6" destOrd="0" presId="urn:microsoft.com/office/officeart/2005/8/layout/gear1"/>
    <dgm:cxn modelId="{22CD545C-8ABE-4765-BE12-10991A552209}" type="presParOf" srcId="{DCE45ED1-C9CA-4356-9FA5-F82ABEDB3129}" destId="{D43158F4-876B-4E8B-BE7C-EBB1AF83F646}" srcOrd="7" destOrd="0" presId="urn:microsoft.com/office/officeart/2005/8/layout/gear1"/>
    <dgm:cxn modelId="{83D9C157-EFF5-40E5-A09F-2363F8618A6F}" type="presParOf" srcId="{DCE45ED1-C9CA-4356-9FA5-F82ABEDB3129}" destId="{F4CEADC8-3220-4771-BA80-602279F6AA22}" srcOrd="8" destOrd="0" presId="urn:microsoft.com/office/officeart/2005/8/layout/gear1"/>
    <dgm:cxn modelId="{E0BA3859-D862-49B1-914E-9CE1E2BDEC24}" type="presParOf" srcId="{DCE45ED1-C9CA-4356-9FA5-F82ABEDB3129}" destId="{4E323CED-5BCA-41EF-842F-17DCD91B56B2}" srcOrd="9" destOrd="0" presId="urn:microsoft.com/office/officeart/2005/8/layout/gear1"/>
    <dgm:cxn modelId="{7E46555A-5294-4448-A2D2-14D93B8F56F0}" type="presParOf" srcId="{DCE45ED1-C9CA-4356-9FA5-F82ABEDB3129}" destId="{9B715BA4-6AEB-4D7F-A143-FD0D1F819C5D}" srcOrd="10" destOrd="0" presId="urn:microsoft.com/office/officeart/2005/8/layout/gear1"/>
    <dgm:cxn modelId="{8BA594F6-8CCB-4137-B68D-095174FFA71C}" type="presParOf" srcId="{DCE45ED1-C9CA-4356-9FA5-F82ABEDB3129}" destId="{DF99A258-EE42-4BCB-9C8A-4C81A2F40859}" srcOrd="11" destOrd="0" presId="urn:microsoft.com/office/officeart/2005/8/layout/gear1"/>
    <dgm:cxn modelId="{5C9DF3A9-3C8A-470B-8819-003F58F0C5D4}" type="presParOf" srcId="{DCE45ED1-C9CA-4356-9FA5-F82ABEDB3129}" destId="{F0348097-6192-4436-9268-DCFC59B7CE6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3EC7C-A185-4A6E-AB69-11D27B7EE940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latin typeface="+mj-lt"/>
            </a:rPr>
            <a:t>Mobilnost prihodnosti</a:t>
          </a:r>
        </a:p>
      </dsp:txBody>
      <dsp:txXfrm>
        <a:off x="4392232" y="3136513"/>
        <a:ext cx="1781934" cy="1531918"/>
      </dsp:txXfrm>
    </dsp:sp>
    <dsp:sp modelId="{723A5875-6C96-451E-908C-D6FAEE3BCE40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latin typeface="+mj-lt"/>
            </a:rPr>
            <a:t>Vloga odgovornosti</a:t>
          </a:r>
        </a:p>
      </dsp:txBody>
      <dsp:txXfrm>
        <a:off x="2604759" y="2282937"/>
        <a:ext cx="1076134" cy="1069538"/>
      </dsp:txXfrm>
    </dsp:sp>
    <dsp:sp modelId="{02160B7C-7ECC-47FA-95B7-420000F51EF8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dirty="0">
              <a:latin typeface="+mj-lt"/>
            </a:rPr>
            <a:t>Trajnostni vidik</a:t>
          </a:r>
        </a:p>
      </dsp:txBody>
      <dsp:txXfrm rot="-20700000">
        <a:off x="3738879" y="704426"/>
        <a:ext cx="1192106" cy="1192106"/>
      </dsp:txXfrm>
    </dsp:sp>
    <dsp:sp modelId="{9B715BA4-6AEB-4D7F-A143-FD0D1F819C5D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99A258-EE42-4BCB-9C8A-4C81A2F40859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348097-6192-4436-9268-DCFC59B7CE62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86AF0-00FA-43DD-A60C-5BBE9EE2ED6E}" type="datetimeFigureOut">
              <a:rPr lang="sl-SI" smtClean="0"/>
              <a:t>5. 02. 2020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F86D5-F4FB-4510-BD83-CB129B1056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383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o.si/novice/slovenija/edina-resitev-je-nicelna-toleranca-274376.htm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Ekskluziven dogodek inovativnega formata.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443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1F38F-334F-4C23-B984-5CC3EA65F3BF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9870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Ekskluziven dogodek inovativnega formata.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028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200" dirty="0"/>
              <a:t>Izkustvene točke v sodelovanju z dijaki (Idejni dan) postavijo partnerji Garaže.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200" dirty="0"/>
              <a:t>Tematike in usmeritve so predhodno usklajene in skladne s poslanstvom in usmeritvami Garaže.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sl-SI" sz="1200" dirty="0"/>
              <a:t>Okvirno: med 5 in 8 izkustvenih točk. Tematike in usmeritve so predhodno usklajene in skladne s poslanstvom in usmeritvami Garaže.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l-SI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200" dirty="0"/>
              <a:t>Mobilna razstava: sporočila mladim iz projekta Dijaki dijakom. 34 točk.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200" dirty="0"/>
              <a:t>Zbiranje točk s premikanjem med točkami in po razstavi (aplikacija).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1200" dirty="0"/>
              <a:t>Izziv: logistika (5.000 udeležencev).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1598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Smeh: </a:t>
            </a:r>
            <a:r>
              <a:rPr lang="sl-SI" dirty="0" err="1"/>
              <a:t>Atmosferci</a:t>
            </a:r>
            <a:r>
              <a:rPr lang="sl-SI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Odgovornost. Interaktivno: </a:t>
            </a:r>
            <a:r>
              <a:rPr lang="sl-SI" dirty="0" err="1"/>
              <a:t>Mentimeter</a:t>
            </a:r>
            <a:r>
              <a:rPr lang="sl-SI" dirty="0"/>
              <a:t>. Prižiganje telefonov ali zapestnic vsakih 23 sekund.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WOW: </a:t>
            </a:r>
            <a:r>
              <a:rPr lang="sl-SI" dirty="0" err="1"/>
              <a:t>Dunking</a:t>
            </a:r>
            <a:r>
              <a:rPr lang="sl-SI" dirty="0"/>
              <a:t> </a:t>
            </a:r>
            <a:r>
              <a:rPr lang="sl-SI" dirty="0" err="1"/>
              <a:t>Devils</a:t>
            </a:r>
            <a:r>
              <a:rPr lang="sl-SI" dirty="0"/>
              <a:t> ali Tim Gajser (skok čez avtomobil).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Podelitev priznanj projekta Dijaki dijakom.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Najboljši za volanom.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040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1479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Podelitev priznanj na dogodku 11. junija.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Udeležba dijakov (34 šol, 1.500 dijakov), na to računamo.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Vsebina: pobuda Marte Novak za Idejni dan z učitelji. Vsebina v garaži Stožic.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Promocija, javna prepoznavnost načina dela Dijaki dijakom, dela učiteljev in učencev. Vidnost te ustvarjalnosti, da ni prezrta. </a:t>
            </a:r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Prošnja: pritegnitev vaše šole še dveh šol za udeležbo dijakov 11. junija. Tehniški dan, državljanska vzgoja, OIV. ..</a:t>
            </a:r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lvl="1" indent="0">
              <a:buNone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384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4163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7274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692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26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0593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1493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7022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0949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Zdravnik Stewart Wolf je v petdesetih letih prišel do osupljive ugotovitve: v mestu </a:t>
            </a:r>
            <a:r>
              <a:rPr lang="sl-SI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Roseto</a:t>
            </a:r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ameriški Pensilvaniji ni še nikoli nihče, mlajši od petinpetdesetih let, umrl zaradi težav s srcem. Stopnja smrtnosti med moškimi nad petinšestdeset let je bila za polovico nižja od nacionalnega povprečja.</a:t>
            </a:r>
          </a:p>
          <a:p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 je bil tako iz sebe, da je za pomoč prosil še sociologa Johna </a:t>
            </a:r>
            <a:r>
              <a:rPr lang="sl-SI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Bruhna</a:t>
            </a:r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ki se je skupino študentov odpravil od hiše do hiše in se pogovoril z vsakim prebivalcem </a:t>
            </a:r>
            <a:r>
              <a:rPr lang="sl-SI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Roseta</a:t>
            </a:r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starejšim od dvajset let. </a:t>
            </a:r>
          </a:p>
          <a:p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Hrana? Kajenje? Lokacija? Ne. Skrivnost je bila skrita v </a:t>
            </a:r>
            <a:r>
              <a:rPr lang="sl-SI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Rosetu</a:t>
            </a:r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samem. Namreč, v hišah so skupaj živele tri generacije, dedki in babice so uživali izjemno spoštovanje, sosedje so kuhali drug za drugega, v mestu je delovalo dvaindvajset prostočasnih združenj, skupnost je skupaj držal egalitarni etos in je bogate spodbujal, da so delili z manj bogatimi ter jim pomagali premagovati težave. </a:t>
            </a:r>
          </a:p>
          <a:p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Zdravje ljudi je bilo tako nevsakdanje dobro zaradi prijazne skupnosti, ki so si jo ustvarili. Ključ zdravja so odnosi in naravnanost, da poskrbimo eden za drugega.</a:t>
            </a:r>
            <a:endParaRPr lang="sl-SI" b="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541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Zalina zgodba:</a:t>
            </a:r>
            <a:r>
              <a:rPr lang="sl-SI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Vsako jutro se z Miho pripeljeta v službo iz Domžal v Ljubljano. Zala pravi, da se v Domžalah postavita v kolono in se običajno po polžje premikata proti prestolnici. Zaradi gneče in nepredvidljivosti (npr. prometne nesreče) sta običajno pozna, velikokrat zato nervozna, sploh če je v igri kakšen zgodnji jutranji sestanek. Sicer imata srečo, da je njun urnik premičen, a je treba na ta račun velikokrat podaljšati službo in potem zopet hiteti domov.</a:t>
            </a:r>
            <a:endParaRPr lang="sl-SI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je morda najbolj očitno v mestih, na primer v Ljubljani (glej podatke, ki veljajo samo za zaposlene, ne vključujejo npr. študentov, prebivalcev Ljubljane, tranzitnih gostov idr. A pozor: podatek je za vsa prevozna sredstva, ne samo avtomobile).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044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1F38F-334F-4C23-B984-5CC3EA65F3BF}" type="slidenum">
              <a:rPr lang="sl-SI" smtClean="0"/>
              <a:t>37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9268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1F38F-334F-4C23-B984-5CC3EA65F3BF}" type="slidenum">
              <a:rPr lang="sl-SI" smtClean="0"/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02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on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Drugs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2015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96,043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schoolchildren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countries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consumption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carried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slightly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declining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Twenty-five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ago, 89 per cent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respondents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last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figure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81 per cent. Data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Slovenia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a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 to 2015,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87% to 89%,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last 12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 to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73% to 80%.</a:t>
            </a:r>
          </a:p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P.S: Novejših podatkov zaenkrat še nimamo. </a:t>
            </a:r>
          </a:p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Zanimiv podatek: Pivovarna Laško Union je zavezana k spodbujanju odgovornega pitje in uporabe moči njihovih blagovnih znamk, ki sporočajo, naj veljata odgovornost in zmernost. Več kot 10 % medijskega in oglaševalskega proračuna namenjajo ravno promociji odgovorne konzumacije. Znotraj njihove iniciative Izbira 0.0 % potekajo na primer kampanje »Varno je legendarno« ali pa »Ko voziš, ne pij«; evropska zaveza, Stefan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Orlowski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President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HEINEKEN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»As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signatories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-age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audiences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exposed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consuming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offline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advertising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committed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promoting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l-S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consumption</a:t>
            </a: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.«</a:t>
            </a:r>
          </a:p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Izziv: kako doseči, da bo izbira 0,0 postala družbeno bolj sprejemljiva kot alkohol kot odgovoren spremljevalec družabnosti?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1F38F-334F-4C23-B984-5CC3EA65F3BF}" type="slidenum">
              <a:rPr lang="sl-SI" smtClean="0"/>
              <a:t>39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6424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>
                <a:hlinkClick r:id="rId3"/>
              </a:rPr>
              <a:t>https://www.delo.si/novice/slovenija/edina-resitev-je-nicelna-toleranca-274376.html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40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9815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Če hočeš uspeti, moraš imeti elemente uspeha. Garaža jih ima. </a:t>
            </a:r>
          </a:p>
          <a:p>
            <a:endParaRPr lang="sl-SI" dirty="0"/>
          </a:p>
          <a:p>
            <a:pPr marL="1143000" lvl="1" indent="-457200">
              <a:buFont typeface="+mj-lt"/>
              <a:buAutoNum type="arabicPeriod"/>
            </a:pPr>
            <a:r>
              <a:rPr lang="sl-SI" sz="2000" dirty="0"/>
              <a:t>Prava stvar v pravem času.  </a:t>
            </a:r>
            <a:r>
              <a:rPr lang="sl-SI" sz="2000" i="1" dirty="0" err="1"/>
              <a:t>Zeitgeist</a:t>
            </a:r>
            <a:r>
              <a:rPr lang="sl-SI" sz="2000" i="1" dirty="0"/>
              <a:t>. </a:t>
            </a:r>
            <a:r>
              <a:rPr lang="sl-SI" sz="2000" i="0" dirty="0"/>
              <a:t>Upoštevamo raziskave, trende, glas mladih. </a:t>
            </a: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000" dirty="0"/>
              <a:t>Iskrenost. In notranja motivacija. AMZS ima 111 let. Tu je odgovornost do zveze, so tudi osebne zgodbe: Manuela, Lucije, Jureta, Edite, Matjaža…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000" dirty="0"/>
              <a:t>Znanje. Vodenja sprememb, projektnega vodenja; izkušnje projektov Najboljši za volanom, Dijaki dijakom, IIB, IL, Gazele, … Delamo na pravi način, Garaža = potovanje, skupno učenje. Primož Ekart: Vihar v glavi….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000" dirty="0"/>
              <a:t>Vključenost. Ključnih deležnikov. Mladih, AVP, Zavoda za šolstvo, učiteljev, vsebinskih in navsezadnje tudi finančnih partnerjev…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000" dirty="0"/>
              <a:t>Odgovornost za skupno dobro. Skupaj obračamo na bolje. 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358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478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Matjaž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3F76-3845-4E36-9FC0-22219EB3BF07}" type="slidenum">
              <a:rPr lang="sl-SI" smtClean="0"/>
              <a:pPr/>
              <a:t>43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2029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Matjaž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E3F76-3845-4E36-9FC0-22219EB3BF07}" type="slidenum">
              <a:rPr lang="sl-SI" smtClean="0"/>
              <a:pPr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19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junija 2020 bo v Sloveniji dogodek, ki ga evropska javnost še ni doživela. Festival mobilnosti GARAŽA bo v Stožice privabil osem tisoč mladih, ki bodo s svojimi odločitvami v živo vplivali na potek programa. V 90 minutah bodo spoznali, kakšna je prihodnost mobilnosti in vlogo odgovornosti, ki jo pri tem nosijo sami. V resničnem življenju imajo namreč dejanja tudi dejanske posledice. 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Naredili bomo nekaj, kar se bo dogajalo že prej in imelo posledice še dolgo po tem.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4811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Zato, ker bomo skupaj z vami lažje in učinkoviteje dosegli cilj projekta – AKTIVIRATI MLADE ZA SPREMEMBE, jih navdušiti za odgovorno življenje in v njih vzpodbuditi zavedanje njihove močne vloge v svetu. </a:t>
            </a:r>
          </a:p>
          <a:p>
            <a:r>
              <a:rPr lang="sl-SI" dirty="0"/>
              <a:t>Kako velik izziv je pred nami, je pred družbo?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899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160.000 mladih v 197 državah so v kampanji med 1.10.2015-1.4.2016 vprašali, kakšna bo po njihovo družba čez 15 let?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68 % mladih v svetu meni, da bo družba čez 15 let boljša; v zahodni Evropi tako misli tri četrtine mladih (74 %). V Sloveniji je slika obrnjena: 57 % mladih meni, da bo družba slabša.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Podobno je pri vzrokih: mednarodno mladi za počasen napredek ovire vidijo predvsem v pomanjkanju denarja in priložnosti, v Sloveniji pa je na prvem mestu pomanjkanje </a:t>
            </a:r>
            <a:r>
              <a:rPr lang="sl-S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zainteresiranosti za izboljšanje.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Zagotovo rdeč alarm …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193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5594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Kaj je Garaža? 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683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F86D5-F4FB-4510-BD83-CB129B105680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213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480" y="0"/>
            <a:ext cx="12199480" cy="6858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74" y="1842449"/>
            <a:ext cx="5774371" cy="31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480" y="0"/>
            <a:ext cx="12199480" cy="6858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7370"/>
            <a:ext cx="9144000" cy="5003260"/>
          </a:xfrm>
        </p:spPr>
        <p:txBody>
          <a:bodyPr anchor="ctr" anchorCtr="0"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12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29776" y="1063557"/>
            <a:ext cx="9424023" cy="627131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9DF7-5331-4C2E-BF02-3BFF049A4EF8}" type="datetimeFigureOut">
              <a:rPr lang="sl-SI" smtClean="0"/>
              <a:t>5. 02. 2020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D4DB-4941-4B8F-8F2F-3D6306FDF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34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9DF7-5331-4C2E-BF02-3BFF049A4EF8}" type="datetimeFigureOut">
              <a:rPr lang="sl-SI" smtClean="0"/>
              <a:t>5. 02. 2020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BD4DB-4941-4B8F-8F2F-3D6306FDF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156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680520"/>
          </a:xfrm>
        </p:spPr>
        <p:txBody>
          <a:bodyPr>
            <a:normAutofit/>
          </a:bodyPr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307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9776" y="365125"/>
            <a:ext cx="94240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776" y="1825625"/>
            <a:ext cx="94240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5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D6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02D6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02D6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2D6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D6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D6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il.finance.si/" TargetMode="External"/><Relationship Id="rId4" Type="http://schemas.openxmlformats.org/officeDocument/2006/relationships/hyperlink" Target="https://tl.finance.si/8954218/V-Ljubljano-se-vsak-dan-na-delo-pripelje-vec-kot-127-tisoc-ljudi-Oglejte-si-koliko-prostora-zasede-30-tisoc-avtov?cctest&amp;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hyperlink" Target="https://www.delo.si/novice/slovenija/edina-resitev-je-nicelna-toleranca-274376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1.xml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chart" Target="../charts/chart3.xml"/><Relationship Id="rId10" Type="http://schemas.openxmlformats.org/officeDocument/2006/relationships/image" Target="../media/image11.png"/><Relationship Id="rId4" Type="http://schemas.openxmlformats.org/officeDocument/2006/relationships/chart" Target="../charts/chart2.xml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56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CE58D9-827D-4DCB-9A7A-D75E7D572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0" y="1441938"/>
            <a:ext cx="751800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Garaža: kako? </a:t>
            </a:r>
            <a:b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&lt;Festival mobilnosti&gt;</a:t>
            </a:r>
            <a:b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3600" dirty="0"/>
              <a:t>mag. Edita Krajnović, Mediade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6173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C042A4A8-0751-49FD-89EE-CEB93D00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953" y="792691"/>
            <a:ext cx="7627088" cy="5003260"/>
          </a:xfrm>
        </p:spPr>
        <p:txBody>
          <a:bodyPr>
            <a:normAutofit fontScale="90000"/>
          </a:bodyPr>
          <a:lstStyle/>
          <a:p>
            <a:r>
              <a:rPr lang="sl-SI" b="0" i="1" dirty="0"/>
              <a:t>»Starši svojim otrokom plačamo kar nekaj denarja, da naredijo vozniški izpit in se naučijo varne in odgovorne vožnje. Potem jih v nekaj urah s svojim (ne)zgledom, neupoštevanjem pravil prometa, (ne)odnosom do sovoznikov, pokvarimo.«</a:t>
            </a:r>
            <a:br>
              <a:rPr lang="sl-SI" dirty="0"/>
            </a:br>
            <a:endParaRPr lang="sl-SI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627B02-3A0B-4D01-AC75-FEC53D0F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792"/>
            <a:ext cx="12276365" cy="777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3">
            <a:extLst>
              <a:ext uri="{FF2B5EF4-FFF2-40B4-BE49-F238E27FC236}">
                <a16:creationId xmlns:a16="http://schemas.microsoft.com/office/drawing/2014/main" id="{E8ADC894-92AD-4B5C-BF37-61DEE99D7CF3}"/>
              </a:ext>
            </a:extLst>
          </p:cNvPr>
          <p:cNvSpPr txBox="1">
            <a:spLocks/>
          </p:cNvSpPr>
          <p:nvPr/>
        </p:nvSpPr>
        <p:spPr>
          <a:xfrm>
            <a:off x="0" y="-188541"/>
            <a:ext cx="4802396" cy="741230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D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000" b="0" i="1" dirty="0">
                <a:solidFill>
                  <a:srgbClr val="FFD200"/>
                </a:solidFill>
              </a:rPr>
              <a:t>» Pogled na avtocesto pokaže, da v avtomobilu pogosto sedi en sam človek. Vsi se vozimo v isto smer, a vsak v svojem avtomobilu. </a:t>
            </a:r>
          </a:p>
          <a:p>
            <a:pPr algn="l"/>
            <a:endParaRPr lang="sl-SI" sz="2000" b="0" i="1" dirty="0">
              <a:solidFill>
                <a:srgbClr val="FFD200"/>
              </a:solidFill>
            </a:endParaRPr>
          </a:p>
          <a:p>
            <a:pPr algn="l"/>
            <a:r>
              <a:rPr lang="sl-SI" sz="2000" b="0" i="1" dirty="0">
                <a:solidFill>
                  <a:srgbClr val="FFD200"/>
                </a:solidFill>
              </a:rPr>
              <a:t>…Vsi gledajo v svoj vozni pas in kako bodo oni na njem. </a:t>
            </a:r>
          </a:p>
          <a:p>
            <a:pPr algn="l"/>
            <a:endParaRPr lang="sl-SI" sz="2000" b="0" i="1" dirty="0">
              <a:solidFill>
                <a:srgbClr val="FFD200"/>
              </a:solidFill>
            </a:endParaRPr>
          </a:p>
          <a:p>
            <a:pPr algn="l"/>
            <a:r>
              <a:rPr lang="sl-SI" sz="2000" b="0" i="1" dirty="0">
                <a:solidFill>
                  <a:srgbClr val="FFD200"/>
                </a:solidFill>
              </a:rPr>
              <a:t>Slovenija in mi vsi bomo zmagali takrat, ko bomo -  po načelih </a:t>
            </a:r>
            <a:r>
              <a:rPr lang="sl-SI" sz="2000" b="0" i="1" dirty="0" err="1">
                <a:solidFill>
                  <a:srgbClr val="FFD200"/>
                </a:solidFill>
              </a:rPr>
              <a:t>Vključi.vse</a:t>
            </a:r>
            <a:r>
              <a:rPr lang="sl-SI" sz="2000" b="0" i="1" dirty="0">
                <a:solidFill>
                  <a:srgbClr val="FFD200"/>
                </a:solidFill>
              </a:rPr>
              <a:t>  - vsi na enem avtobusu, ki pelje v skupno smer.«</a:t>
            </a:r>
          </a:p>
          <a:p>
            <a:pPr algn="r"/>
            <a:endParaRPr lang="sl-SI" sz="2000" b="0" i="1" dirty="0">
              <a:solidFill>
                <a:srgbClr val="FFD200"/>
              </a:solidFill>
            </a:endParaRPr>
          </a:p>
          <a:p>
            <a:pPr algn="r"/>
            <a:endParaRPr lang="sl-SI" sz="1600" b="0" i="1" dirty="0">
              <a:solidFill>
                <a:srgbClr val="FFD200"/>
              </a:solidFill>
            </a:endParaRPr>
          </a:p>
          <a:p>
            <a:pPr algn="r"/>
            <a:r>
              <a:rPr lang="sl-SI" sz="1400" b="0" i="1" dirty="0">
                <a:solidFill>
                  <a:srgbClr val="FFD200"/>
                </a:solidFill>
              </a:rPr>
              <a:t>Mag. Lucija Sajevec, direktorica AMZS, Mlada </a:t>
            </a:r>
            <a:r>
              <a:rPr lang="sl-SI" sz="1400" b="0" i="1" dirty="0" err="1">
                <a:solidFill>
                  <a:srgbClr val="FFD200"/>
                </a:solidFill>
              </a:rPr>
              <a:t>managerka</a:t>
            </a:r>
            <a:r>
              <a:rPr lang="sl-SI" sz="1400" b="0" i="1" dirty="0">
                <a:solidFill>
                  <a:srgbClr val="FFD200"/>
                </a:solidFill>
              </a:rPr>
              <a:t> 2019</a:t>
            </a:r>
            <a:br>
              <a:rPr lang="sl-SI" sz="2000" dirty="0">
                <a:solidFill>
                  <a:srgbClr val="FFD200"/>
                </a:solidFill>
              </a:rPr>
            </a:br>
            <a:endParaRPr lang="sl-SI" sz="2000" dirty="0">
              <a:solidFill>
                <a:srgbClr val="FF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2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9E25D8-8C5B-42DE-A309-463C18266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9837" y="1689138"/>
            <a:ext cx="9364586" cy="209908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4000"/>
              </a:lnSpc>
              <a:buNone/>
            </a:pPr>
            <a:endParaRPr lang="sl-SI" dirty="0">
              <a:latin typeface="+mj-lt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sl-SI" b="1" dirty="0">
                <a:latin typeface="+mj-lt"/>
              </a:rPr>
              <a:t>Garaža se razvija kot interdisciplinaren, medgeneracijski (VŽU), inovativen komunikacijski projekt. </a:t>
            </a:r>
          </a:p>
          <a:p>
            <a:pPr marL="0" indent="0" algn="ctr">
              <a:lnSpc>
                <a:spcPct val="114000"/>
              </a:lnSpc>
              <a:buNone/>
            </a:pPr>
            <a:endParaRPr lang="sl-SI" dirty="0">
              <a:latin typeface="+mj-lt"/>
            </a:endParaRP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endParaRPr lang="sl-SI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sz="3200" dirty="0">
              <a:latin typeface="+mj-lt"/>
            </a:endParaRPr>
          </a:p>
          <a:p>
            <a:pPr marL="0" indent="0" algn="r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dirty="0">
              <a:latin typeface="+mj-lt"/>
            </a:endParaRPr>
          </a:p>
        </p:txBody>
      </p:sp>
      <p:sp>
        <p:nvSpPr>
          <p:cNvPr id="5" name="Označba mesta vsebine 6">
            <a:extLst>
              <a:ext uri="{FF2B5EF4-FFF2-40B4-BE49-F238E27FC236}">
                <a16:creationId xmlns:a16="http://schemas.microsoft.com/office/drawing/2014/main" id="{CF8BF1B3-ED24-487B-8042-9D55F8CED886}"/>
              </a:ext>
            </a:extLst>
          </p:cNvPr>
          <p:cNvSpPr txBox="1">
            <a:spLocks/>
          </p:cNvSpPr>
          <p:nvPr/>
        </p:nvSpPr>
        <p:spPr>
          <a:xfrm>
            <a:off x="2105668" y="3817619"/>
            <a:ext cx="7980664" cy="2772591"/>
          </a:xfrm>
          <a:prstGeom prst="rect">
            <a:avLst/>
          </a:prstGeom>
          <a:solidFill>
            <a:srgbClr val="FFD200">
              <a:alpha val="54118"/>
            </a:srgb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i="1" dirty="0">
                <a:solidFill>
                  <a:schemeClr val="bg1"/>
                </a:solidFill>
              </a:rPr>
              <a:t>Doživetje na poti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Vplivam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Spreminjam</a:t>
            </a:r>
            <a:r>
              <a:rPr lang="sl-SI" dirty="0">
                <a:solidFill>
                  <a:schemeClr val="bg1"/>
                </a:solidFill>
              </a:rPr>
              <a:t> Smeh Navdušenje </a:t>
            </a:r>
            <a:r>
              <a:rPr lang="sl-SI" sz="4000" dirty="0" err="1">
                <a:solidFill>
                  <a:schemeClr val="bg1"/>
                </a:solidFill>
              </a:rPr>
              <a:t>Wow</a:t>
            </a:r>
            <a:r>
              <a:rPr lang="sl-SI" sz="4000" dirty="0">
                <a:solidFill>
                  <a:schemeClr val="bg1"/>
                </a:solidFill>
              </a:rPr>
              <a:t> efekt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i="1" dirty="0">
                <a:solidFill>
                  <a:schemeClr val="bg1"/>
                </a:solidFill>
              </a:rPr>
              <a:t>Družbeni eksperiment ali morda inovacija </a:t>
            </a:r>
            <a:r>
              <a:rPr lang="sl-SI" dirty="0">
                <a:solidFill>
                  <a:schemeClr val="bg1"/>
                </a:solidFill>
              </a:rPr>
              <a:t>Gibanje Inovativno Povezovalno </a:t>
            </a:r>
            <a:r>
              <a:rPr lang="sl-SI" sz="1600" dirty="0">
                <a:solidFill>
                  <a:schemeClr val="bg1"/>
                </a:solidFill>
              </a:rPr>
              <a:t>Dolgoročen učinek </a:t>
            </a:r>
            <a:r>
              <a:rPr lang="sl-SI" dirty="0">
                <a:solidFill>
                  <a:schemeClr val="bg1"/>
                </a:solidFill>
              </a:rPr>
              <a:t>Aktivacija Agilnost </a:t>
            </a:r>
            <a:r>
              <a:rPr lang="sl-SI" sz="3200" dirty="0">
                <a:solidFill>
                  <a:schemeClr val="bg1"/>
                </a:solidFill>
              </a:rPr>
              <a:t>Trajnost</a:t>
            </a:r>
            <a:r>
              <a:rPr lang="sl-SI" dirty="0">
                <a:solidFill>
                  <a:schemeClr val="bg1"/>
                </a:solidFill>
              </a:rPr>
              <a:t> Mobilnost Varnost </a:t>
            </a:r>
            <a:r>
              <a:rPr lang="sl-SI" sz="1600" dirty="0">
                <a:solidFill>
                  <a:schemeClr val="bg1"/>
                </a:solidFill>
              </a:rPr>
              <a:t>Odgovornost </a:t>
            </a:r>
          </a:p>
        </p:txBody>
      </p:sp>
    </p:spTree>
    <p:extLst>
      <p:ext uri="{BB962C8B-B14F-4D97-AF65-F5344CB8AC3E}">
        <p14:creationId xmlns:p14="http://schemas.microsoft.com/office/powerpoint/2010/main" val="23475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9E25D8-8C5B-42DE-A309-463C18266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2462" y="807396"/>
            <a:ext cx="9027824" cy="5243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>
                <a:latin typeface="+mj-lt"/>
              </a:rPr>
              <a:t>Usmeritve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Ne drobimo aktivnosti in preventivnih akcij. </a:t>
            </a:r>
            <a:r>
              <a:rPr lang="sl-SI" sz="2400" i="1" dirty="0">
                <a:latin typeface="+mj-lt"/>
              </a:rPr>
              <a:t>Povezujemo.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Ne žugamo temveč </a:t>
            </a:r>
            <a:r>
              <a:rPr lang="sl-SI" sz="2400" i="1" dirty="0">
                <a:latin typeface="+mj-lt"/>
              </a:rPr>
              <a:t>vključujemo</a:t>
            </a:r>
            <a:r>
              <a:rPr lang="sl-SI" sz="2400" dirty="0">
                <a:latin typeface="+mj-lt"/>
              </a:rPr>
              <a:t>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i="1" dirty="0">
                <a:latin typeface="+mj-lt"/>
              </a:rPr>
              <a:t>Zvezde</a:t>
            </a:r>
            <a:r>
              <a:rPr lang="sl-SI" sz="2400" dirty="0">
                <a:latin typeface="+mj-lt"/>
              </a:rPr>
              <a:t> dogodka so </a:t>
            </a:r>
            <a:r>
              <a:rPr lang="sl-SI" sz="2400" i="1" dirty="0">
                <a:latin typeface="+mj-lt"/>
              </a:rPr>
              <a:t>mladi</a:t>
            </a:r>
            <a:r>
              <a:rPr lang="sl-SI" sz="2400" dirty="0">
                <a:latin typeface="+mj-lt"/>
              </a:rPr>
              <a:t>, starejši so mentorji.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Ni dogodek, temveč dogajanje. </a:t>
            </a:r>
            <a:r>
              <a:rPr lang="sl-SI" sz="2400" i="1" dirty="0">
                <a:latin typeface="+mj-lt"/>
              </a:rPr>
              <a:t>Gibanje</a:t>
            </a:r>
            <a:r>
              <a:rPr lang="sl-SI" sz="2400" dirty="0">
                <a:latin typeface="+mj-lt"/>
              </a:rPr>
              <a:t>. Potovanje.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Uporabljamo jezik pozitivnega. </a:t>
            </a:r>
            <a:r>
              <a:rPr lang="sl-SI" sz="2400" i="1" dirty="0">
                <a:latin typeface="+mj-lt"/>
              </a:rPr>
              <a:t>Ustvarjalnost. </a:t>
            </a:r>
            <a:r>
              <a:rPr lang="sl-SI" sz="2400" dirty="0">
                <a:latin typeface="+mj-lt"/>
              </a:rPr>
              <a:t>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i="1" dirty="0">
                <a:latin typeface="+mj-lt"/>
              </a:rPr>
              <a:t>Festival</a:t>
            </a:r>
            <a:r>
              <a:rPr lang="sl-SI" sz="2400" dirty="0">
                <a:latin typeface="+mj-lt"/>
              </a:rPr>
              <a:t>: veselje.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Mobilnost: </a:t>
            </a:r>
            <a:r>
              <a:rPr lang="sl-SI" sz="2400" i="1" dirty="0" err="1">
                <a:latin typeface="+mj-lt"/>
              </a:rPr>
              <a:t>movere</a:t>
            </a:r>
            <a:r>
              <a:rPr lang="sl-SI" sz="2400" dirty="0">
                <a:latin typeface="+mj-lt"/>
              </a:rPr>
              <a:t>. Motivacija.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061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3EE83DC-EE14-4599-9848-B81B5007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82379"/>
            <a:ext cx="9424023" cy="4351338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sl-SI" sz="2400" dirty="0"/>
              <a:t>Organizator: AMZS.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dirty="0"/>
              <a:t>Razvojni partner: Mediade. 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dirty="0"/>
              <a:t>Zavod za šolstvo RS, projekt </a:t>
            </a:r>
            <a:r>
              <a:rPr lang="sl-SI" sz="2400" i="1" dirty="0"/>
              <a:t>Dijaki dijakom</a:t>
            </a:r>
            <a:r>
              <a:rPr lang="sl-SI" sz="2400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/>
              <a:t>Podjetja/partnerji z vsebino, povezano z mobilnostjo prihodnosti. 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/>
              <a:t>AVP RS, Ministrstvo za zdravje, Ministrstvo za infrastrukturo (TBC).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/>
              <a:t>Zavod 404, SKOZ / Gimnazija Vič, Študentska sekcija Društva za marketing Slovenije, e-Študentski servis,, Ljubljanski univerzitetni inkubator, </a:t>
            </a:r>
            <a:r>
              <a:rPr lang="sl-SI" sz="2400" dirty="0" err="1"/>
              <a:t>Ustvarjalnik</a:t>
            </a:r>
            <a:r>
              <a:rPr lang="sl-SI" sz="2400" dirty="0"/>
              <a:t>, Karierni center Univerze v Ljubljani. </a:t>
            </a:r>
          </a:p>
          <a:p>
            <a:pPr marL="457200" lvl="0" indent="-457200">
              <a:buFont typeface="+mj-lt"/>
              <a:buAutoNum type="arabicPeriod"/>
            </a:pPr>
            <a:r>
              <a:rPr lang="sl-SI" sz="2400" i="1" dirty="0"/>
              <a:t>…</a:t>
            </a:r>
            <a:endParaRPr lang="sl-SI" sz="2400" dirty="0"/>
          </a:p>
          <a:p>
            <a:pPr marL="0" lvl="0" indent="0" algn="ctr">
              <a:lnSpc>
                <a:spcPct val="114000"/>
              </a:lnSpc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59B87EB3-9C5E-4FB8-977E-FCE9AEF8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Partnerji, deležniki, podporniki </a:t>
            </a:r>
          </a:p>
        </p:txBody>
      </p:sp>
    </p:spTree>
    <p:extLst>
      <p:ext uri="{BB962C8B-B14F-4D97-AF65-F5344CB8AC3E}">
        <p14:creationId xmlns:p14="http://schemas.microsoft.com/office/powerpoint/2010/main" val="3704509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F811D734-68D6-44B5-8872-5C70B8C43465}"/>
              </a:ext>
            </a:extLst>
          </p:cNvPr>
          <p:cNvGrpSpPr/>
          <p:nvPr/>
        </p:nvGrpSpPr>
        <p:grpSpPr>
          <a:xfrm>
            <a:off x="4598163" y="128405"/>
            <a:ext cx="2630029" cy="1426636"/>
            <a:chOff x="4065488" y="3346"/>
            <a:chExt cx="2029023" cy="1318865"/>
          </a:xfrm>
        </p:grpSpPr>
        <p:sp>
          <p:nvSpPr>
            <p:cNvPr id="40" name="Pravokotnik: zaokroženi vogali 39">
              <a:extLst>
                <a:ext uri="{FF2B5EF4-FFF2-40B4-BE49-F238E27FC236}">
                  <a16:creationId xmlns:a16="http://schemas.microsoft.com/office/drawing/2014/main" id="{DE486F83-4E8A-45A5-A0B8-2E900EB003B6}"/>
                </a:ext>
              </a:extLst>
            </p:cNvPr>
            <p:cNvSpPr/>
            <p:nvPr/>
          </p:nvSpPr>
          <p:spPr>
            <a:xfrm>
              <a:off x="4065488" y="3346"/>
              <a:ext cx="2029023" cy="1318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Pravokotnik: zaokroženi vogali 4">
              <a:extLst>
                <a:ext uri="{FF2B5EF4-FFF2-40B4-BE49-F238E27FC236}">
                  <a16:creationId xmlns:a16="http://schemas.microsoft.com/office/drawing/2014/main" id="{7BBF32C0-C1FC-470A-A284-A23C03335F7F}"/>
                </a:ext>
              </a:extLst>
            </p:cNvPr>
            <p:cNvSpPr txBox="1"/>
            <p:nvPr/>
          </p:nvSpPr>
          <p:spPr>
            <a:xfrm>
              <a:off x="4129870" y="67728"/>
              <a:ext cx="1900259" cy="1190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2400" b="1" dirty="0">
                  <a:solidFill>
                    <a:srgbClr val="002D62"/>
                  </a:solidFill>
                  <a:latin typeface="+mj-lt"/>
                </a:rPr>
                <a:t>o</a:t>
              </a:r>
              <a:r>
                <a:rPr lang="sl-SI" sz="2400" b="1" kern="1200" dirty="0">
                  <a:solidFill>
                    <a:srgbClr val="002D62"/>
                  </a:solidFill>
                  <a:latin typeface="+mj-lt"/>
                </a:rPr>
                <a:t>der: spektakel</a:t>
              </a:r>
            </a:p>
          </p:txBody>
        </p:sp>
      </p:grpSp>
      <p:sp>
        <p:nvSpPr>
          <p:cNvPr id="23" name="Raven povezovalnik 5">
            <a:extLst>
              <a:ext uri="{FF2B5EF4-FFF2-40B4-BE49-F238E27FC236}">
                <a16:creationId xmlns:a16="http://schemas.microsoft.com/office/drawing/2014/main" id="{23E9B50F-9FFC-4E51-832A-F33FBF6037B6}"/>
              </a:ext>
            </a:extLst>
          </p:cNvPr>
          <p:cNvSpPr/>
          <p:nvPr/>
        </p:nvSpPr>
        <p:spPr>
          <a:xfrm>
            <a:off x="2976710" y="534456"/>
            <a:ext cx="6833495" cy="5702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64426" y="208914"/>
                </a:moveTo>
                <a:arcTo wR="2635963" hR="2635963" stAng="17577889" swAng="1962408"/>
              </a:path>
            </a:pathLst>
          </a:custGeom>
          <a:noFill/>
        </p:spPr>
        <p:style>
          <a:lnRef idx="1">
            <a:schemeClr val="accent4">
              <a:shade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783985A8-B79C-459F-A6E3-8D47E0298CB2}"/>
              </a:ext>
            </a:extLst>
          </p:cNvPr>
          <p:cNvGrpSpPr/>
          <p:nvPr/>
        </p:nvGrpSpPr>
        <p:grpSpPr>
          <a:xfrm>
            <a:off x="7105113" y="2019454"/>
            <a:ext cx="2630029" cy="1426636"/>
            <a:chOff x="6572438" y="1824752"/>
            <a:chExt cx="2029023" cy="1318865"/>
          </a:xfrm>
        </p:grpSpPr>
        <p:sp>
          <p:nvSpPr>
            <p:cNvPr id="38" name="Pravokotnik: zaokroženi vogali 37">
              <a:extLst>
                <a:ext uri="{FF2B5EF4-FFF2-40B4-BE49-F238E27FC236}">
                  <a16:creationId xmlns:a16="http://schemas.microsoft.com/office/drawing/2014/main" id="{FE8E8160-D21E-44F8-BA71-DEF83B808935}"/>
                </a:ext>
              </a:extLst>
            </p:cNvPr>
            <p:cNvSpPr/>
            <p:nvPr/>
          </p:nvSpPr>
          <p:spPr>
            <a:xfrm>
              <a:off x="6572438" y="1824752"/>
              <a:ext cx="2029023" cy="1318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0">
              <a:schemeClr val="accent4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Pravokotnik: zaokroženi vogali 7">
              <a:extLst>
                <a:ext uri="{FF2B5EF4-FFF2-40B4-BE49-F238E27FC236}">
                  <a16:creationId xmlns:a16="http://schemas.microsoft.com/office/drawing/2014/main" id="{1878B9BA-C41B-40B6-9765-817BF4434368}"/>
                </a:ext>
              </a:extLst>
            </p:cNvPr>
            <p:cNvSpPr txBox="1"/>
            <p:nvPr/>
          </p:nvSpPr>
          <p:spPr>
            <a:xfrm>
              <a:off x="6636820" y="1889134"/>
              <a:ext cx="1900259" cy="1190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400" b="1" dirty="0">
                  <a:solidFill>
                    <a:srgbClr val="002D62"/>
                  </a:solidFill>
                  <a:latin typeface="+mj-lt"/>
                </a:rPr>
                <a:t>garaža: izkustvene točke, razstava </a:t>
              </a:r>
            </a:p>
          </p:txBody>
        </p:sp>
      </p:grpSp>
      <p:sp>
        <p:nvSpPr>
          <p:cNvPr id="25" name="Raven povezovalnik 8">
            <a:extLst>
              <a:ext uri="{FF2B5EF4-FFF2-40B4-BE49-F238E27FC236}">
                <a16:creationId xmlns:a16="http://schemas.microsoft.com/office/drawing/2014/main" id="{D3673336-2AF6-452C-A0AE-1DA25CFC356C}"/>
              </a:ext>
            </a:extLst>
          </p:cNvPr>
          <p:cNvSpPr/>
          <p:nvPr/>
        </p:nvSpPr>
        <p:spPr>
          <a:xfrm>
            <a:off x="2381795" y="577639"/>
            <a:ext cx="6833495" cy="5702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268297" y="2497692"/>
                </a:moveTo>
                <a:arcTo wR="2635963" hR="2635963" stAng="21419589" swAng="2196971"/>
              </a:path>
            </a:pathLst>
          </a:custGeom>
          <a:noFill/>
        </p:spPr>
        <p:style>
          <a:lnRef idx="1">
            <a:schemeClr val="accent4">
              <a:shade val="90000"/>
              <a:hueOff val="-253667"/>
              <a:satOff val="0"/>
              <a:lumOff val="15614"/>
              <a:alphaOff val="0"/>
            </a:schemeClr>
          </a:lnRef>
          <a:fillRef idx="0">
            <a:scrgbClr r="0" g="0" b="0"/>
          </a:fillRef>
          <a:effectRef idx="0">
            <a:schemeClr val="accent4">
              <a:shade val="90000"/>
              <a:hueOff val="-253667"/>
              <a:satOff val="0"/>
              <a:lumOff val="15614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39FE5B56-A43C-4A52-9869-BC76BF765A40}"/>
              </a:ext>
            </a:extLst>
          </p:cNvPr>
          <p:cNvGrpSpPr/>
          <p:nvPr/>
        </p:nvGrpSpPr>
        <p:grpSpPr>
          <a:xfrm>
            <a:off x="6147543" y="4966550"/>
            <a:ext cx="2630029" cy="1426636"/>
            <a:chOff x="5614868" y="4771848"/>
            <a:chExt cx="2029023" cy="1318865"/>
          </a:xfrm>
        </p:grpSpPr>
        <p:sp>
          <p:nvSpPr>
            <p:cNvPr id="36" name="Pravokotnik: zaokroženi vogali 35">
              <a:extLst>
                <a:ext uri="{FF2B5EF4-FFF2-40B4-BE49-F238E27FC236}">
                  <a16:creationId xmlns:a16="http://schemas.microsoft.com/office/drawing/2014/main" id="{D1A08C91-1722-43C8-97F5-562DF207268D}"/>
                </a:ext>
              </a:extLst>
            </p:cNvPr>
            <p:cNvSpPr/>
            <p:nvPr/>
          </p:nvSpPr>
          <p:spPr>
            <a:xfrm>
              <a:off x="5614868" y="4771848"/>
              <a:ext cx="2029023" cy="1318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475363"/>
                <a:satOff val="0"/>
                <a:lumOff val="38642"/>
                <a:alphaOff val="0"/>
              </a:schemeClr>
            </a:fillRef>
            <a:effectRef idx="0">
              <a:schemeClr val="accent4">
                <a:shade val="50000"/>
                <a:hueOff val="-475363"/>
                <a:satOff val="0"/>
                <a:lumOff val="386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ravokotnik: zaokroženi vogali 10">
              <a:extLst>
                <a:ext uri="{FF2B5EF4-FFF2-40B4-BE49-F238E27FC236}">
                  <a16:creationId xmlns:a16="http://schemas.microsoft.com/office/drawing/2014/main" id="{11E6D0A0-831F-4B38-8F4A-2DF80D311B55}"/>
                </a:ext>
              </a:extLst>
            </p:cNvPr>
            <p:cNvSpPr txBox="1"/>
            <p:nvPr/>
          </p:nvSpPr>
          <p:spPr>
            <a:xfrm>
              <a:off x="5679250" y="4836230"/>
              <a:ext cx="1900259" cy="1190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2400" b="1" kern="1200" dirty="0">
                  <a:solidFill>
                    <a:srgbClr val="002D62"/>
                  </a:solidFill>
                  <a:latin typeface="+mj-lt"/>
                </a:rPr>
                <a:t>aplikacija z AR, tehnologija </a:t>
              </a:r>
            </a:p>
          </p:txBody>
        </p:sp>
      </p:grpSp>
      <p:sp>
        <p:nvSpPr>
          <p:cNvPr id="27" name="Raven povezovalnik 11">
            <a:extLst>
              <a:ext uri="{FF2B5EF4-FFF2-40B4-BE49-F238E27FC236}">
                <a16:creationId xmlns:a16="http://schemas.microsoft.com/office/drawing/2014/main" id="{6E04ADAF-ABD4-4142-B93E-2327BF8466F4}"/>
              </a:ext>
            </a:extLst>
          </p:cNvPr>
          <p:cNvSpPr/>
          <p:nvPr/>
        </p:nvSpPr>
        <p:spPr>
          <a:xfrm>
            <a:off x="2976710" y="534456"/>
            <a:ext cx="6833495" cy="5702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60352" y="5219239"/>
                </a:moveTo>
                <a:arcTo wR="2635963" hR="2635963" stAng="4711513" swAng="1376973"/>
              </a:path>
            </a:pathLst>
          </a:custGeom>
          <a:noFill/>
        </p:spPr>
        <p:style>
          <a:lnRef idx="1">
            <a:schemeClr val="accent4">
              <a:shade val="90000"/>
              <a:hueOff val="-507335"/>
              <a:satOff val="0"/>
              <a:lumOff val="31227"/>
              <a:alphaOff val="0"/>
            </a:schemeClr>
          </a:lnRef>
          <a:fillRef idx="0">
            <a:scrgbClr r="0" g="0" b="0"/>
          </a:fillRef>
          <a:effectRef idx="0">
            <a:schemeClr val="accent4">
              <a:shade val="90000"/>
              <a:hueOff val="-507335"/>
              <a:satOff val="0"/>
              <a:lumOff val="31227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4D11026-73F6-4B34-B527-FFBAA608D087}"/>
              </a:ext>
            </a:extLst>
          </p:cNvPr>
          <p:cNvGrpSpPr/>
          <p:nvPr/>
        </p:nvGrpSpPr>
        <p:grpSpPr>
          <a:xfrm>
            <a:off x="3048782" y="4966550"/>
            <a:ext cx="2630029" cy="1426636"/>
            <a:chOff x="2516107" y="4771848"/>
            <a:chExt cx="2029023" cy="1318865"/>
          </a:xfrm>
        </p:grpSpPr>
        <p:sp>
          <p:nvSpPr>
            <p:cNvPr id="34" name="Pravokotnik: zaokroženi vogali 33">
              <a:extLst>
                <a:ext uri="{FF2B5EF4-FFF2-40B4-BE49-F238E27FC236}">
                  <a16:creationId xmlns:a16="http://schemas.microsoft.com/office/drawing/2014/main" id="{6AEDAD76-3079-49B9-A07A-2B2A2EA7A22F}"/>
                </a:ext>
              </a:extLst>
            </p:cNvPr>
            <p:cNvSpPr/>
            <p:nvPr/>
          </p:nvSpPr>
          <p:spPr>
            <a:xfrm>
              <a:off x="2516107" y="4771848"/>
              <a:ext cx="2029023" cy="1318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475363"/>
                <a:satOff val="0"/>
                <a:lumOff val="38642"/>
                <a:alphaOff val="0"/>
              </a:schemeClr>
            </a:fillRef>
            <a:effectRef idx="0">
              <a:schemeClr val="accent4">
                <a:shade val="50000"/>
                <a:hueOff val="-475363"/>
                <a:satOff val="0"/>
                <a:lumOff val="386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Pravokotnik: zaokroženi vogali 13">
              <a:extLst>
                <a:ext uri="{FF2B5EF4-FFF2-40B4-BE49-F238E27FC236}">
                  <a16:creationId xmlns:a16="http://schemas.microsoft.com/office/drawing/2014/main" id="{8C180DC3-A5A4-41F4-B15B-38340CE6F6C7}"/>
                </a:ext>
              </a:extLst>
            </p:cNvPr>
            <p:cNvSpPr txBox="1"/>
            <p:nvPr/>
          </p:nvSpPr>
          <p:spPr>
            <a:xfrm>
              <a:off x="2580489" y="4836230"/>
              <a:ext cx="1900259" cy="1190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2400" b="1" kern="1200" dirty="0">
                  <a:solidFill>
                    <a:srgbClr val="002D62"/>
                  </a:solidFill>
                  <a:latin typeface="+mj-lt"/>
                </a:rPr>
                <a:t>komunikacije</a:t>
              </a:r>
              <a:r>
                <a:rPr lang="sl-SI" sz="2400" b="1" dirty="0">
                  <a:solidFill>
                    <a:srgbClr val="002D62"/>
                  </a:solidFill>
                  <a:latin typeface="+mj-lt"/>
                </a:rPr>
                <a:t>, odmev</a:t>
              </a:r>
              <a:endParaRPr lang="sl-SI" sz="2400" b="1" kern="1200" dirty="0">
                <a:solidFill>
                  <a:srgbClr val="002D62"/>
                </a:solidFill>
                <a:latin typeface="+mj-lt"/>
              </a:endParaRPr>
            </a:p>
          </p:txBody>
        </p:sp>
      </p:grpSp>
      <p:sp>
        <p:nvSpPr>
          <p:cNvPr id="29" name="Raven povezovalnik 14">
            <a:extLst>
              <a:ext uri="{FF2B5EF4-FFF2-40B4-BE49-F238E27FC236}">
                <a16:creationId xmlns:a16="http://schemas.microsoft.com/office/drawing/2014/main" id="{9105653D-9114-4EC9-B9DF-B46FEE30134D}"/>
              </a:ext>
            </a:extLst>
          </p:cNvPr>
          <p:cNvSpPr/>
          <p:nvPr/>
        </p:nvSpPr>
        <p:spPr>
          <a:xfrm>
            <a:off x="2976710" y="534456"/>
            <a:ext cx="6833495" cy="5702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40651" y="4095040"/>
                </a:moveTo>
                <a:arcTo wR="2635963" hR="2635963" stAng="8783440" swAng="2196971"/>
              </a:path>
            </a:pathLst>
          </a:custGeom>
          <a:noFill/>
        </p:spPr>
        <p:style>
          <a:lnRef idx="1">
            <a:schemeClr val="accent4">
              <a:shade val="90000"/>
              <a:hueOff val="-507335"/>
              <a:satOff val="0"/>
              <a:lumOff val="31227"/>
              <a:alphaOff val="0"/>
            </a:schemeClr>
          </a:lnRef>
          <a:fillRef idx="0">
            <a:scrgbClr r="0" g="0" b="0"/>
          </a:fillRef>
          <a:effectRef idx="0">
            <a:schemeClr val="accent4">
              <a:shade val="90000"/>
              <a:hueOff val="-507335"/>
              <a:satOff val="0"/>
              <a:lumOff val="31227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5763E06B-E645-447E-A8B7-39E051D7A25E}"/>
              </a:ext>
            </a:extLst>
          </p:cNvPr>
          <p:cNvGrpSpPr/>
          <p:nvPr/>
        </p:nvGrpSpPr>
        <p:grpSpPr>
          <a:xfrm>
            <a:off x="2091213" y="2019454"/>
            <a:ext cx="2630029" cy="1426636"/>
            <a:chOff x="1558538" y="1824752"/>
            <a:chExt cx="2029023" cy="1318865"/>
          </a:xfrm>
        </p:grpSpPr>
        <p:sp>
          <p:nvSpPr>
            <p:cNvPr id="32" name="Pravokotnik: zaokroženi vogali 31">
              <a:extLst>
                <a:ext uri="{FF2B5EF4-FFF2-40B4-BE49-F238E27FC236}">
                  <a16:creationId xmlns:a16="http://schemas.microsoft.com/office/drawing/2014/main" id="{E060FC5C-69E7-45CD-A089-7F9E73BCCD1C}"/>
                </a:ext>
              </a:extLst>
            </p:cNvPr>
            <p:cNvSpPr/>
            <p:nvPr/>
          </p:nvSpPr>
          <p:spPr>
            <a:xfrm>
              <a:off x="1558538" y="1824752"/>
              <a:ext cx="2029023" cy="131886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0">
              <a:schemeClr val="accent4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ravokotnik: zaokroženi vogali 16">
              <a:extLst>
                <a:ext uri="{FF2B5EF4-FFF2-40B4-BE49-F238E27FC236}">
                  <a16:creationId xmlns:a16="http://schemas.microsoft.com/office/drawing/2014/main" id="{15FA6697-5EBC-4A76-B8F4-1472E9CD3551}"/>
                </a:ext>
              </a:extLst>
            </p:cNvPr>
            <p:cNvSpPr txBox="1"/>
            <p:nvPr/>
          </p:nvSpPr>
          <p:spPr>
            <a:xfrm>
              <a:off x="1622920" y="1889134"/>
              <a:ext cx="1900259" cy="1190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l-SI" sz="2400" b="1" kern="1200" dirty="0">
                  <a:solidFill>
                    <a:srgbClr val="002D62"/>
                  </a:solidFill>
                  <a:latin typeface="+mj-lt"/>
                </a:rPr>
                <a:t>prevoz z vsebino (bus, vlak)</a:t>
              </a:r>
            </a:p>
          </p:txBody>
        </p:sp>
      </p:grpSp>
      <p:sp>
        <p:nvSpPr>
          <p:cNvPr id="31" name="Raven povezovalnik 17">
            <a:extLst>
              <a:ext uri="{FF2B5EF4-FFF2-40B4-BE49-F238E27FC236}">
                <a16:creationId xmlns:a16="http://schemas.microsoft.com/office/drawing/2014/main" id="{31FEF486-F50A-411A-80F7-75BF830FEB81}"/>
              </a:ext>
            </a:extLst>
          </p:cNvPr>
          <p:cNvSpPr/>
          <p:nvPr/>
        </p:nvSpPr>
        <p:spPr>
          <a:xfrm>
            <a:off x="2976710" y="534456"/>
            <a:ext cx="6833495" cy="57027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9134" y="1149450"/>
                </a:moveTo>
                <a:arcTo wR="2635963" hR="2635963" stAng="12859703" swAng="1962408"/>
              </a:path>
            </a:pathLst>
          </a:custGeom>
          <a:noFill/>
        </p:spPr>
        <p:style>
          <a:lnRef idx="1">
            <a:schemeClr val="accent4">
              <a:shade val="90000"/>
              <a:hueOff val="-253667"/>
              <a:satOff val="0"/>
              <a:lumOff val="15614"/>
              <a:alphaOff val="0"/>
            </a:schemeClr>
          </a:lnRef>
          <a:fillRef idx="0">
            <a:scrgbClr r="0" g="0" b="0"/>
          </a:fillRef>
          <a:effectRef idx="0">
            <a:schemeClr val="accent4">
              <a:shade val="90000"/>
              <a:hueOff val="-253667"/>
              <a:satOff val="0"/>
              <a:lumOff val="15614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4858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52EA60A4-C781-4BEE-8575-FC80D9B8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Prevozi  z avtobusi in vlaki.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Nižja cena, v dogovorih z </a:t>
            </a:r>
            <a:r>
              <a:rPr lang="sl-SI" sz="2400" dirty="0" err="1"/>
              <a:t>Nomago</a:t>
            </a:r>
            <a:r>
              <a:rPr lang="sl-SI" sz="2400" dirty="0"/>
              <a:t> in Slovenskimi železnicami.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Vsebinsko delo že na avtobusih, predvidoma preko aplikacije.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Informacije v aprilu/maju.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0833FD5-23ED-4B9C-A386-B4D8E900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Prevoz z vsebino</a:t>
            </a:r>
          </a:p>
        </p:txBody>
      </p:sp>
    </p:spTree>
    <p:extLst>
      <p:ext uri="{BB962C8B-B14F-4D97-AF65-F5344CB8AC3E}">
        <p14:creationId xmlns:p14="http://schemas.microsoft.com/office/powerpoint/2010/main" val="152257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5CD7095-5C19-409E-A754-6773E4BD7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43191"/>
            <a:ext cx="9424023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Izkustvene točke: partnerji Garaže z mladimi.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Okvirno: med 5 in 8 izkustvenih točk.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Mobilna razstava: sporočila mladim iz projekta Dijaki dijakom.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Razstava: 34 točk.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Zbiranje točk s premikanjem med točkami in po razstavi (aplikacija).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Izziv: logistika (5.000 udeležencev). </a:t>
            </a:r>
          </a:p>
          <a:p>
            <a:endParaRPr lang="sl-SI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sz="2400" dirty="0"/>
          </a:p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C539A8-799A-4C91-8593-AB14996D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Izkustvene točke in mobilna razstava</a:t>
            </a:r>
          </a:p>
        </p:txBody>
      </p:sp>
    </p:spTree>
    <p:extLst>
      <p:ext uri="{BB962C8B-B14F-4D97-AF65-F5344CB8AC3E}">
        <p14:creationId xmlns:p14="http://schemas.microsoft.com/office/powerpoint/2010/main" val="39251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52F59FE6-5F34-4E1C-8428-EB864D1F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127" y="1345473"/>
            <a:ext cx="2806633" cy="5481705"/>
          </a:xfrm>
          <a:prstGeom prst="rect">
            <a:avLst/>
          </a:prstGeom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7709DB12-3C06-494D-8B26-13DF129B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6" y="2080089"/>
            <a:ext cx="7240350" cy="435133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Vsebina digitalno.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Občutje in korist tehnologije.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AR kot pomoč pri premikanju med točkami v Stožicah.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Vsebina: izkustvene točke, razstavne točke, vprašanja / dileme / </a:t>
            </a:r>
            <a:r>
              <a:rPr lang="sl-SI" sz="2400" i="1" dirty="0" err="1"/>
              <a:t>what</a:t>
            </a:r>
            <a:r>
              <a:rPr lang="sl-SI" sz="2400" i="1" dirty="0"/>
              <a:t> </a:t>
            </a:r>
            <a:r>
              <a:rPr lang="sl-SI" sz="2400" i="1" dirty="0" err="1"/>
              <a:t>if</a:t>
            </a:r>
            <a:r>
              <a:rPr lang="sl-SI" sz="2400" i="1" dirty="0"/>
              <a:t> </a:t>
            </a:r>
            <a:r>
              <a:rPr lang="sl-SI" sz="2400" dirty="0"/>
              <a:t>(uvidi, raziskava, projekcija na odru.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V razvoju s Centrom varne vožnje, Vransko.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Informacije v aprilu/maju. 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5F1295C1-1368-4248-9AA7-8D18927C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Digitalna aplikacija in obogatena resničnost</a:t>
            </a:r>
          </a:p>
        </p:txBody>
      </p:sp>
    </p:spTree>
    <p:extLst>
      <p:ext uri="{BB962C8B-B14F-4D97-AF65-F5344CB8AC3E}">
        <p14:creationId xmlns:p14="http://schemas.microsoft.com/office/powerpoint/2010/main" val="240794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5CD7095-5C19-409E-A754-6773E4BD7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Režiser: Primož Ekart. ´Spektakel.´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Podelitev priznanj projekta Dijaki dijakom.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Vključitev zmagovalcev Najboljši za volanom.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Morda: Tim Gajser ali </a:t>
            </a:r>
            <a:r>
              <a:rPr lang="sl-SI" sz="2400" dirty="0" err="1"/>
              <a:t>Dunking</a:t>
            </a:r>
            <a:r>
              <a:rPr lang="sl-SI" sz="2400" dirty="0"/>
              <a:t> </a:t>
            </a:r>
            <a:r>
              <a:rPr lang="sl-SI" sz="2400" dirty="0" err="1"/>
              <a:t>Devils</a:t>
            </a:r>
            <a:r>
              <a:rPr lang="sl-SI" sz="2400" dirty="0"/>
              <a:t> (TBC).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C539A8-799A-4C91-8593-AB14996D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Oder Stožic</a:t>
            </a:r>
          </a:p>
        </p:txBody>
      </p:sp>
    </p:spTree>
    <p:extLst>
      <p:ext uri="{BB962C8B-B14F-4D97-AF65-F5344CB8AC3E}">
        <p14:creationId xmlns:p14="http://schemas.microsoft.com/office/powerpoint/2010/main" val="338793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9E25D8-8C5B-42DE-A309-463C18266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6701" y="1068653"/>
            <a:ext cx="9798533" cy="5243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>
                <a:latin typeface="+mj-lt"/>
              </a:rPr>
              <a:t>Vsebina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Zakaj Garaža? Mag. Jure Kostanjšek, generalni sekretar AMZS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Kako poteka Garaža? Mag. Edita Krajnović, Mediade, vodja projekta Garaža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Vključenost projekta Dijaki dijakom. Pogovor.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Prosojnice/gradiva Idejnega dne z mladimi. </a:t>
            </a: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r>
              <a:rPr lang="sl-SI" sz="2400" dirty="0">
                <a:latin typeface="+mj-lt"/>
              </a:rPr>
              <a:t>Zakaj bo Garaža uspela? 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457200" indent="-457200">
              <a:lnSpc>
                <a:spcPct val="114000"/>
              </a:lnSpc>
              <a:buFont typeface="+mj-lt"/>
              <a:buAutoNum type="arabicPeriod"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275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52EA60A4-C781-4BEE-8575-FC80D9B8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11. junij 2020 dopoldne (v času pouka).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Trajanje v Stožicah: 3 šolske ure: predstava + točke.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Začetek ob 10. uri.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Predstava ob 11. uri.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Zaključek ob 13. uri.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sz="2400" dirty="0"/>
              <a:t>Logistika premikanja: TBD. </a:t>
            </a:r>
          </a:p>
          <a:p>
            <a:endParaRPr lang="sl-SI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0833FD5-23ED-4B9C-A386-B4D8E900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err="1"/>
              <a:t>Časovnica</a:t>
            </a:r>
            <a:r>
              <a:rPr lang="sl-SI" sz="3200" dirty="0"/>
              <a:t> dogodka, okvirno (!)</a:t>
            </a:r>
          </a:p>
        </p:txBody>
      </p:sp>
    </p:spTree>
    <p:extLst>
      <p:ext uri="{BB962C8B-B14F-4D97-AF65-F5344CB8AC3E}">
        <p14:creationId xmlns:p14="http://schemas.microsoft.com/office/powerpoint/2010/main" val="2109391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CE58D9-827D-4DCB-9A7A-D75E7D572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0" y="1441938"/>
            <a:ext cx="751800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Dijaki dijakom</a:t>
            </a:r>
            <a:b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4800" dirty="0"/>
              <a:t>&lt;Vključitev v Garažo&gt;</a:t>
            </a:r>
            <a:br>
              <a:rPr lang="sl-SI" sz="54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253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739765"/>
            <a:ext cx="9424023" cy="4351338"/>
          </a:xfrm>
        </p:spPr>
        <p:txBody>
          <a:bodyPr>
            <a:normAutofit/>
          </a:bodyPr>
          <a:lstStyle/>
          <a:p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Podelitev priznanj na dogodku 11. junija.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Udeležba dijakov (34 šol, 1.500 dijakov).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Vsebinsko sodelovanje (mobilna razstava).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Promocija projekta Dijaki dijakom.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Ali lahko pritegnete še dve šoli k udeležbi dijakov 11. junija </a:t>
            </a:r>
          </a:p>
          <a:p>
            <a:pPr marL="1143000" lvl="1" indent="-457200">
              <a:buFont typeface="+mj-lt"/>
              <a:buAutoNum type="arabicPeriod"/>
            </a:pPr>
            <a:endParaRPr lang="sl-SI" dirty="0"/>
          </a:p>
          <a:p>
            <a:pPr lvl="1" indent="0">
              <a:buNone/>
            </a:pPr>
            <a:r>
              <a:rPr lang="sl-SI" b="1" dirty="0"/>
              <a:t>Cilj: 100 šol, 5.000 dijakov. </a:t>
            </a:r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lvl="1" indent="0">
              <a:buNone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279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Vključitev projekta </a:t>
            </a:r>
            <a:r>
              <a:rPr lang="sl-SI" sz="3200" i="1" dirty="0"/>
              <a:t>Dijaki dijakom</a:t>
            </a:r>
          </a:p>
        </p:txBody>
      </p:sp>
    </p:spTree>
    <p:extLst>
      <p:ext uri="{BB962C8B-B14F-4D97-AF65-F5344CB8AC3E}">
        <p14:creationId xmlns:p14="http://schemas.microsoft.com/office/powerpoint/2010/main" val="3820621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021" y="2165260"/>
            <a:ext cx="9424023" cy="4351338"/>
          </a:xfrm>
        </p:spPr>
        <p:txBody>
          <a:bodyPr>
            <a:normAutofit/>
          </a:bodyPr>
          <a:lstStyle/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Vsaka šola </a:t>
            </a:r>
            <a:r>
              <a:rPr lang="sl-SI" i="1" dirty="0"/>
              <a:t>Dijaki dijakom</a:t>
            </a:r>
            <a:r>
              <a:rPr lang="sl-SI" dirty="0"/>
              <a:t>: eno sporočilo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Skupaj 34 sporočil.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Lokacija sporočil: stene garaže Stožic.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Vplivne komunikacije na temo varne mobilnosti.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Usmeritev: premično, uporabno tudi na drugih lokacijah.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Vsebinski marketing. </a:t>
            </a:r>
            <a:endParaRPr lang="sl-SI" sz="2000" b="1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279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Mobilna razstava: vsebinski marketing</a:t>
            </a:r>
          </a:p>
        </p:txBody>
      </p:sp>
    </p:spTree>
    <p:extLst>
      <p:ext uri="{BB962C8B-B14F-4D97-AF65-F5344CB8AC3E}">
        <p14:creationId xmlns:p14="http://schemas.microsoft.com/office/powerpoint/2010/main" val="1575074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69317"/>
            <a:ext cx="9424023" cy="4351338"/>
          </a:xfrm>
        </p:spPr>
        <p:txBody>
          <a:bodyPr>
            <a:normAutofit/>
          </a:bodyPr>
          <a:lstStyle/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Grafit.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Graf.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Haiku.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Misel ali slogan (npr. </a:t>
            </a:r>
            <a:r>
              <a:rPr lang="sl-SI" i="1" dirty="0"/>
              <a:t>Varno je legendarno</a:t>
            </a:r>
            <a:r>
              <a:rPr lang="sl-SI" dirty="0"/>
              <a:t>)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Plakat.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Strip.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sl-SI" dirty="0"/>
              <a:t>Video ali animacija (do 3 minute).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dirty="0"/>
          </a:p>
          <a:p>
            <a:pPr lvl="1" indent="0">
              <a:buNone/>
            </a:pPr>
            <a:r>
              <a:rPr lang="sl-SI" b="1" dirty="0"/>
              <a:t>Rok: 5. marec do 10. ure (RD Petra Florjančiča)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279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Možne oblike sporočil</a:t>
            </a:r>
          </a:p>
        </p:txBody>
      </p:sp>
    </p:spTree>
    <p:extLst>
      <p:ext uri="{BB962C8B-B14F-4D97-AF65-F5344CB8AC3E}">
        <p14:creationId xmlns:p14="http://schemas.microsoft.com/office/powerpoint/2010/main" val="4071588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69317"/>
            <a:ext cx="9424023" cy="4351338"/>
          </a:xfrm>
        </p:spPr>
        <p:txBody>
          <a:bodyPr>
            <a:normAutofit lnSpcReduction="10000"/>
          </a:bodyPr>
          <a:lstStyle/>
          <a:p>
            <a:pPr lvl="1" indent="0">
              <a:buNone/>
            </a:pPr>
            <a:endParaRPr lang="sl-SI" sz="2000" dirty="0"/>
          </a:p>
          <a:p>
            <a:pPr lvl="1" indent="0">
              <a:buNone/>
            </a:pPr>
            <a:r>
              <a:rPr lang="sl-SI" dirty="0"/>
              <a:t>Dijaki i izdelajo plakat ali e-plakat ali strip ali animirani film s sporočilnostjo varne mobilnosti. </a:t>
            </a:r>
          </a:p>
          <a:p>
            <a:pPr lvl="1" indent="0">
              <a:buNone/>
            </a:pPr>
            <a:r>
              <a:rPr lang="sl-SI" dirty="0"/>
              <a:t>Plakat, graf, strip naj ima velikost risalnega lista. Animacija naj ne presega treh minut in naj bo v formatu </a:t>
            </a:r>
            <a:r>
              <a:rPr lang="sl-SI" dirty="0" err="1"/>
              <a:t>wmv</a:t>
            </a:r>
            <a:r>
              <a:rPr lang="sl-SI" dirty="0"/>
              <a:t>, </a:t>
            </a:r>
            <a:r>
              <a:rPr lang="sl-SI" dirty="0" err="1"/>
              <a:t>avi</a:t>
            </a:r>
            <a:r>
              <a:rPr lang="sl-SI" dirty="0"/>
              <a:t> ali mp4. Izdelek lahko izdela en učenec ali dva ali največ trije učenci.</a:t>
            </a:r>
          </a:p>
          <a:p>
            <a:pPr lvl="1" indent="0">
              <a:buNone/>
            </a:pPr>
            <a:r>
              <a:rPr lang="sl-SI" dirty="0"/>
              <a:t>Izdelek naj bo opremljen z naslednjimi podatki: naslov izdelka, ime in priimek avtorja/avtorjev, razred, ime in priimek učitelja mentorja in ime osnovne šole.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dirty="0"/>
          </a:p>
          <a:p>
            <a:pPr lvl="1" indent="0">
              <a:buNone/>
            </a:pPr>
            <a:r>
              <a:rPr lang="sl-SI" b="1" dirty="0"/>
              <a:t>Rok: 5. marec do 10. ure (RD Petra Florjančiča)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279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Forma sporočil </a:t>
            </a:r>
          </a:p>
        </p:txBody>
      </p:sp>
    </p:spTree>
    <p:extLst>
      <p:ext uri="{BB962C8B-B14F-4D97-AF65-F5344CB8AC3E}">
        <p14:creationId xmlns:p14="http://schemas.microsoft.com/office/powerpoint/2010/main" val="1028184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69317"/>
            <a:ext cx="9424023" cy="4351338"/>
          </a:xfrm>
        </p:spPr>
        <p:txBody>
          <a:bodyPr>
            <a:normAutofit lnSpcReduction="10000"/>
          </a:bodyPr>
          <a:lstStyle/>
          <a:p>
            <a:endParaRPr lang="sl-SI" dirty="0"/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Bonton mobilnosti</a:t>
            </a:r>
            <a:r>
              <a:rPr lang="sl-SI" dirty="0"/>
              <a:t>, kot bi si ga želeli (sestavite ga).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Upoštevanje omejitev hitrosti je </a:t>
            </a:r>
            <a:r>
              <a:rPr lang="sl-SI" b="1" i="1" dirty="0"/>
              <a:t>normalno</a:t>
            </a:r>
            <a:r>
              <a:rPr lang="sl-SI" i="1" dirty="0"/>
              <a:t>. </a:t>
            </a:r>
            <a:r>
              <a:rPr lang="sl-SI" dirty="0"/>
              <a:t>S kakšnim sporočilom mladih  vplivati, da bo to razumljeno odraslim voznikom?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Prijazna mobilnost ne povzroča stresa</a:t>
            </a:r>
            <a:r>
              <a:rPr lang="sl-SI" dirty="0"/>
              <a:t>. Kako vplivati, da spremenimo svoje vedenje v prometu v bolj prijazno?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Kako lahko odgovornost pri vožnji postane </a:t>
            </a:r>
            <a:r>
              <a:rPr lang="sl-SI" b="1" dirty="0" err="1"/>
              <a:t>kul</a:t>
            </a:r>
            <a:r>
              <a:rPr lang="sl-SI" dirty="0"/>
              <a:t>? (objestna vožnja, izsiljevanje itn. to ni).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Alkohol, droge in mobilnost</a:t>
            </a:r>
            <a:r>
              <a:rPr lang="sl-SI" dirty="0"/>
              <a:t>: ničelna toleranca.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b="1" dirty="0"/>
              <a:t>Mobilnik pri vožnji</a:t>
            </a:r>
            <a:r>
              <a:rPr lang="sl-SI" dirty="0"/>
              <a:t>: kako ga izkoreniniti?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______.</a:t>
            </a:r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i="1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279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Vsebine varne mobilnosti, vsebinska področja</a:t>
            </a:r>
          </a:p>
        </p:txBody>
      </p:sp>
    </p:spTree>
    <p:extLst>
      <p:ext uri="{BB962C8B-B14F-4D97-AF65-F5344CB8AC3E}">
        <p14:creationId xmlns:p14="http://schemas.microsoft.com/office/powerpoint/2010/main" val="183139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502" y="1443105"/>
            <a:ext cx="9748419" cy="4351338"/>
          </a:xfrm>
        </p:spPr>
        <p:txBody>
          <a:bodyPr>
            <a:normAutofit/>
          </a:bodyPr>
          <a:lstStyle/>
          <a:p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Kreativnost (ne pridnost).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Kaj pritegne? Nenavadnost, drugačnost, izvirnost, zapomljivost.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Raziskovanje izven učilnice, kako je to že kdo naredil. Učenje iz oglasov.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Kratko in jedrnato.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dirty="0"/>
              <a:t>Moč besed, številk, </a:t>
            </a:r>
            <a:r>
              <a:rPr lang="sl-SI" dirty="0" err="1"/>
              <a:t>vizualij</a:t>
            </a:r>
            <a:r>
              <a:rPr lang="sl-SI" dirty="0"/>
              <a:t>, metafor. </a:t>
            </a:r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Usmeritve za sporočila</a:t>
            </a:r>
          </a:p>
        </p:txBody>
      </p:sp>
    </p:spTree>
    <p:extLst>
      <p:ext uri="{BB962C8B-B14F-4D97-AF65-F5344CB8AC3E}">
        <p14:creationId xmlns:p14="http://schemas.microsoft.com/office/powerpoint/2010/main" val="3909650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69317"/>
            <a:ext cx="9424023" cy="4351338"/>
          </a:xfrm>
        </p:spPr>
        <p:txBody>
          <a:bodyPr>
            <a:normAutofit/>
          </a:bodyPr>
          <a:lstStyle/>
          <a:p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Osebni zgled.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Promocija vašega dela.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Priznanje projektu Dijaki dijakom.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Spodbujanje ustvarjalnosti.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/>
              <a:t>Ponos šole. </a:t>
            </a:r>
            <a:endParaRPr lang="sl-SI" sz="28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Odkrivanje in podpora nadarjenim mladim.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Upanje: družba bo čez 15 boljša. </a:t>
            </a:r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WIIFM? </a:t>
            </a:r>
          </a:p>
        </p:txBody>
      </p:sp>
    </p:spTree>
    <p:extLst>
      <p:ext uri="{BB962C8B-B14F-4D97-AF65-F5344CB8AC3E}">
        <p14:creationId xmlns:p14="http://schemas.microsoft.com/office/powerpoint/2010/main" val="2650157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CE58D9-827D-4DCB-9A7A-D75E7D572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0" y="1441938"/>
            <a:ext cx="751800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Gradiva Idejnega dne z mladimi </a:t>
            </a:r>
            <a:b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3600" dirty="0"/>
              <a:t>6. december, AMZS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4345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5CE58D9-827D-4DCB-9A7A-D75E7D572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0" y="1441938"/>
            <a:ext cx="751800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Zakaj Garaža? </a:t>
            </a:r>
            <a:b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&lt;Festival mobilnosti&gt;</a:t>
            </a:r>
            <a:b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sl-SI" sz="48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sl-SI" sz="3600" dirty="0"/>
              <a:t>mag. Jure Kostanjšek, AMZS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9253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882447A-E4D7-41C9-883A-961BF635E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74" y="1120599"/>
            <a:ext cx="8482051" cy="46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03C105A-2E38-4E7E-B13D-D59AA843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62" y="1129299"/>
            <a:ext cx="8458876" cy="45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7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2CC1302-C21D-4664-A3BC-863B6BB3B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49" y="1100299"/>
            <a:ext cx="8435701" cy="46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vlak">
            <a:extLst>
              <a:ext uri="{FF2B5EF4-FFF2-40B4-BE49-F238E27FC236}">
                <a16:creationId xmlns:a16="http://schemas.microsoft.com/office/drawing/2014/main" id="{92403FA4-AC4A-4C8F-B7CB-3B483526AE3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18188" r="54034" b="33697"/>
          <a:stretch/>
        </p:blipFill>
        <p:spPr bwMode="auto">
          <a:xfrm>
            <a:off x="8919392" y="-392146"/>
            <a:ext cx="1949450" cy="184785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08AE6DF-7872-4EC3-A41C-E577D951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776" y="1063557"/>
            <a:ext cx="9424023" cy="627131"/>
          </a:xfrm>
        </p:spPr>
        <p:txBody>
          <a:bodyPr>
            <a:normAutofit/>
          </a:bodyPr>
          <a:lstStyle/>
          <a:p>
            <a:r>
              <a:rPr lang="sl-SI" sz="3200" dirty="0"/>
              <a:t>Dejstva o mestih in skupnostih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F08927-7818-4006-9612-F5787BCF2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2026512"/>
            <a:ext cx="9424023" cy="4351338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V </a:t>
            </a:r>
            <a:r>
              <a:rPr lang="en-US" b="1" dirty="0" err="1"/>
              <a:t>mesti</a:t>
            </a:r>
            <a:r>
              <a:rPr lang="sl-SI" b="1" dirty="0"/>
              <a:t>h </a:t>
            </a:r>
            <a:r>
              <a:rPr lang="sl-SI" dirty="0"/>
              <a:t>živi </a:t>
            </a:r>
            <a:r>
              <a:rPr lang="sl-SI" b="1" dirty="0"/>
              <a:t>polovica </a:t>
            </a:r>
            <a:r>
              <a:rPr lang="en-US" b="1" dirty="0" err="1"/>
              <a:t>človeštva</a:t>
            </a:r>
            <a:r>
              <a:rPr lang="en-US" dirty="0"/>
              <a:t> </a:t>
            </a:r>
            <a:r>
              <a:rPr lang="sl-SI" dirty="0"/>
              <a:t>(</a:t>
            </a:r>
            <a:r>
              <a:rPr lang="en-US" dirty="0"/>
              <a:t>3,5 </a:t>
            </a:r>
            <a:r>
              <a:rPr lang="en-US" dirty="0" err="1"/>
              <a:t>milijarde</a:t>
            </a:r>
            <a:r>
              <a:rPr lang="sl-SI" dirty="0"/>
              <a:t>)</a:t>
            </a:r>
            <a:r>
              <a:rPr lang="en-US" dirty="0"/>
              <a:t>, do </a:t>
            </a:r>
            <a:r>
              <a:rPr lang="en-US" dirty="0" err="1"/>
              <a:t>leta</a:t>
            </a:r>
            <a:r>
              <a:rPr lang="en-US" dirty="0"/>
              <a:t> 2030 </a:t>
            </a:r>
            <a:r>
              <a:rPr lang="sl-SI" dirty="0"/>
              <a:t>že </a:t>
            </a:r>
            <a:r>
              <a:rPr lang="en-US" dirty="0"/>
              <a:t>5 </a:t>
            </a:r>
            <a:r>
              <a:rPr lang="sl-SI" dirty="0"/>
              <a:t>milijard.</a:t>
            </a:r>
          </a:p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r>
              <a:rPr lang="en-US" b="1" dirty="0" err="1"/>
              <a:t>Svetovna</a:t>
            </a:r>
            <a:r>
              <a:rPr lang="en-US" b="1" dirty="0"/>
              <a:t> </a:t>
            </a:r>
            <a:r>
              <a:rPr lang="en-US" b="1" dirty="0" err="1"/>
              <a:t>mesta</a:t>
            </a:r>
            <a:r>
              <a:rPr lang="en-US" b="1" dirty="0"/>
              <a:t> </a:t>
            </a:r>
            <a:r>
              <a:rPr lang="en-US" dirty="0" err="1"/>
              <a:t>zavzemajo</a:t>
            </a:r>
            <a:r>
              <a:rPr lang="en-US" dirty="0"/>
              <a:t> le </a:t>
            </a:r>
            <a:r>
              <a:rPr lang="en-US" b="1" dirty="0"/>
              <a:t>3 </a:t>
            </a:r>
            <a:r>
              <a:rPr lang="sl-SI" b="1" dirty="0"/>
              <a:t>% Zemlje </a:t>
            </a:r>
            <a:r>
              <a:rPr lang="sl-SI" dirty="0"/>
              <a:t>in </a:t>
            </a:r>
            <a:r>
              <a:rPr lang="en-US" b="1" dirty="0"/>
              <a:t>60-80 </a:t>
            </a:r>
            <a:r>
              <a:rPr lang="sl-SI" b="1" dirty="0"/>
              <a:t>%</a:t>
            </a:r>
            <a:r>
              <a:rPr lang="en-US" b="1" dirty="0"/>
              <a:t> </a:t>
            </a:r>
            <a:r>
              <a:rPr lang="en-US" b="1" dirty="0" err="1"/>
              <a:t>porabe</a:t>
            </a:r>
            <a:r>
              <a:rPr lang="en-US" b="1" dirty="0"/>
              <a:t> </a:t>
            </a:r>
            <a:r>
              <a:rPr lang="en-US" b="1" dirty="0" err="1"/>
              <a:t>energije</a:t>
            </a:r>
            <a:r>
              <a:rPr lang="en-US" b="1" dirty="0"/>
              <a:t> </a:t>
            </a:r>
            <a:r>
              <a:rPr lang="en-US" dirty="0"/>
              <a:t>in </a:t>
            </a:r>
            <a:r>
              <a:rPr lang="en-US" b="1" dirty="0"/>
              <a:t>75</a:t>
            </a:r>
            <a:r>
              <a:rPr lang="sl-SI" b="1" dirty="0"/>
              <a:t> %</a:t>
            </a:r>
            <a:r>
              <a:rPr lang="en-US" b="1" dirty="0"/>
              <a:t> </a:t>
            </a:r>
            <a:r>
              <a:rPr lang="en-US" b="1" dirty="0" err="1"/>
              <a:t>emisij</a:t>
            </a:r>
            <a:r>
              <a:rPr lang="en-US" b="1" dirty="0"/>
              <a:t> </a:t>
            </a:r>
            <a:r>
              <a:rPr lang="en-US" b="1" dirty="0" err="1"/>
              <a:t>ogljika</a:t>
            </a:r>
            <a:r>
              <a:rPr lang="en-US" b="1" dirty="0"/>
              <a:t>.</a:t>
            </a:r>
            <a:r>
              <a:rPr lang="sl-SI" b="1" dirty="0"/>
              <a:t> </a:t>
            </a:r>
          </a:p>
          <a:p>
            <a:pPr>
              <a:buClr>
                <a:srgbClr val="FFD200"/>
              </a:buClr>
            </a:pPr>
            <a:endParaRPr lang="sl-SI" b="1" dirty="0"/>
          </a:p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r>
              <a:rPr lang="sl-SI" dirty="0"/>
              <a:t>V Evropski uniji vsako leto kar </a:t>
            </a:r>
            <a:r>
              <a:rPr lang="sl-SI" b="1" dirty="0"/>
              <a:t>27 % odraslih</a:t>
            </a:r>
            <a:r>
              <a:rPr lang="sl-SI" dirty="0"/>
              <a:t> trpi za </a:t>
            </a:r>
            <a:r>
              <a:rPr lang="sl-SI" b="1" dirty="0"/>
              <a:t>duševnimi motnjami </a:t>
            </a:r>
            <a:r>
              <a:rPr lang="sl-SI" dirty="0"/>
              <a:t>(najpogostejši sta </a:t>
            </a:r>
            <a:r>
              <a:rPr lang="sl-SI" dirty="0" err="1"/>
              <a:t>anksioznost</a:t>
            </a:r>
            <a:r>
              <a:rPr lang="sl-SI" dirty="0"/>
              <a:t> in depresija). </a:t>
            </a:r>
          </a:p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r>
              <a:rPr lang="sl-SI" b="1" dirty="0"/>
              <a:t>Vsak drugi </a:t>
            </a:r>
            <a:r>
              <a:rPr lang="sl-SI" dirty="0"/>
              <a:t>prebivalec EU vsaj </a:t>
            </a:r>
            <a:r>
              <a:rPr lang="sl-SI" b="1" dirty="0"/>
              <a:t>enkrat v življenju </a:t>
            </a:r>
            <a:r>
              <a:rPr lang="sl-SI" dirty="0"/>
              <a:t>zboli za katero od duševnih motenj.  </a:t>
            </a:r>
          </a:p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>
              <a:buClr>
                <a:srgbClr val="FFD200"/>
              </a:buClr>
              <a:buFont typeface="Arial" panose="020B0604020202020204" pitchFamily="34" charset="0"/>
              <a:buChar char="•"/>
            </a:pPr>
            <a:r>
              <a:rPr lang="sl-SI" dirty="0"/>
              <a:t>Skrivnost mesta</a:t>
            </a:r>
            <a:r>
              <a:rPr lang="sl-SI" b="1" dirty="0"/>
              <a:t> </a:t>
            </a:r>
            <a:r>
              <a:rPr lang="sl-SI" b="1" dirty="0" err="1"/>
              <a:t>Roseto</a:t>
            </a:r>
            <a:r>
              <a:rPr lang="sl-SI" sz="3200" b="1" dirty="0"/>
              <a:t>. </a:t>
            </a:r>
            <a:endParaRPr lang="sl-S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E8EDC70-461F-4AD1-90D3-1D0EEB4A864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511" y="5094514"/>
            <a:ext cx="1981744" cy="1889125"/>
          </a:xfrm>
          <a:prstGeom prst="flowChartConnector">
            <a:avLst/>
          </a:prstGeom>
          <a:noFill/>
        </p:spPr>
      </p:pic>
      <p:pic>
        <p:nvPicPr>
          <p:cNvPr id="6" name="Slika 5" descr="Image result for nomago bus&quot;">
            <a:extLst>
              <a:ext uri="{FF2B5EF4-FFF2-40B4-BE49-F238E27FC236}">
                <a16:creationId xmlns:a16="http://schemas.microsoft.com/office/drawing/2014/main" id="{5057744D-34CA-4245-81FB-A7A25D7FE4E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37365" r="53925" b="15606"/>
          <a:stretch/>
        </p:blipFill>
        <p:spPr bwMode="auto">
          <a:xfrm>
            <a:off x="10472511" y="0"/>
            <a:ext cx="2089150" cy="185420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1344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0"/>
            <a:ext cx="10690860" cy="6858000"/>
          </a:xfrm>
          <a:prstGeom prst="rect">
            <a:avLst/>
          </a:prstGeom>
        </p:spPr>
      </p:pic>
      <p:sp>
        <p:nvSpPr>
          <p:cNvPr id="3" name="Označba mesta vsebine 1"/>
          <p:cNvSpPr txBox="1">
            <a:spLocks/>
          </p:cNvSpPr>
          <p:nvPr/>
        </p:nvSpPr>
        <p:spPr>
          <a:xfrm>
            <a:off x="1929776" y="1690689"/>
            <a:ext cx="9424023" cy="4444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D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V Ljubljano se vsak dan </a:t>
            </a: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na delo</a:t>
            </a: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 pripelje več kot </a:t>
            </a: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127.000 ljudi</a:t>
            </a: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. V zadnjih 10 letih se je število povečalo </a:t>
            </a: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+20 %.</a:t>
            </a:r>
            <a:b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endParaRPr lang="sl-SI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Predpostavka: </a:t>
            </a:r>
            <a:b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Če se vsi pripeljejo z avtomobilom in če se v vsakem avtomobilu</a:t>
            </a: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peljejo 4 – to pomeni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31.750 vozil</a:t>
            </a:r>
            <a:r>
              <a:rPr lang="sl-SI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.</a:t>
            </a:r>
            <a:endParaRPr lang="sl-SI" sz="16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sl-SI" sz="16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sl-SI" sz="16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Vir: Finance, Transport in logistika, objavljeno 25. 10. 2019, dostopno na:</a:t>
            </a:r>
            <a:r>
              <a:rPr lang="sl-SI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hlinkClick r:id="rId4"/>
              </a:rPr>
              <a:t> </a:t>
            </a:r>
            <a:r>
              <a:rPr lang="sl-SI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hlinkClick r:id="rId5"/>
              </a:rPr>
              <a:t>https://til.finance.si</a:t>
            </a:r>
            <a:r>
              <a:rPr lang="sl-SI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br>
              <a:rPr lang="sl-SI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</a:br>
            <a:endParaRPr lang="sl-SI" sz="320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" name="Naslov 2"/>
          <p:cNvSpPr txBox="1">
            <a:spLocks/>
          </p:cNvSpPr>
          <p:nvPr/>
        </p:nvSpPr>
        <p:spPr>
          <a:xfrm>
            <a:off x="2062780" y="735211"/>
            <a:ext cx="9424023" cy="6271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D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Dnevne migracije – primer Ljubljane</a:t>
            </a:r>
          </a:p>
        </p:txBody>
      </p:sp>
    </p:spTree>
    <p:extLst>
      <p:ext uri="{BB962C8B-B14F-4D97-AF65-F5344CB8AC3E}">
        <p14:creationId xmlns:p14="http://schemas.microsoft.com/office/powerpoint/2010/main" val="4180830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C042A4A8-0751-49FD-89EE-CEB93D00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953" y="792691"/>
            <a:ext cx="7627088" cy="5003260"/>
          </a:xfrm>
        </p:spPr>
        <p:txBody>
          <a:bodyPr>
            <a:normAutofit fontScale="90000"/>
          </a:bodyPr>
          <a:lstStyle/>
          <a:p>
            <a:r>
              <a:rPr lang="sl-SI" b="0" i="1" dirty="0"/>
              <a:t>»Starši svojim otrokom plačamo kar nekaj denarja, da naredijo vozniški izpit in se naučijo varne in odgovorne vožnje. Potem jih v nekaj urah s svojim (ne)zgledom, neupoštevanjem pravil prometa, (ne)odnosom do sovoznikov, pokvarimo.«</a:t>
            </a:r>
            <a:br>
              <a:rPr lang="sl-SI" dirty="0"/>
            </a:br>
            <a:endParaRPr lang="sl-SI" dirty="0"/>
          </a:p>
        </p:txBody>
      </p:sp>
      <p:pic>
        <p:nvPicPr>
          <p:cNvPr id="1026" name="Picture 2" descr="Rezultat iskanja slik za fotr">
            <a:extLst>
              <a:ext uri="{FF2B5EF4-FFF2-40B4-BE49-F238E27FC236}">
                <a16:creationId xmlns:a16="http://schemas.microsoft.com/office/drawing/2014/main" id="{E52B286B-A864-458A-B899-ADEF23D8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000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BC66165B-49A2-4F51-B29B-B12419FF27B7}"/>
              </a:ext>
            </a:extLst>
          </p:cNvPr>
          <p:cNvSpPr/>
          <p:nvPr/>
        </p:nvSpPr>
        <p:spPr>
          <a:xfrm>
            <a:off x="1117024" y="1486419"/>
            <a:ext cx="1576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9600" dirty="0"/>
              <a:t>😎</a:t>
            </a:r>
          </a:p>
        </p:txBody>
      </p:sp>
    </p:spTree>
    <p:extLst>
      <p:ext uri="{BB962C8B-B14F-4D97-AF65-F5344CB8AC3E}">
        <p14:creationId xmlns:p14="http://schemas.microsoft.com/office/powerpoint/2010/main" val="2011319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zultat iskanja slik za responsibility is kul">
            <a:extLst>
              <a:ext uri="{FF2B5EF4-FFF2-40B4-BE49-F238E27FC236}">
                <a16:creationId xmlns:a16="http://schemas.microsoft.com/office/drawing/2014/main" id="{E0A2B4A6-6FDE-4495-AA22-7B5023244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5425"/>
          <a:stretch/>
        </p:blipFill>
        <p:spPr bwMode="auto">
          <a:xfrm>
            <a:off x="1573619" y="0"/>
            <a:ext cx="6563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F41E2F4D-618F-4BBA-A419-47A97B78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272" y="2864599"/>
            <a:ext cx="5243621" cy="2613801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/>
              <a:t>Kako lahko odgovornost pri vožnji postane „</a:t>
            </a:r>
            <a:r>
              <a:rPr lang="sl-SI" b="1" dirty="0" err="1"/>
              <a:t>kul</a:t>
            </a:r>
            <a:r>
              <a:rPr lang="sl-SI" b="1" dirty="0"/>
              <a:t>“?</a:t>
            </a:r>
            <a:br>
              <a:rPr lang="sl-SI" b="1" dirty="0"/>
            </a:b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319722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8865288-DCE3-498A-9B26-5BA86325F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2375" y="1369060"/>
            <a:ext cx="9484895" cy="4119880"/>
          </a:xfrm>
        </p:spPr>
        <p:txBody>
          <a:bodyPr>
            <a:normAutofit/>
          </a:bodyPr>
          <a:lstStyle/>
          <a:p>
            <a:endParaRPr lang="sl-SI" sz="2000" b="1" dirty="0">
              <a:solidFill>
                <a:srgbClr val="00206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51" y="353568"/>
            <a:ext cx="9272016" cy="6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7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8865288-DCE3-498A-9B26-5BA86325F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2375" y="1708695"/>
            <a:ext cx="9484895" cy="4119880"/>
          </a:xfrm>
        </p:spPr>
        <p:txBody>
          <a:bodyPr>
            <a:normAutofit fontScale="90000"/>
          </a:bodyPr>
          <a:lstStyle/>
          <a:p>
            <a:r>
              <a:rPr lang="sl-SI" sz="4000" b="1" dirty="0">
                <a:solidFill>
                  <a:srgbClr val="002060"/>
                </a:solidFill>
              </a:rPr>
              <a:t>Prometna varnost med mladimi vozniki (18-24 let) se je v zadnjih letih bistveno izboljšala. Nasprotno pa se prometna varnost med vozniki v večini drugih starostnih skupin slabša. Razloge za to lahko iščemo tudi v vožnji pod vplivom alkohola, drog in drugih psihoaktivnih snovi. </a:t>
            </a:r>
            <a:br>
              <a:rPr lang="sl-SI" sz="4000" b="1" dirty="0">
                <a:solidFill>
                  <a:srgbClr val="002060"/>
                </a:solidFill>
              </a:rPr>
            </a:br>
            <a:r>
              <a:rPr lang="sl-SI" sz="4000" b="1" dirty="0">
                <a:solidFill>
                  <a:srgbClr val="002060"/>
                </a:solidFill>
              </a:rPr>
              <a:t>Kako spremeniti trend?</a:t>
            </a:r>
            <a:br>
              <a:rPr lang="sl-SI" sz="4000" b="1" dirty="0">
                <a:solidFill>
                  <a:srgbClr val="002060"/>
                </a:solidFill>
              </a:rPr>
            </a:br>
            <a:endParaRPr lang="sl-SI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08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78DDF15-0C49-4E1C-A52F-18C3E547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005" y="853440"/>
            <a:ext cx="4008384" cy="6004560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7AE29C9-6778-4DE4-9FE2-62160480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803" y="468630"/>
            <a:ext cx="6501549" cy="3937335"/>
          </a:xfrm>
          <a:prstGeom prst="roundRect">
            <a:avLst/>
          </a:prstGeom>
          <a:solidFill>
            <a:srgbClr val="002060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2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sl-SI" sz="24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sl-SI" dirty="0">
                <a:solidFill>
                  <a:schemeClr val="bg1"/>
                </a:solidFill>
                <a:latin typeface="+mj-lt"/>
              </a:rPr>
              <a:t>V svetu uživanje alkohola </a:t>
            </a:r>
            <a:r>
              <a:rPr lang="sl-SI" b="1" dirty="0">
                <a:solidFill>
                  <a:schemeClr val="bg1"/>
                </a:solidFill>
                <a:latin typeface="+mj-lt"/>
              </a:rPr>
              <a:t>med mladim</a:t>
            </a:r>
            <a:r>
              <a:rPr lang="sl-SI" dirty="0">
                <a:solidFill>
                  <a:schemeClr val="bg1"/>
                </a:solidFill>
                <a:latin typeface="+mj-lt"/>
              </a:rPr>
              <a:t>i polagoma upada.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bg1"/>
                </a:solidFill>
                <a:latin typeface="+mj-lt"/>
              </a:rPr>
              <a:t>V </a:t>
            </a:r>
            <a:r>
              <a:rPr lang="sl-SI" b="1" dirty="0">
                <a:solidFill>
                  <a:schemeClr val="bg1"/>
                </a:solidFill>
                <a:latin typeface="+mj-lt"/>
              </a:rPr>
              <a:t>Sloveniji</a:t>
            </a:r>
            <a:r>
              <a:rPr lang="sl-SI" dirty="0">
                <a:solidFill>
                  <a:schemeClr val="bg1"/>
                </a:solidFill>
                <a:latin typeface="+mj-lt"/>
              </a:rPr>
              <a:t> je obratno: ne upada, temveč celo </a:t>
            </a:r>
            <a:r>
              <a:rPr lang="sl-SI" b="1" dirty="0">
                <a:solidFill>
                  <a:schemeClr val="bg1"/>
                </a:solidFill>
                <a:latin typeface="+mj-lt"/>
              </a:rPr>
              <a:t>narašča</a:t>
            </a:r>
            <a:r>
              <a:rPr lang="sl-SI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D7A07796-5E6E-41AB-9D48-0F2736685BB3}"/>
              </a:ext>
            </a:extLst>
          </p:cNvPr>
          <p:cNvSpPr/>
          <p:nvPr/>
        </p:nvSpPr>
        <p:spPr>
          <a:xfrm>
            <a:off x="2251352" y="450459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>
                <a:latin typeface="+mj-lt"/>
              </a:rPr>
              <a:t>The </a:t>
            </a:r>
            <a:r>
              <a:rPr lang="sl-SI" sz="1200" dirty="0" err="1">
                <a:latin typeface="+mj-lt"/>
              </a:rPr>
              <a:t>European</a:t>
            </a:r>
            <a:r>
              <a:rPr lang="sl-SI" sz="1200" dirty="0">
                <a:latin typeface="+mj-lt"/>
              </a:rPr>
              <a:t> </a:t>
            </a:r>
            <a:r>
              <a:rPr lang="sl-SI" sz="1200" dirty="0" err="1">
                <a:latin typeface="+mj-lt"/>
              </a:rPr>
              <a:t>School</a:t>
            </a:r>
            <a:r>
              <a:rPr lang="sl-SI" sz="1200" dirty="0">
                <a:latin typeface="+mj-lt"/>
              </a:rPr>
              <a:t> </a:t>
            </a:r>
            <a:r>
              <a:rPr lang="sl-SI" sz="1200" dirty="0" err="1">
                <a:latin typeface="+mj-lt"/>
              </a:rPr>
              <a:t>Survey</a:t>
            </a:r>
            <a:r>
              <a:rPr lang="sl-SI" sz="1200" dirty="0">
                <a:latin typeface="+mj-lt"/>
              </a:rPr>
              <a:t> Project on </a:t>
            </a:r>
            <a:r>
              <a:rPr lang="sl-SI" sz="1200" dirty="0" err="1">
                <a:latin typeface="+mj-lt"/>
              </a:rPr>
              <a:t>Alcohol</a:t>
            </a:r>
            <a:r>
              <a:rPr lang="sl-SI" sz="1200" dirty="0">
                <a:latin typeface="+mj-lt"/>
              </a:rPr>
              <a:t> </a:t>
            </a:r>
            <a:r>
              <a:rPr lang="sl-SI" sz="1200" dirty="0" err="1">
                <a:latin typeface="+mj-lt"/>
              </a:rPr>
              <a:t>and</a:t>
            </a:r>
            <a:r>
              <a:rPr lang="sl-SI" sz="1200" dirty="0">
                <a:latin typeface="+mj-lt"/>
              </a:rPr>
              <a:t> </a:t>
            </a:r>
            <a:r>
              <a:rPr lang="sl-SI" sz="1200" dirty="0" err="1">
                <a:latin typeface="+mj-lt"/>
              </a:rPr>
              <a:t>Other</a:t>
            </a:r>
            <a:r>
              <a:rPr lang="sl-SI" sz="1200" dirty="0">
                <a:latin typeface="+mj-lt"/>
              </a:rPr>
              <a:t> </a:t>
            </a:r>
            <a:r>
              <a:rPr lang="sl-SI" sz="1200" dirty="0" err="1">
                <a:latin typeface="+mj-lt"/>
              </a:rPr>
              <a:t>Drugs</a:t>
            </a:r>
            <a:r>
              <a:rPr lang="sl-SI" sz="1200" dirty="0">
                <a:latin typeface="+mj-lt"/>
              </a:rPr>
              <a:t>, 2015.</a:t>
            </a:r>
          </a:p>
        </p:txBody>
      </p:sp>
    </p:spTree>
    <p:extLst>
      <p:ext uri="{BB962C8B-B14F-4D97-AF65-F5344CB8AC3E}">
        <p14:creationId xmlns:p14="http://schemas.microsoft.com/office/powerpoint/2010/main" val="323815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11. junij 2020&quot;">
            <a:extLst>
              <a:ext uri="{FF2B5EF4-FFF2-40B4-BE49-F238E27FC236}">
                <a16:creationId xmlns:a16="http://schemas.microsoft.com/office/drawing/2014/main" id="{7D47DC06-3C95-4575-BF78-690C903E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808">
            <a:off x="417504" y="761466"/>
            <a:ext cx="5230755" cy="467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D37518B-4A71-43EB-8AB3-E913E774E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922" y="2266309"/>
            <a:ext cx="2411901" cy="71100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F585B01-8004-4CFC-AC99-126FDB61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906" y="3541080"/>
            <a:ext cx="6787193" cy="1310200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DFC16DF-4B76-4A32-B010-5CCCD146F66E}"/>
              </a:ext>
            </a:extLst>
          </p:cNvPr>
          <p:cNvSpPr txBox="1"/>
          <p:nvPr/>
        </p:nvSpPr>
        <p:spPr>
          <a:xfrm>
            <a:off x="577901" y="3575746"/>
            <a:ext cx="3918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8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11. junij</a:t>
            </a:r>
          </a:p>
        </p:txBody>
      </p:sp>
    </p:spTree>
    <p:extLst>
      <p:ext uri="{BB962C8B-B14F-4D97-AF65-F5344CB8AC3E}">
        <p14:creationId xmlns:p14="http://schemas.microsoft.com/office/powerpoint/2010/main" val="1264674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D132249-510F-47B8-BF7E-D8EBAFAD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96" y="2168296"/>
            <a:ext cx="5760926" cy="38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hlinkClick r:id="rId4"/>
            <a:extLst>
              <a:ext uri="{FF2B5EF4-FFF2-40B4-BE49-F238E27FC236}">
                <a16:creationId xmlns:a16="http://schemas.microsoft.com/office/drawing/2014/main" id="{2C21D13F-FCB9-44DC-A1D9-5DDD32BF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026" y="1293153"/>
            <a:ext cx="5508356" cy="4859383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3390F15-4A22-49FB-B04C-0F24DF3D4415}"/>
              </a:ext>
            </a:extLst>
          </p:cNvPr>
          <p:cNvSpPr txBox="1"/>
          <p:nvPr/>
        </p:nvSpPr>
        <p:spPr>
          <a:xfrm>
            <a:off x="1893026" y="6178662"/>
            <a:ext cx="3095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latin typeface="+mj-lt"/>
              </a:rPr>
              <a:t>Vir: Delo, 1. februar 2020</a:t>
            </a:r>
          </a:p>
        </p:txBody>
      </p:sp>
    </p:spTree>
    <p:extLst>
      <p:ext uri="{BB962C8B-B14F-4D97-AF65-F5344CB8AC3E}">
        <p14:creationId xmlns:p14="http://schemas.microsoft.com/office/powerpoint/2010/main" val="1458402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BF3D908-A85F-4E4C-95F1-11356C12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775" y="1969317"/>
            <a:ext cx="9424023" cy="4351338"/>
          </a:xfrm>
        </p:spPr>
        <p:txBody>
          <a:bodyPr>
            <a:normAutofit/>
          </a:bodyPr>
          <a:lstStyle/>
          <a:p>
            <a:endParaRPr lang="sl-SI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Prava stvar v pravem času.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Iskrenost.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Znanje.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Vključenost ustreznih deležnikov.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sl-SI" sz="2800" dirty="0"/>
              <a:t>Odgovornost za skupno dobro. </a:t>
            </a:r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pPr marL="1143000" lvl="1" indent="-457200">
              <a:buFont typeface="+mj-lt"/>
              <a:buAutoNum type="arabicPeriod"/>
            </a:pPr>
            <a:endParaRPr lang="sl-SI" sz="2000" dirty="0"/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1CB1755-CD48-4F46-88DF-22834568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Zakaj bo Garaža uspela? </a:t>
            </a:r>
          </a:p>
        </p:txBody>
      </p:sp>
    </p:spTree>
    <p:extLst>
      <p:ext uri="{BB962C8B-B14F-4D97-AF65-F5344CB8AC3E}">
        <p14:creationId xmlns:p14="http://schemas.microsoft.com/office/powerpoint/2010/main" val="4228549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9E25D8-8C5B-42DE-A309-463C18266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153" y="1410511"/>
            <a:ext cx="9067013" cy="52432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Nikoli</a:t>
            </a:r>
            <a:r>
              <a:rPr lang="en-US" dirty="0">
                <a:latin typeface="+mj-lt"/>
              </a:rPr>
              <a:t> ne </a:t>
            </a:r>
            <a:r>
              <a:rPr lang="en-US" dirty="0" err="1">
                <a:latin typeface="+mj-lt"/>
              </a:rPr>
              <a:t>dvomite</a:t>
            </a:r>
            <a:r>
              <a:rPr lang="en-US" dirty="0">
                <a:latin typeface="+mj-lt"/>
              </a:rPr>
              <a:t> o </a:t>
            </a:r>
            <a:r>
              <a:rPr lang="en-US" dirty="0" err="1">
                <a:latin typeface="+mj-lt"/>
              </a:rPr>
              <a:t>tem</a:t>
            </a:r>
            <a:r>
              <a:rPr lang="en-US" dirty="0">
                <a:latin typeface="+mj-lt"/>
              </a:rPr>
              <a:t>, da </a:t>
            </a:r>
            <a:r>
              <a:rPr lang="en-US" dirty="0" err="1">
                <a:latin typeface="+mj-lt"/>
              </a:rPr>
              <a:t>lahko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majhna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skupina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predanih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posameznikov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spremeni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svet</a:t>
            </a:r>
            <a:r>
              <a:rPr lang="en-US" dirty="0">
                <a:latin typeface="+mj-lt"/>
              </a:rPr>
              <a:t>; </a:t>
            </a:r>
            <a:r>
              <a:rPr lang="en-US" dirty="0" err="1">
                <a:latin typeface="+mj-lt"/>
              </a:rPr>
              <a:t>kajti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prav</a:t>
            </a:r>
            <a:r>
              <a:rPr lang="en-US" dirty="0">
                <a:latin typeface="+mj-lt"/>
              </a:rPr>
              <a:t> to je v </a:t>
            </a:r>
            <a:r>
              <a:rPr lang="en-US" dirty="0" err="1">
                <a:latin typeface="+mj-lt"/>
              </a:rPr>
              <a:t>resnici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tisto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spreminja</a:t>
            </a:r>
            <a:r>
              <a:rPr lang="en-US" dirty="0">
                <a:latin typeface="+mj-lt"/>
              </a:rPr>
              <a:t>. </a:t>
            </a:r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r>
              <a:rPr lang="en-US" sz="2400" dirty="0">
                <a:latin typeface="+mj-lt"/>
              </a:rPr>
              <a:t>Margaret Mead</a:t>
            </a:r>
            <a:r>
              <a:rPr lang="sl-SI" sz="2400" dirty="0">
                <a:latin typeface="+mj-lt"/>
              </a:rPr>
              <a:t>, antropologinja</a:t>
            </a:r>
            <a:endParaRPr lang="en-US" sz="2400" dirty="0">
              <a:latin typeface="+mj-lt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DA58D6B-D9DD-4186-B43A-CF2E18979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3951" y="1623346"/>
            <a:ext cx="745034" cy="637004"/>
          </a:xfrm>
          <a:prstGeom prst="rect">
            <a:avLst/>
          </a:prstGeom>
        </p:spPr>
      </p:pic>
      <p:pic>
        <p:nvPicPr>
          <p:cNvPr id="5" name="Picture 2" descr="Rezultat iskanja slik za margaret mead">
            <a:extLst>
              <a:ext uri="{FF2B5EF4-FFF2-40B4-BE49-F238E27FC236}">
                <a16:creationId xmlns:a16="http://schemas.microsoft.com/office/drawing/2014/main" id="{5CBEA357-FAE0-4D72-A77A-AC989F12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86" y="3620413"/>
            <a:ext cx="1827076" cy="182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42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057400" y="1066800"/>
            <a:ext cx="8229600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Kdo je avtor teorije, na podlagi katere je človek prvič stopil na Luno?</a:t>
            </a:r>
          </a:p>
          <a:p>
            <a:pPr marL="0" indent="0">
              <a:buNone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 </a:t>
            </a:r>
          </a:p>
          <a:p>
            <a:pPr marL="812800" indent="-812800">
              <a:lnSpc>
                <a:spcPct val="110000"/>
              </a:lnSpc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Albert Einstein.</a:t>
            </a:r>
          </a:p>
          <a:p>
            <a:pPr marL="812800" indent="-812800">
              <a:lnSpc>
                <a:spcPct val="110000"/>
              </a:lnSpc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Herman Potočnik </a:t>
            </a: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Noordung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812800" indent="-812800">
              <a:lnSpc>
                <a:spcPct val="110000"/>
              </a:lnSpc>
              <a:buFont typeface="+mj-lt"/>
              <a:buAutoNum type="alphaLcParenR"/>
            </a:pP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Stephen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Hawking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812800" indent="-812800">
              <a:lnSpc>
                <a:spcPct val="110000"/>
              </a:lnSpc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Žiga </a:t>
            </a: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Virc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režiser filma Houston, </a:t>
            </a: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sl-SI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a Problem.</a:t>
            </a:r>
          </a:p>
          <a:p>
            <a:pPr marL="0" indent="0">
              <a:buNone/>
            </a:pPr>
            <a:endParaRPr lang="sl-SI" sz="3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47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981200" y="914400"/>
            <a:ext cx="8229600" cy="4680520"/>
          </a:xfrm>
        </p:spPr>
        <p:txBody>
          <a:bodyPr>
            <a:normAutofit/>
          </a:bodyPr>
          <a:lstStyle/>
          <a:p>
            <a:pPr marL="271463" indent="-271463">
              <a:buNone/>
            </a:pPr>
            <a:r>
              <a:rPr lang="pl-PL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Kje je bilo najdeno najstarejše kolo z osjo na svetu? </a:t>
            </a:r>
            <a:endParaRPr lang="sl-SI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l-SI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673894" indent="-673894"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Na Hrvaškem. </a:t>
            </a:r>
          </a:p>
          <a:p>
            <a:pPr marL="673894" indent="-673894"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 Panonski nižini.  </a:t>
            </a:r>
          </a:p>
          <a:p>
            <a:pPr marL="673894" indent="-673894"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Pod Durmitorjem v Dinarskem gorovju. </a:t>
            </a:r>
          </a:p>
          <a:p>
            <a:pPr marL="673894" indent="-673894">
              <a:buFont typeface="+mj-lt"/>
              <a:buAutoNum type="alphaLcParenR"/>
            </a:pPr>
            <a:r>
              <a:rPr lang="sl-SI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Blizu Vrhnike. </a:t>
            </a:r>
          </a:p>
          <a:p>
            <a:pPr marL="673894" indent="-673894">
              <a:buFont typeface="+mj-lt"/>
              <a:buAutoNum type="alphaLcParenR"/>
            </a:pPr>
            <a:endParaRPr lang="sl-SI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sl-SI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l-SI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18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F073F66-F822-4EE2-9C16-9D3E7F4153F4}"/>
              </a:ext>
            </a:extLst>
          </p:cNvPr>
          <p:cNvSpPr txBox="1"/>
          <p:nvPr/>
        </p:nvSpPr>
        <p:spPr>
          <a:xfrm>
            <a:off x="4223792" y="479715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>
                <a:solidFill>
                  <a:schemeClr val="bg1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www.talentismo.si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E5262A6-06E7-44BD-AAA5-D8043269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34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E324080-2A0C-4E40-A90B-874EB7E9B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48" y="-355600"/>
            <a:ext cx="7569200" cy="75692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91F1F3-7879-4F56-806E-88B502FA199B}"/>
              </a:ext>
            </a:extLst>
          </p:cNvPr>
          <p:cNvGraphicFramePr/>
          <p:nvPr/>
        </p:nvGraphicFramePr>
        <p:xfrm>
          <a:off x="2032000" y="8167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794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jeZBesedilom 8">
            <a:extLst>
              <a:ext uri="{FF2B5EF4-FFF2-40B4-BE49-F238E27FC236}">
                <a16:creationId xmlns:a16="http://schemas.microsoft.com/office/drawing/2014/main" id="{26808B54-84D7-4402-9F68-24BE38515A51}"/>
              </a:ext>
            </a:extLst>
          </p:cNvPr>
          <p:cNvSpPr txBox="1"/>
          <p:nvPr/>
        </p:nvSpPr>
        <p:spPr>
          <a:xfrm>
            <a:off x="9442554" y="5951210"/>
            <a:ext cx="2662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</a:t>
            </a:r>
            <a:r>
              <a:rPr kumimoji="0" lang="sl-S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: AIESEC, </a:t>
            </a:r>
            <a:r>
              <a:rPr kumimoji="0" lang="sl-SI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Youth</a:t>
            </a:r>
            <a:r>
              <a:rPr kumimoji="0" lang="sl-S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sl-SI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Speak</a:t>
            </a:r>
            <a:r>
              <a:rPr kumimoji="0" lang="sl-S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sl-SI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Survey</a:t>
            </a:r>
            <a:r>
              <a:rPr kumimoji="0" lang="sl-S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594CF6F-9CCA-4F06-96BA-DD1C9652249A}"/>
              </a:ext>
            </a:extLst>
          </p:cNvPr>
          <p:cNvGrpSpPr/>
          <p:nvPr/>
        </p:nvGrpSpPr>
        <p:grpSpPr>
          <a:xfrm>
            <a:off x="1050546" y="1297272"/>
            <a:ext cx="10884451" cy="4385400"/>
            <a:chOff x="280566" y="1819843"/>
            <a:chExt cx="12404717" cy="4537575"/>
          </a:xfrm>
        </p:grpSpPr>
        <p:graphicFrame>
          <p:nvGraphicFramePr>
            <p:cNvPr id="16" name="Grafikon 6">
              <a:extLst>
                <a:ext uri="{FF2B5EF4-FFF2-40B4-BE49-F238E27FC236}">
                  <a16:creationId xmlns:a16="http://schemas.microsoft.com/office/drawing/2014/main" id="{DFD5BB6D-D8F7-48F1-AD81-E0AB8804AF6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80566" y="2669982"/>
            <a:ext cx="4218963" cy="25313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7" name="Grafikon 7">
              <a:extLst>
                <a:ext uri="{FF2B5EF4-FFF2-40B4-BE49-F238E27FC236}">
                  <a16:creationId xmlns:a16="http://schemas.microsoft.com/office/drawing/2014/main" id="{398699EA-6E86-4B9A-8803-B1437F01FF0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013027" y="2710383"/>
            <a:ext cx="3960013" cy="2618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Grafikon 9">
              <a:extLst>
                <a:ext uri="{FF2B5EF4-FFF2-40B4-BE49-F238E27FC236}">
                  <a16:creationId xmlns:a16="http://schemas.microsoft.com/office/drawing/2014/main" id="{0693F61C-00EE-4475-8BB4-40705BD9A26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09484" y="2732219"/>
            <a:ext cx="4532152" cy="25750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PoljeZBesedilom 10">
              <a:extLst>
                <a:ext uri="{FF2B5EF4-FFF2-40B4-BE49-F238E27FC236}">
                  <a16:creationId xmlns:a16="http://schemas.microsoft.com/office/drawing/2014/main" id="{86FB4378-0D90-47B2-90BE-035402BE3867}"/>
                </a:ext>
              </a:extLst>
            </p:cNvPr>
            <p:cNvSpPr txBox="1"/>
            <p:nvPr/>
          </p:nvSpPr>
          <p:spPr>
            <a:xfrm>
              <a:off x="767068" y="5158119"/>
              <a:ext cx="4057909" cy="105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32% - Lack of money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22% - Lack of opportunities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15% - Lack of interest</a:t>
              </a:r>
            </a:p>
          </p:txBody>
        </p:sp>
        <p:sp>
          <p:nvSpPr>
            <p:cNvPr id="21" name="PoljeZBesedilom 11">
              <a:extLst>
                <a:ext uri="{FF2B5EF4-FFF2-40B4-BE49-F238E27FC236}">
                  <a16:creationId xmlns:a16="http://schemas.microsoft.com/office/drawing/2014/main" id="{21364DEF-73C7-42DB-9AB4-AB3FE689417A}"/>
                </a:ext>
              </a:extLst>
            </p:cNvPr>
            <p:cNvSpPr txBox="1"/>
            <p:nvPr/>
          </p:nvSpPr>
          <p:spPr>
            <a:xfrm>
              <a:off x="4722912" y="5306511"/>
              <a:ext cx="4057909" cy="105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29% - Lack of money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23% - Lack of opportunities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16% - Lack of interest</a:t>
              </a:r>
            </a:p>
          </p:txBody>
        </p:sp>
        <p:sp>
          <p:nvSpPr>
            <p:cNvPr id="22" name="PoljeZBesedilom 12">
              <a:extLst>
                <a:ext uri="{FF2B5EF4-FFF2-40B4-BE49-F238E27FC236}">
                  <a16:creationId xmlns:a16="http://schemas.microsoft.com/office/drawing/2014/main" id="{BE1211F4-C2A0-42AA-9044-86B198D8048C}"/>
                </a:ext>
              </a:extLst>
            </p:cNvPr>
            <p:cNvSpPr txBox="1"/>
            <p:nvPr/>
          </p:nvSpPr>
          <p:spPr>
            <a:xfrm>
              <a:off x="8627374" y="5267637"/>
              <a:ext cx="4057909" cy="105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17% - Lack of money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19% - Lack of opportunities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entury Gothic" panose="020B0502020202020204" pitchFamily="34" charset="0"/>
                </a:rPr>
                <a:t>31% - Lack of interest</a:t>
              </a:r>
            </a:p>
          </p:txBody>
        </p:sp>
        <p:pic>
          <p:nvPicPr>
            <p:cNvPr id="23" name="Grafika 15" descr="Globus s prikazom Evrope in Afrike">
              <a:extLst>
                <a:ext uri="{FF2B5EF4-FFF2-40B4-BE49-F238E27FC236}">
                  <a16:creationId xmlns:a16="http://schemas.microsoft.com/office/drawing/2014/main" id="{3EC21847-2213-4161-AEEA-6958E17E7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54775" y="1824297"/>
              <a:ext cx="923331" cy="923331"/>
            </a:xfrm>
            <a:prstGeom prst="rect">
              <a:avLst/>
            </a:prstGeom>
          </p:spPr>
        </p:pic>
        <p:pic>
          <p:nvPicPr>
            <p:cNvPr id="24" name="Grafika 16" descr="Zemljevid z risalnim žebljičkom">
              <a:extLst>
                <a:ext uri="{FF2B5EF4-FFF2-40B4-BE49-F238E27FC236}">
                  <a16:creationId xmlns:a16="http://schemas.microsoft.com/office/drawing/2014/main" id="{C25CA2D8-7B31-45DA-BE23-9AF72F1F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11994" y="1819843"/>
              <a:ext cx="971551" cy="971551"/>
            </a:xfrm>
            <a:prstGeom prst="rect">
              <a:avLst/>
            </a:prstGeom>
          </p:spPr>
        </p:pic>
        <p:pic>
          <p:nvPicPr>
            <p:cNvPr id="25" name="Grafika 17" descr="Oznaka">
              <a:extLst>
                <a:ext uri="{FF2B5EF4-FFF2-40B4-BE49-F238E27FC236}">
                  <a16:creationId xmlns:a16="http://schemas.microsoft.com/office/drawing/2014/main" id="{8043C24F-F89C-4AD4-AFC1-12AD33A1B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82042" y="1892445"/>
              <a:ext cx="787036" cy="78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34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13">
            <a:extLst>
              <a:ext uri="{FF2B5EF4-FFF2-40B4-BE49-F238E27FC236}">
                <a16:creationId xmlns:a16="http://schemas.microsoft.com/office/drawing/2014/main" id="{7B3CB054-CFBB-4A30-8FF9-3B302E70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7" t="1" r="7165" b="1"/>
          <a:stretch/>
        </p:blipFill>
        <p:spPr>
          <a:xfrm>
            <a:off x="4544485" y="0"/>
            <a:ext cx="7756187" cy="6857990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9E25D8-8C5B-42DE-A309-463C18266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153" y="1123128"/>
            <a:ext cx="9067013" cy="5243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b="1" dirty="0">
                <a:latin typeface="+mj-lt"/>
              </a:rPr>
              <a:t>Namen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sl-SI" sz="2400" dirty="0">
                <a:latin typeface="+mj-lt"/>
              </a:rPr>
              <a:t>Aktivacija mladih za spremembe, (pro)aktivnost, spremenjen odnos do življenja, odgovornosti, zavedanje svoje močne vloge v svetu. 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sl-SI" sz="3200" b="1" dirty="0">
                <a:latin typeface="+mj-lt"/>
              </a:rPr>
              <a:t>Skupaj obračamo na bolje. </a:t>
            </a: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lnSpc>
                <a:spcPct val="114000"/>
              </a:lnSpc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  <a:p>
            <a:pPr marL="0" indent="0" algn="r">
              <a:buNone/>
            </a:pP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50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20912F6-7CF2-4D7E-83B5-9EC75014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26" y="0"/>
            <a:ext cx="9740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7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grafit, stavba&#10;&#10;Opis je samodejno ustvarjen">
            <a:extLst>
              <a:ext uri="{FF2B5EF4-FFF2-40B4-BE49-F238E27FC236}">
                <a16:creationId xmlns:a16="http://schemas.microsoft.com/office/drawing/2014/main" id="{5A2B7AB8-22F0-4114-AA38-D99A6C73A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5" y="1493961"/>
            <a:ext cx="5160101" cy="3870076"/>
          </a:xfrm>
        </p:spPr>
      </p:pic>
      <p:pic>
        <p:nvPicPr>
          <p:cNvPr id="11" name="Slika 10" descr="Slika, ki vsebuje besede stavba, prst, zunanje&#10;&#10;Opis je samodejno ustvarjen">
            <a:extLst>
              <a:ext uri="{FF2B5EF4-FFF2-40B4-BE49-F238E27FC236}">
                <a16:creationId xmlns:a16="http://schemas.microsoft.com/office/drawing/2014/main" id="{3E746904-1CBE-4743-A4A4-EB8B3CEAF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00" y="1493961"/>
            <a:ext cx="5160100" cy="38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13BF9F2FB1B554889758D05F241DC0B" ma:contentTypeVersion="13" ma:contentTypeDescription="Ustvari nov dokument." ma:contentTypeScope="" ma:versionID="16823fff03f18d9da23ac7b2bbabfe73">
  <xsd:schema xmlns:xsd="http://www.w3.org/2001/XMLSchema" xmlns:xs="http://www.w3.org/2001/XMLSchema" xmlns:p="http://schemas.microsoft.com/office/2006/metadata/properties" xmlns:ns1="http://schemas.microsoft.com/sharepoint/v3" xmlns:ns3="cfd69e2b-1adf-4b0e-b48b-570eda58d417" xmlns:ns4="0e4d039f-0c44-4f3c-8ed8-f21779708565" targetNamespace="http://schemas.microsoft.com/office/2006/metadata/properties" ma:root="true" ma:fieldsID="c437eb08f047f295ad083175a48ecafb" ns1:_="" ns3:_="" ns4:_="">
    <xsd:import namespace="http://schemas.microsoft.com/sharepoint/v3"/>
    <xsd:import namespace="cfd69e2b-1adf-4b0e-b48b-570eda58d417"/>
    <xsd:import namespace="0e4d039f-0c44-4f3c-8ed8-f217797085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Lastnosti pravilnika o enotnem ravnanju skladno s predpisi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Dejanje UV pravilnika o enotnem ravnanju skladno s predpisi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69e2b-1adf-4b0e-b48b-570eda58d4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Razprševanje namiga za skupno rabo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d039f-0c44-4f3c-8ed8-f217797085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B6B8F4-77BD-47D7-8D01-3C6874630EC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fd69e2b-1adf-4b0e-b48b-570eda58d417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0e4d039f-0c44-4f3c-8ed8-f2177970856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47ABDB-13A0-4FF9-A09D-D8183DD7F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fd69e2b-1adf-4b0e-b48b-570eda58d417"/>
    <ds:schemaRef ds:uri="0e4d039f-0c44-4f3c-8ed8-f217797085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BBF34F-0D5D-41A1-BB10-B1EA178BDA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2878</Words>
  <Application>Microsoft Office PowerPoint</Application>
  <PresentationFormat>Širokozaslonsko</PresentationFormat>
  <Paragraphs>389</Paragraphs>
  <Slides>45</Slides>
  <Notes>31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55" baseType="lpstr">
      <vt:lpstr>Aharoni</vt:lpstr>
      <vt:lpstr>Arial</vt:lpstr>
      <vt:lpstr>Arial Rounded MT Bold</vt:lpstr>
      <vt:lpstr>Calibri</vt:lpstr>
      <vt:lpstr>Century Gothic</vt:lpstr>
      <vt:lpstr>Exo 2 Medium</vt:lpstr>
      <vt:lpstr>Palatino Linotype</vt:lpstr>
      <vt:lpstr>Verdana</vt:lpstr>
      <vt:lpstr>Wingdings</vt:lpstr>
      <vt:lpstr>Office Theme</vt:lpstr>
      <vt:lpstr>PowerPointova predstavitev</vt:lpstr>
      <vt:lpstr>PowerPointova predstavitev</vt:lpstr>
      <vt:lpstr>Zakaj Garaža?  &lt;Festival mobilnosti&gt;   mag. Jure Kostanjšek, AMZS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Garaža: kako?  &lt;Festival mobilnosti&gt;   mag. Edita Krajnović, Mediade</vt:lpstr>
      <vt:lpstr>»Starši svojim otrokom plačamo kar nekaj denarja, da naredijo vozniški izpit in se naučijo varne in odgovorne vožnje. Potem jih v nekaj urah s svojim (ne)zgledom, neupoštevanjem pravil prometa, (ne)odnosom do sovoznikov, pokvarimo.« </vt:lpstr>
      <vt:lpstr>PowerPointova predstavitev</vt:lpstr>
      <vt:lpstr>PowerPointova predstavitev</vt:lpstr>
      <vt:lpstr>Partnerji, deležniki, podporniki </vt:lpstr>
      <vt:lpstr>PowerPointova predstavitev</vt:lpstr>
      <vt:lpstr>Prevoz z vsebino</vt:lpstr>
      <vt:lpstr>Izkustvene točke in mobilna razstava</vt:lpstr>
      <vt:lpstr>Digitalna aplikacija in obogatena resničnost</vt:lpstr>
      <vt:lpstr>Oder Stožic</vt:lpstr>
      <vt:lpstr>Časovnica dogodka, okvirno (!)</vt:lpstr>
      <vt:lpstr>Dijaki dijakom &lt;Vključitev v Garažo&gt; </vt:lpstr>
      <vt:lpstr>Vključitev projekta Dijaki dijakom</vt:lpstr>
      <vt:lpstr>Mobilna razstava: vsebinski marketing</vt:lpstr>
      <vt:lpstr>Možne oblike sporočil</vt:lpstr>
      <vt:lpstr>Forma sporočil </vt:lpstr>
      <vt:lpstr>Vsebine varne mobilnosti, vsebinska področja</vt:lpstr>
      <vt:lpstr>Usmeritve za sporočila</vt:lpstr>
      <vt:lpstr>WIIFM? </vt:lpstr>
      <vt:lpstr>Gradiva Idejnega dne z mladimi  6. december, AMZS</vt:lpstr>
      <vt:lpstr>PowerPointova predstavitev</vt:lpstr>
      <vt:lpstr>PowerPointova predstavitev</vt:lpstr>
      <vt:lpstr>PowerPointova predstavitev</vt:lpstr>
      <vt:lpstr>Dejstva o mestih in skupnostih</vt:lpstr>
      <vt:lpstr>PowerPointova predstavitev</vt:lpstr>
      <vt:lpstr>»Starši svojim otrokom plačamo kar nekaj denarja, da naredijo vozniški izpit in se naučijo varne in odgovorne vožnje. Potem jih v nekaj urah s svojim (ne)zgledom, neupoštevanjem pravil prometa, (ne)odnosom do sovoznikov, pokvarimo.« </vt:lpstr>
      <vt:lpstr>Kako lahko odgovornost pri vožnji postane „kul“? </vt:lpstr>
      <vt:lpstr>PowerPointova predstavitev</vt:lpstr>
      <vt:lpstr>Prometna varnost med mladimi vozniki (18-24 let) se je v zadnjih letih bistveno izboljšala. Nasprotno pa se prometna varnost med vozniki v večini drugih starostnih skupin slabša. Razloge za to lahko iščemo tudi v vožnji pod vplivom alkohola, drog in drugih psihoaktivnih snovi.  Kako spremeniti trend? </vt:lpstr>
      <vt:lpstr>PowerPointova predstavitev</vt:lpstr>
      <vt:lpstr>PowerPointova predstavitev</vt:lpstr>
      <vt:lpstr>Zakaj bo Garaža uspela? 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DOBRODOŠLI</dc:title>
  <dc:creator>Maja Ambrož</dc:creator>
  <cp:lastModifiedBy>Edita Krajnović</cp:lastModifiedBy>
  <cp:revision>102</cp:revision>
  <dcterms:created xsi:type="dcterms:W3CDTF">2019-11-07T15:10:41Z</dcterms:created>
  <dcterms:modified xsi:type="dcterms:W3CDTF">2020-02-05T06:35:17Z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0x010100413BF9F2FB1B554889758D05F241DC0B</vt:lpwstr>
  </property>
</Properties>
</file>