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4" r:id="rId2"/>
    <p:sldId id="395" r:id="rId3"/>
    <p:sldId id="311" r:id="rId4"/>
    <p:sldId id="368" r:id="rId5"/>
    <p:sldId id="431" r:id="rId6"/>
    <p:sldId id="447" r:id="rId7"/>
    <p:sldId id="432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23" r:id="rId17"/>
    <p:sldId id="434" r:id="rId18"/>
    <p:sldId id="435" r:id="rId19"/>
    <p:sldId id="430" r:id="rId20"/>
    <p:sldId id="380" r:id="rId21"/>
    <p:sldId id="358" r:id="rId22"/>
    <p:sldId id="409" r:id="rId23"/>
    <p:sldId id="412" r:id="rId24"/>
    <p:sldId id="360" r:id="rId25"/>
    <p:sldId id="397" r:id="rId26"/>
    <p:sldId id="402" r:id="rId27"/>
    <p:sldId id="382" r:id="rId28"/>
    <p:sldId id="363" r:id="rId29"/>
    <p:sldId id="364" r:id="rId30"/>
    <p:sldId id="413" r:id="rId31"/>
    <p:sldId id="417" r:id="rId32"/>
    <p:sldId id="418" r:id="rId33"/>
    <p:sldId id="420" r:id="rId34"/>
    <p:sldId id="341" r:id="rId35"/>
    <p:sldId id="326" r:id="rId36"/>
    <p:sldId id="421" r:id="rId37"/>
  </p:sldIdLst>
  <p:sldSz cx="9144000" cy="6858000" type="screen4x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8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DBE02A-0C3D-498A-BC1F-805495455E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D3F2B-6E1B-458C-9B2A-E4BEF5CDA735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94161-B383-4102-9F13-63D662BB970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071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94161-B383-4102-9F13-63D662BB970D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72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FE61-447D-4A9D-A923-0B60244667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538A-9BB6-440A-B99C-7A46041E1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4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E240-801E-40EE-B5CB-AF4EB55C7F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91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420598" y="-12700"/>
            <a:ext cx="178710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26435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37BB-232F-47E3-BA66-AF67A81899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C4A4-6D7F-4FF1-B7EF-AC7A234D8C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E126-9D6B-4B23-B089-23AE7FB009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4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68F-4F98-40D6-949F-E74FBA4EC0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5FDF-D939-4D1B-A2BC-399D43C5B5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0C99-8D50-4968-ACA5-57BD9B35CD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B38-2FCF-405B-91D1-264A3E5A37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6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E73-9388-44C8-86B1-80201F7259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9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_noga_druga_stra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ycle_pic"/>
          <p:cNvPicPr>
            <a:picLocks noChangeAspect="1" noChangeArrowheads="1"/>
          </p:cNvPicPr>
          <p:nvPr userDrawn="1"/>
        </p:nvPicPr>
        <p:blipFill>
          <a:blip r:embed="rId15">
            <a:lum bright="8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EA9A968-EEFE-4A7E-B1E4-FAC6A48A8F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cid:image002.png@01D362AC.D6D3382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../Delavnice%20partnerjev/SEZNAM%20DELAVNIC%20PARTNERJEV,%20reg.%20sredi&#353;&#269;%20v%20akciji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LDN%20DD%202020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A%204,%20raziskovalna%20naloga%20Navodila%20za%20izdelavo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course/view.php?id=9469" TargetMode="External"/><Relationship Id="rId2" Type="http://schemas.openxmlformats.org/officeDocument/2006/relationships/hyperlink" Target="http://url.sio.si/VM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ojca.dolinar@zrss.si" TargetMode="External"/><Relationship Id="rId2" Type="http://schemas.openxmlformats.org/officeDocument/2006/relationships/hyperlink" Target="mailto:marta.novak@zrss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upnost.sio.si/course/view.php?id=946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course/view.php?id=94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P2IhHOoCyfkZbrr53y3ZwCaPBfx8Hza0hGuSyya1KI/edit#gid=0" TargetMode="External"/><Relationship Id="rId2" Type="http://schemas.openxmlformats.org/officeDocument/2006/relationships/hyperlink" Target="https://skupnost.sio.si/course/view.php?id=946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4669619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sz="1600" dirty="0" smtClean="0"/>
              <a:t>Mag. Marta Novak, Mojca Dolinar, </a:t>
            </a:r>
          </a:p>
          <a:p>
            <a:pPr eaLnBrk="1" hangingPunct="1"/>
            <a:r>
              <a:rPr lang="sl-SI" altLang="sl-SI" sz="1600" dirty="0" smtClean="0"/>
              <a:t>Zavod </a:t>
            </a:r>
            <a:r>
              <a:rPr lang="sl-SI" altLang="sl-SI" sz="1600" dirty="0"/>
              <a:t>RS za šolstvo</a:t>
            </a:r>
          </a:p>
          <a:p>
            <a:pPr eaLnBrk="1" hangingPunct="1"/>
            <a:endParaRPr lang="sl-SI" altLang="sl-SI" sz="1600" dirty="0" smtClean="0"/>
          </a:p>
          <a:p>
            <a:pPr eaLnBrk="1" hangingPunct="1"/>
            <a:r>
              <a:rPr lang="sl-SI" altLang="sl-SI" sz="1600" dirty="0" smtClean="0"/>
              <a:t>Ljubljana, </a:t>
            </a:r>
            <a:r>
              <a:rPr lang="sl-SI" altLang="sl-SI" sz="1600" dirty="0" smtClean="0"/>
              <a:t>5. 2. 2020</a:t>
            </a:r>
            <a:endParaRPr lang="sl-SI" altLang="sl-SI" sz="1600" dirty="0" smtClean="0"/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897590"/>
            <a:ext cx="1381125" cy="9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92202"/>
            <a:ext cx="1188132" cy="1527599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60191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sl-SI" sz="3200" b="1" dirty="0" smtClean="0"/>
              <a:t>PROJEKT</a:t>
            </a:r>
            <a:br>
              <a:rPr lang="pl-PL" altLang="sl-SI" sz="3200" b="1" dirty="0" smtClean="0"/>
            </a:br>
            <a:r>
              <a:rPr lang="pl-PL" altLang="sl-SI" sz="3200" b="1" dirty="0" smtClean="0"/>
              <a:t>TRAJNOSTNA MOBILNOST DIJAKOV</a:t>
            </a:r>
            <a:br>
              <a:rPr lang="pl-PL" altLang="sl-SI" sz="3200" b="1" dirty="0" smtClean="0"/>
            </a:br>
            <a:r>
              <a:rPr lang="pl-PL" altLang="sl-SI" sz="2800" b="1" dirty="0" smtClean="0"/>
              <a:t>Akcija: Dijaki dijakom za varno mobilnost v srednjih šolah</a:t>
            </a:r>
            <a:br>
              <a:rPr lang="pl-PL" altLang="sl-SI" sz="2800" b="1" dirty="0" smtClean="0"/>
            </a:br>
            <a:r>
              <a:rPr lang="pl-PL" altLang="sl-SI" sz="2800" b="1" dirty="0" smtClean="0"/>
              <a:t>6. </a:t>
            </a:r>
            <a:r>
              <a:rPr lang="pl-PL" altLang="sl-SI" sz="2800" b="1" dirty="0" smtClean="0"/>
              <a:t>delovno srečanje </a:t>
            </a:r>
            <a:endParaRPr lang="sl-SI" altLang="sl-SI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882" y="-279412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AKTIVNOSTI (iz dokumenta) 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829" y="771212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/>
              <a:t>Aktivnost </a:t>
            </a:r>
            <a:r>
              <a:rPr lang="sl-SI" sz="2000" b="1" dirty="0"/>
              <a:t>1:</a:t>
            </a:r>
            <a:r>
              <a:rPr lang="sl-SI" sz="2000" dirty="0"/>
              <a:t> Udeležil se bo </a:t>
            </a:r>
            <a:r>
              <a:rPr lang="sl-SI" sz="2000" b="1" dirty="0"/>
              <a:t>delavnic</a:t>
            </a:r>
            <a:r>
              <a:rPr lang="sl-SI" sz="2000" dirty="0"/>
              <a:t>, ki jih bodo organizirali in izvajali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               sodelujoči </a:t>
            </a:r>
            <a:r>
              <a:rPr lang="sl-SI" sz="2000" dirty="0"/>
              <a:t>partnerji.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2: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Vsak dijak v klubu vodi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e-listovnik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(e-</a:t>
            </a:r>
            <a:r>
              <a:rPr lang="sl-SI" sz="20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portfolio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v katerem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beleži/dokumentira potek opravljanja aktivnosti v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spletnem okolju.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3: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pomen varne mobilnosti širil med vrstniki tako,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da bo v obdobju treh letih v klub povabil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enega novega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člana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4: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Na šoli bodo opravili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raziskovalno/projektno nalogo.</a:t>
            </a:r>
            <a:endParaRPr lang="sl-SI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sodeloval 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najmanj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dveh natečajih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s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področja varne mobilnosti. 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6: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Dijak se bo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vključil v aktivnosti šole na temo varne   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mobilnosti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ali v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ponujene aktivnosti šol regijskih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središč.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6846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516" y="-14472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4548" y="13047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/>
              <a:t>Na ravni šole: </a:t>
            </a:r>
            <a:r>
              <a:rPr lang="sl-SI" sz="2400" b="1" dirty="0" smtClean="0"/>
              <a:t>za dijaka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Aktivna udeležba </a:t>
            </a:r>
            <a:r>
              <a:rPr lang="sl-SI" sz="2400" dirty="0"/>
              <a:t>na </a:t>
            </a:r>
            <a:r>
              <a:rPr lang="sl-SI" sz="2400" dirty="0" smtClean="0"/>
              <a:t>dveh Aktivno sodeluje </a:t>
            </a:r>
            <a:r>
              <a:rPr lang="sl-SI" sz="2400" dirty="0"/>
              <a:t>v klubu na </a:t>
            </a:r>
            <a:r>
              <a:rPr lang="sl-SI" sz="2400" dirty="0" smtClean="0"/>
              <a:t>šoli (vsaj 1krat mesečno).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Vodi </a:t>
            </a:r>
            <a:r>
              <a:rPr lang="sl-SI" sz="2400" b="1" dirty="0" smtClean="0"/>
              <a:t>e-listovnik </a:t>
            </a:r>
            <a:r>
              <a:rPr lang="sl-SI" sz="2400" dirty="0" smtClean="0"/>
              <a:t>in spremlja delo.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Pridobi vsaj enega </a:t>
            </a:r>
            <a:r>
              <a:rPr lang="sl-SI" sz="2400" b="1" dirty="0" smtClean="0"/>
              <a:t>novega člana </a:t>
            </a:r>
            <a:r>
              <a:rPr lang="sl-SI" sz="2400" dirty="0"/>
              <a:t>v klubu na </a:t>
            </a:r>
            <a:r>
              <a:rPr lang="sl-SI" sz="2400" dirty="0" smtClean="0"/>
              <a:t>šoli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Pripravi </a:t>
            </a:r>
            <a:r>
              <a:rPr lang="sl-SI" sz="2400" dirty="0"/>
              <a:t>in </a:t>
            </a:r>
            <a:r>
              <a:rPr lang="sl-SI" sz="2400" dirty="0" smtClean="0"/>
              <a:t>predstavi </a:t>
            </a:r>
            <a:r>
              <a:rPr lang="sl-SI" sz="2400" b="1" dirty="0" smtClean="0"/>
              <a:t>raziskovalno/projektno </a:t>
            </a:r>
            <a:r>
              <a:rPr lang="sl-SI" sz="2400" b="1" dirty="0" smtClean="0"/>
              <a:t>nalogo v klubu na šoli</a:t>
            </a:r>
            <a:endParaRPr lang="sl-SI" sz="24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sz="2400" b="1" dirty="0" smtClean="0"/>
              <a:t> </a:t>
            </a:r>
            <a:r>
              <a:rPr lang="sl-SI" sz="2400" dirty="0" smtClean="0"/>
              <a:t>Sodeluje </a:t>
            </a:r>
            <a:r>
              <a:rPr lang="sl-SI" sz="2400" b="1" dirty="0"/>
              <a:t>na </a:t>
            </a:r>
            <a:r>
              <a:rPr lang="sl-SI" sz="2400" b="1" dirty="0" smtClean="0"/>
              <a:t>natečaju </a:t>
            </a:r>
            <a:r>
              <a:rPr lang="sl-SI" sz="2400" dirty="0" smtClean="0"/>
              <a:t>ZRSŠ (Naj film, </a:t>
            </a:r>
            <a:r>
              <a:rPr lang="sl-SI" sz="2400" dirty="0" err="1" smtClean="0"/>
              <a:t>promovideo</a:t>
            </a:r>
            <a:r>
              <a:rPr lang="sl-SI" sz="2400" dirty="0" smtClean="0"/>
              <a:t>, fotoknjiga</a:t>
            </a:r>
            <a:r>
              <a:rPr lang="sl-SI" sz="2400" dirty="0"/>
              <a:t>...). </a:t>
            </a:r>
            <a:endParaRPr lang="sl-SI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Aktivno sodeluje </a:t>
            </a:r>
            <a:r>
              <a:rPr lang="sl-SI" sz="2400" dirty="0"/>
              <a:t>pri dejavnostih </a:t>
            </a:r>
            <a:r>
              <a:rPr lang="sl-SI" sz="2400" dirty="0" smtClean="0"/>
              <a:t>v klubu na šoli/regijskem središču. 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938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DIJAKA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A1 - opravi 2 delavnici</a:t>
            </a:r>
          </a:p>
          <a:p>
            <a:pPr marL="0" indent="0">
              <a:buNone/>
            </a:pPr>
            <a:r>
              <a:rPr lang="sl-SI" dirty="0" smtClean="0"/>
              <a:t>A2 - ima izpolnjen e-listovnik</a:t>
            </a:r>
          </a:p>
          <a:p>
            <a:pPr marL="0" indent="0">
              <a:buNone/>
            </a:pPr>
            <a:r>
              <a:rPr lang="sl-SI" dirty="0" smtClean="0"/>
              <a:t>A3 – je pridobil novega člana, </a:t>
            </a:r>
          </a:p>
          <a:p>
            <a:pPr marL="0" indent="0">
              <a:buNone/>
            </a:pPr>
            <a:r>
              <a:rPr lang="sl-SI" dirty="0" smtClean="0"/>
              <a:t>A4 - pripravi R/P nalogo in jo predstavi</a:t>
            </a:r>
          </a:p>
          <a:p>
            <a:pPr marL="0" indent="0">
              <a:buNone/>
            </a:pPr>
            <a:r>
              <a:rPr lang="sl-SI" dirty="0" smtClean="0"/>
              <a:t>A5 – sodeluje na natečaju, nalogo predstavi, sodeluje z drugimi</a:t>
            </a:r>
          </a:p>
          <a:p>
            <a:pPr marL="0" indent="0">
              <a:buNone/>
            </a:pPr>
            <a:r>
              <a:rPr lang="sl-SI" dirty="0" smtClean="0"/>
              <a:t>A6 – predstavi rezultate, e-listovnik, </a:t>
            </a:r>
            <a:r>
              <a:rPr lang="sl-SI" dirty="0"/>
              <a:t>sodeluje v klubu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33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VREDNOTENJE DIJAKOV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3047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Prvo in drugo leto akcije:</a:t>
            </a:r>
          </a:p>
          <a:p>
            <a:pPr>
              <a:buFontTx/>
              <a:buChar char="-"/>
            </a:pPr>
            <a:r>
              <a:rPr lang="sl-SI" sz="2400" dirty="0" smtClean="0"/>
              <a:t>A1, A2 (obvezne izbirne vsebine)</a:t>
            </a:r>
          </a:p>
          <a:p>
            <a:pPr>
              <a:buFontTx/>
              <a:buChar char="-"/>
            </a:pPr>
            <a:r>
              <a:rPr lang="sl-SI" sz="2400" dirty="0"/>
              <a:t>A1, </a:t>
            </a:r>
            <a:r>
              <a:rPr lang="sl-SI" sz="2400" dirty="0" smtClean="0"/>
              <a:t>A2, A3, A4 (10% popusta pri opravljanju CPP/PP)</a:t>
            </a:r>
          </a:p>
          <a:p>
            <a:pPr>
              <a:buFontTx/>
              <a:buChar char="-"/>
            </a:pPr>
            <a:r>
              <a:rPr lang="sl-SI" sz="2400" dirty="0"/>
              <a:t>A1, A2, A3, </a:t>
            </a:r>
            <a:r>
              <a:rPr lang="sl-SI" sz="2400" dirty="0" smtClean="0"/>
              <a:t>A4, A5, A6 – vseh 6 aktivnosti (5 ur brezplačne vožnje pri opravljanju vozniškega izpita B kategorije)</a:t>
            </a:r>
          </a:p>
          <a:p>
            <a:pPr marL="0" indent="0">
              <a:buNone/>
            </a:pPr>
            <a:r>
              <a:rPr lang="sl-SI" sz="2400" b="1" dirty="0" smtClean="0"/>
              <a:t>Tretje leto akcije: </a:t>
            </a:r>
          </a:p>
          <a:p>
            <a:pPr>
              <a:buFontTx/>
              <a:buChar char="-"/>
            </a:pPr>
            <a:r>
              <a:rPr lang="sl-SI" sz="2400" dirty="0" smtClean="0"/>
              <a:t>A1</a:t>
            </a:r>
            <a:r>
              <a:rPr lang="sl-SI" sz="2400" dirty="0"/>
              <a:t>, </a:t>
            </a:r>
            <a:r>
              <a:rPr lang="sl-SI" sz="2400" dirty="0" smtClean="0"/>
              <a:t>A2 (</a:t>
            </a:r>
            <a:r>
              <a:rPr lang="sl-SI" sz="2400" dirty="0"/>
              <a:t>obvezne izbirne vsebine</a:t>
            </a:r>
            <a:r>
              <a:rPr lang="sl-SI" sz="2400" dirty="0" smtClean="0"/>
              <a:t>)</a:t>
            </a:r>
          </a:p>
          <a:p>
            <a:pPr>
              <a:buFontTx/>
              <a:buChar char="-"/>
            </a:pPr>
            <a:r>
              <a:rPr lang="sl-SI" sz="2400" dirty="0"/>
              <a:t>A1, A2, </a:t>
            </a:r>
            <a:r>
              <a:rPr lang="sl-SI" sz="2400" dirty="0" smtClean="0"/>
              <a:t>A4, A5 </a:t>
            </a:r>
            <a:r>
              <a:rPr lang="sl-SI" sz="2400" dirty="0"/>
              <a:t>(10% popusta pri opravljanju </a:t>
            </a:r>
            <a:r>
              <a:rPr lang="sl-SI" sz="2400" dirty="0" smtClean="0"/>
              <a:t>CPP/PP)</a:t>
            </a:r>
          </a:p>
          <a:p>
            <a:pPr>
              <a:buFontTx/>
              <a:buChar char="-"/>
            </a:pPr>
            <a:r>
              <a:rPr lang="sl-SI" sz="2400" dirty="0" smtClean="0"/>
              <a:t>3 delavnice iz A1 in A2 (ekskurzija, udeležba  festivalu mobilnosti Garaža, Ljubljana, </a:t>
            </a:r>
            <a:r>
              <a:rPr lang="sl-SI" sz="2400" smtClean="0"/>
              <a:t>11.junij 2020). </a:t>
            </a:r>
            <a:endParaRPr lang="sl-SI" sz="2400" dirty="0"/>
          </a:p>
          <a:p>
            <a:pPr>
              <a:buFontTx/>
              <a:buChar char="-"/>
            </a:pPr>
            <a:endParaRPr lang="sl-SI" sz="2400" dirty="0" smtClean="0"/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REG.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7524" y="1232756"/>
            <a:ext cx="8748972" cy="4525963"/>
          </a:xfrm>
        </p:spPr>
        <p:txBody>
          <a:bodyPr/>
          <a:lstStyle/>
          <a:p>
            <a:r>
              <a:rPr lang="sl-SI" dirty="0" smtClean="0"/>
              <a:t>5 regijskih središč</a:t>
            </a:r>
          </a:p>
          <a:p>
            <a:r>
              <a:rPr lang="sl-SI" dirty="0" smtClean="0"/>
              <a:t>Šola kot reg. središče ponudi strokovno podporo, strokovne konzultacije šolam (mreža šol)</a:t>
            </a:r>
          </a:p>
          <a:p>
            <a:r>
              <a:rPr lang="sl-SI" dirty="0" smtClean="0"/>
              <a:t>Organizira in izpelje delavnice (A6)</a:t>
            </a:r>
          </a:p>
          <a:p>
            <a:r>
              <a:rPr lang="sl-SI" dirty="0" smtClean="0"/>
              <a:t>Šolam v mreži predstavi dosežke (za strokovne delavce) </a:t>
            </a:r>
          </a:p>
          <a:p>
            <a:r>
              <a:rPr lang="sl-SI" dirty="0" smtClean="0"/>
              <a:t>Organizira delovne srečanje s šolami v mreži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51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SODELUJOČIH PARTNERJEV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88432"/>
          </a:xfrm>
        </p:spPr>
        <p:txBody>
          <a:bodyPr/>
          <a:lstStyle/>
          <a:p>
            <a:r>
              <a:rPr lang="sl-SI" dirty="0" smtClean="0"/>
              <a:t>Načrtujejo in izvajajo delavnice za dijake (A1)</a:t>
            </a:r>
          </a:p>
          <a:p>
            <a:r>
              <a:rPr lang="sl-SI" dirty="0" smtClean="0"/>
              <a:t>Sodelujejo z deležniki</a:t>
            </a:r>
          </a:p>
          <a:p>
            <a:r>
              <a:rPr lang="sl-SI" dirty="0" smtClean="0"/>
              <a:t>Se udeležujejo delovnih srečanj v projektu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09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 smtClean="0">
                <a:hlinkClick r:id="rId2" action="ppaction://hlinkfile"/>
              </a:rPr>
              <a:t>Seznam sodelujočih partnerjev</a:t>
            </a:r>
            <a:endParaRPr lang="sl-SI" sz="3600" b="1" dirty="0"/>
          </a:p>
        </p:txBody>
      </p:sp>
      <p:pic>
        <p:nvPicPr>
          <p:cNvPr id="1026" name="Slika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3" y="152636"/>
            <a:ext cx="8623553" cy="5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868" y="3248093"/>
            <a:ext cx="243861" cy="1646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562975" y="4617132"/>
            <a:ext cx="243861" cy="15193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715375" y="4769532"/>
            <a:ext cx="243861" cy="15193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904148" y="1700808"/>
            <a:ext cx="243861" cy="152400"/>
          </a:xfrm>
          <a:prstGeom prst="rect">
            <a:avLst/>
          </a:prstGeom>
        </p:spPr>
      </p:pic>
      <p:sp>
        <p:nvSpPr>
          <p:cNvPr id="11" name="Enakokraki trikotnik 10"/>
          <p:cNvSpPr/>
          <p:nvPr/>
        </p:nvSpPr>
        <p:spPr>
          <a:xfrm>
            <a:off x="1394418" y="2757047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/>
          <p:cNvSpPr/>
          <p:nvPr/>
        </p:nvSpPr>
        <p:spPr>
          <a:xfrm>
            <a:off x="4716016" y="1815729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/>
          <p:cNvSpPr/>
          <p:nvPr/>
        </p:nvSpPr>
        <p:spPr>
          <a:xfrm>
            <a:off x="3383868" y="2420509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/>
          <p:cNvSpPr/>
          <p:nvPr/>
        </p:nvSpPr>
        <p:spPr>
          <a:xfrm>
            <a:off x="6202108" y="1539640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nakokraki trikotnik 14"/>
          <p:cNvSpPr/>
          <p:nvPr/>
        </p:nvSpPr>
        <p:spPr>
          <a:xfrm>
            <a:off x="5965855" y="3645024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1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b="1" dirty="0" smtClean="0"/>
              <a:t>Šolski </a:t>
            </a:r>
            <a:r>
              <a:rPr lang="sl-SI" sz="2400" b="1" dirty="0"/>
              <a:t>center </a:t>
            </a:r>
            <a:r>
              <a:rPr lang="sl-SI" sz="2400" b="1" dirty="0" smtClean="0"/>
              <a:t>Velenje: </a:t>
            </a:r>
            <a:r>
              <a:rPr lang="sl-SI" sz="2400" dirty="0" smtClean="0">
                <a:solidFill>
                  <a:srgbClr val="000000"/>
                </a:solidFill>
              </a:rPr>
              <a:t>Ekonomska </a:t>
            </a:r>
            <a:r>
              <a:rPr lang="sl-SI" sz="2400" dirty="0">
                <a:solidFill>
                  <a:srgbClr val="000000"/>
                </a:solidFill>
              </a:rPr>
              <a:t>šola Celje - </a:t>
            </a:r>
            <a:r>
              <a:rPr lang="sl-SI" sz="2400" u="sng" dirty="0">
                <a:solidFill>
                  <a:srgbClr val="000000"/>
                </a:solidFill>
              </a:rPr>
              <a:t>Gimnazija in srednja šola</a:t>
            </a:r>
            <a:r>
              <a:rPr lang="sl-SI" sz="2400" u="sng" dirty="0"/>
              <a:t> </a:t>
            </a:r>
            <a:r>
              <a:rPr lang="sl-SI" sz="2400" u="sng" dirty="0" smtClean="0"/>
              <a:t>CE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Srednja </a:t>
            </a:r>
            <a:r>
              <a:rPr lang="sl-SI" sz="2400" dirty="0">
                <a:solidFill>
                  <a:srgbClr val="000000"/>
                </a:solidFill>
              </a:rPr>
              <a:t>tehniška in poklicna šola </a:t>
            </a:r>
            <a:r>
              <a:rPr lang="sl-SI" sz="2400" dirty="0" smtClean="0">
                <a:solidFill>
                  <a:srgbClr val="000000"/>
                </a:solidFill>
              </a:rPr>
              <a:t>Trbovlje</a:t>
            </a:r>
            <a:r>
              <a:rPr lang="sl-SI" sz="2400" dirty="0" smtClean="0"/>
              <a:t>,</a:t>
            </a:r>
            <a:r>
              <a:rPr lang="sl-SI" sz="2400" dirty="0">
                <a:solidFill>
                  <a:srgbClr val="000000"/>
                </a:solidFill>
              </a:rPr>
              <a:t> </a:t>
            </a:r>
            <a:r>
              <a:rPr lang="sl-SI" sz="2400" dirty="0" smtClean="0">
                <a:solidFill>
                  <a:srgbClr val="000000"/>
                </a:solidFill>
              </a:rPr>
              <a:t>ŠCC - Srednja </a:t>
            </a:r>
            <a:r>
              <a:rPr lang="sl-SI" sz="2400" dirty="0">
                <a:solidFill>
                  <a:srgbClr val="000000"/>
                </a:solidFill>
              </a:rPr>
              <a:t>šola za strojništvo, </a:t>
            </a:r>
            <a:r>
              <a:rPr lang="sl-SI" sz="2400" dirty="0" err="1">
                <a:solidFill>
                  <a:srgbClr val="000000"/>
                </a:solidFill>
              </a:rPr>
              <a:t>mehatroniko</a:t>
            </a:r>
            <a:r>
              <a:rPr lang="sl-SI" sz="2400" dirty="0">
                <a:solidFill>
                  <a:srgbClr val="000000"/>
                </a:solidFill>
              </a:rPr>
              <a:t> in medije</a:t>
            </a:r>
            <a:r>
              <a:rPr lang="sl-SI" sz="2400" dirty="0"/>
              <a:t> </a:t>
            </a:r>
            <a:r>
              <a:rPr lang="sl-SI" sz="2400" dirty="0" smtClean="0"/>
              <a:t>CE</a:t>
            </a:r>
            <a:r>
              <a:rPr lang="sl-SI" sz="2400" dirty="0" smtClean="0">
                <a:solidFill>
                  <a:srgbClr val="000000"/>
                </a:solidFill>
              </a:rPr>
              <a:t>, Šolski center Ravne – Srednja šola Ravne, Dijaški dom Velenje, </a:t>
            </a:r>
            <a:r>
              <a:rPr lang="sl-SI" sz="2400" u="sng" dirty="0" smtClean="0">
                <a:solidFill>
                  <a:srgbClr val="000000"/>
                </a:solidFill>
              </a:rPr>
              <a:t>Gimnazija Lava Celje</a:t>
            </a:r>
            <a:r>
              <a:rPr lang="sl-SI" sz="2400" dirty="0" smtClean="0">
                <a:solidFill>
                  <a:srgbClr val="000000"/>
                </a:solidFill>
              </a:rPr>
              <a:t>.</a:t>
            </a:r>
            <a:endParaRPr lang="sl-SI" sz="2400" dirty="0" smtClean="0"/>
          </a:p>
          <a:p>
            <a:pPr marL="514350" indent="-514350">
              <a:buAutoNum type="arabicPeriod"/>
            </a:pPr>
            <a:r>
              <a:rPr lang="sl-SI" sz="2400" b="1" dirty="0" smtClean="0"/>
              <a:t>Srednja </a:t>
            </a:r>
            <a:r>
              <a:rPr lang="sl-SI" sz="2400" b="1" dirty="0"/>
              <a:t>poklicna in strokovna šola </a:t>
            </a:r>
            <a:r>
              <a:rPr lang="sl-SI" sz="2400" b="1" dirty="0" smtClean="0"/>
              <a:t>Krško</a:t>
            </a:r>
            <a:r>
              <a:rPr lang="sl-SI" sz="2400" dirty="0" smtClean="0"/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Novo </a:t>
            </a:r>
            <a:r>
              <a:rPr lang="sl-SI" sz="2400" u="sng" dirty="0" smtClean="0">
                <a:solidFill>
                  <a:srgbClr val="000000"/>
                </a:solidFill>
              </a:rPr>
              <a:t>mesto, </a:t>
            </a:r>
            <a:r>
              <a:rPr lang="sl-SI" sz="2400" dirty="0" smtClean="0">
                <a:solidFill>
                  <a:srgbClr val="000000"/>
                </a:solidFill>
              </a:rPr>
              <a:t>Grm </a:t>
            </a:r>
            <a:r>
              <a:rPr lang="sl-SI" sz="2400" dirty="0">
                <a:solidFill>
                  <a:srgbClr val="000000"/>
                </a:solidFill>
              </a:rPr>
              <a:t>N</a:t>
            </a:r>
            <a:r>
              <a:rPr lang="sl-SI" sz="2400" dirty="0" smtClean="0">
                <a:solidFill>
                  <a:srgbClr val="000000"/>
                </a:solidFill>
              </a:rPr>
              <a:t>ovo </a:t>
            </a:r>
            <a:r>
              <a:rPr lang="sl-SI" sz="2400" dirty="0">
                <a:solidFill>
                  <a:srgbClr val="000000"/>
                </a:solidFill>
              </a:rPr>
              <a:t>mesto </a:t>
            </a:r>
            <a:r>
              <a:rPr lang="sl-SI" sz="2400" dirty="0" smtClean="0">
                <a:solidFill>
                  <a:srgbClr val="000000"/>
                </a:solidFill>
              </a:rPr>
              <a:t>- Dijaški </a:t>
            </a:r>
            <a:r>
              <a:rPr lang="sl-SI" sz="2400" dirty="0">
                <a:solidFill>
                  <a:srgbClr val="000000"/>
                </a:solidFill>
              </a:rPr>
              <a:t>in študentski </a:t>
            </a:r>
            <a:r>
              <a:rPr lang="sl-SI" sz="2400" dirty="0" smtClean="0">
                <a:solidFill>
                  <a:srgbClr val="000000"/>
                </a:solidFill>
              </a:rPr>
              <a:t>dom, </a:t>
            </a:r>
            <a:r>
              <a:rPr lang="sl-SI" sz="2400" dirty="0">
                <a:solidFill>
                  <a:srgbClr val="000000"/>
                </a:solidFill>
              </a:rPr>
              <a:t>Grm Novo mesto - Kmetijska šola Grm in </a:t>
            </a:r>
            <a:r>
              <a:rPr lang="sl-SI" sz="2400" u="sng" dirty="0">
                <a:solidFill>
                  <a:srgbClr val="000000"/>
                </a:solidFill>
              </a:rPr>
              <a:t>biotehniška </a:t>
            </a:r>
            <a:r>
              <a:rPr lang="sl-SI" sz="2400" u="sng" dirty="0" smtClean="0">
                <a:solidFill>
                  <a:srgbClr val="000000"/>
                </a:solidFill>
              </a:rPr>
              <a:t>gimnazija</a:t>
            </a:r>
            <a:r>
              <a:rPr lang="sl-SI" sz="2400" dirty="0" smtClean="0">
                <a:solidFill>
                  <a:srgbClr val="000000"/>
                </a:solidFill>
              </a:rPr>
              <a:t>, </a:t>
            </a:r>
            <a:r>
              <a:rPr lang="sl-SI" sz="2400" dirty="0">
                <a:solidFill>
                  <a:srgbClr val="000000"/>
                </a:solidFill>
              </a:rPr>
              <a:t>Grm Novo mesto - Center biotehnike in turizma, Srednja šola za gostinstvo in turizem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Ekonomska </a:t>
            </a:r>
            <a:r>
              <a:rPr lang="sl-SI" sz="2400" dirty="0">
                <a:solidFill>
                  <a:srgbClr val="000000"/>
                </a:solidFill>
              </a:rPr>
              <a:t>šola Novo </a:t>
            </a:r>
            <a:r>
              <a:rPr lang="sl-SI" sz="2400" dirty="0" smtClean="0">
                <a:solidFill>
                  <a:srgbClr val="000000"/>
                </a:solidFill>
              </a:rPr>
              <a:t>mesto</a:t>
            </a:r>
            <a:r>
              <a:rPr lang="sl-SI" sz="2400" dirty="0" smtClean="0"/>
              <a:t>, </a:t>
            </a:r>
            <a:r>
              <a:rPr lang="sv-SE" sz="2400" dirty="0" smtClean="0">
                <a:solidFill>
                  <a:srgbClr val="000000"/>
                </a:solidFill>
              </a:rPr>
              <a:t>E</a:t>
            </a:r>
            <a:r>
              <a:rPr lang="sl-SI" sz="2400" dirty="0" err="1" smtClean="0">
                <a:solidFill>
                  <a:srgbClr val="000000"/>
                </a:solidFill>
              </a:rPr>
              <a:t>konomska</a:t>
            </a:r>
            <a:r>
              <a:rPr lang="sl-SI" sz="2400" dirty="0" smtClean="0">
                <a:solidFill>
                  <a:srgbClr val="000000"/>
                </a:solidFill>
              </a:rPr>
              <a:t> in trgovska šola Brežice, Srednja šola Črnomelj</a:t>
            </a:r>
            <a:r>
              <a:rPr lang="sl-SI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51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3. Prometna </a:t>
            </a:r>
            <a:r>
              <a:rPr lang="sl-SI" sz="2400" b="1" dirty="0"/>
              <a:t>šola </a:t>
            </a:r>
            <a:r>
              <a:rPr lang="sl-SI" sz="2400" b="1" dirty="0" smtClean="0"/>
              <a:t>Maribor: </a:t>
            </a:r>
            <a:r>
              <a:rPr lang="sl-SI" sz="2400" dirty="0" smtClean="0">
                <a:solidFill>
                  <a:srgbClr val="000000"/>
                </a:solidFill>
              </a:rPr>
              <a:t>Dvojezična Srednja šola Lendava, Srednja Zdravstvena šola Murska Sobota, </a:t>
            </a:r>
            <a:r>
              <a:rPr lang="sl-SI" sz="2400" u="sng" dirty="0" smtClean="0">
                <a:solidFill>
                  <a:srgbClr val="000000"/>
                </a:solidFill>
              </a:rPr>
              <a:t>Prva gimnazija Maribor</a:t>
            </a:r>
            <a:r>
              <a:rPr lang="sl-SI" sz="2400" u="sng" dirty="0" smtClean="0"/>
              <a:t>. </a:t>
            </a:r>
          </a:p>
          <a:p>
            <a:pPr marL="0" indent="0">
              <a:buNone/>
            </a:pPr>
            <a:r>
              <a:rPr lang="sl-SI" sz="2400" b="1" dirty="0" smtClean="0"/>
              <a:t>4. Srednja </a:t>
            </a:r>
            <a:r>
              <a:rPr lang="sl-SI" sz="2400" b="1" dirty="0"/>
              <a:t>poklicna in strokovna šola Bežigrad </a:t>
            </a:r>
            <a:r>
              <a:rPr lang="sl-SI" sz="2400" b="1" dirty="0" smtClean="0"/>
              <a:t>– Ljubljana: 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Gimnazija in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šola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Kočevje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l-SI" sz="2400" u="sng" dirty="0" smtClean="0">
                <a:latin typeface="Arial" panose="020B0604020202020204" pitchFamily="34" charset="0"/>
              </a:rPr>
              <a:t>Ekonomska gimnazija in srednja šola Radovljica,</a:t>
            </a:r>
            <a:r>
              <a:rPr lang="sl-SI" sz="2400" u="sng" dirty="0" smtClean="0">
                <a:solidFill>
                  <a:srgbClr val="2D2D8A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šola tehniških strok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Šiška LJ</a:t>
            </a:r>
            <a:r>
              <a:rPr lang="sl-SI" sz="2400" dirty="0" smtClean="0"/>
              <a:t>,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zdravstvena šola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Ljubljana,</a:t>
            </a:r>
            <a:r>
              <a:rPr lang="sl-SI" sz="2400" dirty="0" smtClean="0"/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tehniška in strokovna šola ŠC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PET</a:t>
            </a:r>
            <a:r>
              <a:rPr lang="sl-SI" sz="2400" dirty="0" smtClean="0"/>
              <a:t>, Biotehniški center Naklo, Ekonomska šola Ljubljana.</a:t>
            </a:r>
          </a:p>
          <a:p>
            <a:pPr marL="0" lvl="0" indent="0">
              <a:buNone/>
            </a:pPr>
            <a:r>
              <a:rPr lang="sl-SI" sz="2400" b="1" dirty="0" smtClean="0">
                <a:solidFill>
                  <a:srgbClr val="000000"/>
                </a:solidFill>
              </a:rPr>
              <a:t>5. Šolski </a:t>
            </a:r>
            <a:r>
              <a:rPr lang="sl-SI" sz="2400" b="1" dirty="0">
                <a:solidFill>
                  <a:srgbClr val="000000"/>
                </a:solidFill>
              </a:rPr>
              <a:t>center Nova Gorica</a:t>
            </a:r>
            <a:r>
              <a:rPr lang="sl-SI" sz="2400" dirty="0">
                <a:solidFill>
                  <a:srgbClr val="000000"/>
                </a:solidFill>
              </a:rPr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Nova Gorica, </a:t>
            </a:r>
            <a:r>
              <a:rPr lang="it-IT" sz="2400" u="sng" dirty="0">
                <a:solidFill>
                  <a:srgbClr val="000000"/>
                </a:solidFill>
              </a:rPr>
              <a:t>Gimnazija Gian Rinaldo Carli </a:t>
            </a:r>
            <a:r>
              <a:rPr lang="it-IT" sz="2400" u="sng" dirty="0" err="1" smtClean="0">
                <a:solidFill>
                  <a:srgbClr val="000000"/>
                </a:solidFill>
              </a:rPr>
              <a:t>Koper</a:t>
            </a:r>
            <a:r>
              <a:rPr lang="sl-SI" sz="2400" u="sng" dirty="0" smtClean="0">
                <a:solidFill>
                  <a:srgbClr val="000000"/>
                </a:solidFill>
              </a:rPr>
              <a:t>, Gimnazija Piran, </a:t>
            </a:r>
            <a:r>
              <a:rPr lang="sl-SI" sz="2400" dirty="0" smtClean="0">
                <a:solidFill>
                  <a:srgbClr val="000000"/>
                </a:solidFill>
              </a:rPr>
              <a:t>Elektro in pomorska šola Piran.</a:t>
            </a:r>
            <a:endParaRPr lang="sl-SI" sz="2400" dirty="0">
              <a:solidFill>
                <a:srgbClr val="2D2D8A">
                  <a:lumMod val="75000"/>
                </a:srgbClr>
              </a:solidFill>
            </a:endParaRPr>
          </a:p>
          <a:p>
            <a:pPr marL="514350" indent="-514350">
              <a:buAutoNum type="arabicPeriod"/>
            </a:pP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08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Sodelujoči partnerji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AVP</a:t>
            </a:r>
          </a:p>
          <a:p>
            <a:pPr marL="514350" indent="-514350">
              <a:buAutoNum type="arabicPeriod"/>
            </a:pPr>
            <a:r>
              <a:rPr lang="sl-SI" dirty="0" smtClean="0"/>
              <a:t>AMZS</a:t>
            </a:r>
          </a:p>
          <a:p>
            <a:pPr marL="514350" indent="-514350">
              <a:buAutoNum type="arabicPeriod"/>
            </a:pPr>
            <a:r>
              <a:rPr lang="sl-SI" dirty="0" smtClean="0"/>
              <a:t>Zavod Varna pot</a:t>
            </a:r>
          </a:p>
          <a:p>
            <a:pPr marL="514350" indent="-514350">
              <a:buAutoNum type="arabicPeriod"/>
            </a:pPr>
            <a:r>
              <a:rPr lang="sl-SI" dirty="0" smtClean="0"/>
              <a:t>Zavod Vozim</a:t>
            </a:r>
          </a:p>
          <a:p>
            <a:pPr marL="514350" indent="-514350">
              <a:buAutoNum type="arabicPeriod"/>
            </a:pPr>
            <a:r>
              <a:rPr lang="sl-SI" dirty="0" smtClean="0"/>
              <a:t>NERVTECH in Triglav Lab</a:t>
            </a:r>
          </a:p>
          <a:p>
            <a:pPr marL="514350" indent="-514350">
              <a:buAutoNum type="arabicPeriod"/>
            </a:pPr>
            <a:r>
              <a:rPr lang="sl-SI" dirty="0" smtClean="0"/>
              <a:t>RKS</a:t>
            </a:r>
          </a:p>
          <a:p>
            <a:pPr marL="514350" indent="-514350">
              <a:buAutoNum type="arabicPeriod"/>
            </a:pPr>
            <a:r>
              <a:rPr lang="sl-SI" dirty="0" smtClean="0"/>
              <a:t>Ministrstvo za infrastrukturo</a:t>
            </a:r>
          </a:p>
          <a:p>
            <a:pPr marL="514350" indent="-514350">
              <a:buAutoNum type="arabicPeriod"/>
            </a:pPr>
            <a:r>
              <a:rPr lang="sl-SI" dirty="0" smtClean="0"/>
              <a:t>Inštitut UTRIP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47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Uvodni pozdrav, ga. </a:t>
            </a:r>
            <a:r>
              <a:rPr lang="sl-SI" dirty="0"/>
              <a:t>ravnateljica Frančiška </a:t>
            </a:r>
            <a:r>
              <a:rPr lang="sl-SI" dirty="0" smtClean="0"/>
              <a:t>Al-Mansour</a:t>
            </a:r>
          </a:p>
          <a:p>
            <a:pPr>
              <a:buFontTx/>
              <a:buChar char="-"/>
            </a:pPr>
            <a:r>
              <a:rPr lang="sl-SI" dirty="0" smtClean="0"/>
              <a:t>Uvodne besede, mag. Marta Novak</a:t>
            </a:r>
          </a:p>
          <a:p>
            <a:pPr>
              <a:buFontTx/>
              <a:buChar char="-"/>
            </a:pPr>
            <a:r>
              <a:rPr lang="sl-SI" dirty="0" smtClean="0"/>
              <a:t>Namen </a:t>
            </a:r>
            <a:r>
              <a:rPr lang="sl-SI" dirty="0" smtClean="0"/>
              <a:t>6.</a:t>
            </a:r>
            <a:r>
              <a:rPr lang="sl-SI" dirty="0" smtClean="0"/>
              <a:t> </a:t>
            </a:r>
            <a:r>
              <a:rPr lang="sl-SI" dirty="0" smtClean="0"/>
              <a:t>delovnega srečanja v projektu, mag. Marta Novak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03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>
                <a:solidFill>
                  <a:srgbClr val="000000"/>
                </a:solidFill>
              </a:rPr>
              <a:t>3. </a:t>
            </a:r>
            <a:r>
              <a:rPr lang="sl-SI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ANALIZA </a:t>
            </a:r>
            <a:r>
              <a:rPr lang="sl-SI" sz="2800" b="1" dirty="0">
                <a:solidFill>
                  <a:srgbClr val="000000"/>
                </a:solidFill>
                <a:ea typeface="Calibri" panose="020F0502020204030204" pitchFamily="34" charset="0"/>
              </a:rPr>
              <a:t>OPRAVLJENEGA DELA ZA </a:t>
            </a:r>
            <a:r>
              <a:rPr lang="sl-SI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LETO </a:t>
            </a:r>
            <a:r>
              <a:rPr lang="sl-SI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2019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268760"/>
            <a:ext cx="9144419" cy="543660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sl-SI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š</a:t>
            </a:r>
            <a:r>
              <a:rPr lang="sl-SI" sz="1800" b="1" dirty="0" smtClean="0">
                <a:solidFill>
                  <a:srgbClr val="002060"/>
                </a:solidFill>
              </a:rPr>
              <a:t>ole ste </a:t>
            </a:r>
            <a:r>
              <a:rPr lang="sl-SI" sz="1800" b="1" dirty="0">
                <a:solidFill>
                  <a:srgbClr val="002060"/>
                </a:solidFill>
              </a:rPr>
              <a:t>sledile dokumentu in navodilom dela v projektu</a:t>
            </a:r>
            <a:r>
              <a:rPr lang="sl-SI" sz="1800" b="1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 smtClean="0">
                <a:solidFill>
                  <a:srgbClr val="002060"/>
                </a:solidFill>
              </a:rPr>
              <a:t>da so na šolah delovali klubi, </a:t>
            </a:r>
            <a:endParaRPr lang="sl-SI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da so bile delavnice sodelujočih partnerjev izpeljane strokovno </a:t>
            </a:r>
            <a:r>
              <a:rPr lang="sl-SI" sz="1800" b="1" dirty="0" smtClean="0">
                <a:solidFill>
                  <a:srgbClr val="002060"/>
                </a:solidFill>
              </a:rPr>
              <a:t>korektno,</a:t>
            </a:r>
            <a:endParaRPr lang="sl-SI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so bila regijska srečanja za dijake realizirana na vseh 5 </a:t>
            </a:r>
            <a:r>
              <a:rPr lang="sl-SI" sz="1800" b="1" dirty="0" smtClean="0">
                <a:solidFill>
                  <a:srgbClr val="002060"/>
                </a:solidFill>
              </a:rPr>
              <a:t>središčih (maj 2019),</a:t>
            </a:r>
            <a:endParaRPr lang="sl-SI" sz="1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 smtClean="0">
                <a:solidFill>
                  <a:srgbClr val="002060"/>
                </a:solidFill>
              </a:rPr>
              <a:t>delavnice </a:t>
            </a:r>
            <a:r>
              <a:rPr lang="sl-SI" sz="1800" b="1" dirty="0">
                <a:solidFill>
                  <a:srgbClr val="002060"/>
                </a:solidFill>
              </a:rPr>
              <a:t>so </a:t>
            </a:r>
            <a:r>
              <a:rPr lang="sl-SI" sz="1800" b="1" dirty="0" smtClean="0">
                <a:solidFill>
                  <a:srgbClr val="002060"/>
                </a:solidFill>
              </a:rPr>
              <a:t>bile izvedene v obsegu </a:t>
            </a:r>
            <a:r>
              <a:rPr lang="sl-SI" sz="1800" b="1" dirty="0">
                <a:solidFill>
                  <a:srgbClr val="002060"/>
                </a:solidFill>
              </a:rPr>
              <a:t>4 pedagoških ur in za razpisano število dijakov; </a:t>
            </a:r>
            <a:endParaRPr lang="sl-SI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sz="1800" b="1" dirty="0"/>
              <a:t>Ugotavljamo, da: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 smtClean="0"/>
              <a:t>je potrebno predhodno dijakom predstaviti delavnice v klubu,</a:t>
            </a:r>
            <a:endParaRPr lang="sl-SI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 smtClean="0"/>
              <a:t>je potrebno načrtovati aktivnosti in realizirane zapisati v SU kot poročilo</a:t>
            </a:r>
            <a:r>
              <a:rPr lang="sl-SI" sz="1800" b="1" dirty="0" smtClean="0"/>
              <a:t>,</a:t>
            </a:r>
            <a:endParaRPr lang="sl-SI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/>
              <a:t>j</a:t>
            </a:r>
            <a:r>
              <a:rPr lang="sl-SI" sz="1800" b="1" dirty="0" smtClean="0"/>
              <a:t>e potrebno sprotno</a:t>
            </a:r>
            <a:r>
              <a:rPr lang="sl-SI" sz="1800" b="1" dirty="0"/>
              <a:t>, stalno sodelovati z </a:t>
            </a:r>
            <a:r>
              <a:rPr lang="sl-SI" sz="1800" b="1" dirty="0" smtClean="0"/>
              <a:t>dijaki v klubu </a:t>
            </a:r>
            <a:r>
              <a:rPr lang="sl-SI" sz="1800" b="1" dirty="0"/>
              <a:t>na šoli </a:t>
            </a:r>
            <a:r>
              <a:rPr lang="sl-SI" sz="1800" b="1" dirty="0" smtClean="0"/>
              <a:t>(najmanj 1x mesečno </a:t>
            </a:r>
            <a:r>
              <a:rPr lang="sl-SI" sz="1800" b="1" dirty="0"/>
              <a:t>in jih usmerjati pri izvajanju aktivnosti ter spremljati </a:t>
            </a:r>
            <a:r>
              <a:rPr lang="sl-SI" sz="1800" b="1" dirty="0" smtClean="0"/>
              <a:t>e-</a:t>
            </a:r>
            <a:r>
              <a:rPr lang="sl-SI" sz="1800" b="1" dirty="0" err="1" smtClean="0"/>
              <a:t>portfolio</a:t>
            </a:r>
            <a:r>
              <a:rPr lang="sl-SI" sz="1800" b="1" dirty="0" smtClean="0"/>
              <a:t> </a:t>
            </a:r>
            <a:r>
              <a:rPr lang="sl-SI" sz="1800" b="1" dirty="0" smtClean="0"/>
              <a:t>dijaka),</a:t>
            </a:r>
            <a:endParaRPr lang="sl-SI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/>
              <a:t>načrtovati delo v klubu skozi celo šolsko </a:t>
            </a:r>
            <a:r>
              <a:rPr lang="sl-SI" sz="1800" b="1" dirty="0" smtClean="0"/>
              <a:t>leto z načrtovanimi temami.</a:t>
            </a:r>
            <a:endParaRPr lang="sl-SI" sz="1800" b="1" dirty="0"/>
          </a:p>
          <a:p>
            <a:pPr marL="0" indent="0" algn="ctr">
              <a:buNone/>
            </a:pPr>
            <a:r>
              <a:rPr lang="sl-SI" sz="1800" b="1" dirty="0" smtClean="0">
                <a:solidFill>
                  <a:srgbClr val="C00000"/>
                </a:solidFill>
              </a:rPr>
              <a:t>HVALA ZA VAŠA PRIZADEVANJA K VEČJI VARNOSTI NAŠIH DIJAKOV!</a:t>
            </a:r>
            <a:endParaRPr lang="sl-SI" sz="1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sz="1800" b="1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37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3204" y="-171400"/>
            <a:ext cx="8229600" cy="1143000"/>
          </a:xfrm>
        </p:spPr>
        <p:txBody>
          <a:bodyPr/>
          <a:lstStyle/>
          <a:p>
            <a:r>
              <a:rPr lang="sl-SI" sz="2400" b="1" dirty="0" smtClean="0"/>
              <a:t>4. </a:t>
            </a:r>
            <a:r>
              <a:rPr lang="sl-SI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+mn-cs"/>
              </a:rPr>
              <a:t>NAČRT DELA V PROJEKTU </a:t>
            </a:r>
            <a:r>
              <a:rPr lang="sl-SI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+mn-cs"/>
              </a:rPr>
              <a:t>V </a:t>
            </a:r>
            <a:r>
              <a:rPr lang="sl-SI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+mn-cs"/>
              </a:rPr>
              <a:t>LETU </a:t>
            </a:r>
            <a:r>
              <a:rPr lang="sl-SI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+mn-cs"/>
              </a:rPr>
              <a:t>2020</a:t>
            </a:r>
            <a:endParaRPr lang="sl-SI" sz="2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320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/>
              <a:t>O PROJEKTU</a:t>
            </a:r>
          </a:p>
          <a:p>
            <a:pPr marL="0" indent="0">
              <a:buNone/>
            </a:pPr>
            <a:r>
              <a:rPr lang="sl-SI" sz="1800" dirty="0" smtClean="0"/>
              <a:t>Tretje leto </a:t>
            </a:r>
            <a:r>
              <a:rPr lang="sl-SI" sz="1800" dirty="0" smtClean="0"/>
              <a:t>(januar – junij 2020) </a:t>
            </a:r>
            <a:r>
              <a:rPr lang="sl-SI" sz="1800" dirty="0" smtClean="0"/>
              <a:t>delovanja projekta:</a:t>
            </a:r>
          </a:p>
          <a:p>
            <a:pPr>
              <a:buFontTx/>
              <a:buChar char="-"/>
            </a:pPr>
            <a:r>
              <a:rPr lang="sl-SI" sz="1800" dirty="0"/>
              <a:t>Izvajanje aktivnosti v projektu, zapisane v dokumentu.</a:t>
            </a:r>
          </a:p>
          <a:p>
            <a:pPr>
              <a:buFontTx/>
              <a:buChar char="-"/>
            </a:pPr>
            <a:r>
              <a:rPr lang="sl-SI" sz="1800" dirty="0" smtClean="0"/>
              <a:t>Ciljna </a:t>
            </a:r>
            <a:r>
              <a:rPr lang="sl-SI" sz="1800" dirty="0" smtClean="0"/>
              <a:t>skupina: prijavljeni dijaki v </a:t>
            </a:r>
            <a:r>
              <a:rPr lang="sl-SI" sz="1800" dirty="0" smtClean="0"/>
              <a:t>projektu </a:t>
            </a:r>
            <a:r>
              <a:rPr lang="sl-SI" sz="1800" dirty="0" smtClean="0"/>
              <a:t>(dijaki 1., 2. in 3. letnikov) in dijaki, pridruženi člani (Aktivnost 3), prijave, vključevanje novih dijakov (1. letniki, najmanj 5 na šoli) na šolah v projektu.</a:t>
            </a:r>
          </a:p>
          <a:p>
            <a:pPr>
              <a:buFontTx/>
              <a:buChar char="-"/>
            </a:pPr>
            <a:r>
              <a:rPr lang="sl-SI" sz="1800" dirty="0" smtClean="0"/>
              <a:t>Pridobivanje novih šol v projekt (dijaki 1. letnikov; najmanj 5 na šoli, učitelji/profesorji; 1 na šoli).</a:t>
            </a:r>
          </a:p>
          <a:p>
            <a:pPr>
              <a:buFontTx/>
              <a:buChar char="-"/>
            </a:pPr>
            <a:r>
              <a:rPr lang="sl-SI" sz="1800" dirty="0" smtClean="0">
                <a:solidFill>
                  <a:srgbClr val="0070C0"/>
                </a:solidFill>
              </a:rPr>
              <a:t>Sodelovanje </a:t>
            </a:r>
            <a:r>
              <a:rPr lang="sl-SI" sz="1800" dirty="0" smtClean="0">
                <a:solidFill>
                  <a:srgbClr val="0070C0"/>
                </a:solidFill>
              </a:rPr>
              <a:t>in mreženje dijakov na šoli in med šolami v regiji </a:t>
            </a:r>
            <a:r>
              <a:rPr lang="sl-SI" sz="1800" dirty="0" smtClean="0"/>
              <a:t>(Vloga regijskega središča) in regijska središča med seboj ter šole v projektu med seboj.</a:t>
            </a:r>
          </a:p>
          <a:p>
            <a:r>
              <a:rPr lang="sl-SI" sz="1800" dirty="0" smtClean="0">
                <a:hlinkClick r:id="rId2" action="ppaction://hlinkfile"/>
              </a:rPr>
              <a:t>Operativni </a:t>
            </a:r>
            <a:r>
              <a:rPr lang="sl-SI" sz="1800" dirty="0">
                <a:hlinkClick r:id="rId2" action="ppaction://hlinkfile"/>
              </a:rPr>
              <a:t>načrt </a:t>
            </a:r>
            <a:r>
              <a:rPr lang="sl-SI" sz="1800" dirty="0" smtClean="0">
                <a:hlinkClick r:id="rId2" action="ppaction://hlinkfile"/>
              </a:rPr>
              <a:t>ZRSŠ</a:t>
            </a:r>
            <a:r>
              <a:rPr lang="sl-SI" sz="1800" dirty="0" smtClean="0"/>
              <a:t>.</a:t>
            </a:r>
          </a:p>
          <a:p>
            <a:r>
              <a:rPr lang="sl-SI" sz="1800" dirty="0"/>
              <a:t>Operativni načrti šol in </a:t>
            </a:r>
            <a:r>
              <a:rPr lang="sl-SI" sz="1800" dirty="0" smtClean="0"/>
              <a:t>DD ter poročila o opravljenih aktivnostih v letu </a:t>
            </a:r>
            <a:r>
              <a:rPr lang="sl-SI" sz="1800" dirty="0" smtClean="0"/>
              <a:t>2019/20</a:t>
            </a:r>
            <a:r>
              <a:rPr lang="sl-SI" sz="1800" dirty="0" smtClean="0"/>
              <a:t>.</a:t>
            </a:r>
            <a:endParaRPr lang="sl-SI" sz="1800" dirty="0"/>
          </a:p>
          <a:p>
            <a:r>
              <a:rPr lang="sl-SI" sz="1800" dirty="0" smtClean="0"/>
              <a:t>Načrtovanje in analiza opravljenih aktivnosti sodelujočih partnerjev (Opis delavnic in Poročila o opravljenih </a:t>
            </a:r>
            <a:r>
              <a:rPr lang="sl-SI" sz="1800" dirty="0"/>
              <a:t>aktivnostih </a:t>
            </a:r>
            <a:r>
              <a:rPr lang="sl-SI" sz="1800" dirty="0" smtClean="0"/>
              <a:t>partnerjev v letu 2018/19).</a:t>
            </a:r>
          </a:p>
          <a:p>
            <a:r>
              <a:rPr lang="sl-SI" sz="1800" dirty="0" smtClean="0"/>
              <a:t>Spletna okolja (za učitelje, dijake, sodelujoče partnerje).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740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solidFill>
                  <a:schemeClr val="tx1"/>
                </a:solidFill>
              </a:rPr>
              <a:t>AKTIVNOST 4</a:t>
            </a:r>
            <a:br>
              <a:rPr lang="sl-SI" sz="3200" b="1" dirty="0" smtClean="0">
                <a:solidFill>
                  <a:schemeClr val="tx1"/>
                </a:solidFill>
              </a:rPr>
            </a:br>
            <a:r>
              <a:rPr lang="sl-SI" sz="3200" b="1" dirty="0" smtClean="0">
                <a:solidFill>
                  <a:schemeClr val="tx1"/>
                </a:solidFill>
              </a:rPr>
              <a:t>RAZISKOVALNE/PROJEKTNE NALOGE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PONUJENE TEME: </a:t>
            </a:r>
          </a:p>
          <a:p>
            <a:pPr marL="0" indent="0">
              <a:buNone/>
            </a:pPr>
            <a:r>
              <a:rPr lang="sl-SI" sz="2400" dirty="0" smtClean="0"/>
              <a:t>1. „Meni se ne more zgoditi, ker se  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zavedam“.</a:t>
            </a:r>
          </a:p>
          <a:p>
            <a:pPr marL="0" indent="0">
              <a:buNone/>
            </a:pPr>
            <a:r>
              <a:rPr lang="sl-SI" sz="2400" dirty="0" smtClean="0"/>
              <a:t>2. „Potovalne navade...“ (načrt, varna mobilnost,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trajnostna mobilnost)</a:t>
            </a:r>
          </a:p>
          <a:p>
            <a:pPr marL="0" indent="0">
              <a:buNone/>
            </a:pPr>
            <a:r>
              <a:rPr lang="sl-SI" sz="2400" dirty="0" smtClean="0"/>
              <a:t>3. Spremenil bom...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>
                <a:ea typeface="Arial" panose="020B0604020202020204" pitchFamily="34" charset="0"/>
              </a:rPr>
              <a:t>ROK za oddajo vodji projekta: </a:t>
            </a:r>
            <a:r>
              <a:rPr lang="sl-SI" sz="2400" dirty="0" smtClean="0">
                <a:ea typeface="Arial" panose="020B0604020202020204" pitchFamily="34" charset="0"/>
              </a:rPr>
              <a:t>20. aprila </a:t>
            </a:r>
            <a:r>
              <a:rPr lang="sl-SI" sz="2400" dirty="0" smtClean="0">
                <a:ea typeface="Arial" panose="020B0604020202020204" pitchFamily="34" charset="0"/>
              </a:rPr>
              <a:t>2020 v spletno učilnico</a:t>
            </a:r>
            <a:endParaRPr lang="sl-SI" sz="2400" dirty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hlinkClick r:id="rId2" action="ppaction://hlinkfile"/>
              </a:rPr>
              <a:t>Navodila/napotki za pripravo raziskovalnih nalog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084" y="-99392"/>
            <a:ext cx="8229600" cy="1143000"/>
          </a:xfrm>
        </p:spPr>
        <p:txBody>
          <a:bodyPr/>
          <a:lstStyle/>
          <a:p>
            <a:pPr marL="0" indent="0"/>
            <a:r>
              <a:rPr lang="sl-SI" sz="3600" b="1" dirty="0" smtClean="0"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sz="36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308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Dijak </a:t>
            </a:r>
            <a:r>
              <a:rPr lang="sl-SI" sz="2400" dirty="0">
                <a:ea typeface="Arial" panose="020B0604020202020204" pitchFamily="34" charset="0"/>
              </a:rPr>
              <a:t>bo </a:t>
            </a:r>
            <a:r>
              <a:rPr lang="sl-SI" sz="2400" b="1" dirty="0">
                <a:ea typeface="Arial" panose="020B0604020202020204" pitchFamily="34" charset="0"/>
              </a:rPr>
              <a:t>sodeloval na</a:t>
            </a:r>
            <a:r>
              <a:rPr lang="sl-SI" sz="2400" dirty="0">
                <a:ea typeface="Arial" panose="020B0604020202020204" pitchFamily="34" charset="0"/>
              </a:rPr>
              <a:t> najmanj </a:t>
            </a:r>
            <a:r>
              <a:rPr lang="sl-SI" sz="2400" b="1" dirty="0">
                <a:ea typeface="Arial" panose="020B0604020202020204" pitchFamily="34" charset="0"/>
              </a:rPr>
              <a:t>dveh natečajih</a:t>
            </a:r>
            <a:r>
              <a:rPr lang="sl-SI" sz="2400" dirty="0">
                <a:ea typeface="Arial" panose="020B0604020202020204" pitchFamily="34" charset="0"/>
              </a:rPr>
              <a:t> </a:t>
            </a:r>
            <a:r>
              <a:rPr lang="sl-SI" sz="2400" dirty="0" smtClean="0">
                <a:ea typeface="Arial" panose="020B0604020202020204" pitchFamily="34" charset="0"/>
              </a:rPr>
              <a:t>(v treh letih) s  </a:t>
            </a:r>
            <a:r>
              <a:rPr lang="sl-SI" sz="2400" dirty="0">
                <a:ea typeface="Arial" panose="020B0604020202020204" pitchFamily="34" charset="0"/>
              </a:rPr>
              <a:t>področja varne mobilnosti. </a:t>
            </a:r>
            <a:endParaRPr lang="sl-SI" sz="2400" dirty="0" smtClean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KRITERIJI:</a:t>
            </a:r>
          </a:p>
          <a:p>
            <a:pPr>
              <a:buFontTx/>
              <a:buChar char="-"/>
            </a:pPr>
            <a:r>
              <a:rPr lang="sl-SI" sz="2400" dirty="0">
                <a:ea typeface="Arial" panose="020B0604020202020204" pitchFamily="34" charset="0"/>
              </a:rPr>
              <a:t>i</a:t>
            </a:r>
            <a:r>
              <a:rPr lang="sl-SI" sz="2400" dirty="0" smtClean="0">
                <a:ea typeface="Arial" panose="020B0604020202020204" pitchFamily="34" charset="0"/>
              </a:rPr>
              <a:t>zvirnost,</a:t>
            </a:r>
            <a:endParaRPr lang="sl-SI" sz="2400" dirty="0">
              <a:ea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l-SI" sz="2400" dirty="0">
                <a:ea typeface="Arial" panose="020B0604020202020204" pitchFamily="34" charset="0"/>
              </a:rPr>
              <a:t>p</a:t>
            </a:r>
            <a:r>
              <a:rPr lang="sl-SI" sz="2400" dirty="0" smtClean="0">
                <a:ea typeface="Arial" panose="020B0604020202020204" pitchFamily="34" charset="0"/>
              </a:rPr>
              <a:t>ovezanost z razpisano tematiko,</a:t>
            </a:r>
          </a:p>
          <a:p>
            <a:pPr>
              <a:buFontTx/>
              <a:buChar char="-"/>
            </a:pPr>
            <a:r>
              <a:rPr lang="sl-SI" sz="2400" dirty="0">
                <a:ea typeface="Arial" panose="020B0604020202020204" pitchFamily="34" charset="0"/>
              </a:rPr>
              <a:t>s</a:t>
            </a:r>
            <a:r>
              <a:rPr lang="sl-SI" sz="2400" dirty="0" smtClean="0">
                <a:ea typeface="Arial" panose="020B0604020202020204" pitchFamily="34" charset="0"/>
              </a:rPr>
              <a:t>poročilnost. </a:t>
            </a:r>
          </a:p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Nagradni natečaj, PRAKTIČNE NAGRADE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Za naj </a:t>
            </a:r>
            <a:r>
              <a:rPr lang="sl-SI" sz="2400" dirty="0"/>
              <a:t>film, </a:t>
            </a:r>
            <a:r>
              <a:rPr lang="sl-SI" sz="2400" dirty="0" err="1" smtClean="0"/>
              <a:t>promovideo</a:t>
            </a:r>
            <a:endParaRPr lang="sl-SI" sz="2400" dirty="0" smtClean="0"/>
          </a:p>
          <a:p>
            <a:pPr marL="514350" indent="-514350">
              <a:buAutoNum type="arabicPeriod"/>
            </a:pPr>
            <a:r>
              <a:rPr lang="sl-SI" sz="2400" dirty="0" smtClean="0"/>
              <a:t>Za naj fotoknjiga </a:t>
            </a:r>
          </a:p>
          <a:p>
            <a:pPr marL="514350" indent="-514350">
              <a:buAutoNum type="arabicPeriod"/>
            </a:pPr>
            <a:r>
              <a:rPr lang="sl-SI" sz="2400" dirty="0" smtClean="0">
                <a:ea typeface="Arial" panose="020B0604020202020204" pitchFamily="34" charset="0"/>
              </a:rPr>
              <a:t>Za najboljšo kampanjo na družabnih omrežjih</a:t>
            </a:r>
          </a:p>
          <a:p>
            <a:pPr marL="514350" indent="-514350">
              <a:buAutoNum type="arabicPeriod"/>
            </a:pPr>
            <a:r>
              <a:rPr lang="sl-SI" sz="2400" dirty="0" smtClean="0">
                <a:ea typeface="Arial" panose="020B0604020202020204" pitchFamily="34" charset="0"/>
              </a:rPr>
              <a:t>Za najboljšo </a:t>
            </a:r>
            <a:r>
              <a:rPr lang="sl-SI" sz="2400" dirty="0" smtClean="0">
                <a:ea typeface="Arial" panose="020B0604020202020204" pitchFamily="34" charset="0"/>
              </a:rPr>
              <a:t>glasbo</a:t>
            </a:r>
          </a:p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Na ravni šole.</a:t>
            </a:r>
            <a:endParaRPr lang="sl-SI" sz="2400" dirty="0" smtClean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86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627" y="-225985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2218" y="10887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šole: </a:t>
            </a:r>
            <a:r>
              <a:rPr lang="sl-SI" sz="2000" b="1" dirty="0" smtClean="0"/>
              <a:t>za dijaka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Aktivna udeležba </a:t>
            </a:r>
            <a:r>
              <a:rPr lang="sl-SI" sz="2000" dirty="0"/>
              <a:t>na </a:t>
            </a:r>
            <a:r>
              <a:rPr lang="sl-SI" sz="2000" dirty="0" smtClean="0"/>
              <a:t>najmanj dveh delavnicah (za dijake 2. letnikov in dijake 1. letnikov – novi člani v projektu).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/>
              <a:t>Aktivno </a:t>
            </a:r>
            <a:r>
              <a:rPr lang="sl-SI" sz="2000" dirty="0" smtClean="0"/>
              <a:t>sodelovanje </a:t>
            </a:r>
            <a:r>
              <a:rPr lang="sl-SI" sz="2000" dirty="0"/>
              <a:t>v klubu na </a:t>
            </a:r>
            <a:r>
              <a:rPr lang="sl-SI" sz="2000" dirty="0" smtClean="0"/>
              <a:t>šoli, srečanja vsaj 1 x mesečno.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Vodi </a:t>
            </a:r>
            <a:r>
              <a:rPr lang="sl-SI" sz="2000" b="1" dirty="0" smtClean="0"/>
              <a:t>e-listovnik </a:t>
            </a:r>
            <a:r>
              <a:rPr lang="sl-SI" sz="2000" dirty="0" smtClean="0"/>
              <a:t>in spremlja delo, stalno spremljanje.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Pridobi vsaj enega </a:t>
            </a:r>
            <a:r>
              <a:rPr lang="sl-SI" sz="2000" b="1" dirty="0" smtClean="0"/>
              <a:t>novega člana </a:t>
            </a:r>
            <a:r>
              <a:rPr lang="sl-SI" sz="2000" dirty="0"/>
              <a:t>v klubu na </a:t>
            </a:r>
            <a:r>
              <a:rPr lang="sl-SI" sz="2000" dirty="0" smtClean="0"/>
              <a:t>šoli (v  šolskem letu 2018/19).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Pripravi </a:t>
            </a:r>
            <a:r>
              <a:rPr lang="sl-SI" sz="2000" dirty="0"/>
              <a:t>in </a:t>
            </a:r>
            <a:r>
              <a:rPr lang="sl-SI" sz="2000" dirty="0" smtClean="0"/>
              <a:t>predstavi (v klubu na šoli, na srečanjih v projektu) </a:t>
            </a:r>
            <a:r>
              <a:rPr lang="sl-SI" sz="2000" b="1" dirty="0" smtClean="0"/>
              <a:t>raziskovalno/projektno nalogo</a:t>
            </a:r>
            <a:r>
              <a:rPr lang="sl-SI" sz="2000" dirty="0" smtClean="0"/>
              <a:t>.</a:t>
            </a:r>
            <a:endParaRPr lang="sl-SI" sz="2000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 smtClean="0"/>
              <a:t>Sodeluje </a:t>
            </a:r>
            <a:r>
              <a:rPr lang="sl-SI" sz="2000" b="1" dirty="0"/>
              <a:t>na </a:t>
            </a:r>
            <a:r>
              <a:rPr lang="sl-SI" sz="2000" b="1" dirty="0" smtClean="0"/>
              <a:t>natečaju </a:t>
            </a:r>
            <a:r>
              <a:rPr lang="sl-SI" sz="2000" dirty="0" smtClean="0"/>
              <a:t>ZRSŠ (Naj film, </a:t>
            </a:r>
            <a:r>
              <a:rPr lang="sl-SI" sz="2000" dirty="0" err="1" smtClean="0"/>
              <a:t>promovideo</a:t>
            </a:r>
            <a:r>
              <a:rPr lang="sl-SI" sz="2000" dirty="0" smtClean="0"/>
              <a:t>, fotoknjiga</a:t>
            </a:r>
            <a:r>
              <a:rPr lang="sl-SI" sz="2000" dirty="0"/>
              <a:t>...). </a:t>
            </a:r>
            <a:r>
              <a:rPr lang="sl-SI" sz="2000" dirty="0" smtClean="0"/>
              <a:t>(do aprila 2020).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/>
              <a:t>Aktivno </a:t>
            </a:r>
            <a:r>
              <a:rPr lang="sl-SI" sz="2000" dirty="0" smtClean="0"/>
              <a:t>sodeluje </a:t>
            </a:r>
            <a:r>
              <a:rPr lang="sl-SI" sz="2000" dirty="0"/>
              <a:t>pri dejavnostih </a:t>
            </a:r>
            <a:r>
              <a:rPr lang="sl-SI" sz="2000" dirty="0" smtClean="0"/>
              <a:t>v klubu na šoli/regijskem središču. </a:t>
            </a:r>
            <a:endParaRPr lang="sl-SI" sz="20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527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8429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POVEZAVA Z DRUGIMI PROJEKTI </a:t>
            </a:r>
            <a:br>
              <a:rPr lang="sl-SI" sz="3600" b="1" dirty="0" smtClean="0"/>
            </a:br>
            <a:r>
              <a:rPr lang="sl-SI" sz="3600" b="1" dirty="0" smtClean="0"/>
              <a:t>(v </a:t>
            </a:r>
            <a:r>
              <a:rPr lang="sl-SI" sz="3600" b="1" dirty="0" smtClean="0"/>
              <a:t>10 gimnazijah</a:t>
            </a:r>
            <a:r>
              <a:rPr lang="sl-SI" sz="3600" b="1" dirty="0" smtClean="0"/>
              <a:t>)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3392996"/>
            <a:ext cx="8229600" cy="2406285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      CILJ: povezati </a:t>
            </a:r>
            <a:r>
              <a:rPr lang="sl-SI" dirty="0"/>
              <a:t>projekte med seboj</a:t>
            </a:r>
          </a:p>
          <a:p>
            <a:endParaRPr lang="sl-SI" dirty="0"/>
          </a:p>
        </p:txBody>
      </p:sp>
      <p:sp>
        <p:nvSpPr>
          <p:cNvPr id="4" name="Puščica dol 3"/>
          <p:cNvSpPr/>
          <p:nvPr/>
        </p:nvSpPr>
        <p:spPr>
          <a:xfrm>
            <a:off x="4409982" y="2348880"/>
            <a:ext cx="324036" cy="266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0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quarter" idx="10"/>
          </p:nvPr>
        </p:nvSpPr>
        <p:spPr>
          <a:xfrm>
            <a:off x="575556" y="116632"/>
            <a:ext cx="7099192" cy="1079304"/>
          </a:xfrm>
        </p:spPr>
        <p:txBody>
          <a:bodyPr/>
          <a:lstStyle/>
          <a:p>
            <a:r>
              <a:rPr lang="sl-SI" dirty="0" smtClean="0"/>
              <a:t>POVEZAVA: Podjetnost v gimnaziji in Dijaki dijakom?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1"/>
          </p:nvPr>
        </p:nvSpPr>
        <p:spPr>
          <a:xfrm>
            <a:off x="395536" y="1195936"/>
            <a:ext cx="7776864" cy="431514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1" dirty="0"/>
              <a:t>5</a:t>
            </a:r>
            <a:r>
              <a:rPr lang="sl-SI" sz="1800" b="1" dirty="0" smtClean="0"/>
              <a:t> šolam </a:t>
            </a:r>
            <a:r>
              <a:rPr lang="sl-SI" sz="1800" dirty="0" smtClean="0"/>
              <a:t>(Gimnazija in srednja šola Kočevje, Gimnazija Nova Gorica in Gimnazija Novo </a:t>
            </a:r>
            <a:r>
              <a:rPr lang="sl-SI" sz="1800" dirty="0"/>
              <a:t>mesto, Grm Novo mesto - Center biotehnike in </a:t>
            </a:r>
            <a:r>
              <a:rPr lang="sl-SI" sz="1800" dirty="0" smtClean="0"/>
              <a:t>turizma; </a:t>
            </a:r>
            <a:r>
              <a:rPr lang="sl-SI" sz="1800" dirty="0"/>
              <a:t>Kmetijska šola Grm in biotehniška gimnazija N</a:t>
            </a:r>
            <a:r>
              <a:rPr lang="sl-SI" sz="1800" dirty="0" smtClean="0"/>
              <a:t>ovo mesto, </a:t>
            </a:r>
            <a:r>
              <a:rPr lang="it-IT" sz="1800" dirty="0"/>
              <a:t>Gimnazija Gian Rinaldo </a:t>
            </a:r>
            <a:r>
              <a:rPr lang="it-IT" sz="1800" dirty="0" err="1"/>
              <a:t>Carli</a:t>
            </a:r>
            <a:r>
              <a:rPr lang="it-IT" sz="1800" dirty="0"/>
              <a:t> </a:t>
            </a:r>
            <a:r>
              <a:rPr lang="it-IT" sz="1800" dirty="0" err="1"/>
              <a:t>Koper</a:t>
            </a:r>
            <a:r>
              <a:rPr lang="it-IT" sz="1800" dirty="0"/>
              <a:t> </a:t>
            </a:r>
            <a:r>
              <a:rPr lang="sl-SI" sz="1800" dirty="0" smtClean="0"/>
              <a:t>) sta to skupna projekta,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2 novi gimnaziji (Gimnazija Maribor, Gimnazija Piran)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1" dirty="0" smtClean="0"/>
              <a:t>Skupne so lahko aktivnosti</a:t>
            </a:r>
            <a:r>
              <a:rPr lang="sl-SI" sz="1800" dirty="0" smtClean="0"/>
              <a:t>, ki se jih lotevajo dijaki, zlasti: </a:t>
            </a:r>
          </a:p>
          <a:p>
            <a:pPr marL="342900" indent="-342900">
              <a:buFontTx/>
              <a:buChar char="-"/>
            </a:pPr>
            <a:r>
              <a:rPr lang="sl-SI" sz="1800" dirty="0"/>
              <a:t>r</a:t>
            </a:r>
            <a:r>
              <a:rPr lang="sl-SI" sz="1800" dirty="0" smtClean="0"/>
              <a:t>aziskovalne naloge, </a:t>
            </a:r>
          </a:p>
          <a:p>
            <a:pPr marL="342900" indent="-342900">
              <a:buFontTx/>
              <a:buChar char="-"/>
            </a:pPr>
            <a:r>
              <a:rPr lang="sl-SI" sz="1800" dirty="0"/>
              <a:t>r</a:t>
            </a:r>
            <a:r>
              <a:rPr lang="sl-SI" sz="1800" dirty="0" smtClean="0"/>
              <a:t>azni izdelki dijakov,</a:t>
            </a:r>
          </a:p>
          <a:p>
            <a:pPr marL="342900" indent="-342900">
              <a:buFontTx/>
              <a:buChar char="-"/>
            </a:pPr>
            <a:r>
              <a:rPr lang="sl-SI" sz="1800" dirty="0" smtClean="0"/>
              <a:t>projekti dijakov na področju prometne varnosti/varne mobilnosti,</a:t>
            </a:r>
          </a:p>
          <a:p>
            <a:pPr marL="342900" indent="-342900">
              <a:buFontTx/>
              <a:buChar char="-"/>
            </a:pPr>
            <a:r>
              <a:rPr lang="sl-SI" sz="1800" dirty="0" smtClean="0"/>
              <a:t>sodelovanje z okoljem v obliki akcij za ozaveščanje ali promoviranje prometne varnosti, varne mobilnosti in uporabe trajnostnih načinov pri mobilnosti…</a:t>
            </a:r>
          </a:p>
          <a:p>
            <a:r>
              <a:rPr lang="sl-SI" sz="1800" dirty="0" smtClean="0"/>
              <a:t>Gre za </a:t>
            </a:r>
            <a:r>
              <a:rPr lang="sl-SI" sz="1800" b="1" dirty="0" smtClean="0"/>
              <a:t>aktivnosti in učne situacije</a:t>
            </a:r>
            <a:r>
              <a:rPr lang="sl-SI" sz="1800" dirty="0" smtClean="0"/>
              <a:t>, kjer lahko dijaki pokažejo ustvarjalnost, vztrajnost, se učijo z izkušnjami, delajo v skupini za dosego skupnega cilja, se spoprijemajo s tveganjem, načrtujejo, so iniciativni, presojajo in vrednotijo ideje, trajnostno razmišljajo in v določeni fazi preidejo v delovanje (akcijo). </a:t>
            </a:r>
          </a:p>
          <a:p>
            <a:pPr marL="342900" indent="-342900">
              <a:buFontTx/>
              <a:buChar char="-"/>
            </a:pPr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9292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25969" y="-293151"/>
            <a:ext cx="8229600" cy="1143000"/>
          </a:xfrm>
        </p:spPr>
        <p:txBody>
          <a:bodyPr/>
          <a:lstStyle/>
          <a:p>
            <a:pPr algn="l"/>
            <a:r>
              <a:rPr lang="sl-SI" altLang="sl-SI" dirty="0" smtClean="0"/>
              <a:t>SPLETNA UČILNICA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522" y="5085184"/>
            <a:ext cx="8229600" cy="10444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b="1" dirty="0">
                <a:hlinkClick r:id="rId2"/>
              </a:rPr>
              <a:t>http://</a:t>
            </a:r>
            <a:r>
              <a:rPr lang="sl-SI" b="1" dirty="0" smtClean="0">
                <a:hlinkClick r:id="rId2"/>
              </a:rPr>
              <a:t>url.sio.si/VM1</a:t>
            </a:r>
            <a:r>
              <a:rPr lang="sl-SI" b="1" dirty="0" smtClean="0"/>
              <a:t>              </a:t>
            </a:r>
            <a:r>
              <a:rPr lang="sl-SI" dirty="0" smtClean="0"/>
              <a:t>ključ: VM</a:t>
            </a:r>
          </a:p>
          <a:p>
            <a:pPr>
              <a:defRPr/>
            </a:pPr>
            <a:endParaRPr lang="sl-SI" dirty="0"/>
          </a:p>
        </p:txBody>
      </p:sp>
      <p:pic>
        <p:nvPicPr>
          <p:cNvPr id="2" name="Slika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9" y="692696"/>
            <a:ext cx="8406390" cy="4248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Pravokotnik 3"/>
          <p:cNvSpPr/>
          <p:nvPr/>
        </p:nvSpPr>
        <p:spPr>
          <a:xfrm>
            <a:off x="0" y="6470930"/>
            <a:ext cx="567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https://skupnost.sio.si/course/view.php?id=9469</a:t>
            </a:r>
          </a:p>
        </p:txBody>
      </p:sp>
    </p:spTree>
    <p:extLst>
      <p:ext uri="{BB962C8B-B14F-4D97-AF65-F5344CB8AC3E}">
        <p14:creationId xmlns:p14="http://schemas.microsoft.com/office/powerpoint/2010/main" val="32845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031" y="-135396"/>
            <a:ext cx="8229600" cy="1143000"/>
          </a:xfrm>
        </p:spPr>
        <p:txBody>
          <a:bodyPr/>
          <a:lstStyle/>
          <a:p>
            <a:r>
              <a:rPr lang="sl-SI" sz="3600" b="1" dirty="0"/>
              <a:t>DINAMIKA </a:t>
            </a:r>
            <a:r>
              <a:rPr lang="sl-SI" sz="3600" b="1" dirty="0" smtClean="0"/>
              <a:t>DELA II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4031" y="8007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šole: </a:t>
            </a:r>
            <a:r>
              <a:rPr lang="sl-SI" sz="2000" b="1" dirty="0" smtClean="0"/>
              <a:t>za učitelja/e</a:t>
            </a:r>
            <a:endParaRPr lang="sl-SI" sz="2000" b="1" dirty="0"/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1. Pripravi/jo Operativni načrt aktivnosti šole v akciji za leto 2019/20 in ga obesi v SU PRO VM ().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2. Sodeluje/jo v spletni učilnici PRO VM.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3. Pripravi/jo seznam dijakov v klubu na šoli.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Izpeljejo mesečna srečanja z dijaki v klubu na šoli 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Koordinira/jo in organizirajo delavnice na šoli (A1).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5. Spremlja/jo, spodbuja/jo dijake pri vodenju e-listovnika (A2).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Spremlja/jo, spodbuja/jo dijake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pri pridobivanju novih članov v klub na šoli (A3).</a:t>
            </a:r>
            <a:r>
              <a:rPr lang="sl-SI" sz="2000" dirty="0"/>
              <a:t> Naslov: </a:t>
            </a:r>
            <a:r>
              <a:rPr lang="sl-SI" sz="2000" b="1" dirty="0"/>
              <a:t>Spodbujamo varno mobilnost. Pridružite se nam.</a:t>
            </a:r>
            <a:endParaRPr lang="sl-SI" sz="2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7. Pomaga/jo dijaku pri izbiri teme P/R naloge, usmerja dela (A 4).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8. Dijakom pomaga/jo pri pripravi skupinskega izdelka v klubu na šoli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za natečaj (A5)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9. Organizira/jo dejavnosti na šoli, kjer predstavijo dijaki rezultate A4,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A5 in drugo (A6)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650" y="5707"/>
            <a:ext cx="8229600" cy="1143000"/>
          </a:xfrm>
        </p:spPr>
        <p:txBody>
          <a:bodyPr/>
          <a:lstStyle/>
          <a:p>
            <a:r>
              <a:rPr lang="sl-SI" sz="3600" b="1" dirty="0"/>
              <a:t>DINAMIKA </a:t>
            </a:r>
            <a:r>
              <a:rPr lang="sl-SI" sz="3600" b="1" dirty="0" smtClean="0"/>
              <a:t>DELA III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</a:t>
            </a:r>
            <a:r>
              <a:rPr lang="sl-SI" sz="2000" b="1" dirty="0" smtClean="0"/>
              <a:t>šole: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 smtClean="0"/>
              <a:t>zbiranje </a:t>
            </a:r>
            <a:r>
              <a:rPr lang="sl-SI" sz="2000" dirty="0"/>
              <a:t>prijav </a:t>
            </a:r>
            <a:r>
              <a:rPr lang="sl-SI" sz="2000" dirty="0" smtClean="0"/>
              <a:t>dijakov 1. letnikov na šoli (15. oktober 2019), </a:t>
            </a:r>
            <a:endParaRPr lang="sl-SI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predstavitev akcije na šolah dijakom in </a:t>
            </a:r>
            <a:r>
              <a:rPr lang="sl-SI" sz="2000" dirty="0" smtClean="0"/>
              <a:t>drugim,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</a:t>
            </a:r>
            <a:r>
              <a:rPr lang="sl-SI" sz="2000" dirty="0" smtClean="0"/>
              <a:t>redstavitev projekta/akcije in poročilo o opravljenem delu Dijaki dijakom na spletni strani šole.</a:t>
            </a:r>
            <a:endParaRPr lang="sl-SI" sz="2000" dirty="0"/>
          </a:p>
          <a:p>
            <a:pPr marL="0" indent="0">
              <a:buNone/>
            </a:pPr>
            <a:r>
              <a:rPr lang="sl-SI" sz="2000" b="1" dirty="0" smtClean="0"/>
              <a:t>NAČRTOVANJE AKTIVNOSTI: </a:t>
            </a:r>
          </a:p>
          <a:p>
            <a:pPr marL="0" indent="0">
              <a:buNone/>
            </a:pPr>
            <a:r>
              <a:rPr lang="sl-SI" sz="2000" b="1" dirty="0" smtClean="0"/>
              <a:t>1. Šola organizira in izpelje mesečna srečanja z dijaki v klubu na šoli (</a:t>
            </a:r>
            <a:r>
              <a:rPr lang="sl-SI" sz="2000" dirty="0" smtClean="0"/>
              <a:t>pregled aktivnosti, ključna vprašanja, načrtovanje dela)</a:t>
            </a:r>
            <a:endParaRPr lang="sl-SI" sz="2000" b="1" dirty="0" smtClean="0"/>
          </a:p>
          <a:p>
            <a:pPr marL="0" indent="0">
              <a:buNone/>
            </a:pPr>
            <a:r>
              <a:rPr lang="sl-SI" sz="2000" b="1" dirty="0" smtClean="0"/>
              <a:t>2</a:t>
            </a:r>
            <a:r>
              <a:rPr lang="sl-SI" sz="2000" dirty="0" smtClean="0"/>
              <a:t>. V klubu na šoli šola </a:t>
            </a:r>
            <a:r>
              <a:rPr lang="sl-SI" sz="2000" b="1" dirty="0" smtClean="0"/>
              <a:t>načrtuje in organizira aktivnost 6 (</a:t>
            </a:r>
            <a:r>
              <a:rPr lang="sl-SI" sz="2000" dirty="0" smtClean="0"/>
              <a:t>dan dejavnosti/dneve dejavnosti/okroglo mizo/razstavo/debatni klub, predstavitev)</a:t>
            </a:r>
            <a:r>
              <a:rPr lang="sl-SI" sz="2000" b="1" dirty="0" smtClean="0"/>
              <a:t> na temo Trajnostna/varna mobilnost dijakov </a:t>
            </a:r>
            <a:r>
              <a:rPr lang="sl-SI" sz="2000" dirty="0" smtClean="0"/>
              <a:t>za populacijo dijakov. Dijaki v klubu sodelujejo, predstavijo rezultate dela v klubu na šoli (A6)</a:t>
            </a:r>
          </a:p>
          <a:p>
            <a:pPr marL="0" indent="0">
              <a:buNone/>
            </a:pPr>
            <a:r>
              <a:rPr lang="sl-SI" sz="2000" b="1" dirty="0" smtClean="0"/>
              <a:t>ALI</a:t>
            </a:r>
          </a:p>
          <a:p>
            <a:pPr marL="0" indent="0">
              <a:buNone/>
            </a:pPr>
            <a:r>
              <a:rPr lang="sl-SI" sz="2000" dirty="0" smtClean="0"/>
              <a:t>2. Šola se poveže s šolo reg. središča in se udeleži delavnic za dijake (A6).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35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57348" y="-129185"/>
            <a:ext cx="8229600" cy="1143000"/>
          </a:xfrm>
        </p:spPr>
        <p:txBody>
          <a:bodyPr/>
          <a:lstStyle/>
          <a:p>
            <a:r>
              <a:rPr lang="sl-SI" altLang="sl-SI" sz="2800" dirty="0" smtClean="0"/>
              <a:t>PROGRAM 5. DELOVNEGA SREČANJA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8578" y="90872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/>
              <a:t>Dnevni red srečanja</a:t>
            </a:r>
            <a:r>
              <a:rPr lang="sl-SI" sz="2400" dirty="0" smtClean="0"/>
              <a:t>: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  <a:defRPr/>
            </a:pP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463112" y="1556792"/>
            <a:ext cx="85071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l-SI" sz="2400" dirty="0" smtClean="0"/>
              <a:t>Uvod </a:t>
            </a:r>
            <a:r>
              <a:rPr lang="sl-SI" sz="2400" dirty="0"/>
              <a:t>v srečanje. </a:t>
            </a:r>
            <a:endParaRPr lang="sl-SI" sz="2400" dirty="0" smtClean="0"/>
          </a:p>
          <a:p>
            <a:pPr marL="457200" indent="-457200">
              <a:buAutoNum type="arabicPeriod"/>
            </a:pPr>
            <a:r>
              <a:rPr lang="sl-SI" sz="2400" dirty="0" smtClean="0"/>
              <a:t>Predstavitev zaključnega srečanja v projektu Dijaki dijakom za varno mobilnost. Festival mobilnosti Garaža (Edita </a:t>
            </a:r>
            <a:r>
              <a:rPr lang="sl-SI" sz="2400" dirty="0" err="1" smtClean="0"/>
              <a:t>Krajnovič</a:t>
            </a:r>
            <a:r>
              <a:rPr lang="sl-SI" sz="2400" dirty="0" smtClean="0"/>
              <a:t>, Jure Kostanjšek </a:t>
            </a:r>
            <a:r>
              <a:rPr lang="sl-SI" sz="2400" dirty="0" err="1" smtClean="0"/>
              <a:t>Mediade</a:t>
            </a:r>
            <a:r>
              <a:rPr lang="sl-SI" sz="2400" dirty="0" smtClean="0"/>
              <a:t>). 10.15 – 11.30</a:t>
            </a:r>
            <a:endParaRPr lang="sl-SI" sz="2400" dirty="0" smtClean="0"/>
          </a:p>
          <a:p>
            <a:r>
              <a:rPr lang="sl-SI" sz="2400" dirty="0" smtClean="0"/>
              <a:t>     </a:t>
            </a:r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ODMOR  11.30 – 12.00</a:t>
            </a:r>
          </a:p>
          <a:p>
            <a:endParaRPr lang="sl-SI" sz="2400" dirty="0"/>
          </a:p>
          <a:p>
            <a:pPr marL="457200" indent="-457200">
              <a:buFontTx/>
              <a:buAutoNum type="arabicPeriod" startAt="3"/>
            </a:pPr>
            <a:r>
              <a:rPr lang="sl-SI" sz="2400" dirty="0" smtClean="0"/>
              <a:t>    </a:t>
            </a:r>
            <a:r>
              <a:rPr lang="sl-SI" sz="2400" dirty="0"/>
              <a:t>Analiza opravljenega dela </a:t>
            </a:r>
            <a:r>
              <a:rPr lang="sl-SI" sz="2400" dirty="0" smtClean="0"/>
              <a:t>in načrt aktivnosti v projektu 2020.   </a:t>
            </a:r>
            <a:endParaRPr lang="sl-SI" sz="2400" dirty="0"/>
          </a:p>
          <a:p>
            <a:pPr marL="457200" indent="-457200">
              <a:buFontTx/>
              <a:buAutoNum type="arabicPeriod" startAt="3"/>
            </a:pPr>
            <a:r>
              <a:rPr lang="sl-SI" sz="2400" dirty="0" smtClean="0"/>
              <a:t>   </a:t>
            </a:r>
            <a:r>
              <a:rPr lang="sl-SI" sz="2400" dirty="0"/>
              <a:t>Zaključek z razpravo in povzetki.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57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532" y="2966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AKTIVNOST 6</a:t>
            </a:r>
          </a:p>
          <a:p>
            <a:r>
              <a:rPr lang="sl-SI" sz="2400" dirty="0"/>
              <a:t>Dijak se bo</a:t>
            </a:r>
            <a:r>
              <a:rPr lang="sl-SI" sz="2400" b="1" dirty="0"/>
              <a:t> aktivno vključil v dejavnosti na šoli na temo varne mobilnosti</a:t>
            </a:r>
            <a:r>
              <a:rPr lang="sl-SI" sz="2400" dirty="0"/>
              <a:t> (predstavil raziskovalno/projektno nalogo, </a:t>
            </a:r>
            <a:r>
              <a:rPr lang="sl-SI" sz="2400" dirty="0" smtClean="0"/>
              <a:t>pripravil izdelek na natečaju, vodil </a:t>
            </a:r>
            <a:r>
              <a:rPr lang="sl-SI" sz="2400" dirty="0"/>
              <a:t>ali sodeloval v delavnicah, sodeloval pri okrogli mizi na dnevu odprtih vrat za SŠ, OŠ, sodeloval pri razstavi, predstavil svoj video, sodeloval na debati na šoli in v drugih aktivnostih) ali se </a:t>
            </a:r>
            <a:r>
              <a:rPr lang="sl-SI" sz="2400" b="1" dirty="0"/>
              <a:t>bo udeležil</a:t>
            </a:r>
            <a:r>
              <a:rPr lang="sl-SI" sz="2400" dirty="0"/>
              <a:t> </a:t>
            </a:r>
            <a:r>
              <a:rPr lang="sl-SI" sz="2400" b="1" dirty="0"/>
              <a:t>ponujenih aktivnosti šol regijskih središč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u="sng" dirty="0" smtClean="0"/>
              <a:t>Šole se povežejo z drugimi zavodi (vrtci, OŠ in SŠ) in izvajajo aktivnosti ter drugimi deležniki v lokalni skupnosti.</a:t>
            </a:r>
            <a:endParaRPr lang="sl-SI" sz="2400" u="sng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84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556"/>
            <a:ext cx="8229600" cy="1143000"/>
          </a:xfrm>
        </p:spPr>
        <p:txBody>
          <a:bodyPr/>
          <a:lstStyle/>
          <a:p>
            <a:r>
              <a:rPr lang="sl-SI" dirty="0" smtClean="0"/>
              <a:t>NALOGA ZRSŠ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dirty="0" smtClean="0"/>
              <a:t>Koordinira in usmerja delo med deležniki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Načrtuje, spremlja in evalvira (vprašalnik) aktivnosti akcije (SU PRO VM)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Daje povratno informacijo o aktivnostih. Poroča o aktivnostih. 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Pripravlja strokovna in delovna srečanja (2 na leto)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Se udeleži srečanj na šolah/regijskih središčih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Pripravi nagrade, organizira ekskurzijo, zaključni dogodek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Ponudi usposabljanje/izobraževanje za vodstvene in strokovne delavce šol (oktober, november 2018)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Skrbi za materialno podporo 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20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STROKOVNIH KONZULENTOV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Pregled dokumenta Akcija Dijaki dijakom</a:t>
            </a:r>
          </a:p>
          <a:p>
            <a:r>
              <a:rPr lang="sl-SI" dirty="0" smtClean="0"/>
              <a:t>Pregled ponujenih delavnic</a:t>
            </a:r>
          </a:p>
          <a:p>
            <a:r>
              <a:rPr lang="sl-SI" dirty="0" smtClean="0"/>
              <a:t>Spremljanje akcije </a:t>
            </a:r>
          </a:p>
          <a:p>
            <a:r>
              <a:rPr lang="sl-SI" dirty="0" smtClean="0"/>
              <a:t>Sodelovanje na delovnih srečanjih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30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59116" cy="886110"/>
          </a:xfrm>
        </p:spPr>
        <p:txBody>
          <a:bodyPr/>
          <a:lstStyle/>
          <a:p>
            <a:r>
              <a:rPr lang="sl-SI" sz="4000" b="1" dirty="0" smtClean="0"/>
              <a:t>VREDNOTENJE 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1540" y="1146758"/>
            <a:ext cx="8229600" cy="4730514"/>
          </a:xfrm>
        </p:spPr>
        <p:txBody>
          <a:bodyPr/>
          <a:lstStyle/>
          <a:p>
            <a:r>
              <a:rPr lang="sl-SI" sz="2400" b="1" dirty="0" smtClean="0"/>
              <a:t>Aktivnost dijakov: </a:t>
            </a:r>
            <a:r>
              <a:rPr lang="sl-SI" sz="2400" dirty="0" smtClean="0"/>
              <a:t>priznavanje OIV, popust pri opravljanju PP/CPP, brezplačne ure vožnje za vozniški izpit, praktične nagrade, ekskurzija ...</a:t>
            </a:r>
          </a:p>
          <a:p>
            <a:r>
              <a:rPr lang="sl-SI" sz="2400" b="1" dirty="0" smtClean="0"/>
              <a:t>Delo učitelja: </a:t>
            </a:r>
            <a:r>
              <a:rPr lang="sl-SI" sz="2400" dirty="0" smtClean="0">
                <a:ea typeface="Arial" panose="020B0604020202020204" pitchFamily="34" charset="0"/>
              </a:rPr>
              <a:t>prejme </a:t>
            </a:r>
            <a:r>
              <a:rPr lang="sl-SI" sz="2400" dirty="0">
                <a:ea typeface="Arial" panose="020B0604020202020204" pitchFamily="34" charset="0"/>
              </a:rPr>
              <a:t>potrdilo </a:t>
            </a:r>
            <a:r>
              <a:rPr lang="sl-SI" sz="2400" dirty="0" smtClean="0">
                <a:ea typeface="Arial" panose="020B0604020202020204" pitchFamily="34" charset="0"/>
              </a:rPr>
              <a:t>o sodelovanju po Pravilniku </a:t>
            </a:r>
            <a:r>
              <a:rPr lang="sl-SI" sz="2400" dirty="0">
                <a:ea typeface="Arial" panose="020B0604020202020204" pitchFamily="34" charset="0"/>
              </a:rPr>
              <a:t>o napredovanju zaposlenih v </a:t>
            </a:r>
            <a:r>
              <a:rPr lang="sl-SI" sz="2400" dirty="0" smtClean="0">
                <a:ea typeface="Arial" panose="020B0604020202020204" pitchFamily="34" charset="0"/>
              </a:rPr>
              <a:t>VIZ </a:t>
            </a:r>
            <a:r>
              <a:rPr lang="sl-SI" sz="2400" dirty="0">
                <a:ea typeface="Arial" panose="020B0604020202020204" pitchFamily="34" charset="0"/>
              </a:rPr>
              <a:t>v </a:t>
            </a:r>
            <a:r>
              <a:rPr lang="sl-SI" sz="2400" dirty="0" smtClean="0">
                <a:ea typeface="Arial" panose="020B0604020202020204" pitchFamily="34" charset="0"/>
              </a:rPr>
              <a:t>nazive, </a:t>
            </a:r>
            <a:r>
              <a:rPr lang="sl-SI" sz="2400" dirty="0">
                <a:ea typeface="Arial" panose="020B0604020202020204" pitchFamily="34" charset="0"/>
              </a:rPr>
              <a:t>ki ga izda Zavod RS za </a:t>
            </a:r>
            <a:r>
              <a:rPr lang="sl-SI" sz="2400" dirty="0" smtClean="0">
                <a:ea typeface="Arial" panose="020B0604020202020204" pitchFamily="34" charset="0"/>
              </a:rPr>
              <a:t>šolstvo.</a:t>
            </a:r>
            <a:endParaRPr lang="sl-SI" sz="24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 smtClean="0"/>
              <a:t>Delo na šoli, v klubu: </a:t>
            </a:r>
            <a:r>
              <a:rPr lang="sl-SI" sz="2400" dirty="0"/>
              <a:t>šola pri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dobi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naziv </a:t>
            </a:r>
            <a:r>
              <a:rPr lang="sl-SI" sz="2400" b="1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središče </a:t>
            </a:r>
            <a:r>
              <a:rPr lang="sl-SI" sz="2400" b="1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varne mobilnosti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in prejme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potrdilo (</a:t>
            </a:r>
            <a:r>
              <a:rPr lang="sl-SI" sz="2400" dirty="0" smtClean="0"/>
              <a:t>izpelje 3 dogodke v okviru aktivnosti 6, vključi najmanj 50 dijakov v vseh treh letih, najmanj 10 dijakov opravi vse aktivnosti v klubu na šoli). Finančna podpora šolam.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sl-SI" sz="24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260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KAM ŽELIMO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 3-letnega projekta/akcije h gibanju za mlade </a:t>
            </a:r>
          </a:p>
          <a:p>
            <a:r>
              <a:rPr lang="sl-SI" dirty="0" smtClean="0"/>
              <a:t>Od gibanja k „živeti to.... </a:t>
            </a:r>
          </a:p>
          <a:p>
            <a:r>
              <a:rPr lang="sl-SI" dirty="0" smtClean="0"/>
              <a:t>Delati</a:t>
            </a:r>
          </a:p>
          <a:p>
            <a:r>
              <a:rPr lang="sl-SI" dirty="0" smtClean="0"/>
              <a:t>Se povezovati</a:t>
            </a:r>
          </a:p>
          <a:p>
            <a:r>
              <a:rPr lang="sl-SI" dirty="0" smtClean="0"/>
              <a:t>Mrežiti</a:t>
            </a:r>
          </a:p>
          <a:p>
            <a:r>
              <a:rPr lang="sl-SI" dirty="0" smtClean="0"/>
              <a:t>Sodelovati.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.......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16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SREČANJA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</a:p>
          <a:p>
            <a:r>
              <a:rPr lang="sl-SI" dirty="0" smtClean="0"/>
              <a:t>DILEME</a:t>
            </a:r>
          </a:p>
          <a:p>
            <a:r>
              <a:rPr lang="sl-SI" dirty="0" smtClean="0"/>
              <a:t>MNENJA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97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KONTAKTI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5556" y="16648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Vodja projekta: mag. Marta Novak,</a:t>
            </a:r>
          </a:p>
          <a:p>
            <a:pPr marL="0" indent="0">
              <a:buNone/>
            </a:pPr>
            <a:r>
              <a:rPr lang="sl-SI" sz="2400" dirty="0" smtClean="0"/>
              <a:t> </a:t>
            </a:r>
            <a:r>
              <a:rPr lang="sl-SI" sz="2400" dirty="0" smtClean="0">
                <a:hlinkClick r:id="rId2"/>
              </a:rPr>
              <a:t>marta.novak@zrss.si</a:t>
            </a:r>
            <a:r>
              <a:rPr lang="sl-SI" sz="2400" dirty="0" smtClean="0"/>
              <a:t>, 041 717176</a:t>
            </a:r>
          </a:p>
          <a:p>
            <a:pPr>
              <a:buFontTx/>
              <a:buChar char="-"/>
            </a:pPr>
            <a:r>
              <a:rPr lang="sl-SI" sz="2400" dirty="0" smtClean="0"/>
              <a:t>Članica projekta Mojca </a:t>
            </a:r>
            <a:r>
              <a:rPr lang="sl-SI" sz="2400" dirty="0" smtClean="0"/>
              <a:t>Dolinar</a:t>
            </a:r>
          </a:p>
          <a:p>
            <a:pPr marL="0" indent="0">
              <a:buNone/>
            </a:pPr>
            <a:r>
              <a:rPr lang="sl-SI" sz="2400" dirty="0" smtClean="0">
                <a:hlinkClick r:id="rId3"/>
              </a:rPr>
              <a:t>Mojca.dolinar@zrss.si</a:t>
            </a:r>
            <a:r>
              <a:rPr lang="sl-SI" sz="2400" dirty="0" smtClean="0"/>
              <a:t>; 040 469497</a:t>
            </a:r>
            <a:endParaRPr lang="sl-SI" sz="2400" dirty="0" smtClean="0"/>
          </a:p>
          <a:p>
            <a:pPr>
              <a:buFontTx/>
              <a:buChar char="-"/>
            </a:pPr>
            <a:r>
              <a:rPr lang="sl-SI" sz="2400" dirty="0" smtClean="0"/>
              <a:t>Član projekta dr. Anton Polšak</a:t>
            </a:r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Spletna učilnica (SIO)</a:t>
            </a:r>
          </a:p>
          <a:p>
            <a:pPr marL="0" indent="0">
              <a:buNone/>
            </a:pPr>
            <a:r>
              <a:rPr lang="sl-SI" sz="2400" dirty="0">
                <a:hlinkClick r:id="rId4"/>
              </a:rPr>
              <a:t>https://</a:t>
            </a:r>
            <a:r>
              <a:rPr lang="sl-SI" sz="2400" dirty="0" smtClean="0">
                <a:hlinkClick r:id="rId4"/>
              </a:rPr>
              <a:t>skupnost.sio.si/course/view.php?id=9469</a:t>
            </a: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5121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ŠESTO </a:t>
            </a:r>
            <a:r>
              <a:rPr lang="sl-SI" sz="4000" dirty="0" smtClean="0"/>
              <a:t>DELOVNO SREČANJE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Namen srečanja</a:t>
            </a:r>
            <a:r>
              <a:rPr lang="sl-SI" sz="2400" b="1" dirty="0" smtClean="0"/>
              <a:t>:</a:t>
            </a:r>
          </a:p>
          <a:p>
            <a:pPr marL="0" indent="0">
              <a:buNone/>
            </a:pPr>
            <a:endParaRPr lang="sl-SI" sz="2400" b="1" dirty="0" smtClean="0"/>
          </a:p>
          <a:p>
            <a:r>
              <a:rPr lang="sl-SI" sz="2400" dirty="0"/>
              <a:t>a</a:t>
            </a:r>
            <a:r>
              <a:rPr lang="sl-SI" sz="2400" dirty="0" smtClean="0"/>
              <a:t>nalizirati opravljene aktivnosti za leto </a:t>
            </a:r>
            <a:r>
              <a:rPr lang="sl-SI" sz="2400" dirty="0" smtClean="0"/>
              <a:t>2019,</a:t>
            </a:r>
            <a:endParaRPr lang="sl-SI" sz="2400" dirty="0" smtClean="0"/>
          </a:p>
          <a:p>
            <a:r>
              <a:rPr lang="sl-SI" sz="2400" dirty="0"/>
              <a:t>predstaviti aktivnosti </a:t>
            </a:r>
            <a:r>
              <a:rPr lang="sl-SI" sz="2400" dirty="0" smtClean="0"/>
              <a:t>projekta </a:t>
            </a:r>
            <a:r>
              <a:rPr lang="sl-SI" sz="2400" dirty="0" smtClean="0"/>
              <a:t>za </a:t>
            </a:r>
            <a:r>
              <a:rPr lang="sl-SI" sz="2400" dirty="0" smtClean="0"/>
              <a:t>leto </a:t>
            </a:r>
            <a:r>
              <a:rPr lang="sl-SI" sz="2400" dirty="0" smtClean="0"/>
              <a:t>2020,</a:t>
            </a:r>
            <a:endParaRPr lang="sl-SI" sz="2400" dirty="0"/>
          </a:p>
          <a:p>
            <a:r>
              <a:rPr lang="sl-SI" sz="2400" dirty="0" smtClean="0"/>
              <a:t>p</a:t>
            </a:r>
            <a:r>
              <a:rPr lang="sl-SI" sz="2400" dirty="0" smtClean="0"/>
              <a:t>redstaviti festival mobilnosti Garaža,</a:t>
            </a:r>
          </a:p>
          <a:p>
            <a:r>
              <a:rPr lang="sl-SI" sz="2400" dirty="0" smtClean="0"/>
              <a:t>predstaviti aktivnosti v spletni učilnici (operativni načrti in poročila šol) </a:t>
            </a:r>
            <a:r>
              <a:rPr lang="sl-SI" sz="2400" dirty="0" smtClean="0">
                <a:hlinkClick r:id="rId3"/>
              </a:rPr>
              <a:t>https</a:t>
            </a:r>
            <a:r>
              <a:rPr lang="sl-SI" sz="2400" dirty="0">
                <a:hlinkClick r:id="rId3"/>
              </a:rPr>
              <a:t>://</a:t>
            </a:r>
            <a:r>
              <a:rPr lang="sl-SI" sz="2400" dirty="0" smtClean="0">
                <a:hlinkClick r:id="rId3"/>
              </a:rPr>
              <a:t>skupnost.sio.si/course/view.php?id=9469</a:t>
            </a:r>
            <a:r>
              <a:rPr lang="sl-SI" sz="2400" dirty="0" smtClean="0"/>
              <a:t>.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2877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532" y="116632"/>
            <a:ext cx="8229600" cy="1143000"/>
          </a:xfrm>
        </p:spPr>
        <p:txBody>
          <a:bodyPr/>
          <a:lstStyle/>
          <a:p>
            <a:r>
              <a:rPr lang="sl-SI" dirty="0" smtClean="0"/>
              <a:t>NAMESTO UVODA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05512"/>
            <a:ext cx="8229600" cy="4525963"/>
          </a:xfrm>
        </p:spPr>
        <p:txBody>
          <a:bodyPr/>
          <a:lstStyle/>
          <a:p>
            <a:r>
              <a:rPr lang="sl-SI" dirty="0" smtClean="0"/>
              <a:t>Ledolomilec</a:t>
            </a:r>
          </a:p>
          <a:p>
            <a:pPr marL="514350" indent="-514350">
              <a:buAutoNum type="arabicPeriod"/>
            </a:pPr>
            <a:r>
              <a:rPr lang="sl-SI" dirty="0" smtClean="0"/>
              <a:t>Oblikujte skupine po 4.</a:t>
            </a:r>
          </a:p>
          <a:p>
            <a:pPr marL="514350" indent="-514350">
              <a:buAutoNum type="arabicPeriod"/>
            </a:pPr>
            <a:r>
              <a:rPr lang="sl-SI" dirty="0" smtClean="0"/>
              <a:t>„preglejte“ (slike in besedilo) in izpišite ključne besede, označene z rdečim.</a:t>
            </a:r>
          </a:p>
          <a:p>
            <a:pPr marL="514350" indent="-514350">
              <a:buAutoNum type="arabicPeriod"/>
            </a:pPr>
            <a:r>
              <a:rPr lang="sl-SI" dirty="0" smtClean="0"/>
              <a:t>Sestavite zgodbo o klubih na šoli, pri čemer uporabite vse ključne besede. Zapišite tudi naslov.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4. Predstavite.</a:t>
            </a: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51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GARAŽA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Predstavitev Festivala mobilnosti Garaža</a:t>
            </a:r>
          </a:p>
          <a:p>
            <a:endParaRPr lang="sl-SI" dirty="0"/>
          </a:p>
          <a:p>
            <a:r>
              <a:rPr lang="sl-SI" dirty="0" smtClean="0"/>
              <a:t>Edita </a:t>
            </a:r>
            <a:r>
              <a:rPr lang="sl-SI" dirty="0" err="1" smtClean="0"/>
              <a:t>Kajnovič</a:t>
            </a:r>
            <a:r>
              <a:rPr lang="sl-SI" dirty="0" smtClean="0"/>
              <a:t>, Jure Kostanjšek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192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1763688" y="0"/>
            <a:ext cx="4546848" cy="886110"/>
          </a:xfrm>
        </p:spPr>
        <p:txBody>
          <a:bodyPr/>
          <a:lstStyle/>
          <a:p>
            <a:r>
              <a:rPr lang="sl-SI" altLang="sl-SI" sz="4000" b="1" dirty="0" smtClean="0"/>
              <a:t>O PROJEKTU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2767" y="1016732"/>
            <a:ext cx="8784976" cy="452596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/>
              <a:t>Nosilec: Zavod RS za </a:t>
            </a:r>
            <a:r>
              <a:rPr lang="sl-SI" sz="2400" dirty="0" smtClean="0"/>
              <a:t>šolstvo v sodelovanju z MIZŠ, AVP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Sodelujoči: partnerji,</a:t>
            </a:r>
            <a:r>
              <a:rPr lang="sl-SI" sz="2400" dirty="0"/>
              <a:t> srednje </a:t>
            </a:r>
            <a:r>
              <a:rPr lang="sl-SI" sz="2400" dirty="0" smtClean="0"/>
              <a:t>šole in dijaški domovi, šole kot regijska središča, strokovni </a:t>
            </a:r>
            <a:r>
              <a:rPr lang="sl-SI" sz="2400" dirty="0" err="1" smtClean="0"/>
              <a:t>recezenti</a:t>
            </a:r>
            <a:r>
              <a:rPr lang="sl-SI" sz="2400" dirty="0"/>
              <a:t>.</a:t>
            </a:r>
            <a:endParaRPr lang="sl-SI" sz="2400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Čas trajanja: 3 leta (2017/18, 2018/19, 2019/20)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b="1" dirty="0" smtClean="0"/>
              <a:t>Okrog 350 dijakov, 60 učiteljev/profesorjev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b="1" dirty="0" smtClean="0"/>
              <a:t>34 </a:t>
            </a:r>
            <a:r>
              <a:rPr lang="sl-SI" sz="2400" b="1" dirty="0" smtClean="0"/>
              <a:t>šol v projektu iz 1. leta in 2. </a:t>
            </a:r>
            <a:r>
              <a:rPr lang="sl-SI" sz="2400" b="1" dirty="0" smtClean="0"/>
              <a:t>leta ter 3. leta</a:t>
            </a:r>
            <a:endParaRPr lang="sl-SI" sz="2400" b="1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Operativni načrti in poročila šol v spletni učilnici </a:t>
            </a:r>
            <a:r>
              <a:rPr lang="sl-SI" sz="2400" dirty="0">
                <a:hlinkClick r:id="rId2"/>
              </a:rPr>
              <a:t>https://</a:t>
            </a:r>
            <a:r>
              <a:rPr lang="sl-SI" sz="2400" dirty="0" smtClean="0">
                <a:hlinkClick r:id="rId2"/>
              </a:rPr>
              <a:t>skupnost.sio.si/course/view.php?id=9469</a:t>
            </a:r>
            <a:r>
              <a:rPr lang="sl-SI" sz="2400" dirty="0" smtClean="0"/>
              <a:t> .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Poročila o izvedenih delavnicah </a:t>
            </a:r>
            <a:r>
              <a:rPr lang="sl-SI" sz="2400" dirty="0"/>
              <a:t>sodelujočih partnerjev </a:t>
            </a:r>
            <a:r>
              <a:rPr lang="sl-SI" sz="2400" dirty="0">
                <a:hlinkClick r:id="rId3"/>
              </a:rPr>
              <a:t>https://</a:t>
            </a:r>
            <a:r>
              <a:rPr lang="sl-SI" sz="2400" dirty="0" smtClean="0">
                <a:hlinkClick r:id="rId3"/>
              </a:rPr>
              <a:t>docs.google.com/spreadsheets/d/1eP2IhHOoCyfkZbrr53y3ZwCaPBfx8Hza0hGuSyya1KI/edit#gid=0</a:t>
            </a:r>
            <a:r>
              <a:rPr lang="sl-SI" sz="2400" dirty="0" smtClean="0"/>
              <a:t> .</a:t>
            </a:r>
            <a:endParaRPr lang="sl-SI" sz="2400" dirty="0"/>
          </a:p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93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152636"/>
            <a:ext cx="4762872" cy="850106"/>
          </a:xfrm>
        </p:spPr>
        <p:txBody>
          <a:bodyPr/>
          <a:lstStyle/>
          <a:p>
            <a:r>
              <a:rPr lang="sl-SI" sz="4000" b="1" dirty="0" smtClean="0"/>
              <a:t>O PROJEKTU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zaveščanje dijakov o </a:t>
            </a:r>
            <a:r>
              <a:rPr lang="sl-SI" dirty="0"/>
              <a:t>pomenu varne </a:t>
            </a:r>
            <a:r>
              <a:rPr lang="sl-SI" dirty="0" smtClean="0"/>
              <a:t>mobilnosti,</a:t>
            </a:r>
          </a:p>
          <a:p>
            <a:r>
              <a:rPr lang="sl-SI" dirty="0"/>
              <a:t>n</a:t>
            </a:r>
            <a:r>
              <a:rPr lang="sl-SI" dirty="0" smtClean="0"/>
              <a:t>a šoli bo deloval klub </a:t>
            </a:r>
            <a:r>
              <a:rPr lang="sl-SI" b="1" dirty="0" smtClean="0"/>
              <a:t>Dijaki za varno mobilnost</a:t>
            </a:r>
            <a:r>
              <a:rPr lang="sl-SI" dirty="0"/>
              <a:t> </a:t>
            </a:r>
            <a:r>
              <a:rPr lang="sl-SI" dirty="0" smtClean="0"/>
              <a:t>kot neformalna oblika,</a:t>
            </a:r>
          </a:p>
          <a:p>
            <a:r>
              <a:rPr lang="sl-SI" dirty="0" smtClean="0"/>
              <a:t> dijaki bodo </a:t>
            </a:r>
            <a:r>
              <a:rPr lang="sl-SI" b="1" dirty="0" smtClean="0"/>
              <a:t>opravljali </a:t>
            </a:r>
            <a:r>
              <a:rPr lang="sl-SI" b="1" dirty="0"/>
              <a:t>različne preventivne </a:t>
            </a:r>
            <a:r>
              <a:rPr lang="sl-SI" b="1" dirty="0" smtClean="0"/>
              <a:t>aktivnosti,</a:t>
            </a:r>
            <a:r>
              <a:rPr lang="sl-SI" dirty="0" smtClean="0"/>
              <a:t> </a:t>
            </a:r>
            <a:r>
              <a:rPr lang="sl-SI" b="1" dirty="0"/>
              <a:t>predstavljali bodo svoje </a:t>
            </a:r>
            <a:r>
              <a:rPr lang="sl-SI" b="1" dirty="0" smtClean="0"/>
              <a:t>dosežke</a:t>
            </a:r>
            <a:r>
              <a:rPr lang="sl-SI" dirty="0" smtClean="0"/>
              <a:t> </a:t>
            </a:r>
            <a:r>
              <a:rPr lang="sl-SI" dirty="0"/>
              <a:t>in </a:t>
            </a:r>
            <a:endParaRPr lang="sl-SI" dirty="0" smtClean="0"/>
          </a:p>
          <a:p>
            <a:r>
              <a:rPr lang="sl-SI" dirty="0" smtClean="0"/>
              <a:t>se </a:t>
            </a:r>
            <a:r>
              <a:rPr lang="sl-SI" dirty="0"/>
              <a:t>medsebojno </a:t>
            </a:r>
            <a:r>
              <a:rPr lang="sl-SI" b="1" dirty="0" smtClean="0"/>
              <a:t>povezovali, mrežili, širili ideje.</a:t>
            </a:r>
            <a:r>
              <a:rPr lang="sl-SI" dirty="0" smtClean="0"/>
              <a:t>  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00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-207404"/>
            <a:ext cx="5014900" cy="926976"/>
          </a:xfrm>
        </p:spPr>
        <p:txBody>
          <a:bodyPr/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4000" b="1" dirty="0" smtClean="0"/>
              <a:t>CILJI PROJEKTA </a:t>
            </a:r>
            <a:r>
              <a:rPr lang="sl-SI" sz="4000" dirty="0"/>
              <a:t/>
            </a:r>
            <a:br>
              <a:rPr lang="sl-SI" sz="4000" dirty="0"/>
            </a:b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532" y="836712"/>
            <a:ext cx="8229600" cy="4525963"/>
          </a:xfrm>
        </p:spPr>
        <p:txBody>
          <a:bodyPr/>
          <a:lstStyle/>
          <a:p>
            <a:pPr lvl="0"/>
            <a:r>
              <a:rPr lang="sl-SI" sz="2400" dirty="0"/>
              <a:t>D</a:t>
            </a:r>
            <a:r>
              <a:rPr lang="sl-SI" sz="2400" dirty="0" smtClean="0"/>
              <a:t>ijake </a:t>
            </a:r>
            <a:r>
              <a:rPr lang="sl-SI" sz="2400" dirty="0"/>
              <a:t>ozavestiti o pomenu varnosti in ustreznem ravnanju v cestnem prometu; </a:t>
            </a:r>
          </a:p>
          <a:p>
            <a:pPr lvl="0"/>
            <a:r>
              <a:rPr lang="sl-SI" sz="2400" dirty="0"/>
              <a:t>pri dijakih krepiti  veščine za kulturo vedenja v cestnem prometu ter zdrav način življenja;</a:t>
            </a:r>
          </a:p>
          <a:p>
            <a:pPr lvl="0"/>
            <a:r>
              <a:rPr lang="sl-SI" sz="2400" dirty="0"/>
              <a:t>dijake spodbujati  k razvoju pozitivnega odnosa do okolja; </a:t>
            </a:r>
          </a:p>
          <a:p>
            <a:pPr lvl="0"/>
            <a:r>
              <a:rPr lang="sl-SI" sz="2400" dirty="0"/>
              <a:t>dijake, strokovne delavce na šoli in starše informirati o načrtovanih aktivnostih v okviru akcije;</a:t>
            </a:r>
          </a:p>
          <a:p>
            <a:pPr lvl="0"/>
            <a:r>
              <a:rPr lang="sl-SI" sz="2400" dirty="0"/>
              <a:t>strokovne delavce srednjih šol usposobiti za strokovno podporo dijakom pri opravljanju aktivnosti za varno mobilnost;</a:t>
            </a:r>
          </a:p>
          <a:p>
            <a:pPr lvl="0"/>
            <a:r>
              <a:rPr lang="sl-SI" sz="2400" dirty="0"/>
              <a:t>promovirati varno mobilnost v neposrednem in širšem okolju;</a:t>
            </a:r>
          </a:p>
          <a:p>
            <a:pPr lvl="0"/>
            <a:r>
              <a:rPr lang="sl-SI" sz="2400" dirty="0"/>
              <a:t>povezovati različne </a:t>
            </a:r>
            <a:r>
              <a:rPr lang="sl-SI" sz="2400" dirty="0" smtClean="0"/>
              <a:t>partnerje </a:t>
            </a:r>
            <a:r>
              <a:rPr lang="sl-SI" sz="2400" dirty="0"/>
              <a:t>z namenom vsesplošnega ozaveščanja o varni mobilnosti.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1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2469</Words>
  <Application>Microsoft Office PowerPoint</Application>
  <PresentationFormat>Diaprojekcija na zaslonu (4:3)</PresentationFormat>
  <Paragraphs>277</Paragraphs>
  <Slides>36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Default Design</vt:lpstr>
      <vt:lpstr>PROJEKT TRAJNOSTNA MOBILNOST DIJAKOV Akcija: Dijaki dijakom za varno mobilnost v srednjih šolah 6. delovno srečanje </vt:lpstr>
      <vt:lpstr>1. UVOD</vt:lpstr>
      <vt:lpstr>PROGRAM 5. DELOVNEGA SREČANJA</vt:lpstr>
      <vt:lpstr>ŠESTO DELOVNO SREČANJE</vt:lpstr>
      <vt:lpstr>NAMESTO UVODA</vt:lpstr>
      <vt:lpstr>GARAŽA</vt:lpstr>
      <vt:lpstr>O PROJEKTU</vt:lpstr>
      <vt:lpstr>O PROJEKTU</vt:lpstr>
      <vt:lpstr> CILJI PROJEKTA  </vt:lpstr>
      <vt:lpstr>AKTIVNOSTI (iz dokumenta) </vt:lpstr>
      <vt:lpstr>DINAMIKA DELA I</vt:lpstr>
      <vt:lpstr>OBVEZNOSTI DIJAKA</vt:lpstr>
      <vt:lpstr>VREDNOTENJE DIJAKOV</vt:lpstr>
      <vt:lpstr>VLOGA REG. SREDIŠČ</vt:lpstr>
      <vt:lpstr>VLOGA SODELUJOČIH PARTNERJEV</vt:lpstr>
      <vt:lpstr>Seznam sodelujočih partnerjev</vt:lpstr>
      <vt:lpstr>5 regijskih središč</vt:lpstr>
      <vt:lpstr>5 regijskih središč</vt:lpstr>
      <vt:lpstr>Sodelujoči partnerji</vt:lpstr>
      <vt:lpstr>3. ANALIZA OPRAVLJENEGA DELA ZA LETO 2019</vt:lpstr>
      <vt:lpstr>4. NAČRT DELA V PROJEKTU V LETU 2020</vt:lpstr>
      <vt:lpstr>AKTIVNOST 4 RAZISKOVALNE/PROJEKTNE NALOGE</vt:lpstr>
      <vt:lpstr>AKTIVNOST 5: </vt:lpstr>
      <vt:lpstr>DINAMIKA DELA I</vt:lpstr>
      <vt:lpstr>POVEZAVA Z DRUGIMI PROJEKTI  (v 10 gimnazijah)</vt:lpstr>
      <vt:lpstr>PowerPointova predstavitev</vt:lpstr>
      <vt:lpstr>SPLETNA UČILNICA</vt:lpstr>
      <vt:lpstr>DINAMIKA DELA II</vt:lpstr>
      <vt:lpstr>DINAMIKA DELA III</vt:lpstr>
      <vt:lpstr>PowerPointova predstavitev</vt:lpstr>
      <vt:lpstr>NALOGA ZRSŠ</vt:lpstr>
      <vt:lpstr>VLOGA STROKOVNIH KONZULENTOV</vt:lpstr>
      <vt:lpstr>VREDNOTENJE </vt:lpstr>
      <vt:lpstr>KAM ŽELIMO</vt:lpstr>
      <vt:lpstr>ZAKLJUČEK SREČANJA</vt:lpstr>
      <vt:lpstr>KONTAKTI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TEORETIČNI DEL KOLESARSKEGA IZPITA (20 ur)</dc:title>
  <dc:creator>Joze Strmec</dc:creator>
  <cp:lastModifiedBy>Mojca Dolinar</cp:lastModifiedBy>
  <cp:revision>340</cp:revision>
  <cp:lastPrinted>2019-02-06T13:55:02Z</cp:lastPrinted>
  <dcterms:created xsi:type="dcterms:W3CDTF">2005-07-03T15:02:30Z</dcterms:created>
  <dcterms:modified xsi:type="dcterms:W3CDTF">2020-02-04T11:06:52Z</dcterms:modified>
</cp:coreProperties>
</file>