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64" r:id="rId2"/>
    <p:sldId id="354" r:id="rId3"/>
    <p:sldId id="332" r:id="rId4"/>
    <p:sldId id="357" r:id="rId5"/>
    <p:sldId id="337" r:id="rId6"/>
    <p:sldId id="338" r:id="rId7"/>
    <p:sldId id="334" r:id="rId8"/>
    <p:sldId id="335" r:id="rId9"/>
    <p:sldId id="290" r:id="rId10"/>
    <p:sldId id="289" r:id="rId11"/>
    <p:sldId id="318" r:id="rId12"/>
    <p:sldId id="342" r:id="rId13"/>
    <p:sldId id="321" r:id="rId14"/>
    <p:sldId id="322" r:id="rId15"/>
    <p:sldId id="320" r:id="rId16"/>
    <p:sldId id="324" r:id="rId17"/>
    <p:sldId id="343" r:id="rId18"/>
    <p:sldId id="344" r:id="rId19"/>
    <p:sldId id="345" r:id="rId20"/>
    <p:sldId id="346" r:id="rId21"/>
    <p:sldId id="352" r:id="rId22"/>
    <p:sldId id="355" r:id="rId23"/>
    <p:sldId id="356" r:id="rId24"/>
  </p:sldIdLst>
  <p:sldSz cx="9144000" cy="6858000" type="screen4x3"/>
  <p:notesSz cx="6797675" cy="9928225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5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9DBE02A-0C3D-498A-BC1F-805495455E9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E61-447D-4A9D-A923-0B60244667D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3795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2538A-9BB6-440A-B99C-7A46041E134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6413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BE240-801E-40EE-B5CB-AF4EB55C7F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7291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D37BB-232F-47E3-BA66-AF67A818993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4885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C4A4-6D7F-4FF1-B7EF-AC7A234D8C6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942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E126-9D6B-4B23-B089-23AE7FB0099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6840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C468F-4F98-40D6-949F-E74FBA4EC08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3362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5FDF-D939-4D1B-A2BC-399D43C5B5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7651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20C99-8D50-4968-ACA5-57BD9B35CDD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6064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6B38-2FCF-405B-91D1-264A3E5A374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8362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7E73-9388-44C8-86B1-80201F72593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996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1_noga_druga_stra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9625"/>
            <a:ext cx="91440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cycle_pic"/>
          <p:cNvPicPr>
            <a:picLocks noChangeAspect="1" noChangeArrowheads="1"/>
          </p:cNvPicPr>
          <p:nvPr userDrawn="1"/>
        </p:nvPicPr>
        <p:blipFill>
          <a:blip r:embed="rId14">
            <a:lum bright="82000"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200"/>
            <a:ext cx="9144000" cy="608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EA9A968-EEFE-4A7E-B1E4-FAC6A48A8F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cid:image002.png@01D362AC.D6D33820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skupnost.sio.si/course/view.php?id=9469" TargetMode="External"/><Relationship Id="rId2" Type="http://schemas.openxmlformats.org/officeDocument/2006/relationships/hyperlink" Target="http://url.sio.si/VM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80qzVXfHzoOumu4Xo_m8gT5lMqA1UHnEuR6XnMdyoO8/edit?usp=sharing" TargetMode="External"/><Relationship Id="rId2" Type="http://schemas.openxmlformats.org/officeDocument/2006/relationships/hyperlink" Target="https://docs.google.com/forms/d/1t-YVwne8Imz9SbWo4VMXU75qR4tUkbzoOcJAHZwPtgg/edit#respons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url.sio.si/V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Delavnice%20partnerjev/SEZNAM%20DELAVNIC%20PARTNERJEV,%20reg.%20sredi&#353;&#269;%20v%20akciji.doc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95536" y="5304810"/>
            <a:ext cx="6400800" cy="1752600"/>
          </a:xfrm>
        </p:spPr>
        <p:txBody>
          <a:bodyPr/>
          <a:lstStyle/>
          <a:p>
            <a:pPr eaLnBrk="1" hangingPunct="1"/>
            <a:r>
              <a:rPr lang="sl-SI" altLang="sl-SI" sz="1600" dirty="0" smtClean="0"/>
              <a:t>Zavod RS za šolstvo</a:t>
            </a:r>
          </a:p>
          <a:p>
            <a:pPr eaLnBrk="1" hangingPunct="1"/>
            <a:r>
              <a:rPr lang="pl-PL" altLang="sl-SI" sz="1600" dirty="0" smtClean="0"/>
              <a:t>Ljubljana, 8.10.2019</a:t>
            </a:r>
            <a:endParaRPr lang="sl-SI" altLang="sl-SI" sz="1600" dirty="0" smtClean="0"/>
          </a:p>
        </p:txBody>
      </p:sp>
      <p:pic>
        <p:nvPicPr>
          <p:cNvPr id="3077" name="image2.jpg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37" y="933370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3078" name="Slika 4" descr="http://intranetmizs/PublishingImages/MIZS_slo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922637"/>
            <a:ext cx="2857500" cy="634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9888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04" y="392202"/>
            <a:ext cx="1188132" cy="1527599"/>
          </a:xfrm>
          <a:prstGeom prst="rect">
            <a:avLst/>
          </a:prstGeom>
        </p:spPr>
      </p:pic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799" y="2786206"/>
            <a:ext cx="7772400" cy="1470025"/>
          </a:xfrm>
        </p:spPr>
        <p:txBody>
          <a:bodyPr/>
          <a:lstStyle/>
          <a:p>
            <a:pPr eaLnBrk="1" hangingPunct="1"/>
            <a:r>
              <a:rPr lang="pl-PL" altLang="sl-SI" sz="3200" b="1" dirty="0" smtClean="0"/>
              <a:t/>
            </a:r>
            <a:br>
              <a:rPr lang="pl-PL" altLang="sl-SI" sz="3200" b="1" dirty="0" smtClean="0"/>
            </a:br>
            <a:r>
              <a:rPr lang="pl-PL" altLang="sl-SI" sz="3200" b="1" dirty="0"/>
              <a:t/>
            </a:r>
            <a:br>
              <a:rPr lang="pl-PL" altLang="sl-SI" sz="3200" b="1" dirty="0"/>
            </a:br>
            <a:r>
              <a:rPr lang="pl-PL" altLang="sl-SI" sz="3200" b="1" dirty="0" smtClean="0"/>
              <a:t>PROJEKT</a:t>
            </a:r>
            <a:br>
              <a:rPr lang="pl-PL" altLang="sl-SI" sz="3200" b="1" dirty="0" smtClean="0"/>
            </a:br>
            <a:r>
              <a:rPr lang="pl-PL" altLang="sl-SI" sz="3200" b="1" dirty="0" smtClean="0"/>
              <a:t>TRAJNOSTNA MOBILNOST DIJAKOV</a:t>
            </a:r>
            <a:br>
              <a:rPr lang="pl-PL" altLang="sl-SI" sz="3200" b="1" dirty="0" smtClean="0"/>
            </a:br>
            <a:r>
              <a:rPr lang="pl-PL" altLang="sl-SI" sz="3200" b="1" dirty="0" smtClean="0"/>
              <a:t/>
            </a:r>
            <a:br>
              <a:rPr lang="pl-PL" altLang="sl-SI" sz="3200" b="1" dirty="0" smtClean="0"/>
            </a:br>
            <a:r>
              <a:rPr lang="pl-PL" altLang="sl-SI" sz="2800" b="1" dirty="0" smtClean="0"/>
              <a:t>Akcija: Dijaki dijakom za varno mobilnost v srednjih šolah in dijaških domovi</a:t>
            </a:r>
            <a:br>
              <a:rPr lang="pl-PL" altLang="sl-SI" sz="2800" b="1" dirty="0" smtClean="0"/>
            </a:br>
            <a:r>
              <a:rPr lang="pl-PL" altLang="sl-SI" sz="2800" b="1" dirty="0" smtClean="0"/>
              <a:t/>
            </a:r>
            <a:br>
              <a:rPr lang="pl-PL" altLang="sl-SI" sz="2800" b="1" dirty="0" smtClean="0"/>
            </a:br>
            <a:r>
              <a:rPr lang="pl-PL" altLang="sl-SI" sz="2400" dirty="0" smtClean="0"/>
              <a:t>Sestanek s partnerji</a:t>
            </a:r>
            <a:br>
              <a:rPr lang="pl-PL" altLang="sl-SI" sz="2400" dirty="0" smtClean="0"/>
            </a:br>
            <a:r>
              <a:rPr lang="pl-PL" altLang="sl-SI" sz="2800" b="1" dirty="0" smtClean="0"/>
              <a:t/>
            </a:r>
            <a:br>
              <a:rPr lang="pl-PL" altLang="sl-SI" sz="2800" b="1" dirty="0" smtClean="0"/>
            </a:br>
            <a:endParaRPr lang="sl-SI" altLang="sl-SI" sz="2000" dirty="0" smtClean="0"/>
          </a:p>
        </p:txBody>
      </p:sp>
      <p:sp>
        <p:nvSpPr>
          <p:cNvPr id="4" name="PoljeZBesedilom 3"/>
          <p:cNvSpPr txBox="1"/>
          <p:nvPr/>
        </p:nvSpPr>
        <p:spPr>
          <a:xfrm>
            <a:off x="6804248" y="4657724"/>
            <a:ext cx="2069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mag. Marta Novak</a:t>
            </a:r>
          </a:p>
          <a:p>
            <a:r>
              <a:rPr lang="sl-SI" dirty="0" smtClean="0"/>
              <a:t>Mojca Dolinar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  <p:bldP spid="1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41516" y="-14472"/>
            <a:ext cx="8229600" cy="1143000"/>
          </a:xfrm>
        </p:spPr>
        <p:txBody>
          <a:bodyPr/>
          <a:lstStyle/>
          <a:p>
            <a:r>
              <a:rPr lang="sl-SI" dirty="0"/>
              <a:t>DINAMIKA </a:t>
            </a:r>
            <a:r>
              <a:rPr lang="sl-SI" dirty="0" smtClean="0"/>
              <a:t>DELA 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24548" y="130476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sl-SI" sz="2400" b="1" dirty="0"/>
              <a:t>Na ravni šole: </a:t>
            </a:r>
            <a:r>
              <a:rPr lang="sl-SI" sz="2400" b="1" dirty="0" smtClean="0"/>
              <a:t>za dijaka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sz="2400" dirty="0" smtClean="0"/>
              <a:t>Aktivna udeležba </a:t>
            </a:r>
            <a:r>
              <a:rPr lang="sl-SI" sz="2400" dirty="0"/>
              <a:t>na </a:t>
            </a:r>
            <a:r>
              <a:rPr lang="sl-SI" sz="2400" dirty="0" smtClean="0"/>
              <a:t>dveh Aktivno sodeluje </a:t>
            </a:r>
            <a:r>
              <a:rPr lang="sl-SI" sz="2400" dirty="0"/>
              <a:t>v klubu na </a:t>
            </a:r>
            <a:r>
              <a:rPr lang="sl-SI" sz="2400" dirty="0" smtClean="0"/>
              <a:t>šoli.</a:t>
            </a:r>
            <a:endParaRPr lang="sl-SI" sz="2400" dirty="0"/>
          </a:p>
          <a:p>
            <a:pPr marL="514350" lvl="0" indent="-514350">
              <a:buFont typeface="+mj-lt"/>
              <a:buAutoNum type="arabicPeriod"/>
            </a:pPr>
            <a:r>
              <a:rPr lang="sl-SI" sz="2400" dirty="0" smtClean="0"/>
              <a:t>Vodi </a:t>
            </a:r>
            <a:r>
              <a:rPr lang="sl-SI" sz="2400" b="1" dirty="0" smtClean="0"/>
              <a:t>e-listovnik </a:t>
            </a:r>
            <a:r>
              <a:rPr lang="sl-SI" sz="2400" dirty="0" smtClean="0"/>
              <a:t>in spremlja delo.</a:t>
            </a:r>
            <a:endParaRPr lang="sl-SI" sz="2400" dirty="0"/>
          </a:p>
          <a:p>
            <a:pPr marL="514350" lvl="0" indent="-514350">
              <a:buFont typeface="+mj-lt"/>
              <a:buAutoNum type="arabicPeriod"/>
            </a:pPr>
            <a:r>
              <a:rPr lang="sl-SI" sz="2400" dirty="0" smtClean="0"/>
              <a:t>Pridobi vsaj enega </a:t>
            </a:r>
            <a:r>
              <a:rPr lang="sl-SI" sz="2400" b="1" dirty="0" smtClean="0"/>
              <a:t>novega člana </a:t>
            </a:r>
            <a:r>
              <a:rPr lang="sl-SI" sz="2400" dirty="0"/>
              <a:t>v klubu na </a:t>
            </a:r>
            <a:r>
              <a:rPr lang="sl-SI" sz="2400" dirty="0" smtClean="0"/>
              <a:t>šoli Pripravi </a:t>
            </a:r>
            <a:r>
              <a:rPr lang="sl-SI" sz="2400" dirty="0"/>
              <a:t>in </a:t>
            </a:r>
            <a:r>
              <a:rPr lang="sl-SI" sz="2400" dirty="0" smtClean="0"/>
              <a:t>predstavi </a:t>
            </a:r>
            <a:r>
              <a:rPr lang="sl-SI" sz="2400" b="1" dirty="0" smtClean="0"/>
              <a:t>raziskovalno/projektno nalogo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sz="2400" b="1" dirty="0" smtClean="0"/>
              <a:t> </a:t>
            </a:r>
            <a:r>
              <a:rPr lang="sl-SI" sz="2400" dirty="0" smtClean="0"/>
              <a:t>Sodeluje </a:t>
            </a:r>
            <a:r>
              <a:rPr lang="sl-SI" sz="2400" b="1" dirty="0"/>
              <a:t>na </a:t>
            </a:r>
            <a:r>
              <a:rPr lang="sl-SI" sz="2400" b="1" dirty="0" smtClean="0"/>
              <a:t>natečaju </a:t>
            </a:r>
            <a:r>
              <a:rPr lang="sl-SI" sz="2400" dirty="0" smtClean="0"/>
              <a:t>ZRSŠ (Naj film, </a:t>
            </a:r>
            <a:r>
              <a:rPr lang="sl-SI" sz="2400" dirty="0" err="1" smtClean="0"/>
              <a:t>promovideo</a:t>
            </a:r>
            <a:r>
              <a:rPr lang="sl-SI" sz="2400" dirty="0" smtClean="0"/>
              <a:t>, fotoknjiga</a:t>
            </a:r>
            <a:r>
              <a:rPr lang="sl-SI" sz="2400" dirty="0"/>
              <a:t>...). </a:t>
            </a:r>
            <a:endParaRPr lang="sl-SI" sz="24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sl-SI" sz="2400" dirty="0" smtClean="0"/>
              <a:t>Aktivno sodeluje </a:t>
            </a:r>
            <a:r>
              <a:rPr lang="sl-SI" sz="2400" dirty="0"/>
              <a:t>pri dejavnostih </a:t>
            </a:r>
            <a:r>
              <a:rPr lang="sl-SI" sz="2400" dirty="0" smtClean="0"/>
              <a:t>v klubu na šoli/regijskem središču. </a:t>
            </a:r>
            <a:endParaRPr lang="sl-SI" sz="2400" dirty="0"/>
          </a:p>
          <a:p>
            <a:pPr marL="0" indent="0"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49597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OBVEZNOSTI DIJAKA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A1 </a:t>
            </a:r>
            <a:r>
              <a:rPr lang="sl-SI" dirty="0" smtClean="0">
                <a:solidFill>
                  <a:srgbClr val="FF0000"/>
                </a:solidFill>
              </a:rPr>
              <a:t>- opravi 2 delavnici</a:t>
            </a:r>
          </a:p>
          <a:p>
            <a:pPr marL="0" indent="0">
              <a:buNone/>
            </a:pPr>
            <a:r>
              <a:rPr lang="sl-SI" dirty="0" smtClean="0"/>
              <a:t>A2 - ima izpolnjen e-listovnik</a:t>
            </a:r>
          </a:p>
          <a:p>
            <a:pPr marL="0" indent="0">
              <a:buNone/>
            </a:pPr>
            <a:r>
              <a:rPr lang="sl-SI" dirty="0" smtClean="0"/>
              <a:t>A3 – je pridobil novega člana, </a:t>
            </a:r>
          </a:p>
          <a:p>
            <a:pPr marL="0" indent="0">
              <a:buNone/>
            </a:pPr>
            <a:r>
              <a:rPr lang="sl-SI" dirty="0" smtClean="0"/>
              <a:t>A4 - pripravi R/P nalogo in jo predstavi</a:t>
            </a:r>
          </a:p>
          <a:p>
            <a:pPr marL="0" indent="0">
              <a:buNone/>
            </a:pPr>
            <a:r>
              <a:rPr lang="sl-SI" dirty="0" smtClean="0"/>
              <a:t>A5 – sodeluje na natečaju, nalogo predstavi, sodeluje z drugimi</a:t>
            </a:r>
          </a:p>
          <a:p>
            <a:pPr marL="0" indent="0">
              <a:buNone/>
            </a:pPr>
            <a:r>
              <a:rPr lang="sl-SI" dirty="0" smtClean="0"/>
              <a:t>A6 – predstavi rezultate, e-listovnik, </a:t>
            </a:r>
            <a:r>
              <a:rPr lang="sl-SI" dirty="0"/>
              <a:t>sodeluje v klubu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7149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VREDNOTENJE DIJAKOV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30476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sl-SI" sz="2400" b="1" dirty="0" smtClean="0"/>
              <a:t>Prvo in drugo leto akcije:</a:t>
            </a:r>
          </a:p>
          <a:p>
            <a:pPr>
              <a:buFontTx/>
              <a:buChar char="-"/>
            </a:pPr>
            <a:r>
              <a:rPr lang="sl-SI" sz="2400" dirty="0" smtClean="0"/>
              <a:t>A1, A2 (obvezne izbirne vsebine)</a:t>
            </a:r>
          </a:p>
          <a:p>
            <a:pPr>
              <a:buFontTx/>
              <a:buChar char="-"/>
            </a:pPr>
            <a:r>
              <a:rPr lang="sl-SI" sz="2400" dirty="0"/>
              <a:t>A1, </a:t>
            </a:r>
            <a:r>
              <a:rPr lang="sl-SI" sz="2400" dirty="0" smtClean="0"/>
              <a:t>A2, A3, A4 (10% popusta pri opravljanju CPP/PP)</a:t>
            </a:r>
          </a:p>
          <a:p>
            <a:pPr>
              <a:buFontTx/>
              <a:buChar char="-"/>
            </a:pPr>
            <a:r>
              <a:rPr lang="sl-SI" sz="2400" dirty="0"/>
              <a:t>A1, A2, A3, </a:t>
            </a:r>
            <a:r>
              <a:rPr lang="sl-SI" sz="2400" dirty="0" smtClean="0"/>
              <a:t>A4, A5, A6 – vseh 6 aktivnosti (5 ur brezplačne vožnje pri opravljanju vozniškega izpita B kategorije)</a:t>
            </a:r>
          </a:p>
          <a:p>
            <a:pPr marL="0" indent="0">
              <a:buNone/>
            </a:pPr>
            <a:r>
              <a:rPr lang="sl-SI" sz="2400" b="1" dirty="0" smtClean="0"/>
              <a:t>Tretje leto akcije: </a:t>
            </a:r>
          </a:p>
          <a:p>
            <a:pPr>
              <a:buFontTx/>
              <a:buChar char="-"/>
            </a:pPr>
            <a:r>
              <a:rPr lang="sl-SI" sz="2400" dirty="0" smtClean="0"/>
              <a:t>A1</a:t>
            </a:r>
            <a:r>
              <a:rPr lang="sl-SI" sz="2400" dirty="0"/>
              <a:t>, </a:t>
            </a:r>
            <a:r>
              <a:rPr lang="sl-SI" sz="2400" dirty="0" smtClean="0"/>
              <a:t>A2 (</a:t>
            </a:r>
            <a:r>
              <a:rPr lang="sl-SI" sz="2400" dirty="0"/>
              <a:t>obvezne izbirne vsebine</a:t>
            </a:r>
            <a:r>
              <a:rPr lang="sl-SI" sz="2400" dirty="0" smtClean="0"/>
              <a:t>)</a:t>
            </a:r>
          </a:p>
          <a:p>
            <a:pPr>
              <a:buFontTx/>
              <a:buChar char="-"/>
            </a:pPr>
            <a:r>
              <a:rPr lang="sl-SI" sz="2400" dirty="0"/>
              <a:t>A1, A2, </a:t>
            </a:r>
            <a:r>
              <a:rPr lang="sl-SI" sz="2400" dirty="0" smtClean="0"/>
              <a:t>A4, A5 </a:t>
            </a:r>
            <a:r>
              <a:rPr lang="sl-SI" sz="2400" dirty="0"/>
              <a:t>(10% popusta pri opravljanju </a:t>
            </a:r>
            <a:r>
              <a:rPr lang="sl-SI" sz="2400" dirty="0" smtClean="0"/>
              <a:t>CPP/PP)</a:t>
            </a:r>
          </a:p>
          <a:p>
            <a:pPr>
              <a:buFontTx/>
              <a:buChar char="-"/>
            </a:pPr>
            <a:r>
              <a:rPr lang="sl-SI" sz="2400" dirty="0" smtClean="0"/>
              <a:t>3 delavnice iz A1 in A2 (ekskurzija), maj 2020. </a:t>
            </a:r>
            <a:endParaRPr lang="sl-SI" sz="2400" dirty="0"/>
          </a:p>
          <a:p>
            <a:pPr>
              <a:buFontTx/>
              <a:buChar char="-"/>
            </a:pPr>
            <a:endParaRPr lang="sl-SI" sz="2400" dirty="0" smtClean="0"/>
          </a:p>
          <a:p>
            <a:pPr>
              <a:buFontTx/>
              <a:buChar char="-"/>
            </a:pPr>
            <a:endParaRPr lang="sl-SI" sz="2400" dirty="0"/>
          </a:p>
          <a:p>
            <a:pPr marL="0" indent="0">
              <a:buNone/>
            </a:pPr>
            <a:endParaRPr lang="sl-SI" dirty="0" smtClean="0"/>
          </a:p>
          <a:p>
            <a:pPr marL="514350" indent="-514350">
              <a:buAutoNum type="arabicPeriod"/>
            </a:pPr>
            <a:endParaRPr lang="sl-SI" dirty="0" smtClean="0"/>
          </a:p>
          <a:p>
            <a:pPr marL="514350" indent="-514350">
              <a:buAutoNum type="arabicPeriod"/>
            </a:pPr>
            <a:endParaRPr lang="sl-SI" dirty="0" smtClean="0"/>
          </a:p>
          <a:p>
            <a:pPr marL="514350" indent="-514350">
              <a:buAutoNum type="arabicPeriod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1805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VLOGA REG. SREDIŠČ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5 regijskih središč</a:t>
            </a:r>
          </a:p>
          <a:p>
            <a:r>
              <a:rPr lang="sl-SI" dirty="0" smtClean="0"/>
              <a:t>Šola kot reg. središče ponudi strokovno podporo, strokovne konzultacije šolam (mreža šol)</a:t>
            </a:r>
          </a:p>
          <a:p>
            <a:r>
              <a:rPr lang="sl-SI" dirty="0" smtClean="0"/>
              <a:t>Organizira in izpelje delavnice (A6)</a:t>
            </a:r>
          </a:p>
          <a:p>
            <a:r>
              <a:rPr lang="sl-SI" dirty="0" smtClean="0"/>
              <a:t>Šolam v mreži predstavi dosežke (za strokovne delavce) </a:t>
            </a:r>
          </a:p>
          <a:p>
            <a:r>
              <a:rPr lang="sl-SI" dirty="0" smtClean="0"/>
              <a:t>Organizira delovne srečanje s šolami v mreži 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1176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VLOGA SODELUJOČIH PARTNERJEV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916833"/>
            <a:ext cx="8229600" cy="3888432"/>
          </a:xfrm>
        </p:spPr>
        <p:txBody>
          <a:bodyPr/>
          <a:lstStyle/>
          <a:p>
            <a:r>
              <a:rPr lang="sl-SI" dirty="0" smtClean="0"/>
              <a:t>Načrtujejo in izvajajo delavnice za dijake (A1)</a:t>
            </a:r>
          </a:p>
          <a:p>
            <a:r>
              <a:rPr lang="sl-SI" dirty="0" smtClean="0"/>
              <a:t>Sodelujejo z deležniki</a:t>
            </a:r>
          </a:p>
          <a:p>
            <a:r>
              <a:rPr lang="sl-SI" dirty="0" smtClean="0"/>
              <a:t>Se udeležujejo delovnih srečanj v projektu</a:t>
            </a:r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0062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4556"/>
            <a:ext cx="8229600" cy="1143000"/>
          </a:xfrm>
        </p:spPr>
        <p:txBody>
          <a:bodyPr/>
          <a:lstStyle/>
          <a:p>
            <a:r>
              <a:rPr lang="sl-SI" dirty="0" smtClean="0"/>
              <a:t>NALOGA ZRSŠ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sl-SI" sz="2400" dirty="0" smtClean="0"/>
              <a:t>Koordinira in usmerja delo med deležniki</a:t>
            </a:r>
          </a:p>
          <a:p>
            <a:pPr marL="514350" indent="-514350">
              <a:buAutoNum type="arabicPeriod"/>
            </a:pPr>
            <a:r>
              <a:rPr lang="sl-SI" sz="2400" dirty="0" smtClean="0"/>
              <a:t>Načrtuje, spremlja in evalvira (vprašalnik) aktivnosti akcije (SU PRO VM)</a:t>
            </a:r>
          </a:p>
          <a:p>
            <a:pPr marL="514350" indent="-514350">
              <a:buAutoNum type="arabicPeriod"/>
            </a:pPr>
            <a:r>
              <a:rPr lang="sl-SI" sz="2400" dirty="0" smtClean="0"/>
              <a:t>Daje povratno informacijo o aktivnostih. Poroča o aktivnostih. </a:t>
            </a:r>
          </a:p>
          <a:p>
            <a:pPr marL="514350" indent="-514350">
              <a:buAutoNum type="arabicPeriod"/>
            </a:pPr>
            <a:r>
              <a:rPr lang="sl-SI" sz="2400" dirty="0" smtClean="0"/>
              <a:t>Pripravlja strokovna in delovna srečanja (junij 2018)</a:t>
            </a:r>
          </a:p>
          <a:p>
            <a:pPr marL="514350" indent="-514350">
              <a:buAutoNum type="arabicPeriod"/>
            </a:pPr>
            <a:r>
              <a:rPr lang="sl-SI" sz="2400" dirty="0" smtClean="0"/>
              <a:t>Se udeleži srečanj na šolah/regijskih središčih</a:t>
            </a:r>
          </a:p>
          <a:p>
            <a:pPr marL="514350" indent="-514350">
              <a:buAutoNum type="arabicPeriod"/>
            </a:pPr>
            <a:r>
              <a:rPr lang="sl-SI" sz="2400" dirty="0" smtClean="0"/>
              <a:t>Pripravi nagrade, organizira ekskurzijo, zaključni dogodek</a:t>
            </a:r>
          </a:p>
          <a:p>
            <a:pPr marL="514350" indent="-514350">
              <a:buAutoNum type="arabicPeriod"/>
            </a:pPr>
            <a:r>
              <a:rPr lang="sl-SI" sz="2400" dirty="0" smtClean="0"/>
              <a:t>Ponudi usposabljanje/izobraževanje za vodstvene in strokovne delavce šol (april 2018)</a:t>
            </a:r>
          </a:p>
          <a:p>
            <a:pPr marL="514350" indent="-514350">
              <a:buAutoNum type="arabicPeriod"/>
            </a:pPr>
            <a:r>
              <a:rPr lang="sl-SI" sz="2400" dirty="0" smtClean="0"/>
              <a:t>Skrbi za materialno podporo </a:t>
            </a:r>
          </a:p>
          <a:p>
            <a:pPr marL="514350" indent="-514350">
              <a:buAutoNum type="arabicPeriod"/>
            </a:pPr>
            <a:endParaRPr lang="sl-SI" dirty="0" smtClean="0"/>
          </a:p>
          <a:p>
            <a:pPr marL="514350" indent="-514350">
              <a:buAutoNum type="arabicPeriod"/>
            </a:pPr>
            <a:endParaRPr lang="sl-SI" dirty="0" smtClean="0"/>
          </a:p>
          <a:p>
            <a:pPr marL="514350" indent="-514350">
              <a:buAutoNum type="arabicPeriod"/>
            </a:pPr>
            <a:endParaRPr lang="sl-SI" dirty="0" smtClean="0"/>
          </a:p>
          <a:p>
            <a:pPr marL="514350" indent="-514350">
              <a:buAutoNum type="arabicPeriod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7991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VLOGA STROKOVNIH KONZULENTOV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Pregled dokumenta Akcija Dijaki dijakom</a:t>
            </a:r>
          </a:p>
          <a:p>
            <a:r>
              <a:rPr lang="sl-SI" dirty="0" smtClean="0"/>
              <a:t>Pregled ponujenih delavnic</a:t>
            </a:r>
          </a:p>
          <a:p>
            <a:r>
              <a:rPr lang="sl-SI" dirty="0" smtClean="0"/>
              <a:t>Spremljanje akcije </a:t>
            </a:r>
          </a:p>
          <a:p>
            <a:r>
              <a:rPr lang="sl-SI" dirty="0" smtClean="0"/>
              <a:t>Sodelovanje na delovnih srečanjih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9973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SPLETNA ORODJA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altLang="sl-SI" b="1" dirty="0" smtClean="0"/>
          </a:p>
          <a:p>
            <a:pPr>
              <a:buFontTx/>
              <a:buChar char="-"/>
            </a:pPr>
            <a:r>
              <a:rPr lang="pl-PL" altLang="sl-SI" b="1" dirty="0" smtClean="0"/>
              <a:t>Predstavitev delavnic</a:t>
            </a:r>
          </a:p>
          <a:p>
            <a:pPr>
              <a:buFontTx/>
              <a:buChar char="-"/>
            </a:pPr>
            <a:r>
              <a:rPr lang="pl-PL" altLang="sl-SI" b="1" dirty="0" smtClean="0"/>
              <a:t>Zapis poročil - OBVEZNO</a:t>
            </a:r>
            <a:endParaRPr lang="pl-PL" altLang="sl-SI" b="1" dirty="0"/>
          </a:p>
          <a:p>
            <a:pPr marL="0" indent="0" algn="ctr">
              <a:buNone/>
            </a:pPr>
            <a:endParaRPr lang="pl-PL" altLang="sl-SI" b="1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3956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425969" y="-293151"/>
            <a:ext cx="8229600" cy="1143000"/>
          </a:xfrm>
        </p:spPr>
        <p:txBody>
          <a:bodyPr/>
          <a:lstStyle/>
          <a:p>
            <a:pPr algn="l"/>
            <a:r>
              <a:rPr lang="sl-SI" altLang="sl-SI" dirty="0" smtClean="0"/>
              <a:t>SPLETNA UČILNICA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30522" y="5085184"/>
            <a:ext cx="8229600" cy="10444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sl-SI" b="1" dirty="0">
                <a:hlinkClick r:id="rId2"/>
              </a:rPr>
              <a:t>http://</a:t>
            </a:r>
            <a:r>
              <a:rPr lang="sl-SI" b="1" dirty="0" smtClean="0">
                <a:hlinkClick r:id="rId2"/>
              </a:rPr>
              <a:t>url.sio.si/VM1</a:t>
            </a:r>
            <a:r>
              <a:rPr lang="sl-SI" b="1" dirty="0" smtClean="0"/>
              <a:t>              </a:t>
            </a:r>
            <a:r>
              <a:rPr lang="sl-SI" dirty="0" smtClean="0"/>
              <a:t>ključ: VM</a:t>
            </a:r>
          </a:p>
          <a:p>
            <a:pPr>
              <a:defRPr/>
            </a:pPr>
            <a:endParaRPr lang="sl-SI" dirty="0"/>
          </a:p>
        </p:txBody>
      </p:sp>
      <p:pic>
        <p:nvPicPr>
          <p:cNvPr id="2" name="Slika 1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969" y="692696"/>
            <a:ext cx="8406390" cy="424847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Pravokotnik 3"/>
          <p:cNvSpPr/>
          <p:nvPr/>
        </p:nvSpPr>
        <p:spPr>
          <a:xfrm>
            <a:off x="0" y="6470930"/>
            <a:ext cx="56790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skupnost.sio.si/course/view.php?id=9469</a:t>
            </a:r>
            <a:endParaRPr lang="sl-SI" dirty="0" smtClean="0"/>
          </a:p>
          <a:p>
            <a:endParaRPr lang="sl-SI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46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3880" y="-16443"/>
            <a:ext cx="8229600" cy="1143000"/>
          </a:xfrm>
        </p:spPr>
        <p:txBody>
          <a:bodyPr/>
          <a:lstStyle/>
          <a:p>
            <a:r>
              <a:rPr lang="sl-SI" sz="3500" dirty="0" smtClean="0"/>
              <a:t>Vodenje aktivnosti v SU in </a:t>
            </a:r>
            <a:r>
              <a:rPr lang="sl-SI" sz="3500" dirty="0" err="1" smtClean="0"/>
              <a:t>GDrive</a:t>
            </a:r>
            <a:endParaRPr lang="sl-SI" sz="35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l-SI" sz="2500" dirty="0" smtClean="0"/>
              <a:t>Sodelovanje preko novic v forumu spletne učilnice</a:t>
            </a:r>
          </a:p>
          <a:p>
            <a:pPr marL="0" indent="0">
              <a:buNone/>
            </a:pPr>
            <a:r>
              <a:rPr lang="sl-SI" sz="2500" dirty="0" smtClean="0"/>
              <a:t>    PRO - Dijaki dijakom za varno mobilnost</a:t>
            </a:r>
          </a:p>
          <a:p>
            <a:pPr>
              <a:buFontTx/>
              <a:buChar char="-"/>
            </a:pPr>
            <a:r>
              <a:rPr lang="sl-SI" sz="2500" dirty="0" smtClean="0"/>
              <a:t>Sodelovanje preko TW, </a:t>
            </a:r>
            <a:r>
              <a:rPr lang="sl-SI" sz="2500" dirty="0" err="1" smtClean="0"/>
              <a:t>Gdrive</a:t>
            </a:r>
            <a:endParaRPr lang="sl-SI" sz="2500" dirty="0" smtClean="0"/>
          </a:p>
          <a:p>
            <a:pPr>
              <a:buFontTx/>
              <a:buChar char="-"/>
            </a:pPr>
            <a:endParaRPr lang="sl-SI" sz="2500" dirty="0"/>
          </a:p>
          <a:p>
            <a:pPr>
              <a:buFontTx/>
              <a:buChar char="-"/>
            </a:pPr>
            <a:r>
              <a:rPr lang="sl-SI" sz="2500" dirty="0" smtClean="0">
                <a:hlinkClick r:id="rId2"/>
              </a:rPr>
              <a:t>Oddaja operativnih načrtov </a:t>
            </a:r>
            <a:endParaRPr lang="sl-SI" sz="2500" dirty="0" smtClean="0"/>
          </a:p>
          <a:p>
            <a:pPr marL="0" indent="0">
              <a:buNone/>
            </a:pPr>
            <a:r>
              <a:rPr lang="sl-SI" sz="2500" dirty="0" smtClean="0"/>
              <a:t>    </a:t>
            </a:r>
          </a:p>
          <a:p>
            <a:pPr>
              <a:buFontTx/>
              <a:buChar char="-"/>
            </a:pPr>
            <a:r>
              <a:rPr lang="sl-SI" sz="2500" dirty="0" smtClean="0">
                <a:hlinkClick r:id="rId3"/>
              </a:rPr>
              <a:t>Vodenje evidence v skupnem dokumentu </a:t>
            </a:r>
            <a:endParaRPr lang="sl-SI" sz="2500" dirty="0" smtClean="0"/>
          </a:p>
        </p:txBody>
      </p:sp>
    </p:spTree>
    <p:extLst>
      <p:ext uri="{BB962C8B-B14F-4D97-AF65-F5344CB8AC3E}">
        <p14:creationId xmlns:p14="http://schemas.microsoft.com/office/powerpoint/2010/main" val="163053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Program srečanja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0"/>
              </a:spcAft>
              <a:buFont typeface="+mj-lt"/>
              <a:buAutoNum type="arabicPeriod"/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Posodobitev</a:t>
            </a: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, nadgradnja obstoječih delavnic v projektu Dijaki dijakom</a:t>
            </a:r>
          </a:p>
          <a:p>
            <a:pPr lvl="0">
              <a:spcAft>
                <a:spcPts val="0"/>
              </a:spcAft>
              <a:buFont typeface="+mj-lt"/>
              <a:buAutoNum type="arabicPeriod"/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Načrtovanje novih delavnic partnerjev in šol</a:t>
            </a:r>
          </a:p>
          <a:p>
            <a:pPr lvl="0">
              <a:spcAft>
                <a:spcPts val="0"/>
              </a:spcAft>
              <a:buFont typeface="+mj-lt"/>
              <a:buAutoNum type="arabicPeriod"/>
            </a:pPr>
            <a:r>
              <a:rPr lang="sl-SI" dirty="0">
                <a:latin typeface="Calibri" panose="020F0502020204030204" pitchFamily="34" charset="0"/>
                <a:ea typeface="Calibri" panose="020F0502020204030204" pitchFamily="34" charset="0"/>
              </a:rPr>
              <a:t>Načrt dela za šolsko leto </a:t>
            </a: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2019/20</a:t>
            </a:r>
          </a:p>
          <a:p>
            <a:pPr lvl="0">
              <a:spcAft>
                <a:spcPts val="0"/>
              </a:spcAft>
              <a:buFont typeface="+mj-lt"/>
              <a:buAutoNum type="arabicPeriod"/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Organizacija, izvedba delavnic na šoli</a:t>
            </a:r>
          </a:p>
          <a:p>
            <a:pPr lvl="0">
              <a:spcAft>
                <a:spcPts val="0"/>
              </a:spcAft>
              <a:buFont typeface="+mj-lt"/>
              <a:buAutoNum type="arabicPeriod"/>
            </a:pPr>
            <a:r>
              <a:rPr lang="sl-SI" dirty="0" smtClean="0">
                <a:latin typeface="Calibri" panose="020F0502020204030204" pitchFamily="34" charset="0"/>
                <a:ea typeface="Calibri" panose="020F0502020204030204" pitchFamily="34" charset="0"/>
              </a:rPr>
              <a:t>Razno</a:t>
            </a:r>
            <a:endParaRPr lang="sl-SI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sl-SI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9953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/>
          <a:lstStyle/>
          <a:p>
            <a:r>
              <a:rPr lang="sl-SI" dirty="0" smtClean="0"/>
              <a:t>Twitter račun @</a:t>
            </a:r>
            <a:r>
              <a:rPr lang="sl-SI" dirty="0" err="1" smtClean="0"/>
              <a:t>varnamobilnost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67544" y="1196752"/>
            <a:ext cx="8640960" cy="4525963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                      #</a:t>
            </a:r>
            <a:r>
              <a:rPr lang="sl-SI" dirty="0" err="1" smtClean="0"/>
              <a:t>varnamobilnost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Objavljajmo svoje dogodke in aktivnosti na šolah, v lokalnih skupnostih na svojih spletnih straneh in na družabnih omrežjih. </a:t>
            </a:r>
          </a:p>
          <a:p>
            <a:pPr marL="0" indent="0">
              <a:buNone/>
            </a:pPr>
            <a:r>
              <a:rPr lang="sl-SI" dirty="0" smtClean="0"/>
              <a:t>V svojih objavah uporabljajmo navezavo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0070C0"/>
                </a:solidFill>
              </a:rPr>
              <a:t>@</a:t>
            </a:r>
            <a:r>
              <a:rPr lang="sl-SI" dirty="0" err="1" smtClean="0">
                <a:solidFill>
                  <a:srgbClr val="0070C0"/>
                </a:solidFill>
              </a:rPr>
              <a:t>varnamobilnost</a:t>
            </a:r>
            <a:r>
              <a:rPr lang="sl-SI" dirty="0" smtClean="0">
                <a:solidFill>
                  <a:srgbClr val="0070C0"/>
                </a:solidFill>
              </a:rPr>
              <a:t>  in     #</a:t>
            </a:r>
            <a:r>
              <a:rPr lang="sl-SI" dirty="0" err="1" smtClean="0">
                <a:solidFill>
                  <a:srgbClr val="0070C0"/>
                </a:solidFill>
              </a:rPr>
              <a:t>varnamobilnost</a:t>
            </a:r>
            <a:endParaRPr lang="sl-S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82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/>
          <p:cNvSpPr txBox="1"/>
          <p:nvPr/>
        </p:nvSpPr>
        <p:spPr>
          <a:xfrm>
            <a:off x="240572" y="218782"/>
            <a:ext cx="87271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sl-SI" sz="3200" b="1" dirty="0">
                <a:latin typeface="Calibri" panose="020F0502020204030204"/>
              </a:rPr>
              <a:t>SPLETNA UČILNICA ZA STROKOVNO SODELOVANJE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6113416" y="1555248"/>
            <a:ext cx="27341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sl-SI" sz="1350" b="1" dirty="0">
                <a:solidFill>
                  <a:srgbClr val="0070C0"/>
                </a:solidFill>
                <a:latin typeface="Calibri" panose="020F0502020204030204"/>
              </a:rPr>
              <a:t>POVEZAVA: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sl-SI" sz="1350" b="1" dirty="0">
              <a:solidFill>
                <a:srgbClr val="0070C0"/>
              </a:solidFill>
              <a:latin typeface="Calibri" panose="020F0502020204030204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sl-SI" sz="2100" u="sng" dirty="0">
                <a:solidFill>
                  <a:prstClr val="black"/>
                </a:solidFill>
                <a:latin typeface="Calibri" panose="020F0502020204030204"/>
                <a:hlinkClick r:id="rId2"/>
              </a:rPr>
              <a:t>http://url.sio.si/VM</a:t>
            </a:r>
            <a:r>
              <a:rPr lang="sl-SI" sz="2100" dirty="0">
                <a:solidFill>
                  <a:prstClr val="black"/>
                </a:solidFill>
                <a:latin typeface="Calibri" panose="020F0502020204030204"/>
              </a:rPr>
              <a:t>  </a:t>
            </a:r>
          </a:p>
        </p:txBody>
      </p:sp>
      <p:pic>
        <p:nvPicPr>
          <p:cNvPr id="7" name="Slika 6"/>
          <p:cNvPicPr/>
          <p:nvPr/>
        </p:nvPicPr>
        <p:blipFill>
          <a:blip r:embed="rId3"/>
          <a:stretch>
            <a:fillRect/>
          </a:stretch>
        </p:blipFill>
        <p:spPr>
          <a:xfrm>
            <a:off x="6233618" y="2565559"/>
            <a:ext cx="2734151" cy="2749391"/>
          </a:xfrm>
          <a:prstGeom prst="rect">
            <a:avLst/>
          </a:prstGeom>
        </p:spPr>
      </p:pic>
      <p:sp>
        <p:nvSpPr>
          <p:cNvPr id="8" name="PoljeZBesedilom 7"/>
          <p:cNvSpPr txBox="1"/>
          <p:nvPr/>
        </p:nvSpPr>
        <p:spPr>
          <a:xfrm>
            <a:off x="6593478" y="5470364"/>
            <a:ext cx="2014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sl-SI" sz="1350" b="1" dirty="0">
                <a:solidFill>
                  <a:srgbClr val="0070C0"/>
                </a:solidFill>
                <a:latin typeface="Calibri" panose="020F0502020204030204"/>
              </a:rPr>
              <a:t>KLJUČ ZA VSTOP:   </a:t>
            </a:r>
            <a:r>
              <a:rPr lang="sl-SI" b="1" dirty="0">
                <a:solidFill>
                  <a:srgbClr val="0070C0"/>
                </a:solidFill>
                <a:latin typeface="Calibri" panose="020F0502020204030204"/>
              </a:rPr>
              <a:t>VM</a:t>
            </a:r>
            <a:endParaRPr lang="sl-SI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19" y="1196752"/>
            <a:ext cx="6157214" cy="3672408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78480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ORGANIZACIJA DELAVNIC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Načrtovanje (zapis delavnice v SU)</a:t>
            </a:r>
          </a:p>
          <a:p>
            <a:r>
              <a:rPr lang="sl-SI" dirty="0" smtClean="0"/>
              <a:t>Dogovor s šolo o izvajanju</a:t>
            </a:r>
          </a:p>
          <a:p>
            <a:r>
              <a:rPr lang="sl-SI" dirty="0" smtClean="0"/>
              <a:t>Izpeljava</a:t>
            </a:r>
          </a:p>
          <a:p>
            <a:r>
              <a:rPr lang="sl-SI" dirty="0" smtClean="0"/>
              <a:t>Evalvacija</a:t>
            </a:r>
          </a:p>
          <a:p>
            <a:r>
              <a:rPr lang="sl-SI" dirty="0" smtClean="0"/>
              <a:t>Poročilo (zapis v SU)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5513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Razprava</a:t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……</a:t>
            </a:r>
          </a:p>
          <a:p>
            <a:r>
              <a:rPr lang="sl-SI" dirty="0" smtClean="0"/>
              <a:t>…..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80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1763688" y="0"/>
            <a:ext cx="4546848" cy="886110"/>
          </a:xfrm>
        </p:spPr>
        <p:txBody>
          <a:bodyPr/>
          <a:lstStyle/>
          <a:p>
            <a:r>
              <a:rPr lang="sl-SI" altLang="sl-SI" sz="4000" b="1" dirty="0" smtClean="0"/>
              <a:t>PROJEKT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31540" y="1268760"/>
            <a:ext cx="8460940" cy="4525962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  <a:defRPr/>
            </a:pPr>
            <a:r>
              <a:rPr lang="sl-SI" sz="2400" dirty="0"/>
              <a:t>Nosilec: Zavod RS za </a:t>
            </a:r>
            <a:r>
              <a:rPr lang="sl-SI" sz="2400" dirty="0" smtClean="0"/>
              <a:t>šolstvo v sodelovanju z MIZŠ, AVP</a:t>
            </a: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sl-SI" sz="2400" dirty="0" smtClean="0"/>
              <a:t>Sodelujoči: partnerji,</a:t>
            </a:r>
            <a:r>
              <a:rPr lang="sl-SI" sz="2400" dirty="0"/>
              <a:t> srednje </a:t>
            </a:r>
            <a:r>
              <a:rPr lang="sl-SI" sz="2400" dirty="0" smtClean="0"/>
              <a:t>šole in dijaški domovi, šole kot regijska središča, strokovni </a:t>
            </a:r>
            <a:r>
              <a:rPr lang="sl-SI" sz="2400" dirty="0" err="1" smtClean="0"/>
              <a:t>recezenti</a:t>
            </a:r>
            <a:r>
              <a:rPr lang="sl-SI" sz="2400" dirty="0" smtClean="0"/>
              <a:t> </a:t>
            </a: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sl-SI" sz="2400" dirty="0" smtClean="0"/>
              <a:t>Čas trajanja: 3 leta (2017/18, 2018/19, 2019/20</a:t>
            </a: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sl-SI" sz="2400" b="1" dirty="0" smtClean="0"/>
              <a:t>Okrog 350 dijakov, 60 učiteljev/profesorjev</a:t>
            </a: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sl-SI" sz="2400" b="1" dirty="0" smtClean="0"/>
              <a:t>33 šol v projektu iz 1. leta in 2. leta</a:t>
            </a:r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sl-SI" sz="2400" b="1" dirty="0" smtClean="0"/>
              <a:t>2 šoli na novo (Dijaški dom Velenje, Gimnazija Lava CE)</a:t>
            </a:r>
          </a:p>
          <a:p>
            <a:pPr marL="0" indent="0">
              <a:spcBef>
                <a:spcPts val="1200"/>
              </a:spcBef>
              <a:buNone/>
              <a:defRPr/>
            </a:pPr>
            <a:endParaRPr lang="sl-SI" sz="2400" b="1" dirty="0"/>
          </a:p>
          <a:p>
            <a:pPr marL="0" indent="0">
              <a:spcBef>
                <a:spcPts val="1200"/>
              </a:spcBef>
              <a:buNone/>
              <a:defRPr/>
            </a:pPr>
            <a:r>
              <a:rPr lang="sl-SI" sz="2400" b="1" dirty="0" smtClean="0"/>
              <a:t>11 gimnazij – povezanih s podjetnostjo</a:t>
            </a:r>
            <a:endParaRPr lang="sl-SI" sz="2400" b="1" dirty="0"/>
          </a:p>
          <a:p>
            <a:pPr marL="0" indent="0">
              <a:spcBef>
                <a:spcPts val="1200"/>
              </a:spcBef>
              <a:buNone/>
              <a:defRPr/>
            </a:pPr>
            <a:endParaRPr lang="sl-SI" sz="2400" dirty="0"/>
          </a:p>
          <a:p>
            <a:pPr>
              <a:defRPr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65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značba mesta vseb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43878"/>
            <a:ext cx="8460940" cy="5224728"/>
          </a:xfrm>
          <a:prstGeom prst="rect">
            <a:avLst/>
          </a:prstGeom>
        </p:spPr>
      </p:pic>
      <p:sp>
        <p:nvSpPr>
          <p:cNvPr id="3" name="Pravokotnik 2"/>
          <p:cNvSpPr/>
          <p:nvPr/>
        </p:nvSpPr>
        <p:spPr>
          <a:xfrm>
            <a:off x="4583837" y="2535038"/>
            <a:ext cx="24032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b="1" dirty="0">
                <a:solidFill>
                  <a:srgbClr val="980000"/>
                </a:solidFill>
                <a:ea typeface="Times New Roman" panose="02020603050405020304" pitchFamily="18" charset="0"/>
              </a:rPr>
              <a:t>Dijaški dom Velenje </a:t>
            </a:r>
            <a:endParaRPr lang="sl-SI" b="1" dirty="0"/>
          </a:p>
        </p:txBody>
      </p:sp>
      <p:sp>
        <p:nvSpPr>
          <p:cNvPr id="4" name="Pravokotnik 3"/>
          <p:cNvSpPr/>
          <p:nvPr/>
        </p:nvSpPr>
        <p:spPr>
          <a:xfrm>
            <a:off x="5178886" y="2871576"/>
            <a:ext cx="1864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b="1" dirty="0">
                <a:solidFill>
                  <a:srgbClr val="980000"/>
                </a:solidFill>
                <a:ea typeface="Times New Roman" panose="02020603050405020304" pitchFamily="18" charset="0"/>
              </a:rPr>
              <a:t>Gimnazija Lava</a:t>
            </a:r>
            <a:endParaRPr lang="sl-SI" dirty="0"/>
          </a:p>
        </p:txBody>
      </p:sp>
      <p:sp>
        <p:nvSpPr>
          <p:cNvPr id="5" name="Pravokotnik 4"/>
          <p:cNvSpPr/>
          <p:nvPr/>
        </p:nvSpPr>
        <p:spPr>
          <a:xfrm>
            <a:off x="6111192" y="1829168"/>
            <a:ext cx="2710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b="1" dirty="0">
                <a:solidFill>
                  <a:srgbClr val="980000"/>
                </a:solidFill>
                <a:ea typeface="Times New Roman" panose="02020603050405020304" pitchFamily="18" charset="0"/>
              </a:rPr>
              <a:t>Prva gimnazija Maribor</a:t>
            </a:r>
            <a:endParaRPr lang="sl-SI" dirty="0"/>
          </a:p>
        </p:txBody>
      </p:sp>
      <p:sp>
        <p:nvSpPr>
          <p:cNvPr id="6" name="Pravokotnik 5"/>
          <p:cNvSpPr/>
          <p:nvPr/>
        </p:nvSpPr>
        <p:spPr>
          <a:xfrm>
            <a:off x="1676070" y="4485893"/>
            <a:ext cx="19159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b="1" dirty="0">
                <a:solidFill>
                  <a:srgbClr val="980000"/>
                </a:solidFill>
                <a:ea typeface="Times New Roman" panose="02020603050405020304" pitchFamily="18" charset="0"/>
              </a:rPr>
              <a:t>Gimnazija Piran</a:t>
            </a:r>
            <a:endParaRPr lang="sl-SI" dirty="0"/>
          </a:p>
        </p:txBody>
      </p:sp>
      <p:sp>
        <p:nvSpPr>
          <p:cNvPr id="7" name="Pravokotnik 6"/>
          <p:cNvSpPr/>
          <p:nvPr/>
        </p:nvSpPr>
        <p:spPr>
          <a:xfrm>
            <a:off x="1691680" y="4837802"/>
            <a:ext cx="3570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b="1" dirty="0">
                <a:solidFill>
                  <a:srgbClr val="980000"/>
                </a:solidFill>
                <a:ea typeface="Times New Roman" panose="02020603050405020304" pitchFamily="18" charset="0"/>
              </a:rPr>
              <a:t>Elektro in pomorska šola Piran</a:t>
            </a:r>
            <a:endParaRPr lang="sl-SI" dirty="0"/>
          </a:p>
        </p:txBody>
      </p:sp>
      <p:sp>
        <p:nvSpPr>
          <p:cNvPr id="8" name="Pravokotnik 7"/>
          <p:cNvSpPr/>
          <p:nvPr/>
        </p:nvSpPr>
        <p:spPr>
          <a:xfrm>
            <a:off x="471437" y="-231197"/>
            <a:ext cx="47500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600" b="1" dirty="0">
                <a:hlinkClick r:id="rId3" action="ppaction://hlinkfile"/>
              </a:rPr>
              <a:t>Seznam sodelujočih </a:t>
            </a:r>
            <a:endParaRPr lang="sl-SI" sz="3600" dirty="0"/>
          </a:p>
        </p:txBody>
      </p:sp>
      <p:sp>
        <p:nvSpPr>
          <p:cNvPr id="9" name="Enakokraki trikotnik 8"/>
          <p:cNvSpPr/>
          <p:nvPr/>
        </p:nvSpPr>
        <p:spPr>
          <a:xfrm>
            <a:off x="1439652" y="2535038"/>
            <a:ext cx="236418" cy="33653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/>
          <p:cNvSpPr txBox="1"/>
          <p:nvPr/>
        </p:nvSpPr>
        <p:spPr>
          <a:xfrm>
            <a:off x="1007604" y="6020515"/>
            <a:ext cx="21323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400" b="1" dirty="0" smtClean="0">
                <a:solidFill>
                  <a:srgbClr val="0070C0"/>
                </a:solidFill>
              </a:rPr>
              <a:t>REGIJSKO SREDIŠČE</a:t>
            </a:r>
            <a:endParaRPr lang="sl-SI" sz="1400" b="1" dirty="0">
              <a:solidFill>
                <a:srgbClr val="0070C0"/>
              </a:solidFill>
            </a:endParaRPr>
          </a:p>
        </p:txBody>
      </p:sp>
      <p:sp>
        <p:nvSpPr>
          <p:cNvPr id="11" name="Enakokraki trikotnik 10"/>
          <p:cNvSpPr/>
          <p:nvPr/>
        </p:nvSpPr>
        <p:spPr>
          <a:xfrm>
            <a:off x="611560" y="5949280"/>
            <a:ext cx="236418" cy="33653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Enakokraki trikotnik 12"/>
          <p:cNvSpPr/>
          <p:nvPr/>
        </p:nvSpPr>
        <p:spPr>
          <a:xfrm>
            <a:off x="6444208" y="1380225"/>
            <a:ext cx="236418" cy="33653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Enakokraki trikotnik 13"/>
          <p:cNvSpPr/>
          <p:nvPr/>
        </p:nvSpPr>
        <p:spPr>
          <a:xfrm>
            <a:off x="4824028" y="2226766"/>
            <a:ext cx="236418" cy="33653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6" name="Enakokraki trikotnik 15"/>
          <p:cNvSpPr/>
          <p:nvPr/>
        </p:nvSpPr>
        <p:spPr>
          <a:xfrm>
            <a:off x="6111192" y="3745715"/>
            <a:ext cx="236418" cy="33653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Enakokraki trikotnik 16"/>
          <p:cNvSpPr/>
          <p:nvPr/>
        </p:nvSpPr>
        <p:spPr>
          <a:xfrm>
            <a:off x="3851920" y="3152696"/>
            <a:ext cx="236418" cy="33653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892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sl-SI" dirty="0" smtClean="0"/>
              <a:t>5 regijskih središč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944724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sl-SI" sz="2400" b="1" dirty="0" smtClean="0"/>
              <a:t>Šolski </a:t>
            </a:r>
            <a:r>
              <a:rPr lang="sl-SI" sz="2400" b="1" dirty="0"/>
              <a:t>center </a:t>
            </a:r>
            <a:r>
              <a:rPr lang="sl-SI" sz="2400" b="1" dirty="0" smtClean="0"/>
              <a:t>Velenje: </a:t>
            </a:r>
            <a:r>
              <a:rPr lang="sl-SI" sz="2400" u="sng" dirty="0">
                <a:solidFill>
                  <a:srgbClr val="000000"/>
                </a:solidFill>
              </a:rPr>
              <a:t>Gimnazija Celje – </a:t>
            </a:r>
            <a:r>
              <a:rPr lang="sl-SI" sz="2400" u="sng" dirty="0" smtClean="0">
                <a:solidFill>
                  <a:srgbClr val="000000"/>
                </a:solidFill>
              </a:rPr>
              <a:t>Center, </a:t>
            </a:r>
            <a:r>
              <a:rPr lang="sl-SI" sz="2400" dirty="0">
                <a:solidFill>
                  <a:srgbClr val="000000"/>
                </a:solidFill>
              </a:rPr>
              <a:t>Ekonomska šola Celje - </a:t>
            </a:r>
            <a:r>
              <a:rPr lang="sl-SI" sz="2400" u="sng" dirty="0">
                <a:solidFill>
                  <a:srgbClr val="000000"/>
                </a:solidFill>
              </a:rPr>
              <a:t>Gimnazija in srednja šola</a:t>
            </a:r>
            <a:r>
              <a:rPr lang="sl-SI" sz="2400" u="sng" dirty="0"/>
              <a:t> </a:t>
            </a:r>
            <a:r>
              <a:rPr lang="sl-SI" sz="2400" u="sng" dirty="0" smtClean="0"/>
              <a:t>CE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000000"/>
                </a:solidFill>
              </a:rPr>
              <a:t>Srednja </a:t>
            </a:r>
            <a:r>
              <a:rPr lang="sl-SI" sz="2400" dirty="0">
                <a:solidFill>
                  <a:srgbClr val="000000"/>
                </a:solidFill>
              </a:rPr>
              <a:t>tehniška in poklicna šola </a:t>
            </a:r>
            <a:r>
              <a:rPr lang="sl-SI" sz="2400" dirty="0" smtClean="0">
                <a:solidFill>
                  <a:srgbClr val="000000"/>
                </a:solidFill>
              </a:rPr>
              <a:t>Trbovlje</a:t>
            </a:r>
            <a:r>
              <a:rPr lang="sl-SI" sz="2400" dirty="0" smtClean="0"/>
              <a:t>,</a:t>
            </a:r>
            <a:r>
              <a:rPr lang="sl-SI" sz="2400" dirty="0">
                <a:solidFill>
                  <a:srgbClr val="000000"/>
                </a:solidFill>
              </a:rPr>
              <a:t> </a:t>
            </a:r>
            <a:r>
              <a:rPr lang="sl-SI" sz="2400" dirty="0" smtClean="0">
                <a:solidFill>
                  <a:srgbClr val="000000"/>
                </a:solidFill>
              </a:rPr>
              <a:t>ŠCC - Srednja </a:t>
            </a:r>
            <a:r>
              <a:rPr lang="sl-SI" sz="2400" dirty="0">
                <a:solidFill>
                  <a:srgbClr val="000000"/>
                </a:solidFill>
              </a:rPr>
              <a:t>šola za strojništvo, </a:t>
            </a:r>
            <a:r>
              <a:rPr lang="sl-SI" sz="2400" dirty="0" err="1">
                <a:solidFill>
                  <a:srgbClr val="000000"/>
                </a:solidFill>
              </a:rPr>
              <a:t>mehatroniko</a:t>
            </a:r>
            <a:r>
              <a:rPr lang="sl-SI" sz="2400" dirty="0">
                <a:solidFill>
                  <a:srgbClr val="000000"/>
                </a:solidFill>
              </a:rPr>
              <a:t> in medije</a:t>
            </a:r>
            <a:r>
              <a:rPr lang="sl-SI" sz="2400" dirty="0"/>
              <a:t> </a:t>
            </a:r>
            <a:r>
              <a:rPr lang="sl-SI" sz="2400" dirty="0" smtClean="0"/>
              <a:t>CE</a:t>
            </a:r>
            <a:r>
              <a:rPr lang="sl-SI" sz="2400" dirty="0" smtClean="0">
                <a:solidFill>
                  <a:srgbClr val="000000"/>
                </a:solidFill>
              </a:rPr>
              <a:t>, Šolski center Ravne – Srednja šola Ravne, Dijaški dom Velenje, </a:t>
            </a:r>
            <a:r>
              <a:rPr lang="sl-SI" sz="2400" u="sng" dirty="0" smtClean="0">
                <a:solidFill>
                  <a:srgbClr val="000000"/>
                </a:solidFill>
              </a:rPr>
              <a:t>Gimnazija Lava Celje</a:t>
            </a:r>
            <a:r>
              <a:rPr lang="sl-SI" sz="2400" dirty="0" smtClean="0">
                <a:solidFill>
                  <a:srgbClr val="000000"/>
                </a:solidFill>
              </a:rPr>
              <a:t>.</a:t>
            </a:r>
            <a:endParaRPr lang="sl-SI" sz="2400" dirty="0" smtClean="0"/>
          </a:p>
          <a:p>
            <a:pPr marL="514350" indent="-514350">
              <a:buAutoNum type="arabicPeriod"/>
            </a:pPr>
            <a:r>
              <a:rPr lang="sl-SI" sz="2400" b="1" dirty="0" smtClean="0"/>
              <a:t>Srednja </a:t>
            </a:r>
            <a:r>
              <a:rPr lang="sl-SI" sz="2400" b="1" dirty="0"/>
              <a:t>poklicna in strokovna šola </a:t>
            </a:r>
            <a:r>
              <a:rPr lang="sl-SI" sz="2400" b="1" dirty="0" smtClean="0"/>
              <a:t>Krško</a:t>
            </a:r>
            <a:r>
              <a:rPr lang="sl-SI" sz="2400" dirty="0" smtClean="0"/>
              <a:t>: </a:t>
            </a:r>
            <a:r>
              <a:rPr lang="sl-SI" sz="2400" u="sng" dirty="0">
                <a:solidFill>
                  <a:srgbClr val="000000"/>
                </a:solidFill>
              </a:rPr>
              <a:t>Gimnazija Novo </a:t>
            </a:r>
            <a:r>
              <a:rPr lang="sl-SI" sz="2400" u="sng" dirty="0" smtClean="0">
                <a:solidFill>
                  <a:srgbClr val="000000"/>
                </a:solidFill>
              </a:rPr>
              <a:t>mesto, </a:t>
            </a:r>
            <a:r>
              <a:rPr lang="sl-SI" sz="2400" dirty="0" smtClean="0">
                <a:solidFill>
                  <a:srgbClr val="000000"/>
                </a:solidFill>
              </a:rPr>
              <a:t>Grm </a:t>
            </a:r>
            <a:r>
              <a:rPr lang="sl-SI" sz="2400" dirty="0">
                <a:solidFill>
                  <a:srgbClr val="000000"/>
                </a:solidFill>
              </a:rPr>
              <a:t>N</a:t>
            </a:r>
            <a:r>
              <a:rPr lang="sl-SI" sz="2400" dirty="0" smtClean="0">
                <a:solidFill>
                  <a:srgbClr val="000000"/>
                </a:solidFill>
              </a:rPr>
              <a:t>ovo </a:t>
            </a:r>
            <a:r>
              <a:rPr lang="sl-SI" sz="2400" dirty="0">
                <a:solidFill>
                  <a:srgbClr val="000000"/>
                </a:solidFill>
              </a:rPr>
              <a:t>mesto </a:t>
            </a:r>
            <a:r>
              <a:rPr lang="sl-SI" sz="2400" dirty="0" smtClean="0">
                <a:solidFill>
                  <a:srgbClr val="000000"/>
                </a:solidFill>
              </a:rPr>
              <a:t>- Dijaški </a:t>
            </a:r>
            <a:r>
              <a:rPr lang="sl-SI" sz="2400" dirty="0">
                <a:solidFill>
                  <a:srgbClr val="000000"/>
                </a:solidFill>
              </a:rPr>
              <a:t>in študentski </a:t>
            </a:r>
            <a:r>
              <a:rPr lang="sl-SI" sz="2400" dirty="0" smtClean="0">
                <a:solidFill>
                  <a:srgbClr val="000000"/>
                </a:solidFill>
              </a:rPr>
              <a:t>dom, </a:t>
            </a:r>
            <a:r>
              <a:rPr lang="sl-SI" sz="2400" dirty="0">
                <a:solidFill>
                  <a:srgbClr val="000000"/>
                </a:solidFill>
              </a:rPr>
              <a:t>Grm Novo mesto - Kmetijska šola Grm in </a:t>
            </a:r>
            <a:r>
              <a:rPr lang="sl-SI" sz="2400" u="sng" dirty="0">
                <a:solidFill>
                  <a:srgbClr val="000000"/>
                </a:solidFill>
              </a:rPr>
              <a:t>biotehniška </a:t>
            </a:r>
            <a:r>
              <a:rPr lang="sl-SI" sz="2400" u="sng" dirty="0" smtClean="0">
                <a:solidFill>
                  <a:srgbClr val="000000"/>
                </a:solidFill>
              </a:rPr>
              <a:t>gimnazija</a:t>
            </a:r>
            <a:r>
              <a:rPr lang="sl-SI" sz="2400" dirty="0" smtClean="0">
                <a:solidFill>
                  <a:srgbClr val="000000"/>
                </a:solidFill>
              </a:rPr>
              <a:t>, </a:t>
            </a:r>
            <a:r>
              <a:rPr lang="sl-SI" sz="2400" dirty="0">
                <a:solidFill>
                  <a:srgbClr val="000000"/>
                </a:solidFill>
              </a:rPr>
              <a:t>Grm Novo mesto - Center biotehnike in turizma, Srednja šola za gostinstvo in turizem</a:t>
            </a:r>
            <a:r>
              <a:rPr lang="sl-SI" sz="2400" dirty="0" smtClean="0"/>
              <a:t>, </a:t>
            </a:r>
            <a:r>
              <a:rPr lang="sl-SI" sz="2400" dirty="0" smtClean="0">
                <a:solidFill>
                  <a:srgbClr val="000000"/>
                </a:solidFill>
              </a:rPr>
              <a:t>Ekonomska </a:t>
            </a:r>
            <a:r>
              <a:rPr lang="sl-SI" sz="2400" dirty="0">
                <a:solidFill>
                  <a:srgbClr val="000000"/>
                </a:solidFill>
              </a:rPr>
              <a:t>šola Novo </a:t>
            </a:r>
            <a:r>
              <a:rPr lang="sl-SI" sz="2400" dirty="0" smtClean="0">
                <a:solidFill>
                  <a:srgbClr val="000000"/>
                </a:solidFill>
              </a:rPr>
              <a:t>mesto</a:t>
            </a:r>
            <a:r>
              <a:rPr lang="sl-SI" sz="2400" dirty="0" smtClean="0"/>
              <a:t>, </a:t>
            </a:r>
            <a:r>
              <a:rPr lang="sv-SE" sz="2400" dirty="0" smtClean="0">
                <a:solidFill>
                  <a:srgbClr val="000000"/>
                </a:solidFill>
              </a:rPr>
              <a:t>E</a:t>
            </a:r>
            <a:r>
              <a:rPr lang="sl-SI" sz="2400" dirty="0" err="1" smtClean="0">
                <a:solidFill>
                  <a:srgbClr val="000000"/>
                </a:solidFill>
              </a:rPr>
              <a:t>konomska</a:t>
            </a:r>
            <a:r>
              <a:rPr lang="sl-SI" sz="2400" dirty="0" smtClean="0">
                <a:solidFill>
                  <a:srgbClr val="000000"/>
                </a:solidFill>
              </a:rPr>
              <a:t> in trgovska šola Brežice, Srednja šola Črnomelj</a:t>
            </a:r>
            <a:r>
              <a:rPr lang="sl-SI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646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sl-SI" dirty="0" smtClean="0"/>
              <a:t>5 regijskih središč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94472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sl-SI" sz="2400" b="1" dirty="0" smtClean="0"/>
              <a:t>3. Prometna </a:t>
            </a:r>
            <a:r>
              <a:rPr lang="sl-SI" sz="2400" b="1" dirty="0"/>
              <a:t>šola </a:t>
            </a:r>
            <a:r>
              <a:rPr lang="sl-SI" sz="2400" b="1" dirty="0" smtClean="0"/>
              <a:t>Maribor: </a:t>
            </a:r>
            <a:r>
              <a:rPr lang="sl-SI" sz="2400" dirty="0" smtClean="0">
                <a:solidFill>
                  <a:srgbClr val="000000"/>
                </a:solidFill>
              </a:rPr>
              <a:t>Dvojezična Srednja šola Lendava, Srednja Zdravstvena šola Murska Sobota, </a:t>
            </a:r>
            <a:r>
              <a:rPr lang="sl-SI" sz="2400" u="sng" dirty="0" smtClean="0">
                <a:solidFill>
                  <a:srgbClr val="000000"/>
                </a:solidFill>
              </a:rPr>
              <a:t>Prva gimnazija Maribor</a:t>
            </a:r>
            <a:r>
              <a:rPr lang="sl-SI" sz="2400" u="sng" dirty="0" smtClean="0"/>
              <a:t>. </a:t>
            </a:r>
          </a:p>
          <a:p>
            <a:pPr marL="0" indent="0">
              <a:buNone/>
            </a:pPr>
            <a:r>
              <a:rPr lang="sl-SI" sz="2400" b="1" dirty="0" smtClean="0"/>
              <a:t>4. Srednja </a:t>
            </a:r>
            <a:r>
              <a:rPr lang="sl-SI" sz="2400" b="1" dirty="0"/>
              <a:t>poklicna in strokovna šola Bežigrad </a:t>
            </a:r>
            <a:r>
              <a:rPr lang="sl-SI" sz="2400" b="1" dirty="0" smtClean="0"/>
              <a:t>– Ljubljana:  </a:t>
            </a:r>
            <a:r>
              <a:rPr lang="sl-SI" sz="2400" u="sng" dirty="0">
                <a:solidFill>
                  <a:srgbClr val="000000"/>
                </a:solidFill>
                <a:latin typeface="Arial" panose="020B0604020202020204" pitchFamily="34" charset="0"/>
              </a:rPr>
              <a:t>Gimnazija in </a:t>
            </a:r>
            <a:r>
              <a:rPr lang="sl-SI" sz="2400" u="sng" dirty="0" smtClean="0">
                <a:solidFill>
                  <a:srgbClr val="000000"/>
                </a:solidFill>
                <a:latin typeface="Arial" panose="020B0604020202020204" pitchFamily="34" charset="0"/>
              </a:rPr>
              <a:t>srednja </a:t>
            </a:r>
            <a:r>
              <a:rPr lang="sl-SI" sz="2400" u="sng" dirty="0">
                <a:solidFill>
                  <a:srgbClr val="000000"/>
                </a:solidFill>
                <a:latin typeface="Arial" panose="020B0604020202020204" pitchFamily="34" charset="0"/>
              </a:rPr>
              <a:t>šola </a:t>
            </a:r>
            <a:r>
              <a:rPr lang="sl-SI" sz="2400" u="sng" dirty="0" smtClean="0">
                <a:solidFill>
                  <a:srgbClr val="000000"/>
                </a:solidFill>
                <a:latin typeface="Arial" panose="020B0604020202020204" pitchFamily="34" charset="0"/>
              </a:rPr>
              <a:t>Kočevje</a:t>
            </a:r>
            <a:r>
              <a:rPr lang="sl-SI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sl-SI" sz="2400" u="sng" dirty="0" smtClean="0">
                <a:latin typeface="Arial" panose="020B0604020202020204" pitchFamily="34" charset="0"/>
              </a:rPr>
              <a:t>Ekonomska gimnazija in srednja šola Radovljica,</a:t>
            </a:r>
            <a:r>
              <a:rPr lang="sl-SI" sz="2400" u="sng" dirty="0" smtClean="0">
                <a:solidFill>
                  <a:srgbClr val="2D2D8A">
                    <a:lumMod val="60000"/>
                    <a:lumOff val="40000"/>
                  </a:srgbClr>
                </a:solidFill>
                <a:latin typeface="Arial" panose="020B0604020202020204" pitchFamily="34" charset="0"/>
              </a:rPr>
              <a:t> </a:t>
            </a:r>
            <a:r>
              <a:rPr lang="sl-SI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Srednja </a:t>
            </a:r>
            <a:r>
              <a:rPr lang="sl-SI" sz="2400" dirty="0">
                <a:solidFill>
                  <a:srgbClr val="000000"/>
                </a:solidFill>
                <a:latin typeface="Arial" panose="020B0604020202020204" pitchFamily="34" charset="0"/>
              </a:rPr>
              <a:t>šola tehniških strok </a:t>
            </a:r>
            <a:r>
              <a:rPr lang="sl-SI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Šiška LJ</a:t>
            </a:r>
            <a:r>
              <a:rPr lang="sl-SI" sz="2400" dirty="0" smtClean="0"/>
              <a:t>, </a:t>
            </a:r>
            <a:r>
              <a:rPr lang="sl-SI" sz="2400" dirty="0">
                <a:solidFill>
                  <a:srgbClr val="000000"/>
                </a:solidFill>
                <a:latin typeface="Arial" panose="020B0604020202020204" pitchFamily="34" charset="0"/>
              </a:rPr>
              <a:t>Srednja zdravstvena šola </a:t>
            </a:r>
            <a:r>
              <a:rPr lang="sl-SI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Ljubljana,</a:t>
            </a:r>
            <a:r>
              <a:rPr lang="sl-SI" sz="2400" dirty="0" smtClean="0"/>
              <a:t> </a:t>
            </a:r>
            <a:r>
              <a:rPr lang="sv-SE" sz="2400" dirty="0">
                <a:solidFill>
                  <a:srgbClr val="000000"/>
                </a:solidFill>
                <a:latin typeface="Arial" panose="020B0604020202020204" pitchFamily="34" charset="0"/>
              </a:rPr>
              <a:t>Srednja tehniška in strokovna šola ŠC </a:t>
            </a:r>
            <a:r>
              <a:rPr lang="sv-SE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PET</a:t>
            </a:r>
            <a:r>
              <a:rPr lang="sl-SI" sz="2400" dirty="0" smtClean="0"/>
              <a:t>, Biotehniški center Naklo.</a:t>
            </a:r>
          </a:p>
          <a:p>
            <a:pPr marL="0" lvl="0" indent="0">
              <a:buNone/>
            </a:pPr>
            <a:r>
              <a:rPr lang="sl-SI" sz="2400" b="1" dirty="0" smtClean="0">
                <a:solidFill>
                  <a:srgbClr val="000000"/>
                </a:solidFill>
              </a:rPr>
              <a:t>5. Šolski </a:t>
            </a:r>
            <a:r>
              <a:rPr lang="sl-SI" sz="2400" b="1" dirty="0">
                <a:solidFill>
                  <a:srgbClr val="000000"/>
                </a:solidFill>
              </a:rPr>
              <a:t>center Nova Gorica</a:t>
            </a:r>
            <a:r>
              <a:rPr lang="sl-SI" sz="2400" dirty="0">
                <a:solidFill>
                  <a:srgbClr val="000000"/>
                </a:solidFill>
              </a:rPr>
              <a:t>: </a:t>
            </a:r>
            <a:r>
              <a:rPr lang="sl-SI" sz="2400" u="sng" dirty="0">
                <a:solidFill>
                  <a:srgbClr val="000000"/>
                </a:solidFill>
              </a:rPr>
              <a:t>Gimnazija Nova Gorica, </a:t>
            </a:r>
            <a:r>
              <a:rPr lang="it-IT" sz="2400" u="sng" dirty="0">
                <a:solidFill>
                  <a:srgbClr val="000000"/>
                </a:solidFill>
              </a:rPr>
              <a:t>Gimnazija Gian Rinaldo Carli </a:t>
            </a:r>
            <a:r>
              <a:rPr lang="it-IT" sz="2400" u="sng" dirty="0" err="1" smtClean="0">
                <a:solidFill>
                  <a:srgbClr val="000000"/>
                </a:solidFill>
              </a:rPr>
              <a:t>Koper</a:t>
            </a:r>
            <a:r>
              <a:rPr lang="sl-SI" sz="2400" u="sng" dirty="0" smtClean="0">
                <a:solidFill>
                  <a:srgbClr val="000000"/>
                </a:solidFill>
              </a:rPr>
              <a:t>, Gimnazija Piran, </a:t>
            </a:r>
            <a:r>
              <a:rPr lang="sl-SI" sz="2400" dirty="0" smtClean="0">
                <a:solidFill>
                  <a:srgbClr val="000000"/>
                </a:solidFill>
              </a:rPr>
              <a:t>Elektro in pomorska šola Piran.</a:t>
            </a:r>
            <a:endParaRPr lang="sl-SI" sz="2400" dirty="0">
              <a:solidFill>
                <a:srgbClr val="2D2D8A">
                  <a:lumMod val="75000"/>
                </a:srgbClr>
              </a:solidFill>
            </a:endParaRPr>
          </a:p>
          <a:p>
            <a:pPr marL="514350" indent="-514350">
              <a:buAutoNum type="arabicPeriod"/>
            </a:pPr>
            <a:endParaRPr lang="sl-SI" sz="24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3442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63688" y="152636"/>
            <a:ext cx="4762872" cy="850106"/>
          </a:xfrm>
        </p:spPr>
        <p:txBody>
          <a:bodyPr/>
          <a:lstStyle/>
          <a:p>
            <a:r>
              <a:rPr lang="sl-SI" sz="4000" b="1" dirty="0" smtClean="0"/>
              <a:t>O AKCIJI</a:t>
            </a:r>
            <a:endParaRPr lang="sl-SI" sz="4000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r>
              <a:rPr lang="sl-SI" dirty="0"/>
              <a:t>O</a:t>
            </a:r>
            <a:r>
              <a:rPr lang="sl-SI" dirty="0" smtClean="0"/>
              <a:t>zaveščanje dijakov o </a:t>
            </a:r>
            <a:r>
              <a:rPr lang="sl-SI" dirty="0"/>
              <a:t>pomenu varne </a:t>
            </a:r>
            <a:r>
              <a:rPr lang="sl-SI" dirty="0" smtClean="0"/>
              <a:t>mobilnosti,</a:t>
            </a:r>
          </a:p>
          <a:p>
            <a:r>
              <a:rPr lang="sl-SI" dirty="0"/>
              <a:t>n</a:t>
            </a:r>
            <a:r>
              <a:rPr lang="sl-SI" dirty="0" smtClean="0"/>
              <a:t>a šoli bo deloval klub </a:t>
            </a:r>
            <a:r>
              <a:rPr lang="sl-SI" b="1" dirty="0" smtClean="0"/>
              <a:t>Dijaki za varno mobilnost</a:t>
            </a:r>
            <a:r>
              <a:rPr lang="sl-SI" dirty="0"/>
              <a:t> </a:t>
            </a:r>
            <a:r>
              <a:rPr lang="sl-SI" dirty="0" smtClean="0"/>
              <a:t>kot neformalna oblika,</a:t>
            </a:r>
          </a:p>
          <a:p>
            <a:r>
              <a:rPr lang="sl-SI" dirty="0" smtClean="0"/>
              <a:t> dijaki bodo </a:t>
            </a:r>
            <a:r>
              <a:rPr lang="sl-SI" b="1" dirty="0" smtClean="0"/>
              <a:t>opravljali </a:t>
            </a:r>
            <a:r>
              <a:rPr lang="sl-SI" b="1" dirty="0"/>
              <a:t>različne preventivne </a:t>
            </a:r>
            <a:r>
              <a:rPr lang="sl-SI" b="1" dirty="0" smtClean="0"/>
              <a:t>aktivnosti,</a:t>
            </a:r>
            <a:r>
              <a:rPr lang="sl-SI" dirty="0" smtClean="0"/>
              <a:t> </a:t>
            </a:r>
            <a:r>
              <a:rPr lang="sl-SI" b="1" dirty="0"/>
              <a:t>predstavljali bodo svoje </a:t>
            </a:r>
            <a:r>
              <a:rPr lang="sl-SI" b="1" dirty="0" smtClean="0"/>
              <a:t>dosežke</a:t>
            </a:r>
            <a:r>
              <a:rPr lang="sl-SI" dirty="0" smtClean="0"/>
              <a:t> </a:t>
            </a:r>
            <a:r>
              <a:rPr lang="sl-SI" dirty="0"/>
              <a:t>in </a:t>
            </a:r>
            <a:endParaRPr lang="sl-SI" dirty="0" smtClean="0"/>
          </a:p>
          <a:p>
            <a:r>
              <a:rPr lang="sl-SI" dirty="0" smtClean="0"/>
              <a:t>se </a:t>
            </a:r>
            <a:r>
              <a:rPr lang="sl-SI" dirty="0"/>
              <a:t>medsebojno </a:t>
            </a:r>
            <a:r>
              <a:rPr lang="sl-SI" b="1" dirty="0" smtClean="0"/>
              <a:t>povezovali, mrežili, širili ideje.</a:t>
            </a:r>
            <a:r>
              <a:rPr lang="sl-SI" dirty="0" smtClean="0"/>
              <a:t>  </a:t>
            </a:r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4846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63688" y="-207404"/>
            <a:ext cx="5014900" cy="926976"/>
          </a:xfrm>
        </p:spPr>
        <p:txBody>
          <a:bodyPr/>
          <a:lstStyle/>
          <a:p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sz="4000" b="1" dirty="0" smtClean="0"/>
              <a:t>CILJI AKCIJE </a:t>
            </a:r>
            <a:r>
              <a:rPr lang="sl-SI" sz="4000" dirty="0"/>
              <a:t/>
            </a:r>
            <a:br>
              <a:rPr lang="sl-SI" sz="4000" dirty="0"/>
            </a:br>
            <a:endParaRPr lang="sl-SI" sz="40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59532" y="836712"/>
            <a:ext cx="8229600" cy="4525963"/>
          </a:xfrm>
        </p:spPr>
        <p:txBody>
          <a:bodyPr/>
          <a:lstStyle/>
          <a:p>
            <a:pPr lvl="0"/>
            <a:r>
              <a:rPr lang="sl-SI" sz="2400" dirty="0"/>
              <a:t>D</a:t>
            </a:r>
            <a:r>
              <a:rPr lang="sl-SI" sz="2400" dirty="0" smtClean="0"/>
              <a:t>ijake </a:t>
            </a:r>
            <a:r>
              <a:rPr lang="sl-SI" sz="2400" dirty="0"/>
              <a:t>ozavestiti o pomenu varnosti in ustreznem ravnanju v cestnem prometu; </a:t>
            </a:r>
          </a:p>
          <a:p>
            <a:pPr lvl="0"/>
            <a:r>
              <a:rPr lang="sl-SI" sz="2400" dirty="0"/>
              <a:t>pri dijakih krepiti  veščine za kulturo vedenja v cestnem prometu ter zdrav način življenja;</a:t>
            </a:r>
          </a:p>
          <a:p>
            <a:pPr lvl="0"/>
            <a:r>
              <a:rPr lang="sl-SI" sz="2400" dirty="0"/>
              <a:t>dijake spodbujati  k razvoju pozitivnega odnosa do okolja; </a:t>
            </a:r>
          </a:p>
          <a:p>
            <a:pPr lvl="0"/>
            <a:r>
              <a:rPr lang="sl-SI" sz="2400" dirty="0"/>
              <a:t>dijake, strokovne delavce na šoli in starše informirati o načrtovanih aktivnostih v okviru akcije;</a:t>
            </a:r>
          </a:p>
          <a:p>
            <a:pPr lvl="0"/>
            <a:r>
              <a:rPr lang="sl-SI" sz="2400" dirty="0"/>
              <a:t>strokovne delavce srednjih šol usposobiti za strokovno podporo dijakom pri opravljanju aktivnosti za varno mobilnost;</a:t>
            </a:r>
          </a:p>
          <a:p>
            <a:pPr lvl="0"/>
            <a:r>
              <a:rPr lang="sl-SI" sz="2400" dirty="0"/>
              <a:t>promovirati varno mobilnost v neposrednem in širšem okolju;</a:t>
            </a:r>
          </a:p>
          <a:p>
            <a:pPr lvl="0"/>
            <a:r>
              <a:rPr lang="sl-SI" sz="2400" dirty="0"/>
              <a:t>povezovati različne </a:t>
            </a:r>
            <a:r>
              <a:rPr lang="sl-SI" sz="2400" dirty="0" smtClean="0"/>
              <a:t>partnerje </a:t>
            </a:r>
            <a:r>
              <a:rPr lang="sl-SI" sz="2400" dirty="0"/>
              <a:t>z namenom vsesplošnega ozaveščanja o varni mobilnosti.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1926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9882" y="-279412"/>
            <a:ext cx="8229600" cy="1143000"/>
          </a:xfrm>
        </p:spPr>
        <p:txBody>
          <a:bodyPr/>
          <a:lstStyle/>
          <a:p>
            <a:r>
              <a:rPr lang="sl-SI" sz="3600" b="1" dirty="0" smtClean="0"/>
              <a:t>AKTIVNOSTI (iz dokumenta) </a:t>
            </a:r>
            <a:endParaRPr lang="sl-SI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56829" y="771212"/>
            <a:ext cx="8229600" cy="4813995"/>
          </a:xfrm>
        </p:spPr>
        <p:txBody>
          <a:bodyPr/>
          <a:lstStyle/>
          <a:p>
            <a:pPr marL="0" indent="0">
              <a:buNone/>
            </a:pPr>
            <a:r>
              <a:rPr lang="sl-SI" sz="2000" b="1" dirty="0" smtClean="0"/>
              <a:t>Aktivnost </a:t>
            </a:r>
            <a:r>
              <a:rPr lang="sl-SI" sz="2000" b="1" dirty="0"/>
              <a:t>1:</a:t>
            </a:r>
            <a:r>
              <a:rPr lang="sl-SI" sz="2000" dirty="0"/>
              <a:t> Udeležil se bo </a:t>
            </a:r>
            <a:r>
              <a:rPr lang="sl-SI" sz="2000" b="1" dirty="0"/>
              <a:t>delavnic</a:t>
            </a:r>
            <a:r>
              <a:rPr lang="sl-SI" sz="2000" dirty="0"/>
              <a:t>, ki jih bodo organizirali in izvajali </a:t>
            </a:r>
            <a:endParaRPr lang="sl-SI" sz="2000" dirty="0" smtClean="0"/>
          </a:p>
          <a:p>
            <a:pPr marL="0" indent="0">
              <a:buNone/>
            </a:pPr>
            <a:r>
              <a:rPr lang="sl-SI" sz="2000" dirty="0"/>
              <a:t> </a:t>
            </a:r>
            <a:r>
              <a:rPr lang="sl-SI" sz="2000" dirty="0" smtClean="0"/>
              <a:t>                     sodelujoči </a:t>
            </a:r>
            <a:r>
              <a:rPr lang="sl-SI" sz="2000" dirty="0"/>
              <a:t>partnerji. </a:t>
            </a:r>
            <a:endParaRPr lang="sl-SI" sz="2000" dirty="0" smtClean="0"/>
          </a:p>
          <a:p>
            <a:pPr marL="0" indent="0">
              <a:buNone/>
            </a:pPr>
            <a:r>
              <a:rPr lang="sl-SI" sz="2000" b="1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Aktivnost 2:</a:t>
            </a:r>
            <a:r>
              <a:rPr lang="sl-SI" sz="20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Vsak dijak v klubu vodi </a:t>
            </a:r>
            <a:r>
              <a:rPr lang="sl-SI" sz="2000" b="1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e-listovnik</a:t>
            </a:r>
            <a:r>
              <a:rPr lang="sl-SI" sz="20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(e-</a:t>
            </a:r>
            <a:r>
              <a:rPr lang="sl-SI" sz="2000" dirty="0" err="1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portfolio</a:t>
            </a:r>
            <a:r>
              <a:rPr lang="sl-SI" sz="20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), v katerem </a:t>
            </a:r>
          </a:p>
          <a:p>
            <a:pPr marL="0" indent="0">
              <a:buNone/>
            </a:pPr>
            <a:r>
              <a:rPr lang="sl-SI" sz="2000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l-SI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                     </a:t>
            </a:r>
            <a:r>
              <a:rPr lang="sl-SI" sz="20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beleži/dokumentira potek opravljanja aktivnosti v </a:t>
            </a:r>
          </a:p>
          <a:p>
            <a:pPr marL="0" indent="0">
              <a:buNone/>
            </a:pPr>
            <a:r>
              <a:rPr lang="sl-SI" sz="2000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l-SI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                     </a:t>
            </a:r>
            <a:r>
              <a:rPr lang="sl-SI" sz="20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spletnem okolju.</a:t>
            </a:r>
          </a:p>
          <a:p>
            <a:pPr marL="0" indent="0">
              <a:buNone/>
            </a:pPr>
            <a:r>
              <a:rPr lang="sl-SI" sz="2000" b="1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Aktivnost 3:</a:t>
            </a:r>
            <a:r>
              <a:rPr lang="sl-SI" sz="20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l-SI" sz="2000" dirty="0">
                <a:latin typeface="Arial" panose="020B0604020202020204" pitchFamily="34" charset="0"/>
                <a:ea typeface="Arial" panose="020B0604020202020204" pitchFamily="34" charset="0"/>
              </a:rPr>
              <a:t>Dijak bo pomen varne mobilnosti širil med vrstniki tako, </a:t>
            </a:r>
          </a:p>
          <a:p>
            <a:pPr marL="0" indent="0">
              <a:buNone/>
            </a:pPr>
            <a:r>
              <a:rPr lang="sl-SI" sz="2000" dirty="0">
                <a:latin typeface="Arial" panose="020B0604020202020204" pitchFamily="34" charset="0"/>
                <a:ea typeface="Arial" panose="020B0604020202020204" pitchFamily="34" charset="0"/>
              </a:rPr>
              <a:t>                      da bo v obdobju treh letih v klub povabil </a:t>
            </a:r>
            <a:r>
              <a:rPr lang="sl-SI" sz="2000" b="1" dirty="0">
                <a:latin typeface="Arial" panose="020B0604020202020204" pitchFamily="34" charset="0"/>
                <a:ea typeface="Arial" panose="020B0604020202020204" pitchFamily="34" charset="0"/>
              </a:rPr>
              <a:t>enega novega </a:t>
            </a:r>
          </a:p>
          <a:p>
            <a:pPr marL="0" indent="0">
              <a:buNone/>
            </a:pPr>
            <a:r>
              <a:rPr lang="sl-SI" sz="2000" b="1" dirty="0">
                <a:latin typeface="Arial" panose="020B0604020202020204" pitchFamily="34" charset="0"/>
                <a:ea typeface="Arial" panose="020B0604020202020204" pitchFamily="34" charset="0"/>
              </a:rPr>
              <a:t>                      člana</a:t>
            </a:r>
            <a:r>
              <a:rPr lang="sl-SI" sz="2000" dirty="0"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sl-SI" sz="2000" b="1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Aktivnost 4:</a:t>
            </a:r>
            <a:r>
              <a:rPr lang="sl-SI" sz="20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l-SI" sz="2000" dirty="0">
                <a:latin typeface="Arial" panose="020B0604020202020204" pitchFamily="34" charset="0"/>
                <a:ea typeface="Arial" panose="020B0604020202020204" pitchFamily="34" charset="0"/>
              </a:rPr>
              <a:t>Na šoli bodo opravili </a:t>
            </a:r>
            <a:r>
              <a:rPr lang="sl-SI" sz="2000" b="1" dirty="0">
                <a:latin typeface="Arial" panose="020B0604020202020204" pitchFamily="34" charset="0"/>
                <a:ea typeface="Arial" panose="020B0604020202020204" pitchFamily="34" charset="0"/>
              </a:rPr>
              <a:t>raziskovalno/projektno nalogo.</a:t>
            </a:r>
            <a:endParaRPr lang="sl-SI" sz="20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sl-SI" sz="2000" b="1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Aktivnost 5:</a:t>
            </a:r>
            <a:r>
              <a:rPr lang="sl-SI" sz="20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l-SI" sz="2000" dirty="0">
                <a:latin typeface="Arial" panose="020B0604020202020204" pitchFamily="34" charset="0"/>
                <a:ea typeface="Arial" panose="020B0604020202020204" pitchFamily="34" charset="0"/>
              </a:rPr>
              <a:t>Dijak bo </a:t>
            </a:r>
            <a:r>
              <a:rPr lang="sl-SI" sz="2000" b="1" dirty="0">
                <a:latin typeface="Arial" panose="020B0604020202020204" pitchFamily="34" charset="0"/>
                <a:ea typeface="Arial" panose="020B0604020202020204" pitchFamily="34" charset="0"/>
              </a:rPr>
              <a:t>sodeloval na</a:t>
            </a:r>
            <a:r>
              <a:rPr lang="sl-SI" sz="2000" dirty="0">
                <a:latin typeface="Arial" panose="020B0604020202020204" pitchFamily="34" charset="0"/>
                <a:ea typeface="Arial" panose="020B0604020202020204" pitchFamily="34" charset="0"/>
              </a:rPr>
              <a:t> najmanj </a:t>
            </a:r>
            <a:r>
              <a:rPr lang="sl-SI" sz="2000" b="1" dirty="0">
                <a:latin typeface="Arial" panose="020B0604020202020204" pitchFamily="34" charset="0"/>
                <a:ea typeface="Arial" panose="020B0604020202020204" pitchFamily="34" charset="0"/>
              </a:rPr>
              <a:t>dveh natečajih</a:t>
            </a:r>
            <a:r>
              <a:rPr lang="sl-SI" sz="2000" dirty="0">
                <a:latin typeface="Arial" panose="020B0604020202020204" pitchFamily="34" charset="0"/>
                <a:ea typeface="Arial" panose="020B0604020202020204" pitchFamily="34" charset="0"/>
              </a:rPr>
              <a:t> s </a:t>
            </a:r>
          </a:p>
          <a:p>
            <a:pPr marL="0" indent="0">
              <a:buNone/>
            </a:pPr>
            <a:r>
              <a:rPr lang="sl-SI" sz="2000" dirty="0">
                <a:latin typeface="Arial" panose="020B0604020202020204" pitchFamily="34" charset="0"/>
                <a:ea typeface="Arial" panose="020B0604020202020204" pitchFamily="34" charset="0"/>
              </a:rPr>
              <a:t>                      področja varne mobilnosti. </a:t>
            </a:r>
          </a:p>
          <a:p>
            <a:pPr marL="0" indent="0">
              <a:buNone/>
            </a:pPr>
            <a:r>
              <a:rPr lang="sl-SI" sz="2000" b="1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Aktivnost 6: </a:t>
            </a:r>
            <a:r>
              <a:rPr lang="sl-SI" sz="20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Dijak se bo</a:t>
            </a:r>
            <a:r>
              <a:rPr lang="sl-SI" sz="2000" b="1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vključil v aktivnosti šole na temo varne    </a:t>
            </a:r>
          </a:p>
          <a:p>
            <a:pPr marL="0" indent="0">
              <a:buNone/>
            </a:pPr>
            <a:r>
              <a:rPr lang="sl-SI" sz="2000" b="1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l-SI" sz="2000" b="1" dirty="0" smtClean="0">
                <a:latin typeface="Arial" panose="020B0604020202020204" pitchFamily="34" charset="0"/>
                <a:ea typeface="Arial" panose="020B0604020202020204" pitchFamily="34" charset="0"/>
              </a:rPr>
              <a:t>                     </a:t>
            </a:r>
            <a:r>
              <a:rPr lang="sl-SI" sz="2000" b="1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mobilnosti</a:t>
            </a:r>
            <a:r>
              <a:rPr lang="sl-SI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l-SI" sz="2000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ali v </a:t>
            </a:r>
            <a:r>
              <a:rPr lang="sl-SI" sz="2000" b="1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ponujene aktivnosti šol regijskih </a:t>
            </a:r>
          </a:p>
          <a:p>
            <a:pPr marL="0" indent="0">
              <a:buNone/>
            </a:pPr>
            <a:r>
              <a:rPr lang="sl-SI" sz="2000" b="1" dirty="0"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sl-SI" sz="2000" b="1" dirty="0" smtClean="0">
                <a:latin typeface="Arial" panose="020B0604020202020204" pitchFamily="34" charset="0"/>
                <a:ea typeface="Arial" panose="020B0604020202020204" pitchFamily="34" charset="0"/>
              </a:rPr>
              <a:t>                     </a:t>
            </a:r>
            <a:r>
              <a:rPr lang="sl-SI" sz="2000" b="1" dirty="0" smtClean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središč.</a:t>
            </a:r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176858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2382</TotalTime>
  <Words>1112</Words>
  <Application>Microsoft Office PowerPoint</Application>
  <PresentationFormat>Diaprojekcija na zaslonu (4:3)</PresentationFormat>
  <Paragraphs>152</Paragraphs>
  <Slides>23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Default Design</vt:lpstr>
      <vt:lpstr>  PROJEKT TRAJNOSTNA MOBILNOST DIJAKOV  Akcija: Dijaki dijakom za varno mobilnost v srednjih šolah in dijaških domovi  Sestanek s partnerji  </vt:lpstr>
      <vt:lpstr>Program srečanja</vt:lpstr>
      <vt:lpstr>PROJEKT</vt:lpstr>
      <vt:lpstr>PowerPointova predstavitev</vt:lpstr>
      <vt:lpstr>5 regijskih središč</vt:lpstr>
      <vt:lpstr>5 regijskih središč</vt:lpstr>
      <vt:lpstr>O AKCIJI</vt:lpstr>
      <vt:lpstr> CILJI AKCIJE  </vt:lpstr>
      <vt:lpstr>AKTIVNOSTI (iz dokumenta) </vt:lpstr>
      <vt:lpstr>DINAMIKA DELA I</vt:lpstr>
      <vt:lpstr>OBVEZNOSTI DIJAKA</vt:lpstr>
      <vt:lpstr>VREDNOTENJE DIJAKOV</vt:lpstr>
      <vt:lpstr>VLOGA REG. SREDIŠČ</vt:lpstr>
      <vt:lpstr>VLOGA SODELUJOČIH PARTNERJEV</vt:lpstr>
      <vt:lpstr>NALOGA ZRSŠ</vt:lpstr>
      <vt:lpstr>VLOGA STROKOVNIH KONZULENTOV</vt:lpstr>
      <vt:lpstr>SPLETNA ORODJA</vt:lpstr>
      <vt:lpstr>SPLETNA UČILNICA</vt:lpstr>
      <vt:lpstr>Vodenje aktivnosti v SU in GDrive</vt:lpstr>
      <vt:lpstr>Twitter račun @varnamobilnost</vt:lpstr>
      <vt:lpstr>PowerPointova predstavitev</vt:lpstr>
      <vt:lpstr>ORGANIZACIJA DELAVNIC</vt:lpstr>
      <vt:lpstr>Razprava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TEORETIČNI DEL KOLESARSKEGA IZPITA (20 ur)</dc:title>
  <dc:creator>Joze Strmec</dc:creator>
  <cp:lastModifiedBy>MD</cp:lastModifiedBy>
  <cp:revision>189</cp:revision>
  <cp:lastPrinted>2018-01-17T09:54:29Z</cp:lastPrinted>
  <dcterms:created xsi:type="dcterms:W3CDTF">2005-07-03T15:02:30Z</dcterms:created>
  <dcterms:modified xsi:type="dcterms:W3CDTF">2019-10-08T13:26:46Z</dcterms:modified>
</cp:coreProperties>
</file>