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51"/>
  </p:handoutMasterIdLst>
  <p:sldIdLst>
    <p:sldId id="264" r:id="rId2"/>
    <p:sldId id="395" r:id="rId3"/>
    <p:sldId id="311" r:id="rId4"/>
    <p:sldId id="368" r:id="rId5"/>
    <p:sldId id="431" r:id="rId6"/>
    <p:sldId id="432" r:id="rId7"/>
    <p:sldId id="446" r:id="rId8"/>
    <p:sldId id="438" r:id="rId9"/>
    <p:sldId id="439" r:id="rId10"/>
    <p:sldId id="440" r:id="rId11"/>
    <p:sldId id="441" r:id="rId12"/>
    <p:sldId id="442" r:id="rId13"/>
    <p:sldId id="443" r:id="rId14"/>
    <p:sldId id="444" r:id="rId15"/>
    <p:sldId id="445" r:id="rId16"/>
    <p:sldId id="423" r:id="rId17"/>
    <p:sldId id="433" r:id="rId18"/>
    <p:sldId id="437" r:id="rId19"/>
    <p:sldId id="434" r:id="rId20"/>
    <p:sldId id="435" r:id="rId21"/>
    <p:sldId id="430" r:id="rId22"/>
    <p:sldId id="380" r:id="rId23"/>
    <p:sldId id="426" r:id="rId24"/>
    <p:sldId id="358" r:id="rId25"/>
    <p:sldId id="409" r:id="rId26"/>
    <p:sldId id="411" r:id="rId27"/>
    <p:sldId id="412" r:id="rId28"/>
    <p:sldId id="360" r:id="rId29"/>
    <p:sldId id="397" r:id="rId30"/>
    <p:sldId id="402" r:id="rId31"/>
    <p:sldId id="382" r:id="rId32"/>
    <p:sldId id="383" r:id="rId33"/>
    <p:sldId id="384" r:id="rId34"/>
    <p:sldId id="385" r:id="rId35"/>
    <p:sldId id="386" r:id="rId36"/>
    <p:sldId id="387" r:id="rId37"/>
    <p:sldId id="388" r:id="rId38"/>
    <p:sldId id="389" r:id="rId39"/>
    <p:sldId id="394" r:id="rId40"/>
    <p:sldId id="363" r:id="rId41"/>
    <p:sldId id="364" r:id="rId42"/>
    <p:sldId id="413" r:id="rId43"/>
    <p:sldId id="417" r:id="rId44"/>
    <p:sldId id="418" r:id="rId45"/>
    <p:sldId id="419" r:id="rId46"/>
    <p:sldId id="420" r:id="rId47"/>
    <p:sldId id="341" r:id="rId48"/>
    <p:sldId id="326" r:id="rId49"/>
    <p:sldId id="421" r:id="rId50"/>
  </p:sldIdLst>
  <p:sldSz cx="9144000" cy="6858000" type="screen4x3"/>
  <p:notesSz cx="6797675" cy="9926638"/>
  <p:defaultTextStyle>
    <a:defPPr>
      <a:defRPr lang="sl-S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5A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398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7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0307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7" y="9430307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9DBE02A-0C3D-498A-BC1F-805495455E92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EFE61-447D-4A9D-A923-0B60244667D9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37953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2538A-9BB6-440A-B99C-7A46041E1343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64130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0BE240-801E-40EE-B5CB-AF4EB55C7F5E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72918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0000">
            <a:off x="8420598" y="-12700"/>
            <a:ext cx="1787100" cy="2806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482" y="777874"/>
            <a:ext cx="736637" cy="500063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55055" y="482886"/>
            <a:ext cx="7099192" cy="1079304"/>
          </a:xfr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55054" y="2075380"/>
            <a:ext cx="7099193" cy="431514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content</a:t>
            </a:r>
          </a:p>
        </p:txBody>
      </p:sp>
    </p:spTree>
    <p:extLst>
      <p:ext uri="{BB962C8B-B14F-4D97-AF65-F5344CB8AC3E}">
        <p14:creationId xmlns:p14="http://schemas.microsoft.com/office/powerpoint/2010/main" val="1264354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D37BB-232F-47E3-BA66-AF67A8189939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48858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5C4A4-6D7F-4FF1-B7EF-AC7A234D8C6C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9425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8E126-9D6B-4B23-B089-23AE7FB0099D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68407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C468F-4F98-40D6-949F-E74FBA4EC089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33620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05FDF-D939-4D1B-A2BC-399D43C5B5CF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76514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20C99-8D50-4968-ACA5-57BD9B35CDD0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60643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E6B38-2FCF-405B-91D1-264A3E5A3745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83627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smtClean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F7E73-9388-44C8-86B1-80201F725933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899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1_noga_druga_stran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9625"/>
            <a:ext cx="9144000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9" descr="cycle_pic"/>
          <p:cNvPicPr>
            <a:picLocks noChangeAspect="1" noChangeArrowheads="1"/>
          </p:cNvPicPr>
          <p:nvPr userDrawn="1"/>
        </p:nvPicPr>
        <p:blipFill>
          <a:blip r:embed="rId15">
            <a:lum bright="82000" contrast="-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3200"/>
            <a:ext cx="9144000" cy="608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Click to edit Master text styles</a:t>
            </a:r>
          </a:p>
          <a:p>
            <a:pPr lvl="1"/>
            <a:r>
              <a:rPr lang="sl-SI" altLang="sl-SI" smtClean="0"/>
              <a:t>Second level</a:t>
            </a:r>
          </a:p>
          <a:p>
            <a:pPr lvl="2"/>
            <a:r>
              <a:rPr lang="sl-SI" altLang="sl-SI" smtClean="0"/>
              <a:t>Third level</a:t>
            </a:r>
          </a:p>
          <a:p>
            <a:pPr lvl="3"/>
            <a:r>
              <a:rPr lang="sl-SI" altLang="sl-SI" smtClean="0"/>
              <a:t>Fourth level</a:t>
            </a:r>
          </a:p>
          <a:p>
            <a:pPr lvl="4"/>
            <a:r>
              <a:rPr lang="sl-SI" altLang="sl-SI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AEA9A968-EEFE-4A7E-B1E4-FAC6A48A8FCF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cid:image002.png@01D362AC.D6D33820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../Delavnice%20partnerjev/SEZNAM%20DELAVNIC%20PARTNERJEV,%20reg.%20sredi&#353;&#269;%20v%20akciji.do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../Delavnice%20partnerjev/SEZNAM%20DELAVNIC%20PARTNERJEV,%20reg.%20sredi&#353;&#269;%20v%20akciji.doc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Delavnica,%20navodila.docx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../ON%20ZRS&#352;/12.9.2018%20Operativni%20na&#269;rt%20in%20poor&#269;ilo%20Dijaki%20dijakom%20za%20varno_mobilnost%20ZRS&#352;%20Marta%20Novak%202018-19.docx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A%204,%20raziskovalna%20naloga%20Navodila%20za%20izdelavo.docx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arnes.si/~ljzotks2/gzm/" TargetMode="External"/><Relationship Id="rId2" Type="http://schemas.openxmlformats.org/officeDocument/2006/relationships/hyperlink" Target="http://www2.arnes.si/~ljzotks2/gzm/dokumenti/napotki.html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A%205%20NAGRADNI%20NATE&#268;AJ.docx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skupnost.sio.si/course/view.php?id=9469" TargetMode="External"/><Relationship Id="rId2" Type="http://schemas.openxmlformats.org/officeDocument/2006/relationships/hyperlink" Target="http://url.sio.si/VM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az_MQiwlibivbBLBypGur6FoVkGWupREit2kymM8nQs/edit#gid=0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cs.google.com/spreadsheets/d/1IoshmshtLKN6sNN6Kw_U0OZxOd_9vLYtp0GRLCegiKw/edit#gid=1784120548" TargetMode="External"/><Relationship Id="rId4" Type="http://schemas.openxmlformats.org/officeDocument/2006/relationships/hyperlink" Target="https://skupnost.sio.si/course/view.php?id=9469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video.arnes.si/portal/overview.zul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skupnost.sio.si/course/view.php?id=9469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skupnost.sio.si/course/view.php?id=9469" TargetMode="External"/><Relationship Id="rId2" Type="http://schemas.openxmlformats.org/officeDocument/2006/relationships/hyperlink" Target="mailto:marta.novak@zrss.si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599" y="4669619"/>
            <a:ext cx="6400800" cy="1752600"/>
          </a:xfrm>
        </p:spPr>
        <p:txBody>
          <a:bodyPr/>
          <a:lstStyle/>
          <a:p>
            <a:pPr eaLnBrk="1" hangingPunct="1"/>
            <a:r>
              <a:rPr lang="sl-SI" altLang="sl-SI" sz="1600" dirty="0" smtClean="0"/>
              <a:t>Mag. Marta Novak, Mojca Dolinar, </a:t>
            </a:r>
          </a:p>
          <a:p>
            <a:pPr eaLnBrk="1" hangingPunct="1"/>
            <a:r>
              <a:rPr lang="sl-SI" altLang="sl-SI" sz="1600" dirty="0" smtClean="0"/>
              <a:t>Zavod </a:t>
            </a:r>
            <a:r>
              <a:rPr lang="sl-SI" altLang="sl-SI" sz="1600" dirty="0"/>
              <a:t>RS za šolstvo</a:t>
            </a:r>
          </a:p>
          <a:p>
            <a:pPr eaLnBrk="1" hangingPunct="1"/>
            <a:endParaRPr lang="sl-SI" altLang="sl-SI" sz="1600" dirty="0" smtClean="0"/>
          </a:p>
          <a:p>
            <a:pPr eaLnBrk="1" hangingPunct="1"/>
            <a:r>
              <a:rPr lang="sl-SI" altLang="sl-SI" sz="1600" dirty="0" smtClean="0"/>
              <a:t>Ljubljana, 9.10.2019</a:t>
            </a:r>
          </a:p>
        </p:txBody>
      </p:sp>
      <p:pic>
        <p:nvPicPr>
          <p:cNvPr id="3077" name="image2.jpg" descr="image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437" y="897590"/>
            <a:ext cx="1381125" cy="930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pic>
        <p:nvPicPr>
          <p:cNvPr id="3078" name="Slika 4" descr="http://intranetmizs/PublishingImages/MIZS_slo.png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02" y="922638"/>
            <a:ext cx="2857500" cy="59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0" y="98886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204" y="392202"/>
            <a:ext cx="1188132" cy="1527599"/>
          </a:xfrm>
          <a:prstGeom prst="rect">
            <a:avLst/>
          </a:prstGeom>
        </p:spPr>
      </p:pic>
      <p:sp>
        <p:nvSpPr>
          <p:cNvPr id="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4" y="2360191"/>
            <a:ext cx="7772400" cy="1470025"/>
          </a:xfrm>
        </p:spPr>
        <p:txBody>
          <a:bodyPr/>
          <a:lstStyle/>
          <a:p>
            <a:pPr eaLnBrk="1" hangingPunct="1"/>
            <a:r>
              <a:rPr lang="pl-PL" altLang="sl-SI" sz="3200" b="1" dirty="0" smtClean="0"/>
              <a:t>PROJEKT</a:t>
            </a:r>
            <a:br>
              <a:rPr lang="pl-PL" altLang="sl-SI" sz="3200" b="1" dirty="0" smtClean="0"/>
            </a:br>
            <a:r>
              <a:rPr lang="pl-PL" altLang="sl-SI" sz="3200" b="1" dirty="0" smtClean="0"/>
              <a:t>TRAJNOSTNA MOBILNOST DIJAKOV</a:t>
            </a:r>
            <a:br>
              <a:rPr lang="pl-PL" altLang="sl-SI" sz="3200" b="1" dirty="0" smtClean="0"/>
            </a:br>
            <a:r>
              <a:rPr lang="pl-PL" altLang="sl-SI" sz="2800" b="1" dirty="0" smtClean="0"/>
              <a:t>Akcija: Dijaki dijakom za varno mobilnost v srednjih šolah</a:t>
            </a:r>
            <a:br>
              <a:rPr lang="pl-PL" altLang="sl-SI" sz="2800" b="1" dirty="0" smtClean="0"/>
            </a:br>
            <a:r>
              <a:rPr lang="pl-PL" altLang="sl-SI" sz="2800" b="1" dirty="0" smtClean="0"/>
              <a:t>5. delovno srečanje </a:t>
            </a:r>
            <a:endParaRPr lang="sl-SI" altLang="sl-SI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  <p:bldP spid="10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9882" y="-279412"/>
            <a:ext cx="8229600" cy="1143000"/>
          </a:xfrm>
        </p:spPr>
        <p:txBody>
          <a:bodyPr/>
          <a:lstStyle/>
          <a:p>
            <a:r>
              <a:rPr lang="sl-SI" sz="3600" b="1" dirty="0" smtClean="0"/>
              <a:t>AKTIVNOSTI (iz dokumenta) </a:t>
            </a:r>
            <a:endParaRPr lang="sl-SI" sz="36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56829" y="771212"/>
            <a:ext cx="8229600" cy="4813995"/>
          </a:xfrm>
        </p:spPr>
        <p:txBody>
          <a:bodyPr/>
          <a:lstStyle/>
          <a:p>
            <a:pPr marL="0" indent="0">
              <a:buNone/>
            </a:pPr>
            <a:r>
              <a:rPr lang="sl-SI" sz="2000" b="1" dirty="0" smtClean="0"/>
              <a:t>Aktivnost </a:t>
            </a:r>
            <a:r>
              <a:rPr lang="sl-SI" sz="2000" b="1" dirty="0"/>
              <a:t>1:</a:t>
            </a:r>
            <a:r>
              <a:rPr lang="sl-SI" sz="2000" dirty="0"/>
              <a:t> Udeležil se bo </a:t>
            </a:r>
            <a:r>
              <a:rPr lang="sl-SI" sz="2000" b="1" dirty="0"/>
              <a:t>delavnic</a:t>
            </a:r>
            <a:r>
              <a:rPr lang="sl-SI" sz="2000" dirty="0"/>
              <a:t>, ki jih bodo organizirali in izvajali </a:t>
            </a:r>
            <a:endParaRPr lang="sl-SI" sz="2000" dirty="0" smtClean="0"/>
          </a:p>
          <a:p>
            <a:pPr marL="0" indent="0">
              <a:buNone/>
            </a:pPr>
            <a:r>
              <a:rPr lang="sl-SI" sz="2000" dirty="0"/>
              <a:t> </a:t>
            </a:r>
            <a:r>
              <a:rPr lang="sl-SI" sz="2000" dirty="0" smtClean="0"/>
              <a:t>                     sodelujoči </a:t>
            </a:r>
            <a:r>
              <a:rPr lang="sl-SI" sz="2000" dirty="0"/>
              <a:t>partnerji. </a:t>
            </a:r>
            <a:endParaRPr lang="sl-SI" sz="2000" dirty="0" smtClean="0"/>
          </a:p>
          <a:p>
            <a:pPr marL="0" indent="0">
              <a:buNone/>
            </a:pPr>
            <a:r>
              <a:rPr lang="sl-SI" sz="2000" b="1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Aktivnost 2:</a:t>
            </a:r>
            <a:r>
              <a:rPr lang="sl-SI" sz="2000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Vsak dijak v klubu vodi </a:t>
            </a:r>
            <a:r>
              <a:rPr lang="sl-SI" sz="2000" b="1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e-listovnik</a:t>
            </a:r>
            <a:r>
              <a:rPr lang="sl-SI" sz="2000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(e-</a:t>
            </a:r>
            <a:r>
              <a:rPr lang="sl-SI" sz="20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portfolio</a:t>
            </a:r>
            <a:r>
              <a:rPr lang="sl-SI" sz="2000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), v katerem </a:t>
            </a:r>
          </a:p>
          <a:p>
            <a:pPr marL="0" indent="0">
              <a:buNone/>
            </a:pPr>
            <a:r>
              <a:rPr lang="sl-SI" sz="20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sl-SI" sz="2000" dirty="0" smtClean="0">
                <a:latin typeface="Arial" panose="020B0604020202020204" pitchFamily="34" charset="0"/>
                <a:ea typeface="Arial" panose="020B0604020202020204" pitchFamily="34" charset="0"/>
              </a:rPr>
              <a:t>                     </a:t>
            </a:r>
            <a:r>
              <a:rPr lang="sl-SI" sz="2000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beleži/dokumentira potek opravljanja aktivnosti v </a:t>
            </a:r>
          </a:p>
          <a:p>
            <a:pPr marL="0" indent="0">
              <a:buNone/>
            </a:pPr>
            <a:r>
              <a:rPr lang="sl-SI" sz="20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sl-SI" sz="2000" dirty="0" smtClean="0">
                <a:latin typeface="Arial" panose="020B0604020202020204" pitchFamily="34" charset="0"/>
                <a:ea typeface="Arial" panose="020B0604020202020204" pitchFamily="34" charset="0"/>
              </a:rPr>
              <a:t>                     </a:t>
            </a:r>
            <a:r>
              <a:rPr lang="sl-SI" sz="2000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spletnem okolju.</a:t>
            </a:r>
          </a:p>
          <a:p>
            <a:pPr marL="0" indent="0">
              <a:buNone/>
            </a:pPr>
            <a:r>
              <a:rPr lang="sl-SI" sz="2000" b="1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Aktivnost 3:</a:t>
            </a:r>
            <a:r>
              <a:rPr lang="sl-SI" sz="2000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sl-SI" sz="2000" dirty="0">
                <a:latin typeface="Arial" panose="020B0604020202020204" pitchFamily="34" charset="0"/>
                <a:ea typeface="Arial" panose="020B0604020202020204" pitchFamily="34" charset="0"/>
              </a:rPr>
              <a:t>Dijak bo pomen varne mobilnosti širil med vrstniki tako, </a:t>
            </a:r>
          </a:p>
          <a:p>
            <a:pPr marL="0" indent="0">
              <a:buNone/>
            </a:pPr>
            <a:r>
              <a:rPr lang="sl-SI" sz="2000" dirty="0">
                <a:latin typeface="Arial" panose="020B0604020202020204" pitchFamily="34" charset="0"/>
                <a:ea typeface="Arial" panose="020B0604020202020204" pitchFamily="34" charset="0"/>
              </a:rPr>
              <a:t>                      da bo v obdobju treh letih v klub povabil </a:t>
            </a:r>
            <a:r>
              <a:rPr lang="sl-SI" sz="2000" b="1" dirty="0">
                <a:latin typeface="Arial" panose="020B0604020202020204" pitchFamily="34" charset="0"/>
                <a:ea typeface="Arial" panose="020B0604020202020204" pitchFamily="34" charset="0"/>
              </a:rPr>
              <a:t>enega novega </a:t>
            </a:r>
          </a:p>
          <a:p>
            <a:pPr marL="0" indent="0">
              <a:buNone/>
            </a:pPr>
            <a:r>
              <a:rPr lang="sl-SI" sz="2000" b="1" dirty="0">
                <a:latin typeface="Arial" panose="020B0604020202020204" pitchFamily="34" charset="0"/>
                <a:ea typeface="Arial" panose="020B0604020202020204" pitchFamily="34" charset="0"/>
              </a:rPr>
              <a:t>                      člana</a:t>
            </a:r>
            <a:r>
              <a:rPr lang="sl-SI" sz="2000" dirty="0"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sl-SI" sz="2000" b="1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Aktivnost 4:</a:t>
            </a:r>
            <a:r>
              <a:rPr lang="sl-SI" sz="2000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sl-SI" sz="2000" dirty="0">
                <a:latin typeface="Arial" panose="020B0604020202020204" pitchFamily="34" charset="0"/>
                <a:ea typeface="Arial" panose="020B0604020202020204" pitchFamily="34" charset="0"/>
              </a:rPr>
              <a:t>Na šoli bodo opravili </a:t>
            </a:r>
            <a:r>
              <a:rPr lang="sl-SI" sz="2000" b="1" dirty="0">
                <a:latin typeface="Arial" panose="020B0604020202020204" pitchFamily="34" charset="0"/>
                <a:ea typeface="Arial" panose="020B0604020202020204" pitchFamily="34" charset="0"/>
              </a:rPr>
              <a:t>raziskovalno/projektno nalogo.</a:t>
            </a:r>
            <a:endParaRPr lang="sl-SI" sz="20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indent="0">
              <a:buNone/>
            </a:pPr>
            <a:r>
              <a:rPr lang="sl-SI" sz="2000" b="1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Aktivnost 5:</a:t>
            </a:r>
            <a:r>
              <a:rPr lang="sl-SI" sz="2000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sl-SI" sz="2000" dirty="0">
                <a:latin typeface="Arial" panose="020B0604020202020204" pitchFamily="34" charset="0"/>
                <a:ea typeface="Arial" panose="020B0604020202020204" pitchFamily="34" charset="0"/>
              </a:rPr>
              <a:t>Dijak bo </a:t>
            </a:r>
            <a:r>
              <a:rPr lang="sl-SI" sz="2000" b="1" dirty="0">
                <a:latin typeface="Arial" panose="020B0604020202020204" pitchFamily="34" charset="0"/>
                <a:ea typeface="Arial" panose="020B0604020202020204" pitchFamily="34" charset="0"/>
              </a:rPr>
              <a:t>sodeloval na</a:t>
            </a:r>
            <a:r>
              <a:rPr lang="sl-SI" sz="2000" dirty="0">
                <a:latin typeface="Arial" panose="020B0604020202020204" pitchFamily="34" charset="0"/>
                <a:ea typeface="Arial" panose="020B0604020202020204" pitchFamily="34" charset="0"/>
              </a:rPr>
              <a:t> najmanj </a:t>
            </a:r>
            <a:r>
              <a:rPr lang="sl-SI" sz="2000" b="1" dirty="0">
                <a:latin typeface="Arial" panose="020B0604020202020204" pitchFamily="34" charset="0"/>
                <a:ea typeface="Arial" panose="020B0604020202020204" pitchFamily="34" charset="0"/>
              </a:rPr>
              <a:t>dveh natečajih</a:t>
            </a:r>
            <a:r>
              <a:rPr lang="sl-SI" sz="2000" dirty="0">
                <a:latin typeface="Arial" panose="020B0604020202020204" pitchFamily="34" charset="0"/>
                <a:ea typeface="Arial" panose="020B0604020202020204" pitchFamily="34" charset="0"/>
              </a:rPr>
              <a:t> s </a:t>
            </a:r>
          </a:p>
          <a:p>
            <a:pPr marL="0" indent="0">
              <a:buNone/>
            </a:pPr>
            <a:r>
              <a:rPr lang="sl-SI" sz="2000" dirty="0">
                <a:latin typeface="Arial" panose="020B0604020202020204" pitchFamily="34" charset="0"/>
                <a:ea typeface="Arial" panose="020B0604020202020204" pitchFamily="34" charset="0"/>
              </a:rPr>
              <a:t>                      področja varne mobilnosti. </a:t>
            </a:r>
          </a:p>
          <a:p>
            <a:pPr marL="0" indent="0">
              <a:buNone/>
            </a:pPr>
            <a:r>
              <a:rPr lang="sl-SI" sz="2000" b="1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Aktivnost 6: </a:t>
            </a:r>
            <a:r>
              <a:rPr lang="sl-SI" sz="2000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Dijak se bo</a:t>
            </a:r>
            <a:r>
              <a:rPr lang="sl-SI" sz="2000" b="1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vključil v aktivnosti šole na temo varne    </a:t>
            </a:r>
          </a:p>
          <a:p>
            <a:pPr marL="0" indent="0">
              <a:buNone/>
            </a:pPr>
            <a:r>
              <a:rPr lang="sl-SI" sz="2000" b="1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sl-SI" sz="2000" b="1" dirty="0" smtClean="0">
                <a:latin typeface="Arial" panose="020B0604020202020204" pitchFamily="34" charset="0"/>
                <a:ea typeface="Arial" panose="020B0604020202020204" pitchFamily="34" charset="0"/>
              </a:rPr>
              <a:t>                     </a:t>
            </a:r>
            <a:r>
              <a:rPr lang="sl-SI" sz="2000" b="1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mobilnosti</a:t>
            </a:r>
            <a:r>
              <a:rPr lang="sl-SI" sz="2000" dirty="0" smtClean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sl-SI" sz="2000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ali v </a:t>
            </a:r>
            <a:r>
              <a:rPr lang="sl-SI" sz="2000" b="1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ponujene aktivnosti šol regijskih </a:t>
            </a:r>
          </a:p>
          <a:p>
            <a:pPr marL="0" indent="0">
              <a:buNone/>
            </a:pPr>
            <a:r>
              <a:rPr lang="sl-SI" sz="2000" b="1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sl-SI" sz="2000" b="1" dirty="0" smtClean="0">
                <a:latin typeface="Arial" panose="020B0604020202020204" pitchFamily="34" charset="0"/>
                <a:ea typeface="Arial" panose="020B0604020202020204" pitchFamily="34" charset="0"/>
              </a:rPr>
              <a:t>                     </a:t>
            </a:r>
            <a:r>
              <a:rPr lang="sl-SI" sz="2000" b="1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središč.</a:t>
            </a:r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68466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41516" y="-14472"/>
            <a:ext cx="8229600" cy="1143000"/>
          </a:xfrm>
        </p:spPr>
        <p:txBody>
          <a:bodyPr/>
          <a:lstStyle/>
          <a:p>
            <a:r>
              <a:rPr lang="sl-SI" dirty="0"/>
              <a:t>DINAMIKA </a:t>
            </a:r>
            <a:r>
              <a:rPr lang="sl-SI" dirty="0" smtClean="0"/>
              <a:t>DELA I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24548" y="130476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sl-SI" sz="2400" b="1" dirty="0"/>
              <a:t>Na ravni šole: </a:t>
            </a:r>
            <a:r>
              <a:rPr lang="sl-SI" sz="2400" b="1" dirty="0" smtClean="0"/>
              <a:t>za dijaka</a:t>
            </a:r>
          </a:p>
          <a:p>
            <a:pPr marL="514350" lvl="0" indent="-514350">
              <a:buFont typeface="+mj-lt"/>
              <a:buAutoNum type="arabicPeriod"/>
            </a:pPr>
            <a:r>
              <a:rPr lang="sl-SI" sz="2400" dirty="0" smtClean="0"/>
              <a:t>Aktivna udeležba </a:t>
            </a:r>
            <a:r>
              <a:rPr lang="sl-SI" sz="2400" dirty="0"/>
              <a:t>na </a:t>
            </a:r>
            <a:r>
              <a:rPr lang="sl-SI" sz="2400" dirty="0" smtClean="0"/>
              <a:t>dveh Aktivno sodeluje </a:t>
            </a:r>
            <a:r>
              <a:rPr lang="sl-SI" sz="2400" dirty="0"/>
              <a:t>v klubu na </a:t>
            </a:r>
            <a:r>
              <a:rPr lang="sl-SI" sz="2400" dirty="0" smtClean="0"/>
              <a:t>šoli.</a:t>
            </a:r>
            <a:endParaRPr lang="sl-SI" sz="2400" dirty="0"/>
          </a:p>
          <a:p>
            <a:pPr marL="514350" lvl="0" indent="-514350">
              <a:buFont typeface="+mj-lt"/>
              <a:buAutoNum type="arabicPeriod"/>
            </a:pPr>
            <a:r>
              <a:rPr lang="sl-SI" sz="2400" dirty="0" smtClean="0"/>
              <a:t>Vodi </a:t>
            </a:r>
            <a:r>
              <a:rPr lang="sl-SI" sz="2400" b="1" dirty="0" smtClean="0"/>
              <a:t>e-listovnik </a:t>
            </a:r>
            <a:r>
              <a:rPr lang="sl-SI" sz="2400" dirty="0" smtClean="0"/>
              <a:t>in spremlja delo.</a:t>
            </a:r>
            <a:endParaRPr lang="sl-SI" sz="2400" dirty="0"/>
          </a:p>
          <a:p>
            <a:pPr marL="514350" lvl="0" indent="-514350">
              <a:buFont typeface="+mj-lt"/>
              <a:buAutoNum type="arabicPeriod"/>
            </a:pPr>
            <a:r>
              <a:rPr lang="sl-SI" sz="2400" dirty="0" smtClean="0"/>
              <a:t>Pridobi vsaj enega </a:t>
            </a:r>
            <a:r>
              <a:rPr lang="sl-SI" sz="2400" b="1" dirty="0" smtClean="0"/>
              <a:t>novega člana </a:t>
            </a:r>
            <a:r>
              <a:rPr lang="sl-SI" sz="2400" dirty="0"/>
              <a:t>v klubu na </a:t>
            </a:r>
            <a:r>
              <a:rPr lang="sl-SI" sz="2400" dirty="0" smtClean="0"/>
              <a:t>šoli Pripravi </a:t>
            </a:r>
            <a:r>
              <a:rPr lang="sl-SI" sz="2400" dirty="0"/>
              <a:t>in </a:t>
            </a:r>
            <a:r>
              <a:rPr lang="sl-SI" sz="2400" dirty="0" smtClean="0"/>
              <a:t>predstavi </a:t>
            </a:r>
            <a:r>
              <a:rPr lang="sl-SI" sz="2400" b="1" dirty="0" smtClean="0"/>
              <a:t>raziskovalno/projektno nalogo</a:t>
            </a:r>
          </a:p>
          <a:p>
            <a:pPr marL="514350" lvl="0" indent="-514350">
              <a:buFont typeface="+mj-lt"/>
              <a:buAutoNum type="arabicPeriod"/>
            </a:pPr>
            <a:r>
              <a:rPr lang="sl-SI" sz="2400" b="1" dirty="0" smtClean="0"/>
              <a:t> </a:t>
            </a:r>
            <a:r>
              <a:rPr lang="sl-SI" sz="2400" dirty="0" smtClean="0"/>
              <a:t>Sodeluje </a:t>
            </a:r>
            <a:r>
              <a:rPr lang="sl-SI" sz="2400" b="1" dirty="0"/>
              <a:t>na </a:t>
            </a:r>
            <a:r>
              <a:rPr lang="sl-SI" sz="2400" b="1" dirty="0" smtClean="0"/>
              <a:t>natečaju </a:t>
            </a:r>
            <a:r>
              <a:rPr lang="sl-SI" sz="2400" dirty="0" smtClean="0"/>
              <a:t>ZRSŠ (Naj film, </a:t>
            </a:r>
            <a:r>
              <a:rPr lang="sl-SI" sz="2400" dirty="0" err="1" smtClean="0"/>
              <a:t>promovideo</a:t>
            </a:r>
            <a:r>
              <a:rPr lang="sl-SI" sz="2400" dirty="0" smtClean="0"/>
              <a:t>, fotoknjiga</a:t>
            </a:r>
            <a:r>
              <a:rPr lang="sl-SI" sz="2400" dirty="0"/>
              <a:t>...). </a:t>
            </a:r>
            <a:endParaRPr lang="sl-SI" sz="24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sl-SI" sz="2400" dirty="0" smtClean="0"/>
              <a:t>Aktivno sodeluje </a:t>
            </a:r>
            <a:r>
              <a:rPr lang="sl-SI" sz="2400" dirty="0"/>
              <a:t>pri dejavnostih </a:t>
            </a:r>
            <a:r>
              <a:rPr lang="sl-SI" sz="2400" dirty="0" smtClean="0"/>
              <a:t>v klubu na šoli/regijskem središču. </a:t>
            </a:r>
            <a:endParaRPr lang="sl-SI" sz="2400" dirty="0"/>
          </a:p>
          <a:p>
            <a:pPr marL="0" indent="0">
              <a:buNone/>
            </a:pP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89388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OBVEZNOSTI DIJAKA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/>
              <a:t>A1 - opravi 2 delavnici</a:t>
            </a:r>
          </a:p>
          <a:p>
            <a:pPr marL="0" indent="0">
              <a:buNone/>
            </a:pPr>
            <a:r>
              <a:rPr lang="sl-SI" dirty="0" smtClean="0"/>
              <a:t>A2 - ima izpolnjen e-listovnik</a:t>
            </a:r>
          </a:p>
          <a:p>
            <a:pPr marL="0" indent="0">
              <a:buNone/>
            </a:pPr>
            <a:r>
              <a:rPr lang="sl-SI" dirty="0" smtClean="0"/>
              <a:t>A3 – je pridobil novega člana, </a:t>
            </a:r>
          </a:p>
          <a:p>
            <a:pPr marL="0" indent="0">
              <a:buNone/>
            </a:pPr>
            <a:r>
              <a:rPr lang="sl-SI" dirty="0" smtClean="0"/>
              <a:t>A4 - pripravi R/P nalogo in jo predstavi</a:t>
            </a:r>
          </a:p>
          <a:p>
            <a:pPr marL="0" indent="0">
              <a:buNone/>
            </a:pPr>
            <a:r>
              <a:rPr lang="sl-SI" dirty="0" smtClean="0"/>
              <a:t>A5 – sodeluje na natečaju, nalogo predstavi, sodeluje z drugimi</a:t>
            </a:r>
          </a:p>
          <a:p>
            <a:pPr marL="0" indent="0">
              <a:buNone/>
            </a:pPr>
            <a:r>
              <a:rPr lang="sl-SI" dirty="0" smtClean="0"/>
              <a:t>A6 – predstavi rezultate, e-listovnik, </a:t>
            </a:r>
            <a:r>
              <a:rPr lang="sl-SI" dirty="0"/>
              <a:t>sodeluje v klubu</a:t>
            </a: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7339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VREDNOTENJE DIJAKOV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57200" y="130476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sl-SI" sz="2400" b="1" dirty="0" smtClean="0"/>
              <a:t>Prvo in drugo leto akcije:</a:t>
            </a:r>
          </a:p>
          <a:p>
            <a:pPr>
              <a:buFontTx/>
              <a:buChar char="-"/>
            </a:pPr>
            <a:r>
              <a:rPr lang="sl-SI" sz="2400" dirty="0" smtClean="0"/>
              <a:t>A1, A2 (obvezne izbirne vsebine)</a:t>
            </a:r>
          </a:p>
          <a:p>
            <a:pPr>
              <a:buFontTx/>
              <a:buChar char="-"/>
            </a:pPr>
            <a:r>
              <a:rPr lang="sl-SI" sz="2400" dirty="0"/>
              <a:t>A1, </a:t>
            </a:r>
            <a:r>
              <a:rPr lang="sl-SI" sz="2400" dirty="0" smtClean="0"/>
              <a:t>A2, A3, A4 (10% popusta pri opravljanju CPP/PP)</a:t>
            </a:r>
          </a:p>
          <a:p>
            <a:pPr>
              <a:buFontTx/>
              <a:buChar char="-"/>
            </a:pPr>
            <a:r>
              <a:rPr lang="sl-SI" sz="2400" dirty="0"/>
              <a:t>A1, A2, A3, </a:t>
            </a:r>
            <a:r>
              <a:rPr lang="sl-SI" sz="2400" dirty="0" smtClean="0"/>
              <a:t>A4, A5, A6 – vseh 6 aktivnosti (5 ur brezplačne vožnje pri opravljanju vozniškega izpita B kategorije)</a:t>
            </a:r>
          </a:p>
          <a:p>
            <a:pPr marL="0" indent="0">
              <a:buNone/>
            </a:pPr>
            <a:r>
              <a:rPr lang="sl-SI" sz="2400" b="1" dirty="0" smtClean="0"/>
              <a:t>Tretje leto akcije: </a:t>
            </a:r>
          </a:p>
          <a:p>
            <a:pPr>
              <a:buFontTx/>
              <a:buChar char="-"/>
            </a:pPr>
            <a:r>
              <a:rPr lang="sl-SI" sz="2400" dirty="0" smtClean="0"/>
              <a:t>A1</a:t>
            </a:r>
            <a:r>
              <a:rPr lang="sl-SI" sz="2400" dirty="0"/>
              <a:t>, </a:t>
            </a:r>
            <a:r>
              <a:rPr lang="sl-SI" sz="2400" dirty="0" smtClean="0"/>
              <a:t>A2 (</a:t>
            </a:r>
            <a:r>
              <a:rPr lang="sl-SI" sz="2400" dirty="0"/>
              <a:t>obvezne izbirne vsebine</a:t>
            </a:r>
            <a:r>
              <a:rPr lang="sl-SI" sz="2400" dirty="0" smtClean="0"/>
              <a:t>)</a:t>
            </a:r>
          </a:p>
          <a:p>
            <a:pPr>
              <a:buFontTx/>
              <a:buChar char="-"/>
            </a:pPr>
            <a:r>
              <a:rPr lang="sl-SI" sz="2400" dirty="0"/>
              <a:t>A1, A2, </a:t>
            </a:r>
            <a:r>
              <a:rPr lang="sl-SI" sz="2400" dirty="0" smtClean="0"/>
              <a:t>A4, A5 </a:t>
            </a:r>
            <a:r>
              <a:rPr lang="sl-SI" sz="2400" dirty="0"/>
              <a:t>(10% popusta pri opravljanju </a:t>
            </a:r>
            <a:r>
              <a:rPr lang="sl-SI" sz="2400" dirty="0" smtClean="0"/>
              <a:t>CPP/PP)</a:t>
            </a:r>
          </a:p>
          <a:p>
            <a:pPr>
              <a:buFontTx/>
              <a:buChar char="-"/>
            </a:pPr>
            <a:r>
              <a:rPr lang="sl-SI" sz="2400" dirty="0" smtClean="0"/>
              <a:t>3 delavnice iz A1 in A2 (ekskurzija, udeležba  festivalu mobilnosti Garaža, Ljubljana, </a:t>
            </a:r>
            <a:r>
              <a:rPr lang="sl-SI" sz="2400" smtClean="0"/>
              <a:t>11.junij 2020). </a:t>
            </a:r>
            <a:endParaRPr lang="sl-SI" sz="2400" dirty="0"/>
          </a:p>
          <a:p>
            <a:pPr>
              <a:buFontTx/>
              <a:buChar char="-"/>
            </a:pPr>
            <a:endParaRPr lang="sl-SI" sz="2400" dirty="0" smtClean="0"/>
          </a:p>
          <a:p>
            <a:pPr>
              <a:buFontTx/>
              <a:buChar char="-"/>
            </a:pPr>
            <a:endParaRPr lang="sl-SI" sz="2400" dirty="0"/>
          </a:p>
          <a:p>
            <a:pPr marL="0" indent="0">
              <a:buNone/>
            </a:pPr>
            <a:endParaRPr lang="sl-SI" dirty="0" smtClean="0"/>
          </a:p>
          <a:p>
            <a:pPr marL="514350" indent="-514350">
              <a:buAutoNum type="arabicPeriod"/>
            </a:pPr>
            <a:endParaRPr lang="sl-SI" dirty="0" smtClean="0"/>
          </a:p>
          <a:p>
            <a:pPr marL="514350" indent="-514350">
              <a:buAutoNum type="arabicPeriod"/>
            </a:pPr>
            <a:endParaRPr lang="sl-SI" dirty="0" smtClean="0"/>
          </a:p>
          <a:p>
            <a:pPr marL="514350" indent="-514350">
              <a:buAutoNum type="arabicPeriod"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22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VLOGA REG. SREDIŠČ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5 regijskih središč</a:t>
            </a:r>
          </a:p>
          <a:p>
            <a:r>
              <a:rPr lang="sl-SI" dirty="0" smtClean="0"/>
              <a:t>Šola kot reg. središče ponudi strokovno podporo, strokovne konzultacije šolam (mreža šol)</a:t>
            </a:r>
          </a:p>
          <a:p>
            <a:r>
              <a:rPr lang="sl-SI" dirty="0" smtClean="0"/>
              <a:t>Organizira in izpelje delavnice (A6)</a:t>
            </a:r>
          </a:p>
          <a:p>
            <a:r>
              <a:rPr lang="sl-SI" dirty="0" smtClean="0"/>
              <a:t>Šolam v mreži predstavi dosežke (za strokovne delavce) </a:t>
            </a:r>
          </a:p>
          <a:p>
            <a:r>
              <a:rPr lang="sl-SI" dirty="0" smtClean="0"/>
              <a:t>Organizira delovne srečanje s šolami v mreži </a:t>
            </a:r>
          </a:p>
          <a:p>
            <a:endParaRPr lang="sl-SI" dirty="0" smtClean="0"/>
          </a:p>
          <a:p>
            <a:endParaRPr lang="sl-SI" dirty="0" smtClean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6510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VLOGA SODELUJOČIH PARTNERJEV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57200" y="1916833"/>
            <a:ext cx="8229600" cy="3888432"/>
          </a:xfrm>
        </p:spPr>
        <p:txBody>
          <a:bodyPr/>
          <a:lstStyle/>
          <a:p>
            <a:r>
              <a:rPr lang="sl-SI" dirty="0" smtClean="0"/>
              <a:t>Načrtujejo in izvajajo delavnice za dijake (A1)</a:t>
            </a:r>
          </a:p>
          <a:p>
            <a:r>
              <a:rPr lang="sl-SI" dirty="0" smtClean="0"/>
              <a:t>Sodelujejo z deležniki</a:t>
            </a:r>
          </a:p>
          <a:p>
            <a:r>
              <a:rPr lang="sl-SI" dirty="0" smtClean="0"/>
              <a:t>Se udeležujejo delovnih srečanj v projektu</a:t>
            </a:r>
          </a:p>
          <a:p>
            <a:endParaRPr lang="sl-SI" dirty="0" smtClean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7098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3600" b="1" dirty="0" smtClean="0">
                <a:hlinkClick r:id="rId2" action="ppaction://hlinkfile"/>
              </a:rPr>
              <a:t>Seznam sodelujočih partnerjev</a:t>
            </a:r>
            <a:endParaRPr lang="sl-SI" sz="3600" b="1" dirty="0"/>
          </a:p>
        </p:txBody>
      </p:sp>
      <p:pic>
        <p:nvPicPr>
          <p:cNvPr id="1026" name="Slika 2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23" y="152636"/>
            <a:ext cx="8623553" cy="5419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iagram poteka: proces 5"/>
          <p:cNvSpPr/>
          <p:nvPr/>
        </p:nvSpPr>
        <p:spPr>
          <a:xfrm>
            <a:off x="611560" y="5685024"/>
            <a:ext cx="216024" cy="144016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Pravokotnik 4"/>
          <p:cNvSpPr/>
          <p:nvPr/>
        </p:nvSpPr>
        <p:spPr>
          <a:xfrm>
            <a:off x="1079612" y="5572366"/>
            <a:ext cx="1787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 smtClean="0"/>
              <a:t>Nove šole 2018</a:t>
            </a:r>
            <a:endParaRPr lang="sl-SI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3868" y="3248093"/>
            <a:ext cx="243861" cy="164606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1562975" y="4617132"/>
            <a:ext cx="243861" cy="151934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1715375" y="4769532"/>
            <a:ext cx="243861" cy="151934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5904148" y="1700808"/>
            <a:ext cx="243861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11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značba mesta vseb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43878"/>
            <a:ext cx="8460940" cy="5224728"/>
          </a:xfrm>
          <a:prstGeom prst="rect">
            <a:avLst/>
          </a:prstGeom>
        </p:spPr>
      </p:pic>
      <p:sp>
        <p:nvSpPr>
          <p:cNvPr id="3" name="Pravokotnik 2"/>
          <p:cNvSpPr/>
          <p:nvPr/>
        </p:nvSpPr>
        <p:spPr>
          <a:xfrm>
            <a:off x="4583837" y="2535038"/>
            <a:ext cx="24032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dirty="0">
                <a:solidFill>
                  <a:srgbClr val="980000"/>
                </a:solidFill>
                <a:ea typeface="Times New Roman" panose="02020603050405020304" pitchFamily="18" charset="0"/>
              </a:rPr>
              <a:t>Dijaški dom Velenje </a:t>
            </a:r>
            <a:endParaRPr lang="sl-SI" b="1" dirty="0"/>
          </a:p>
        </p:txBody>
      </p:sp>
      <p:sp>
        <p:nvSpPr>
          <p:cNvPr id="4" name="Pravokotnik 3"/>
          <p:cNvSpPr/>
          <p:nvPr/>
        </p:nvSpPr>
        <p:spPr>
          <a:xfrm>
            <a:off x="5178886" y="2871576"/>
            <a:ext cx="1864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dirty="0">
                <a:solidFill>
                  <a:srgbClr val="980000"/>
                </a:solidFill>
                <a:ea typeface="Times New Roman" panose="02020603050405020304" pitchFamily="18" charset="0"/>
              </a:rPr>
              <a:t>Gimnazija Lava</a:t>
            </a:r>
            <a:endParaRPr lang="sl-SI" dirty="0"/>
          </a:p>
        </p:txBody>
      </p:sp>
      <p:sp>
        <p:nvSpPr>
          <p:cNvPr id="5" name="Pravokotnik 4"/>
          <p:cNvSpPr/>
          <p:nvPr/>
        </p:nvSpPr>
        <p:spPr>
          <a:xfrm>
            <a:off x="6111192" y="1829168"/>
            <a:ext cx="2710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dirty="0">
                <a:solidFill>
                  <a:srgbClr val="980000"/>
                </a:solidFill>
                <a:ea typeface="Times New Roman" panose="02020603050405020304" pitchFamily="18" charset="0"/>
              </a:rPr>
              <a:t>Prva gimnazija Maribor</a:t>
            </a:r>
            <a:endParaRPr lang="sl-SI" dirty="0"/>
          </a:p>
        </p:txBody>
      </p:sp>
      <p:sp>
        <p:nvSpPr>
          <p:cNvPr id="6" name="Pravokotnik 5"/>
          <p:cNvSpPr/>
          <p:nvPr/>
        </p:nvSpPr>
        <p:spPr>
          <a:xfrm>
            <a:off x="1676070" y="4485893"/>
            <a:ext cx="19159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dirty="0">
                <a:solidFill>
                  <a:srgbClr val="980000"/>
                </a:solidFill>
                <a:ea typeface="Times New Roman" panose="02020603050405020304" pitchFamily="18" charset="0"/>
              </a:rPr>
              <a:t>Gimnazija Piran</a:t>
            </a:r>
            <a:endParaRPr lang="sl-SI" dirty="0"/>
          </a:p>
        </p:txBody>
      </p:sp>
      <p:sp>
        <p:nvSpPr>
          <p:cNvPr id="7" name="Pravokotnik 6"/>
          <p:cNvSpPr/>
          <p:nvPr/>
        </p:nvSpPr>
        <p:spPr>
          <a:xfrm>
            <a:off x="1691680" y="4837802"/>
            <a:ext cx="35702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dirty="0">
                <a:solidFill>
                  <a:srgbClr val="980000"/>
                </a:solidFill>
                <a:ea typeface="Times New Roman" panose="02020603050405020304" pitchFamily="18" charset="0"/>
              </a:rPr>
              <a:t>Elektro in pomorska šola Piran</a:t>
            </a:r>
            <a:endParaRPr lang="sl-SI" dirty="0"/>
          </a:p>
        </p:txBody>
      </p:sp>
      <p:sp>
        <p:nvSpPr>
          <p:cNvPr id="8" name="Pravokotnik 7"/>
          <p:cNvSpPr/>
          <p:nvPr/>
        </p:nvSpPr>
        <p:spPr>
          <a:xfrm>
            <a:off x="471437" y="-231197"/>
            <a:ext cx="47500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3600" b="1" dirty="0">
                <a:hlinkClick r:id="rId3" action="ppaction://hlinkfile"/>
              </a:rPr>
              <a:t>Seznam sodelujočih </a:t>
            </a:r>
            <a:endParaRPr lang="sl-SI" sz="3600" dirty="0"/>
          </a:p>
        </p:txBody>
      </p:sp>
      <p:sp>
        <p:nvSpPr>
          <p:cNvPr id="9" name="Enakokraki trikotnik 8"/>
          <p:cNvSpPr/>
          <p:nvPr/>
        </p:nvSpPr>
        <p:spPr>
          <a:xfrm>
            <a:off x="1439652" y="2535038"/>
            <a:ext cx="236418" cy="336538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PoljeZBesedilom 9"/>
          <p:cNvSpPr txBox="1"/>
          <p:nvPr/>
        </p:nvSpPr>
        <p:spPr>
          <a:xfrm>
            <a:off x="1007604" y="6020515"/>
            <a:ext cx="21323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b="1" dirty="0" smtClean="0">
                <a:solidFill>
                  <a:srgbClr val="0070C0"/>
                </a:solidFill>
              </a:rPr>
              <a:t>REGIJSKO SREDIŠČE</a:t>
            </a:r>
            <a:endParaRPr lang="sl-SI" sz="1400" b="1" dirty="0">
              <a:solidFill>
                <a:srgbClr val="0070C0"/>
              </a:solidFill>
            </a:endParaRPr>
          </a:p>
        </p:txBody>
      </p:sp>
      <p:sp>
        <p:nvSpPr>
          <p:cNvPr id="11" name="Enakokraki trikotnik 10"/>
          <p:cNvSpPr/>
          <p:nvPr/>
        </p:nvSpPr>
        <p:spPr>
          <a:xfrm>
            <a:off x="611560" y="5949280"/>
            <a:ext cx="236418" cy="336538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Enakokraki trikotnik 12"/>
          <p:cNvSpPr/>
          <p:nvPr/>
        </p:nvSpPr>
        <p:spPr>
          <a:xfrm>
            <a:off x="6444208" y="1380225"/>
            <a:ext cx="236418" cy="336538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Enakokraki trikotnik 13"/>
          <p:cNvSpPr/>
          <p:nvPr/>
        </p:nvSpPr>
        <p:spPr>
          <a:xfrm>
            <a:off x="4824028" y="2226766"/>
            <a:ext cx="236418" cy="336538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Enakokraki trikotnik 15"/>
          <p:cNvSpPr/>
          <p:nvPr/>
        </p:nvSpPr>
        <p:spPr>
          <a:xfrm>
            <a:off x="6111192" y="3745715"/>
            <a:ext cx="236418" cy="336538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7" name="Enakokraki trikotnik 16"/>
          <p:cNvSpPr/>
          <p:nvPr/>
        </p:nvSpPr>
        <p:spPr>
          <a:xfrm>
            <a:off x="3851920" y="3152696"/>
            <a:ext cx="236418" cy="336538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4899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VLOGA REG. SREDIŠČ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5 regijskih središč</a:t>
            </a:r>
          </a:p>
          <a:p>
            <a:r>
              <a:rPr lang="sl-SI" dirty="0" smtClean="0"/>
              <a:t>Šola kot reg. središče ponudi strokovno podporo, strokovne konzultacije šolam (mreža šol)</a:t>
            </a:r>
          </a:p>
          <a:p>
            <a:r>
              <a:rPr lang="sl-SI" dirty="0" smtClean="0"/>
              <a:t>Organizira in izpelje delavnice (A6)</a:t>
            </a:r>
          </a:p>
          <a:p>
            <a:r>
              <a:rPr lang="sl-SI" dirty="0" smtClean="0"/>
              <a:t>Šolam v mreži predstavi dosežke (za strokovne delavce) </a:t>
            </a:r>
          </a:p>
          <a:p>
            <a:r>
              <a:rPr lang="sl-SI" dirty="0" smtClean="0"/>
              <a:t>Organizira delovne srečanje s šolami v mreži </a:t>
            </a:r>
          </a:p>
          <a:p>
            <a:endParaRPr lang="sl-SI" dirty="0" smtClean="0"/>
          </a:p>
          <a:p>
            <a:endParaRPr lang="sl-SI" dirty="0" smtClean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3272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sl-SI" dirty="0" smtClean="0"/>
              <a:t>5 regijskih središč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57200" y="944724"/>
            <a:ext cx="8229600" cy="45259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sl-SI" sz="2400" b="1" dirty="0" smtClean="0"/>
              <a:t>Šolski </a:t>
            </a:r>
            <a:r>
              <a:rPr lang="sl-SI" sz="2400" b="1" dirty="0"/>
              <a:t>center </a:t>
            </a:r>
            <a:r>
              <a:rPr lang="sl-SI" sz="2400" b="1" dirty="0" smtClean="0"/>
              <a:t>Velenje: </a:t>
            </a:r>
            <a:r>
              <a:rPr lang="sl-SI" sz="2400" u="sng" dirty="0">
                <a:solidFill>
                  <a:srgbClr val="000000"/>
                </a:solidFill>
              </a:rPr>
              <a:t>Gimnazija Celje – </a:t>
            </a:r>
            <a:r>
              <a:rPr lang="sl-SI" sz="2400" u="sng" dirty="0" smtClean="0">
                <a:solidFill>
                  <a:srgbClr val="000000"/>
                </a:solidFill>
              </a:rPr>
              <a:t>Center, </a:t>
            </a:r>
            <a:r>
              <a:rPr lang="sl-SI" sz="2400" dirty="0">
                <a:solidFill>
                  <a:srgbClr val="000000"/>
                </a:solidFill>
              </a:rPr>
              <a:t>Ekonomska šola Celje - </a:t>
            </a:r>
            <a:r>
              <a:rPr lang="sl-SI" sz="2400" u="sng" dirty="0">
                <a:solidFill>
                  <a:srgbClr val="000000"/>
                </a:solidFill>
              </a:rPr>
              <a:t>Gimnazija in srednja šola</a:t>
            </a:r>
            <a:r>
              <a:rPr lang="sl-SI" sz="2400" u="sng" dirty="0"/>
              <a:t> </a:t>
            </a:r>
            <a:r>
              <a:rPr lang="sl-SI" sz="2400" u="sng" dirty="0" smtClean="0"/>
              <a:t>CE</a:t>
            </a:r>
            <a:r>
              <a:rPr lang="sl-SI" sz="2400" dirty="0" smtClean="0"/>
              <a:t>, </a:t>
            </a:r>
            <a:r>
              <a:rPr lang="sl-SI" sz="2400" dirty="0" smtClean="0">
                <a:solidFill>
                  <a:srgbClr val="000000"/>
                </a:solidFill>
              </a:rPr>
              <a:t>Srednja </a:t>
            </a:r>
            <a:r>
              <a:rPr lang="sl-SI" sz="2400" dirty="0">
                <a:solidFill>
                  <a:srgbClr val="000000"/>
                </a:solidFill>
              </a:rPr>
              <a:t>tehniška in poklicna šola </a:t>
            </a:r>
            <a:r>
              <a:rPr lang="sl-SI" sz="2400" dirty="0" smtClean="0">
                <a:solidFill>
                  <a:srgbClr val="000000"/>
                </a:solidFill>
              </a:rPr>
              <a:t>Trbovlje</a:t>
            </a:r>
            <a:r>
              <a:rPr lang="sl-SI" sz="2400" dirty="0" smtClean="0"/>
              <a:t>,</a:t>
            </a:r>
            <a:r>
              <a:rPr lang="sl-SI" sz="2400" dirty="0">
                <a:solidFill>
                  <a:srgbClr val="000000"/>
                </a:solidFill>
              </a:rPr>
              <a:t> </a:t>
            </a:r>
            <a:r>
              <a:rPr lang="sl-SI" sz="2400" dirty="0" smtClean="0">
                <a:solidFill>
                  <a:srgbClr val="000000"/>
                </a:solidFill>
              </a:rPr>
              <a:t>ŠCC - Srednja </a:t>
            </a:r>
            <a:r>
              <a:rPr lang="sl-SI" sz="2400" dirty="0">
                <a:solidFill>
                  <a:srgbClr val="000000"/>
                </a:solidFill>
              </a:rPr>
              <a:t>šola za strojništvo, </a:t>
            </a:r>
            <a:r>
              <a:rPr lang="sl-SI" sz="2400" dirty="0" err="1">
                <a:solidFill>
                  <a:srgbClr val="000000"/>
                </a:solidFill>
              </a:rPr>
              <a:t>mehatroniko</a:t>
            </a:r>
            <a:r>
              <a:rPr lang="sl-SI" sz="2400" dirty="0">
                <a:solidFill>
                  <a:srgbClr val="000000"/>
                </a:solidFill>
              </a:rPr>
              <a:t> in medije</a:t>
            </a:r>
            <a:r>
              <a:rPr lang="sl-SI" sz="2400" dirty="0"/>
              <a:t> </a:t>
            </a:r>
            <a:r>
              <a:rPr lang="sl-SI" sz="2400" dirty="0" smtClean="0"/>
              <a:t>CE</a:t>
            </a:r>
            <a:r>
              <a:rPr lang="sl-SI" sz="2400" dirty="0" smtClean="0">
                <a:solidFill>
                  <a:srgbClr val="000000"/>
                </a:solidFill>
              </a:rPr>
              <a:t>, Šolski center Ravne – Srednja šola Ravne, Dijaški dom Velenje, </a:t>
            </a:r>
            <a:r>
              <a:rPr lang="sl-SI" sz="2400" u="sng" dirty="0" smtClean="0">
                <a:solidFill>
                  <a:srgbClr val="000000"/>
                </a:solidFill>
              </a:rPr>
              <a:t>Gimnazija Lava Celje</a:t>
            </a:r>
            <a:r>
              <a:rPr lang="sl-SI" sz="2400" dirty="0" smtClean="0">
                <a:solidFill>
                  <a:srgbClr val="000000"/>
                </a:solidFill>
              </a:rPr>
              <a:t>.</a:t>
            </a:r>
            <a:endParaRPr lang="sl-SI" sz="2400" dirty="0" smtClean="0"/>
          </a:p>
          <a:p>
            <a:pPr marL="514350" indent="-514350">
              <a:buAutoNum type="arabicPeriod"/>
            </a:pPr>
            <a:r>
              <a:rPr lang="sl-SI" sz="2400" b="1" dirty="0" smtClean="0"/>
              <a:t>Srednja </a:t>
            </a:r>
            <a:r>
              <a:rPr lang="sl-SI" sz="2400" b="1" dirty="0"/>
              <a:t>poklicna in strokovna šola </a:t>
            </a:r>
            <a:r>
              <a:rPr lang="sl-SI" sz="2400" b="1" dirty="0" smtClean="0"/>
              <a:t>Krško</a:t>
            </a:r>
            <a:r>
              <a:rPr lang="sl-SI" sz="2400" dirty="0" smtClean="0"/>
              <a:t>: </a:t>
            </a:r>
            <a:r>
              <a:rPr lang="sl-SI" sz="2400" u="sng" dirty="0">
                <a:solidFill>
                  <a:srgbClr val="000000"/>
                </a:solidFill>
              </a:rPr>
              <a:t>Gimnazija Novo </a:t>
            </a:r>
            <a:r>
              <a:rPr lang="sl-SI" sz="2400" u="sng" dirty="0" smtClean="0">
                <a:solidFill>
                  <a:srgbClr val="000000"/>
                </a:solidFill>
              </a:rPr>
              <a:t>mesto, </a:t>
            </a:r>
            <a:r>
              <a:rPr lang="sl-SI" sz="2400" dirty="0" smtClean="0">
                <a:solidFill>
                  <a:srgbClr val="000000"/>
                </a:solidFill>
              </a:rPr>
              <a:t>Grm </a:t>
            </a:r>
            <a:r>
              <a:rPr lang="sl-SI" sz="2400" dirty="0">
                <a:solidFill>
                  <a:srgbClr val="000000"/>
                </a:solidFill>
              </a:rPr>
              <a:t>N</a:t>
            </a:r>
            <a:r>
              <a:rPr lang="sl-SI" sz="2400" dirty="0" smtClean="0">
                <a:solidFill>
                  <a:srgbClr val="000000"/>
                </a:solidFill>
              </a:rPr>
              <a:t>ovo </a:t>
            </a:r>
            <a:r>
              <a:rPr lang="sl-SI" sz="2400" dirty="0">
                <a:solidFill>
                  <a:srgbClr val="000000"/>
                </a:solidFill>
              </a:rPr>
              <a:t>mesto </a:t>
            </a:r>
            <a:r>
              <a:rPr lang="sl-SI" sz="2400" dirty="0" smtClean="0">
                <a:solidFill>
                  <a:srgbClr val="000000"/>
                </a:solidFill>
              </a:rPr>
              <a:t>- Dijaški </a:t>
            </a:r>
            <a:r>
              <a:rPr lang="sl-SI" sz="2400" dirty="0">
                <a:solidFill>
                  <a:srgbClr val="000000"/>
                </a:solidFill>
              </a:rPr>
              <a:t>in študentski </a:t>
            </a:r>
            <a:r>
              <a:rPr lang="sl-SI" sz="2400" dirty="0" smtClean="0">
                <a:solidFill>
                  <a:srgbClr val="000000"/>
                </a:solidFill>
              </a:rPr>
              <a:t>dom, </a:t>
            </a:r>
            <a:r>
              <a:rPr lang="sl-SI" sz="2400" dirty="0">
                <a:solidFill>
                  <a:srgbClr val="000000"/>
                </a:solidFill>
              </a:rPr>
              <a:t>Grm Novo mesto - Kmetijska šola Grm in </a:t>
            </a:r>
            <a:r>
              <a:rPr lang="sl-SI" sz="2400" u="sng" dirty="0">
                <a:solidFill>
                  <a:srgbClr val="000000"/>
                </a:solidFill>
              </a:rPr>
              <a:t>biotehniška </a:t>
            </a:r>
            <a:r>
              <a:rPr lang="sl-SI" sz="2400" u="sng" dirty="0" smtClean="0">
                <a:solidFill>
                  <a:srgbClr val="000000"/>
                </a:solidFill>
              </a:rPr>
              <a:t>gimnazija</a:t>
            </a:r>
            <a:r>
              <a:rPr lang="sl-SI" sz="2400" dirty="0" smtClean="0">
                <a:solidFill>
                  <a:srgbClr val="000000"/>
                </a:solidFill>
              </a:rPr>
              <a:t>, </a:t>
            </a:r>
            <a:r>
              <a:rPr lang="sl-SI" sz="2400" dirty="0">
                <a:solidFill>
                  <a:srgbClr val="000000"/>
                </a:solidFill>
              </a:rPr>
              <a:t>Grm Novo mesto - Center biotehnike in turizma, Srednja šola za gostinstvo in turizem</a:t>
            </a:r>
            <a:r>
              <a:rPr lang="sl-SI" sz="2400" dirty="0" smtClean="0"/>
              <a:t>, </a:t>
            </a:r>
            <a:r>
              <a:rPr lang="sl-SI" sz="2400" dirty="0" smtClean="0">
                <a:solidFill>
                  <a:srgbClr val="000000"/>
                </a:solidFill>
              </a:rPr>
              <a:t>Ekonomska </a:t>
            </a:r>
            <a:r>
              <a:rPr lang="sl-SI" sz="2400" dirty="0">
                <a:solidFill>
                  <a:srgbClr val="000000"/>
                </a:solidFill>
              </a:rPr>
              <a:t>šola Novo </a:t>
            </a:r>
            <a:r>
              <a:rPr lang="sl-SI" sz="2400" dirty="0" smtClean="0">
                <a:solidFill>
                  <a:srgbClr val="000000"/>
                </a:solidFill>
              </a:rPr>
              <a:t>mesto</a:t>
            </a:r>
            <a:r>
              <a:rPr lang="sl-SI" sz="2400" dirty="0" smtClean="0"/>
              <a:t>, </a:t>
            </a:r>
            <a:r>
              <a:rPr lang="sv-SE" sz="2400" dirty="0" smtClean="0">
                <a:solidFill>
                  <a:srgbClr val="000000"/>
                </a:solidFill>
              </a:rPr>
              <a:t>E</a:t>
            </a:r>
            <a:r>
              <a:rPr lang="sl-SI" sz="2400" dirty="0" err="1" smtClean="0">
                <a:solidFill>
                  <a:srgbClr val="000000"/>
                </a:solidFill>
              </a:rPr>
              <a:t>konomska</a:t>
            </a:r>
            <a:r>
              <a:rPr lang="sl-SI" sz="2400" dirty="0" smtClean="0">
                <a:solidFill>
                  <a:srgbClr val="000000"/>
                </a:solidFill>
              </a:rPr>
              <a:t> in trgovska šola Brežice, Srednja šola Črnomelj</a:t>
            </a:r>
            <a:r>
              <a:rPr lang="sl-SI" sz="2400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3514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1. UVOD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sl-SI" dirty="0" smtClean="0"/>
              <a:t>Uvodni pozdrav, ga. </a:t>
            </a:r>
            <a:r>
              <a:rPr lang="sl-SI" dirty="0"/>
              <a:t>ravnateljica Frančiška </a:t>
            </a:r>
            <a:r>
              <a:rPr lang="sl-SI" dirty="0" smtClean="0"/>
              <a:t>Al-Mansour</a:t>
            </a:r>
          </a:p>
          <a:p>
            <a:pPr>
              <a:buFontTx/>
              <a:buChar char="-"/>
            </a:pPr>
            <a:r>
              <a:rPr lang="sl-SI" dirty="0" smtClean="0"/>
              <a:t>Uvodne besede, mag. Marta Novak</a:t>
            </a:r>
          </a:p>
          <a:p>
            <a:pPr>
              <a:buFontTx/>
              <a:buChar char="-"/>
            </a:pPr>
            <a:r>
              <a:rPr lang="sl-SI" dirty="0" smtClean="0"/>
              <a:t>Namen 5. delovnega srečanja v projektu, mag. Marta Novak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5030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sl-SI" dirty="0" smtClean="0"/>
              <a:t>5 regijskih središč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57200" y="94472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sl-SI" sz="2400" b="1" dirty="0" smtClean="0"/>
              <a:t>3. Prometna </a:t>
            </a:r>
            <a:r>
              <a:rPr lang="sl-SI" sz="2400" b="1" dirty="0"/>
              <a:t>šola </a:t>
            </a:r>
            <a:r>
              <a:rPr lang="sl-SI" sz="2400" b="1" dirty="0" smtClean="0"/>
              <a:t>Maribor: </a:t>
            </a:r>
            <a:r>
              <a:rPr lang="sl-SI" sz="2400" dirty="0" smtClean="0">
                <a:solidFill>
                  <a:srgbClr val="000000"/>
                </a:solidFill>
              </a:rPr>
              <a:t>Dvojezična Srednja šola Lendava, Srednja Zdravstvena šola Murska Sobota, </a:t>
            </a:r>
            <a:r>
              <a:rPr lang="sl-SI" sz="2400" u="sng" dirty="0" smtClean="0">
                <a:solidFill>
                  <a:srgbClr val="000000"/>
                </a:solidFill>
              </a:rPr>
              <a:t>Prva gimnazija Maribor</a:t>
            </a:r>
            <a:r>
              <a:rPr lang="sl-SI" sz="2400" u="sng" dirty="0" smtClean="0"/>
              <a:t>. </a:t>
            </a:r>
          </a:p>
          <a:p>
            <a:pPr marL="0" indent="0">
              <a:buNone/>
            </a:pPr>
            <a:r>
              <a:rPr lang="sl-SI" sz="2400" b="1" dirty="0" smtClean="0"/>
              <a:t>4. Srednja </a:t>
            </a:r>
            <a:r>
              <a:rPr lang="sl-SI" sz="2400" b="1" dirty="0"/>
              <a:t>poklicna in strokovna šola Bežigrad </a:t>
            </a:r>
            <a:r>
              <a:rPr lang="sl-SI" sz="2400" b="1" dirty="0" smtClean="0"/>
              <a:t>– Ljubljana:  </a:t>
            </a:r>
            <a:r>
              <a:rPr lang="sl-SI" sz="2400" u="sng" dirty="0">
                <a:solidFill>
                  <a:srgbClr val="000000"/>
                </a:solidFill>
                <a:latin typeface="Arial" panose="020B0604020202020204" pitchFamily="34" charset="0"/>
              </a:rPr>
              <a:t>Gimnazija in </a:t>
            </a:r>
            <a:r>
              <a:rPr lang="sl-SI" sz="2400" u="sng" dirty="0" smtClean="0">
                <a:solidFill>
                  <a:srgbClr val="000000"/>
                </a:solidFill>
                <a:latin typeface="Arial" panose="020B0604020202020204" pitchFamily="34" charset="0"/>
              </a:rPr>
              <a:t>srednja </a:t>
            </a:r>
            <a:r>
              <a:rPr lang="sl-SI" sz="2400" u="sng" dirty="0">
                <a:solidFill>
                  <a:srgbClr val="000000"/>
                </a:solidFill>
                <a:latin typeface="Arial" panose="020B0604020202020204" pitchFamily="34" charset="0"/>
              </a:rPr>
              <a:t>šola </a:t>
            </a:r>
            <a:r>
              <a:rPr lang="sl-SI" sz="2400" u="sng" dirty="0" smtClean="0">
                <a:solidFill>
                  <a:srgbClr val="000000"/>
                </a:solidFill>
                <a:latin typeface="Arial" panose="020B0604020202020204" pitchFamily="34" charset="0"/>
              </a:rPr>
              <a:t>Kočevje</a:t>
            </a:r>
            <a:r>
              <a:rPr lang="sl-SI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sl-SI" sz="2400" u="sng" dirty="0" smtClean="0">
                <a:latin typeface="Arial" panose="020B0604020202020204" pitchFamily="34" charset="0"/>
              </a:rPr>
              <a:t>Ekonomska gimnazija in srednja šola Radovljica,</a:t>
            </a:r>
            <a:r>
              <a:rPr lang="sl-SI" sz="2400" u="sng" dirty="0" smtClean="0">
                <a:solidFill>
                  <a:srgbClr val="2D2D8A">
                    <a:lumMod val="60000"/>
                    <a:lumOff val="40000"/>
                  </a:srgbClr>
                </a:solidFill>
                <a:latin typeface="Arial" panose="020B0604020202020204" pitchFamily="34" charset="0"/>
              </a:rPr>
              <a:t> </a:t>
            </a:r>
            <a:r>
              <a:rPr lang="sl-SI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Srednja </a:t>
            </a:r>
            <a:r>
              <a:rPr lang="sl-SI" sz="2400" dirty="0">
                <a:solidFill>
                  <a:srgbClr val="000000"/>
                </a:solidFill>
                <a:latin typeface="Arial" panose="020B0604020202020204" pitchFamily="34" charset="0"/>
              </a:rPr>
              <a:t>šola tehniških strok </a:t>
            </a:r>
            <a:r>
              <a:rPr lang="sl-SI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Šiška LJ</a:t>
            </a:r>
            <a:r>
              <a:rPr lang="sl-SI" sz="2400" dirty="0" smtClean="0"/>
              <a:t>, </a:t>
            </a:r>
            <a:r>
              <a:rPr lang="sl-SI" sz="2400" dirty="0">
                <a:solidFill>
                  <a:srgbClr val="000000"/>
                </a:solidFill>
                <a:latin typeface="Arial" panose="020B0604020202020204" pitchFamily="34" charset="0"/>
              </a:rPr>
              <a:t>Srednja zdravstvena šola </a:t>
            </a:r>
            <a:r>
              <a:rPr lang="sl-SI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Ljubljana,</a:t>
            </a:r>
            <a:r>
              <a:rPr lang="sl-SI" sz="2400" dirty="0" smtClean="0"/>
              <a:t> </a:t>
            </a:r>
            <a:r>
              <a:rPr lang="sv-SE" sz="2400" dirty="0">
                <a:solidFill>
                  <a:srgbClr val="000000"/>
                </a:solidFill>
                <a:latin typeface="Arial" panose="020B0604020202020204" pitchFamily="34" charset="0"/>
              </a:rPr>
              <a:t>Srednja tehniška in strokovna šola ŠC </a:t>
            </a:r>
            <a:r>
              <a:rPr lang="sv-SE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PET</a:t>
            </a:r>
            <a:r>
              <a:rPr lang="sl-SI" sz="2400" dirty="0" smtClean="0"/>
              <a:t>, Biotehniški center Naklo, Ekonomska šola Ljubljana.</a:t>
            </a:r>
          </a:p>
          <a:p>
            <a:pPr marL="0" lvl="0" indent="0">
              <a:buNone/>
            </a:pPr>
            <a:r>
              <a:rPr lang="sl-SI" sz="2400" b="1" dirty="0" smtClean="0">
                <a:solidFill>
                  <a:srgbClr val="000000"/>
                </a:solidFill>
              </a:rPr>
              <a:t>5. Šolski </a:t>
            </a:r>
            <a:r>
              <a:rPr lang="sl-SI" sz="2400" b="1" dirty="0">
                <a:solidFill>
                  <a:srgbClr val="000000"/>
                </a:solidFill>
              </a:rPr>
              <a:t>center Nova Gorica</a:t>
            </a:r>
            <a:r>
              <a:rPr lang="sl-SI" sz="2400" dirty="0">
                <a:solidFill>
                  <a:srgbClr val="000000"/>
                </a:solidFill>
              </a:rPr>
              <a:t>: </a:t>
            </a:r>
            <a:r>
              <a:rPr lang="sl-SI" sz="2400" u="sng" dirty="0">
                <a:solidFill>
                  <a:srgbClr val="000000"/>
                </a:solidFill>
              </a:rPr>
              <a:t>Gimnazija Nova Gorica, </a:t>
            </a:r>
            <a:r>
              <a:rPr lang="it-IT" sz="2400" u="sng" dirty="0">
                <a:solidFill>
                  <a:srgbClr val="000000"/>
                </a:solidFill>
              </a:rPr>
              <a:t>Gimnazija Gian Rinaldo Carli </a:t>
            </a:r>
            <a:r>
              <a:rPr lang="it-IT" sz="2400" u="sng" dirty="0" err="1" smtClean="0">
                <a:solidFill>
                  <a:srgbClr val="000000"/>
                </a:solidFill>
              </a:rPr>
              <a:t>Koper</a:t>
            </a:r>
            <a:r>
              <a:rPr lang="sl-SI" sz="2400" u="sng" dirty="0" smtClean="0">
                <a:solidFill>
                  <a:srgbClr val="000000"/>
                </a:solidFill>
              </a:rPr>
              <a:t>, Gimnazija Piran, </a:t>
            </a:r>
            <a:r>
              <a:rPr lang="sl-SI" sz="2400" dirty="0" smtClean="0">
                <a:solidFill>
                  <a:srgbClr val="000000"/>
                </a:solidFill>
              </a:rPr>
              <a:t>Elektro in pomorska šola Piran.</a:t>
            </a:r>
            <a:endParaRPr lang="sl-SI" sz="2400" dirty="0">
              <a:solidFill>
                <a:srgbClr val="2D2D8A">
                  <a:lumMod val="75000"/>
                </a:srgbClr>
              </a:solidFill>
            </a:endParaRPr>
          </a:p>
          <a:p>
            <a:pPr marL="514350" indent="-514350">
              <a:buAutoNum type="arabicPeriod"/>
            </a:pPr>
            <a:endParaRPr lang="sl-SI" sz="2400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4080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Sodelujoči partnerji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sl-SI" dirty="0" smtClean="0"/>
              <a:t>AVP</a:t>
            </a:r>
          </a:p>
          <a:p>
            <a:pPr marL="514350" indent="-514350">
              <a:buAutoNum type="arabicPeriod"/>
            </a:pPr>
            <a:r>
              <a:rPr lang="sl-SI" dirty="0" smtClean="0"/>
              <a:t>AMZS</a:t>
            </a:r>
          </a:p>
          <a:p>
            <a:pPr marL="514350" indent="-514350">
              <a:buAutoNum type="arabicPeriod"/>
            </a:pPr>
            <a:r>
              <a:rPr lang="sl-SI" dirty="0" smtClean="0"/>
              <a:t>Zavod Varna pot</a:t>
            </a:r>
          </a:p>
          <a:p>
            <a:pPr marL="514350" indent="-514350">
              <a:buAutoNum type="arabicPeriod"/>
            </a:pPr>
            <a:r>
              <a:rPr lang="sl-SI" dirty="0" smtClean="0"/>
              <a:t>Zavod Vozim</a:t>
            </a:r>
          </a:p>
          <a:p>
            <a:pPr marL="514350" indent="-514350">
              <a:buAutoNum type="arabicPeriod"/>
            </a:pPr>
            <a:r>
              <a:rPr lang="sl-SI" dirty="0" smtClean="0"/>
              <a:t>NERVTECH in Triglav Lab</a:t>
            </a:r>
          </a:p>
          <a:p>
            <a:pPr marL="514350" indent="-514350">
              <a:buAutoNum type="arabicPeriod"/>
            </a:pPr>
            <a:r>
              <a:rPr lang="sl-SI" dirty="0" smtClean="0"/>
              <a:t>RKS</a:t>
            </a:r>
          </a:p>
          <a:p>
            <a:pPr marL="514350" indent="-514350">
              <a:buAutoNum type="arabicPeriod"/>
            </a:pPr>
            <a:r>
              <a:rPr lang="sl-SI" dirty="0" smtClean="0"/>
              <a:t>Ministrstvo za infrastrukturo</a:t>
            </a:r>
          </a:p>
          <a:p>
            <a:pPr marL="514350" indent="-514350">
              <a:buAutoNum type="arabicPeriod"/>
            </a:pPr>
            <a:r>
              <a:rPr lang="sl-SI" dirty="0" smtClean="0"/>
              <a:t>Inštitut UTRIP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8478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800" b="1" dirty="0">
                <a:solidFill>
                  <a:srgbClr val="000000"/>
                </a:solidFill>
              </a:rPr>
              <a:t>3. </a:t>
            </a:r>
            <a:r>
              <a:rPr lang="sl-SI" sz="2800" b="1" dirty="0" smtClean="0">
                <a:solidFill>
                  <a:srgbClr val="000000"/>
                </a:solidFill>
                <a:ea typeface="Calibri" panose="020F0502020204030204" pitchFamily="34" charset="0"/>
              </a:rPr>
              <a:t>ANALIZA </a:t>
            </a:r>
            <a:r>
              <a:rPr lang="sl-SI" sz="2800" b="1" dirty="0">
                <a:solidFill>
                  <a:srgbClr val="000000"/>
                </a:solidFill>
                <a:ea typeface="Calibri" panose="020F0502020204030204" pitchFamily="34" charset="0"/>
              </a:rPr>
              <a:t>OPRAVLJENEGA DELA ZA </a:t>
            </a:r>
            <a:r>
              <a:rPr lang="sl-SI" sz="2800" b="1" dirty="0" smtClean="0">
                <a:solidFill>
                  <a:srgbClr val="000000"/>
                </a:solidFill>
                <a:ea typeface="Calibri" panose="020F0502020204030204" pitchFamily="34" charset="0"/>
              </a:rPr>
              <a:t>LETO 2018/19</a:t>
            </a:r>
            <a:endParaRPr lang="sl-SI" sz="2800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0" y="1268760"/>
            <a:ext cx="9144419" cy="5436604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sl-SI" sz="1800" b="1" dirty="0">
                <a:solidFill>
                  <a:srgbClr val="002060"/>
                </a:solidFill>
              </a:rPr>
              <a:t>Ugotavljamo, da: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l-SI" sz="1800" b="1" dirty="0">
                <a:solidFill>
                  <a:srgbClr val="002060"/>
                </a:solidFill>
              </a:rPr>
              <a:t>so bile aktivnosti na šolah realizirane</a:t>
            </a:r>
            <a:r>
              <a:rPr lang="sl-SI" sz="1800" b="1" dirty="0" smtClean="0">
                <a:solidFill>
                  <a:srgbClr val="002060"/>
                </a:solidFill>
              </a:rPr>
              <a:t>, </a:t>
            </a:r>
            <a:endParaRPr lang="sl-SI" sz="1800" b="1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sl-SI" sz="1800" b="1" dirty="0">
                <a:solidFill>
                  <a:srgbClr val="002060"/>
                </a:solidFill>
              </a:rPr>
              <a:t>ste šole sledile dokumentu in navodilom dela v projektu,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l-SI" sz="1800" b="1" dirty="0">
                <a:solidFill>
                  <a:srgbClr val="002060"/>
                </a:solidFill>
              </a:rPr>
              <a:t>da so bile delavnice sodelujočih partnerjev izpeljane strokovno </a:t>
            </a:r>
            <a:r>
              <a:rPr lang="sl-SI" sz="1800" b="1" dirty="0" smtClean="0">
                <a:solidFill>
                  <a:srgbClr val="002060"/>
                </a:solidFill>
              </a:rPr>
              <a:t>korektno,</a:t>
            </a:r>
            <a:endParaRPr lang="sl-SI" sz="1800" b="1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sl-SI" sz="1800" b="1" dirty="0">
                <a:solidFill>
                  <a:srgbClr val="002060"/>
                </a:solidFill>
              </a:rPr>
              <a:t>so bila regijska srečanja za dijake realizirana na vseh 5 središčih (nekatere šole se ne </a:t>
            </a:r>
            <a:r>
              <a:rPr lang="sl-SI" sz="1800" b="1" dirty="0" err="1">
                <a:solidFill>
                  <a:srgbClr val="002060"/>
                </a:solidFill>
              </a:rPr>
              <a:t>odzvejo</a:t>
            </a:r>
            <a:r>
              <a:rPr lang="sl-SI" sz="1800" b="1" dirty="0" smtClean="0">
                <a:solidFill>
                  <a:srgbClr val="002060"/>
                </a:solidFill>
              </a:rPr>
              <a:t>),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l-SI" sz="1800" b="1" dirty="0" smtClean="0">
                <a:solidFill>
                  <a:srgbClr val="002060"/>
                </a:solidFill>
              </a:rPr>
              <a:t>delavnice </a:t>
            </a:r>
            <a:r>
              <a:rPr lang="sl-SI" sz="1800" b="1" dirty="0">
                <a:solidFill>
                  <a:srgbClr val="002060"/>
                </a:solidFill>
              </a:rPr>
              <a:t>so v obsegu 4 pedagoških ur in za razpisano število dijakov; Pri naročanju delavnic povejte, da naročate delavnico za projekt Dijaki dijakom za varno </a:t>
            </a:r>
            <a:r>
              <a:rPr lang="sl-SI" sz="1800" b="1" dirty="0" smtClean="0">
                <a:solidFill>
                  <a:srgbClr val="002060"/>
                </a:solidFill>
              </a:rPr>
              <a:t>mobilnost</a:t>
            </a:r>
            <a:r>
              <a:rPr lang="sl-SI" sz="1800" b="1" dirty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r>
              <a:rPr lang="sl-SI" sz="1800" b="1" dirty="0"/>
              <a:t>Ugotavljamo, da: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1800" b="1" dirty="0" smtClean="0"/>
              <a:t>je </a:t>
            </a:r>
            <a:r>
              <a:rPr lang="sl-SI" sz="1800" b="1" dirty="0"/>
              <a:t>potrebno pripraviti dijake na delavnice v klubu pred izpeljavo delavnice,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1800" b="1" dirty="0"/>
              <a:t>se je potrebno držati časa in števila dijakov v delavnicah,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1800" b="1" dirty="0" smtClean="0"/>
              <a:t>Sproti pisati načrtovane </a:t>
            </a:r>
            <a:r>
              <a:rPr lang="sl-SI" sz="1800" b="1" dirty="0"/>
              <a:t>aktivnosti </a:t>
            </a:r>
            <a:r>
              <a:rPr lang="sl-SI" sz="1800" b="1" dirty="0" smtClean="0"/>
              <a:t>in opravljene </a:t>
            </a:r>
            <a:r>
              <a:rPr lang="sl-SI" sz="1800" b="1" dirty="0"/>
              <a:t>v </a:t>
            </a:r>
            <a:r>
              <a:rPr lang="sl-SI" sz="1800" b="1" dirty="0" smtClean="0"/>
              <a:t>skupni dokument SU,</a:t>
            </a:r>
            <a:endParaRPr lang="sl-SI" sz="18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sl-SI" sz="1800" b="1" dirty="0"/>
              <a:t>sprotno, stalno sodelovati z dijaki v projektu na šoli (klub) in jih usmerjati pri izvajanju aktivnosti ter spremljati </a:t>
            </a:r>
            <a:r>
              <a:rPr lang="sl-SI" sz="1800" b="1" dirty="0" smtClean="0"/>
              <a:t>e-</a:t>
            </a:r>
            <a:r>
              <a:rPr lang="sl-SI" sz="1800" b="1" dirty="0" err="1" smtClean="0"/>
              <a:t>portfolio</a:t>
            </a:r>
            <a:r>
              <a:rPr lang="sl-SI" sz="1800" b="1" dirty="0" smtClean="0"/>
              <a:t> </a:t>
            </a:r>
            <a:r>
              <a:rPr lang="sl-SI" sz="1800" b="1" dirty="0"/>
              <a:t>dijaka,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1800" b="1" dirty="0"/>
              <a:t>načrtovati delo v klubu skozi celo šolsko leto.</a:t>
            </a:r>
          </a:p>
          <a:p>
            <a:pPr marL="0" indent="0" algn="ctr">
              <a:buNone/>
            </a:pPr>
            <a:r>
              <a:rPr lang="sl-SI" sz="1800" b="1" dirty="0" smtClean="0">
                <a:solidFill>
                  <a:srgbClr val="C00000"/>
                </a:solidFill>
              </a:rPr>
              <a:t>HVALA ZA ODLIČNO OPRAVLJENO DELO!</a:t>
            </a:r>
            <a:endParaRPr lang="sl-SI" sz="10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sl-SI" sz="1800" b="1" dirty="0" smtClean="0"/>
          </a:p>
          <a:p>
            <a:pPr marL="0" indent="0">
              <a:buNone/>
            </a:pPr>
            <a:endParaRPr lang="sl-SI" dirty="0" smtClean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7375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4. DELAVNICA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>
                <a:hlinkClick r:id="rId2" action="ppaction://hlinkfile"/>
              </a:rPr>
              <a:t>Navodilo</a:t>
            </a: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ČAS TRAJANJA DELAVNICE: </a:t>
            </a:r>
            <a:r>
              <a:rPr lang="sl-SI" dirty="0" smtClean="0"/>
              <a:t>30 </a:t>
            </a:r>
            <a:r>
              <a:rPr lang="sl-SI" dirty="0"/>
              <a:t>min</a:t>
            </a: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1580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3204" y="-171400"/>
            <a:ext cx="8229600" cy="1143000"/>
          </a:xfrm>
        </p:spPr>
        <p:txBody>
          <a:bodyPr/>
          <a:lstStyle/>
          <a:p>
            <a:r>
              <a:rPr lang="sl-SI" sz="2400" b="1" dirty="0" smtClean="0"/>
              <a:t>5. </a:t>
            </a:r>
            <a:r>
              <a:rPr lang="sl-SI" sz="2400" b="1" dirty="0" smtClean="0">
                <a:solidFill>
                  <a:srgbClr val="000000"/>
                </a:solidFill>
                <a:ea typeface="Calibri" panose="020F0502020204030204" pitchFamily="34" charset="0"/>
                <a:cs typeface="+mn-cs"/>
              </a:rPr>
              <a:t>NAČRT DELA V PROJEKTU V ŠOLSKEM LETU 2019</a:t>
            </a:r>
            <a:endParaRPr lang="sl-SI" sz="2400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53204" y="69269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sl-SI" sz="1800" b="1" dirty="0" smtClean="0"/>
              <a:t>O PROJEKTU</a:t>
            </a:r>
          </a:p>
          <a:p>
            <a:pPr marL="0" indent="0">
              <a:buNone/>
            </a:pPr>
            <a:r>
              <a:rPr lang="sl-SI" sz="1800" dirty="0" smtClean="0"/>
              <a:t>Tretje leto 2019/20 delovanja projekta:</a:t>
            </a:r>
          </a:p>
          <a:p>
            <a:pPr>
              <a:buFontTx/>
              <a:buChar char="-"/>
            </a:pPr>
            <a:r>
              <a:rPr lang="sl-SI" sz="1800" dirty="0" smtClean="0"/>
              <a:t>Ciljna skupina: prijavljeni dijaki v projekt (dijaki </a:t>
            </a:r>
            <a:r>
              <a:rPr lang="sl-SI" sz="1800" b="1" dirty="0" smtClean="0"/>
              <a:t>1</a:t>
            </a:r>
            <a:r>
              <a:rPr lang="sl-SI" sz="1800" dirty="0" smtClean="0"/>
              <a:t>., 2. in 3. letnikov) in dijaki, pridruženi člani (Aktivnost 3), prijave, vključevanje novih dijakov (1. letniki, najmanj 5 na šoli) na šolah v projektu.</a:t>
            </a:r>
          </a:p>
          <a:p>
            <a:pPr>
              <a:buFontTx/>
              <a:buChar char="-"/>
            </a:pPr>
            <a:r>
              <a:rPr lang="sl-SI" sz="1800" dirty="0" smtClean="0"/>
              <a:t>Pridobivanje novih šol v projekt (dijaki 1. letnikov; najmanj 5 na šoli, učitelji/profesorji; 1 na šoli).</a:t>
            </a:r>
          </a:p>
          <a:p>
            <a:pPr>
              <a:buFontTx/>
              <a:buChar char="-"/>
            </a:pPr>
            <a:r>
              <a:rPr lang="sl-SI" sz="1800" dirty="0" smtClean="0"/>
              <a:t>Izvajanje aktivnosti v projektu, zapisane v dokumentu.</a:t>
            </a:r>
          </a:p>
          <a:p>
            <a:pPr>
              <a:buFontTx/>
              <a:buChar char="-"/>
            </a:pPr>
            <a:r>
              <a:rPr lang="sl-SI" sz="1800" dirty="0" smtClean="0"/>
              <a:t>Sodelovanje in mreženje dijakov na šoli in med šolami v regiji (Vloga regijskega središča) in regijska središča med seboj ter šole v projektu med seboj.</a:t>
            </a:r>
          </a:p>
          <a:p>
            <a:r>
              <a:rPr lang="sl-SI" sz="1800" dirty="0" smtClean="0">
                <a:hlinkClick r:id="rId2" action="ppaction://hlinkfile"/>
              </a:rPr>
              <a:t>Operativni </a:t>
            </a:r>
            <a:r>
              <a:rPr lang="sl-SI" sz="1800" dirty="0">
                <a:hlinkClick r:id="rId2" action="ppaction://hlinkfile"/>
              </a:rPr>
              <a:t>načrt </a:t>
            </a:r>
            <a:r>
              <a:rPr lang="sl-SI" sz="1800" dirty="0" smtClean="0">
                <a:hlinkClick r:id="rId2" action="ppaction://hlinkfile"/>
              </a:rPr>
              <a:t>ZRSŠ</a:t>
            </a:r>
            <a:r>
              <a:rPr lang="sl-SI" sz="1800" dirty="0" smtClean="0"/>
              <a:t>.</a:t>
            </a:r>
          </a:p>
          <a:p>
            <a:r>
              <a:rPr lang="sl-SI" sz="1800" dirty="0"/>
              <a:t>Operativni načrti šol in </a:t>
            </a:r>
            <a:r>
              <a:rPr lang="sl-SI" sz="1800" dirty="0" smtClean="0"/>
              <a:t>DD ter poročila o opravljenih aktivnostih v letu 2019/20.</a:t>
            </a:r>
            <a:endParaRPr lang="sl-SI" sz="1800" dirty="0"/>
          </a:p>
          <a:p>
            <a:r>
              <a:rPr lang="sl-SI" sz="1800" dirty="0" smtClean="0"/>
              <a:t>Načrtovanje in analiza opravljenih aktivnosti sodelujočih partnerjev (Opis delavnic in Poročila o opravljenih </a:t>
            </a:r>
            <a:r>
              <a:rPr lang="sl-SI" sz="1800" dirty="0"/>
              <a:t>aktivnostih </a:t>
            </a:r>
            <a:r>
              <a:rPr lang="sl-SI" sz="1800" dirty="0" smtClean="0"/>
              <a:t>partnerjev v letu 2018/19).</a:t>
            </a:r>
          </a:p>
          <a:p>
            <a:r>
              <a:rPr lang="sl-SI" sz="1800" dirty="0" smtClean="0"/>
              <a:t>Spletna okolja (za učitelje, dijake, sodelujoče partnerje).</a:t>
            </a:r>
            <a:endParaRPr lang="sl-SI" sz="1800" dirty="0"/>
          </a:p>
        </p:txBody>
      </p:sp>
    </p:spTree>
    <p:extLst>
      <p:ext uri="{BB962C8B-B14F-4D97-AF65-F5344CB8AC3E}">
        <p14:creationId xmlns:p14="http://schemas.microsoft.com/office/powerpoint/2010/main" val="17406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3200" b="1" dirty="0" smtClean="0">
                <a:solidFill>
                  <a:schemeClr val="tx1"/>
                </a:solidFill>
              </a:rPr>
              <a:t>AKTIVNOST 4</a:t>
            </a:r>
            <a:br>
              <a:rPr lang="sl-SI" sz="3200" b="1" dirty="0" smtClean="0">
                <a:solidFill>
                  <a:schemeClr val="tx1"/>
                </a:solidFill>
              </a:rPr>
            </a:br>
            <a:r>
              <a:rPr lang="sl-SI" sz="3200" b="1" dirty="0" smtClean="0">
                <a:solidFill>
                  <a:schemeClr val="tx1"/>
                </a:solidFill>
              </a:rPr>
              <a:t>RAZISKOVALNE/PROJEKTNE NALOGE</a:t>
            </a:r>
            <a:endParaRPr lang="sl-SI" sz="3200" b="1" dirty="0">
              <a:solidFill>
                <a:schemeClr val="tx1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sz="2400" dirty="0" smtClean="0"/>
              <a:t>PONUJENE TEME: </a:t>
            </a:r>
          </a:p>
          <a:p>
            <a:pPr marL="0" indent="0">
              <a:buNone/>
            </a:pPr>
            <a:r>
              <a:rPr lang="sl-SI" sz="2400" dirty="0" smtClean="0"/>
              <a:t>1. „Meni se ne more zgoditi, ker se    </a:t>
            </a:r>
          </a:p>
          <a:p>
            <a:pPr marL="0" indent="0">
              <a:buNone/>
            </a:pPr>
            <a:r>
              <a:rPr lang="sl-SI" sz="2400" dirty="0"/>
              <a:t> </a:t>
            </a:r>
            <a:r>
              <a:rPr lang="sl-SI" sz="2400" dirty="0" smtClean="0"/>
              <a:t>   zavedam“.</a:t>
            </a:r>
          </a:p>
          <a:p>
            <a:pPr marL="0" indent="0">
              <a:buNone/>
            </a:pPr>
            <a:r>
              <a:rPr lang="sl-SI" sz="2400" dirty="0" smtClean="0"/>
              <a:t>2. „Potovalne navade...“ (načrt, varna mobilnost,  </a:t>
            </a:r>
          </a:p>
          <a:p>
            <a:pPr marL="0" indent="0">
              <a:buNone/>
            </a:pPr>
            <a:r>
              <a:rPr lang="sl-SI" sz="2400" dirty="0"/>
              <a:t> </a:t>
            </a:r>
            <a:r>
              <a:rPr lang="sl-SI" sz="2400" dirty="0" smtClean="0"/>
              <a:t>   trajnostna mobilnost)</a:t>
            </a:r>
          </a:p>
          <a:p>
            <a:pPr marL="0" indent="0">
              <a:buNone/>
            </a:pPr>
            <a:r>
              <a:rPr lang="sl-SI" sz="2400" dirty="0" smtClean="0"/>
              <a:t>3. Spremenil bom...</a:t>
            </a:r>
          </a:p>
          <a:p>
            <a:pPr marL="0" indent="0">
              <a:buNone/>
            </a:pPr>
            <a:endParaRPr lang="sl-SI" sz="2400" dirty="0" smtClean="0"/>
          </a:p>
          <a:p>
            <a:pPr marL="0" indent="0">
              <a:buNone/>
            </a:pPr>
            <a:r>
              <a:rPr lang="sl-SI" sz="2400" dirty="0">
                <a:ea typeface="Arial" panose="020B0604020202020204" pitchFamily="34" charset="0"/>
              </a:rPr>
              <a:t>ROK za oddajo vodji projekta: </a:t>
            </a:r>
            <a:r>
              <a:rPr lang="sl-SI" sz="2400" dirty="0" smtClean="0">
                <a:ea typeface="Arial" panose="020B0604020202020204" pitchFamily="34" charset="0"/>
              </a:rPr>
              <a:t>20. aprila 2020</a:t>
            </a:r>
            <a:endParaRPr lang="sl-SI" sz="2400" dirty="0">
              <a:ea typeface="Arial" panose="020B0604020202020204" pitchFamily="34" charset="0"/>
            </a:endParaRPr>
          </a:p>
          <a:p>
            <a:pPr marL="0" indent="0">
              <a:buNone/>
            </a:pPr>
            <a:r>
              <a:rPr lang="sl-SI" sz="2400" dirty="0" smtClean="0">
                <a:hlinkClick r:id="rId2" action="ppaction://hlinkfile"/>
              </a:rPr>
              <a:t>Navodila/napotki za pripravo raziskovalnih nalog</a:t>
            </a:r>
            <a:endParaRPr lang="sl-SI" sz="2400" dirty="0" smtClean="0"/>
          </a:p>
          <a:p>
            <a:pPr marL="0" indent="0">
              <a:buNone/>
            </a:pPr>
            <a:endParaRPr lang="sl-SI" sz="2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1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sl-SI" sz="3600" dirty="0" smtClean="0"/>
              <a:t>A 4 Raziskovalne naloge</a:t>
            </a:r>
            <a:endParaRPr lang="sl-SI" sz="36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28650" y="1016732"/>
            <a:ext cx="7886700" cy="3513785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/>
              <a:t>Napotki za izdelavo raziskovalne naloge so objavljeni na Spletni strani Zveze za tehnično kulturo Slovenije </a:t>
            </a:r>
          </a:p>
          <a:p>
            <a:pPr marL="0" indent="0">
              <a:buNone/>
            </a:pPr>
            <a:r>
              <a:rPr lang="sl-SI" dirty="0">
                <a:hlinkClick r:id="rId2"/>
              </a:rPr>
              <a:t>http://</a:t>
            </a:r>
            <a:r>
              <a:rPr lang="sl-SI" dirty="0" smtClean="0">
                <a:hlinkClick r:id="rId2"/>
              </a:rPr>
              <a:t>www2.arnes.si</a:t>
            </a:r>
            <a:r>
              <a:rPr lang="sl-SI" dirty="0">
                <a:hlinkClick r:id="rId2"/>
              </a:rPr>
              <a:t>/~</a:t>
            </a:r>
            <a:r>
              <a:rPr lang="sl-SI" dirty="0" smtClean="0">
                <a:hlinkClick r:id="rId2"/>
              </a:rPr>
              <a:t>ljzotks2/gzm/dokumenti/napotki.html</a:t>
            </a:r>
            <a:r>
              <a:rPr lang="sl-SI" dirty="0" smtClean="0"/>
              <a:t> </a:t>
            </a:r>
            <a:endParaRPr lang="sl-SI" dirty="0"/>
          </a:p>
          <a:p>
            <a:pPr marL="0" indent="0">
              <a:buNone/>
            </a:pPr>
            <a:r>
              <a:rPr lang="sl-SI" dirty="0"/>
              <a:t>Na povezavi </a:t>
            </a:r>
            <a:r>
              <a:rPr lang="sl-SI" dirty="0">
                <a:hlinkClick r:id="rId3"/>
              </a:rPr>
              <a:t>http://www2.arnes.si/~ljzotks2/gzm</a:t>
            </a:r>
            <a:r>
              <a:rPr lang="sl-SI" dirty="0" smtClean="0">
                <a:hlinkClick r:id="rId3"/>
              </a:rPr>
              <a:t>/</a:t>
            </a:r>
            <a:r>
              <a:rPr lang="sl-SI" dirty="0" smtClean="0"/>
              <a:t> so na voljo tudi osnovne dejavnosti in informacije v zvezi z Gibanjem znanost mladini.</a:t>
            </a: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41774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3084" y="-99392"/>
            <a:ext cx="8229600" cy="1143000"/>
          </a:xfrm>
        </p:spPr>
        <p:txBody>
          <a:bodyPr/>
          <a:lstStyle/>
          <a:p>
            <a:pPr marL="0" indent="0"/>
            <a:r>
              <a:rPr lang="sl-SI" sz="3600" b="1" dirty="0">
                <a:latin typeface="Arial" panose="020B0604020202020204" pitchFamily="34" charset="0"/>
                <a:ea typeface="Arial" panose="020B0604020202020204" pitchFamily="34" charset="0"/>
              </a:rPr>
              <a:t>Aktivnost 5:</a:t>
            </a:r>
            <a:r>
              <a:rPr lang="sl-SI" sz="36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endParaRPr lang="sl-SI" sz="36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63084" y="76470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sl-SI" sz="2400" dirty="0" smtClean="0">
                <a:ea typeface="Arial" panose="020B0604020202020204" pitchFamily="34" charset="0"/>
              </a:rPr>
              <a:t>Dijak </a:t>
            </a:r>
            <a:r>
              <a:rPr lang="sl-SI" sz="2400" dirty="0">
                <a:ea typeface="Arial" panose="020B0604020202020204" pitchFamily="34" charset="0"/>
              </a:rPr>
              <a:t>bo </a:t>
            </a:r>
            <a:r>
              <a:rPr lang="sl-SI" sz="2400" b="1" dirty="0">
                <a:ea typeface="Arial" panose="020B0604020202020204" pitchFamily="34" charset="0"/>
              </a:rPr>
              <a:t>sodeloval na</a:t>
            </a:r>
            <a:r>
              <a:rPr lang="sl-SI" sz="2400" dirty="0">
                <a:ea typeface="Arial" panose="020B0604020202020204" pitchFamily="34" charset="0"/>
              </a:rPr>
              <a:t> najmanj </a:t>
            </a:r>
            <a:r>
              <a:rPr lang="sl-SI" sz="2400" b="1" dirty="0">
                <a:ea typeface="Arial" panose="020B0604020202020204" pitchFamily="34" charset="0"/>
              </a:rPr>
              <a:t>dveh natečajih</a:t>
            </a:r>
            <a:r>
              <a:rPr lang="sl-SI" sz="2400" dirty="0">
                <a:ea typeface="Arial" panose="020B0604020202020204" pitchFamily="34" charset="0"/>
              </a:rPr>
              <a:t> </a:t>
            </a:r>
            <a:r>
              <a:rPr lang="sl-SI" sz="2400" dirty="0" smtClean="0">
                <a:ea typeface="Arial" panose="020B0604020202020204" pitchFamily="34" charset="0"/>
              </a:rPr>
              <a:t>(v treh letih) s  </a:t>
            </a:r>
            <a:r>
              <a:rPr lang="sl-SI" sz="2400" dirty="0">
                <a:ea typeface="Arial" panose="020B0604020202020204" pitchFamily="34" charset="0"/>
              </a:rPr>
              <a:t>področja varne mobilnosti. </a:t>
            </a:r>
            <a:endParaRPr lang="sl-SI" sz="2400" dirty="0" smtClean="0">
              <a:ea typeface="Arial" panose="020B0604020202020204" pitchFamily="34" charset="0"/>
            </a:endParaRPr>
          </a:p>
          <a:p>
            <a:pPr marL="0" indent="0">
              <a:buNone/>
            </a:pPr>
            <a:r>
              <a:rPr lang="sl-SI" sz="2400" dirty="0" smtClean="0">
                <a:ea typeface="Arial" panose="020B0604020202020204" pitchFamily="34" charset="0"/>
              </a:rPr>
              <a:t>KRITERIJI:</a:t>
            </a:r>
          </a:p>
          <a:p>
            <a:pPr>
              <a:buFontTx/>
              <a:buChar char="-"/>
            </a:pPr>
            <a:r>
              <a:rPr lang="sl-SI" sz="2400" dirty="0">
                <a:ea typeface="Arial" panose="020B0604020202020204" pitchFamily="34" charset="0"/>
              </a:rPr>
              <a:t>i</a:t>
            </a:r>
            <a:r>
              <a:rPr lang="sl-SI" sz="2400" dirty="0" smtClean="0">
                <a:ea typeface="Arial" panose="020B0604020202020204" pitchFamily="34" charset="0"/>
              </a:rPr>
              <a:t>zvirnost,</a:t>
            </a:r>
            <a:endParaRPr lang="sl-SI" sz="2400" dirty="0">
              <a:ea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sl-SI" sz="2400" dirty="0">
                <a:ea typeface="Arial" panose="020B0604020202020204" pitchFamily="34" charset="0"/>
              </a:rPr>
              <a:t>p</a:t>
            </a:r>
            <a:r>
              <a:rPr lang="sl-SI" sz="2400" dirty="0" smtClean="0">
                <a:ea typeface="Arial" panose="020B0604020202020204" pitchFamily="34" charset="0"/>
              </a:rPr>
              <a:t>ovezanost z razpisano tematiko,</a:t>
            </a:r>
          </a:p>
          <a:p>
            <a:pPr>
              <a:buFontTx/>
              <a:buChar char="-"/>
            </a:pPr>
            <a:r>
              <a:rPr lang="sl-SI" sz="2400" dirty="0">
                <a:ea typeface="Arial" panose="020B0604020202020204" pitchFamily="34" charset="0"/>
              </a:rPr>
              <a:t>s</a:t>
            </a:r>
            <a:r>
              <a:rPr lang="sl-SI" sz="2400" dirty="0" smtClean="0">
                <a:ea typeface="Arial" panose="020B0604020202020204" pitchFamily="34" charset="0"/>
              </a:rPr>
              <a:t>poročilnost. </a:t>
            </a:r>
          </a:p>
          <a:p>
            <a:pPr marL="0" indent="0">
              <a:buNone/>
            </a:pPr>
            <a:r>
              <a:rPr lang="sl-SI" sz="2400" dirty="0" smtClean="0">
                <a:ea typeface="Arial" panose="020B0604020202020204" pitchFamily="34" charset="0"/>
              </a:rPr>
              <a:t>Nagradni natečaj, PRAKTIČNE NAGRADE</a:t>
            </a:r>
          </a:p>
          <a:p>
            <a:pPr marL="514350" indent="-514350">
              <a:buAutoNum type="arabicPeriod"/>
            </a:pPr>
            <a:r>
              <a:rPr lang="sl-SI" sz="2400" dirty="0" smtClean="0"/>
              <a:t>Za naj </a:t>
            </a:r>
            <a:r>
              <a:rPr lang="sl-SI" sz="2400" dirty="0"/>
              <a:t>film, </a:t>
            </a:r>
            <a:r>
              <a:rPr lang="sl-SI" sz="2400" dirty="0" err="1" smtClean="0"/>
              <a:t>promovideo</a:t>
            </a:r>
            <a:endParaRPr lang="sl-SI" sz="2400" dirty="0" smtClean="0"/>
          </a:p>
          <a:p>
            <a:pPr marL="514350" indent="-514350">
              <a:buAutoNum type="arabicPeriod"/>
            </a:pPr>
            <a:r>
              <a:rPr lang="sl-SI" sz="2400" dirty="0" smtClean="0"/>
              <a:t>Za naj fotoknjiga </a:t>
            </a:r>
          </a:p>
          <a:p>
            <a:pPr marL="514350" indent="-514350">
              <a:buAutoNum type="arabicPeriod"/>
            </a:pPr>
            <a:r>
              <a:rPr lang="sl-SI" sz="2400" dirty="0" smtClean="0">
                <a:ea typeface="Arial" panose="020B0604020202020204" pitchFamily="34" charset="0"/>
              </a:rPr>
              <a:t>Za najboljšo kampanjo na družabnih omrežjih</a:t>
            </a:r>
          </a:p>
          <a:p>
            <a:pPr marL="514350" indent="-514350">
              <a:buAutoNum type="arabicPeriod"/>
            </a:pPr>
            <a:r>
              <a:rPr lang="sl-SI" sz="2400" dirty="0" smtClean="0">
                <a:ea typeface="Arial" panose="020B0604020202020204" pitchFamily="34" charset="0"/>
              </a:rPr>
              <a:t>Za najboljšo glasbo</a:t>
            </a:r>
          </a:p>
          <a:p>
            <a:pPr marL="0" indent="0">
              <a:buNone/>
            </a:pPr>
            <a:r>
              <a:rPr lang="sl-SI" sz="2400" dirty="0" smtClean="0">
                <a:ea typeface="Arial" panose="020B0604020202020204" pitchFamily="34" charset="0"/>
                <a:hlinkClick r:id="rId2" action="ppaction://hlinkfile"/>
              </a:rPr>
              <a:t>Natečaj</a:t>
            </a:r>
            <a:endParaRPr lang="sl-SI" sz="2400" dirty="0" smtClean="0">
              <a:ea typeface="Arial" panose="020B0604020202020204" pitchFamily="34" charset="0"/>
            </a:endParaRPr>
          </a:p>
          <a:p>
            <a:pPr marL="0" indent="0">
              <a:buNone/>
            </a:pPr>
            <a:r>
              <a:rPr lang="sl-SI" dirty="0">
                <a:latin typeface="Arial" panose="020B0604020202020204" pitchFamily="34" charset="0"/>
                <a:ea typeface="Arial" panose="020B0604020202020204" pitchFamily="34" charset="0"/>
              </a:rPr>
              <a:t/>
            </a:r>
            <a:br>
              <a:rPr lang="sl-SI" dirty="0">
                <a:latin typeface="Arial" panose="020B0604020202020204" pitchFamily="34" charset="0"/>
                <a:ea typeface="Arial" panose="020B0604020202020204" pitchFamily="34" charset="0"/>
              </a:rPr>
            </a:br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0864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35627" y="-225985"/>
            <a:ext cx="8229600" cy="1143000"/>
          </a:xfrm>
        </p:spPr>
        <p:txBody>
          <a:bodyPr/>
          <a:lstStyle/>
          <a:p>
            <a:r>
              <a:rPr lang="sl-SI" dirty="0"/>
              <a:t>DINAMIKA </a:t>
            </a:r>
            <a:r>
              <a:rPr lang="sl-SI" dirty="0" smtClean="0"/>
              <a:t>DELA I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22218" y="108874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sl-SI" sz="2000" b="1" dirty="0"/>
              <a:t>Na ravni šole: </a:t>
            </a:r>
            <a:r>
              <a:rPr lang="sl-SI" sz="2000" b="1" dirty="0" smtClean="0"/>
              <a:t>za dijaka</a:t>
            </a:r>
          </a:p>
          <a:p>
            <a:pPr marL="514350" lvl="0" indent="-514350">
              <a:buFont typeface="+mj-lt"/>
              <a:buAutoNum type="arabicPeriod"/>
            </a:pPr>
            <a:r>
              <a:rPr lang="sl-SI" sz="2000" dirty="0" smtClean="0"/>
              <a:t>Aktivna udeležba </a:t>
            </a:r>
            <a:r>
              <a:rPr lang="sl-SI" sz="2000" dirty="0"/>
              <a:t>na </a:t>
            </a:r>
            <a:r>
              <a:rPr lang="sl-SI" sz="2000" dirty="0" smtClean="0"/>
              <a:t>najmanj dveh delavnicah (za dijake 2. letnikov in dijake 1. letnikov – novi člani v projektu).</a:t>
            </a:r>
            <a:endParaRPr lang="sl-SI" sz="2000" dirty="0"/>
          </a:p>
          <a:p>
            <a:pPr marL="514350" lvl="0" indent="-514350">
              <a:buFont typeface="+mj-lt"/>
              <a:buAutoNum type="arabicPeriod"/>
            </a:pPr>
            <a:r>
              <a:rPr lang="sl-SI" sz="2000" dirty="0"/>
              <a:t>Aktivno </a:t>
            </a:r>
            <a:r>
              <a:rPr lang="sl-SI" sz="2000" dirty="0" smtClean="0"/>
              <a:t>sodelovanje </a:t>
            </a:r>
            <a:r>
              <a:rPr lang="sl-SI" sz="2000" dirty="0"/>
              <a:t>v klubu na </a:t>
            </a:r>
            <a:r>
              <a:rPr lang="sl-SI" sz="2000" dirty="0" smtClean="0"/>
              <a:t>šoli, srečanja vsaj 1 x mesečno.</a:t>
            </a:r>
            <a:endParaRPr lang="sl-SI" sz="2000" dirty="0"/>
          </a:p>
          <a:p>
            <a:pPr marL="514350" lvl="0" indent="-514350">
              <a:buFont typeface="+mj-lt"/>
              <a:buAutoNum type="arabicPeriod"/>
            </a:pPr>
            <a:r>
              <a:rPr lang="sl-SI" sz="2000" dirty="0" smtClean="0"/>
              <a:t>Vodi </a:t>
            </a:r>
            <a:r>
              <a:rPr lang="sl-SI" sz="2000" b="1" dirty="0" smtClean="0"/>
              <a:t>e-listovnik </a:t>
            </a:r>
            <a:r>
              <a:rPr lang="sl-SI" sz="2000" dirty="0" smtClean="0"/>
              <a:t>in spremlja delo, stalno spremljanje.</a:t>
            </a:r>
            <a:endParaRPr lang="sl-SI" sz="2000" dirty="0"/>
          </a:p>
          <a:p>
            <a:pPr marL="514350" lvl="0" indent="-514350">
              <a:buFont typeface="+mj-lt"/>
              <a:buAutoNum type="arabicPeriod"/>
            </a:pPr>
            <a:r>
              <a:rPr lang="sl-SI" sz="2000" dirty="0" smtClean="0"/>
              <a:t>Pridobi vsaj enega </a:t>
            </a:r>
            <a:r>
              <a:rPr lang="sl-SI" sz="2000" b="1" dirty="0" smtClean="0"/>
              <a:t>novega člana </a:t>
            </a:r>
            <a:r>
              <a:rPr lang="sl-SI" sz="2000" dirty="0"/>
              <a:t>v klubu na </a:t>
            </a:r>
            <a:r>
              <a:rPr lang="sl-SI" sz="2000" dirty="0" smtClean="0"/>
              <a:t>šoli (v  šolskem letu 2018/19).</a:t>
            </a:r>
            <a:endParaRPr lang="sl-SI" sz="2000" dirty="0"/>
          </a:p>
          <a:p>
            <a:pPr marL="514350" lvl="0" indent="-514350">
              <a:buFont typeface="+mj-lt"/>
              <a:buAutoNum type="arabicPeriod"/>
            </a:pPr>
            <a:r>
              <a:rPr lang="sl-SI" sz="2000" dirty="0" smtClean="0"/>
              <a:t>Pripravi </a:t>
            </a:r>
            <a:r>
              <a:rPr lang="sl-SI" sz="2000" dirty="0"/>
              <a:t>in </a:t>
            </a:r>
            <a:r>
              <a:rPr lang="sl-SI" sz="2000" dirty="0" smtClean="0"/>
              <a:t>predstavi (v klubu na šoli, na srečanjih v projektu) </a:t>
            </a:r>
            <a:r>
              <a:rPr lang="sl-SI" sz="2000" b="1" dirty="0" smtClean="0"/>
              <a:t>raziskovalno/projektno nalogo</a:t>
            </a:r>
            <a:r>
              <a:rPr lang="sl-SI" sz="2000" dirty="0" smtClean="0"/>
              <a:t>.</a:t>
            </a:r>
            <a:endParaRPr lang="sl-SI" sz="2000" dirty="0"/>
          </a:p>
          <a:p>
            <a:pPr marL="514350" indent="-514350">
              <a:buFont typeface="+mj-lt"/>
              <a:buAutoNum type="arabicPeriod"/>
            </a:pPr>
            <a:r>
              <a:rPr lang="sl-SI" sz="2000" dirty="0" smtClean="0"/>
              <a:t>Sodeluje </a:t>
            </a:r>
            <a:r>
              <a:rPr lang="sl-SI" sz="2000" b="1" dirty="0"/>
              <a:t>na </a:t>
            </a:r>
            <a:r>
              <a:rPr lang="sl-SI" sz="2000" b="1" dirty="0" smtClean="0"/>
              <a:t>natečaju </a:t>
            </a:r>
            <a:r>
              <a:rPr lang="sl-SI" sz="2000" dirty="0" smtClean="0"/>
              <a:t>ZRSŠ (Naj film, </a:t>
            </a:r>
            <a:r>
              <a:rPr lang="sl-SI" sz="2000" dirty="0" err="1" smtClean="0"/>
              <a:t>promovideo</a:t>
            </a:r>
            <a:r>
              <a:rPr lang="sl-SI" sz="2000" dirty="0" smtClean="0"/>
              <a:t>, fotoknjiga</a:t>
            </a:r>
            <a:r>
              <a:rPr lang="sl-SI" sz="2000" dirty="0"/>
              <a:t>...). </a:t>
            </a:r>
            <a:r>
              <a:rPr lang="sl-SI" sz="2000" dirty="0" smtClean="0"/>
              <a:t>(do aprila 2020).</a:t>
            </a:r>
            <a:endParaRPr lang="sl-SI" sz="2000" dirty="0"/>
          </a:p>
          <a:p>
            <a:pPr marL="514350" lvl="0" indent="-514350">
              <a:buFont typeface="+mj-lt"/>
              <a:buAutoNum type="arabicPeriod"/>
            </a:pPr>
            <a:r>
              <a:rPr lang="sl-SI" sz="2000" dirty="0"/>
              <a:t>Aktivno </a:t>
            </a:r>
            <a:r>
              <a:rPr lang="sl-SI" sz="2000" dirty="0" smtClean="0"/>
              <a:t>sodeluje </a:t>
            </a:r>
            <a:r>
              <a:rPr lang="sl-SI" sz="2000" dirty="0"/>
              <a:t>pri dejavnostih </a:t>
            </a:r>
            <a:r>
              <a:rPr lang="sl-SI" sz="2000" dirty="0" smtClean="0"/>
              <a:t>v klubu na šoli/regijskem središču. </a:t>
            </a:r>
            <a:endParaRPr lang="sl-SI" sz="2000" dirty="0"/>
          </a:p>
          <a:p>
            <a:pPr marL="0" indent="0">
              <a:buNone/>
            </a:pP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185273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988429"/>
            <a:ext cx="8229600" cy="1143000"/>
          </a:xfrm>
        </p:spPr>
        <p:txBody>
          <a:bodyPr/>
          <a:lstStyle/>
          <a:p>
            <a:r>
              <a:rPr lang="sl-SI" sz="3600" b="1" dirty="0" smtClean="0"/>
              <a:t>POVEZAVA Z DRUGIMI PROJEKTI </a:t>
            </a:r>
            <a:br>
              <a:rPr lang="sl-SI" sz="3600" b="1" dirty="0" smtClean="0"/>
            </a:br>
            <a:r>
              <a:rPr lang="sl-SI" sz="3600" b="1" dirty="0" smtClean="0"/>
              <a:t>(v gimnazijah)</a:t>
            </a:r>
            <a:endParaRPr lang="sl-SI" sz="3600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pPr marL="0" indent="0">
              <a:buNone/>
            </a:pPr>
            <a:r>
              <a:rPr lang="sl-SI" dirty="0" smtClean="0"/>
              <a:t>       CILJ: povezati </a:t>
            </a:r>
            <a:r>
              <a:rPr lang="sl-SI" dirty="0"/>
              <a:t>projekte med seboj</a:t>
            </a:r>
          </a:p>
          <a:p>
            <a:endParaRPr lang="sl-SI" dirty="0"/>
          </a:p>
        </p:txBody>
      </p:sp>
      <p:sp>
        <p:nvSpPr>
          <p:cNvPr id="4" name="Puščica dol 3"/>
          <p:cNvSpPr/>
          <p:nvPr/>
        </p:nvSpPr>
        <p:spPr>
          <a:xfrm>
            <a:off x="3815916" y="2312876"/>
            <a:ext cx="324036" cy="26657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1909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slov 1"/>
          <p:cNvSpPr>
            <a:spLocks noGrp="1"/>
          </p:cNvSpPr>
          <p:nvPr>
            <p:ph type="title"/>
          </p:nvPr>
        </p:nvSpPr>
        <p:spPr>
          <a:xfrm>
            <a:off x="444372" y="-16908"/>
            <a:ext cx="8229600" cy="1143000"/>
          </a:xfrm>
        </p:spPr>
        <p:txBody>
          <a:bodyPr/>
          <a:lstStyle/>
          <a:p>
            <a:r>
              <a:rPr lang="sl-SI" altLang="sl-SI" sz="2800" dirty="0" smtClean="0"/>
              <a:t>PROGRAM 5. DELOVNEGA SREČANJA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57348" y="1073686"/>
            <a:ext cx="8229600" cy="4525962"/>
          </a:xfrm>
        </p:spPr>
        <p:txBody>
          <a:bodyPr/>
          <a:lstStyle/>
          <a:p>
            <a:pPr marL="0" indent="0">
              <a:buNone/>
            </a:pPr>
            <a:r>
              <a:rPr lang="sl-SI" sz="2400" dirty="0"/>
              <a:t>Dnevni red srečanja</a:t>
            </a:r>
            <a:r>
              <a:rPr lang="sl-SI" sz="2400" dirty="0" smtClean="0"/>
              <a:t>:</a:t>
            </a:r>
          </a:p>
          <a:p>
            <a:pPr marL="0" indent="0">
              <a:buNone/>
            </a:pPr>
            <a:endParaRPr lang="sl-SI" sz="2400" dirty="0"/>
          </a:p>
          <a:p>
            <a:pPr marL="0" indent="0">
              <a:buNone/>
              <a:defRPr/>
            </a:pPr>
            <a:endParaRPr lang="sl-SI" dirty="0"/>
          </a:p>
        </p:txBody>
      </p:sp>
      <p:sp>
        <p:nvSpPr>
          <p:cNvPr id="2" name="Pravokotnik 1"/>
          <p:cNvSpPr/>
          <p:nvPr/>
        </p:nvSpPr>
        <p:spPr>
          <a:xfrm>
            <a:off x="457348" y="1443841"/>
            <a:ext cx="82166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sl-SI" sz="2400" dirty="0" smtClean="0"/>
              <a:t>Uvod </a:t>
            </a:r>
            <a:r>
              <a:rPr lang="sl-SI" sz="2400" dirty="0"/>
              <a:t>v srečanje. </a:t>
            </a:r>
            <a:endParaRPr lang="sl-SI" sz="2400" dirty="0" smtClean="0"/>
          </a:p>
          <a:p>
            <a:pPr marL="457200" indent="-457200">
              <a:buAutoNum type="arabicPeriod"/>
            </a:pPr>
            <a:r>
              <a:rPr lang="sl-SI" sz="2400" dirty="0" smtClean="0"/>
              <a:t>Analiza </a:t>
            </a:r>
            <a:r>
              <a:rPr lang="sl-SI" sz="2400" dirty="0"/>
              <a:t>opravljenega dela v dveh letih projekta.  </a:t>
            </a:r>
            <a:r>
              <a:rPr lang="sl-SI" sz="2400" dirty="0" smtClean="0"/>
              <a:t> </a:t>
            </a:r>
          </a:p>
          <a:p>
            <a:r>
              <a:rPr lang="sl-SI" sz="2400" dirty="0"/>
              <a:t> </a:t>
            </a:r>
            <a:r>
              <a:rPr lang="sl-SI" sz="2400" dirty="0" smtClean="0"/>
              <a:t>    </a:t>
            </a:r>
            <a:endParaRPr lang="sl-SI" sz="2400" dirty="0"/>
          </a:p>
          <a:p>
            <a:endParaRPr lang="sl-SI" sz="2400" dirty="0"/>
          </a:p>
          <a:p>
            <a:r>
              <a:rPr lang="sl-SI" sz="2400" dirty="0"/>
              <a:t>ODMOR  11.30 – 12.00</a:t>
            </a:r>
          </a:p>
          <a:p>
            <a:endParaRPr lang="sl-SI" sz="2400" dirty="0"/>
          </a:p>
          <a:p>
            <a:pPr marL="457200" indent="-457200">
              <a:buAutoNum type="arabicPeriod" startAt="3"/>
            </a:pPr>
            <a:r>
              <a:rPr lang="sl-SI" sz="2400" dirty="0" smtClean="0"/>
              <a:t>     Načrt </a:t>
            </a:r>
            <a:r>
              <a:rPr lang="sl-SI" sz="2400" dirty="0"/>
              <a:t>dela v projektu. </a:t>
            </a:r>
            <a:endParaRPr lang="sl-SI" sz="2400" dirty="0" smtClean="0"/>
          </a:p>
          <a:p>
            <a:r>
              <a:rPr lang="sl-SI" sz="2400" dirty="0" smtClean="0"/>
              <a:t>4</a:t>
            </a:r>
            <a:r>
              <a:rPr lang="sl-SI" sz="2400" dirty="0"/>
              <a:t>.	Načrtovanje aktivnosti na šoli.</a:t>
            </a:r>
          </a:p>
          <a:p>
            <a:r>
              <a:rPr lang="sl-SI" sz="2400" dirty="0"/>
              <a:t>5.	Zaključek z razpravo in povzetki.</a:t>
            </a:r>
          </a:p>
        </p:txBody>
      </p:sp>
    </p:spTree>
    <p:extLst>
      <p:ext uri="{BB962C8B-B14F-4D97-AF65-F5344CB8AC3E}">
        <p14:creationId xmlns:p14="http://schemas.microsoft.com/office/powerpoint/2010/main" val="9571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besedila 1"/>
          <p:cNvSpPr>
            <a:spLocks noGrp="1"/>
          </p:cNvSpPr>
          <p:nvPr>
            <p:ph type="body" sz="quarter" idx="10"/>
          </p:nvPr>
        </p:nvSpPr>
        <p:spPr>
          <a:xfrm>
            <a:off x="575556" y="116632"/>
            <a:ext cx="7099192" cy="1079304"/>
          </a:xfrm>
        </p:spPr>
        <p:txBody>
          <a:bodyPr/>
          <a:lstStyle/>
          <a:p>
            <a:r>
              <a:rPr lang="sl-SI" dirty="0" smtClean="0"/>
              <a:t>POVEZAVA: Podjetnost v gimnaziji in Dijaki dijakom?</a:t>
            </a:r>
            <a:endParaRPr lang="sl-SI" dirty="0"/>
          </a:p>
        </p:txBody>
      </p:sp>
      <p:sp>
        <p:nvSpPr>
          <p:cNvPr id="3" name="Ograda besedila 2"/>
          <p:cNvSpPr>
            <a:spLocks noGrp="1"/>
          </p:cNvSpPr>
          <p:nvPr>
            <p:ph type="body" sz="quarter" idx="11"/>
          </p:nvPr>
        </p:nvSpPr>
        <p:spPr>
          <a:xfrm>
            <a:off x="395536" y="1195936"/>
            <a:ext cx="7776864" cy="4315145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1800" b="1" dirty="0"/>
              <a:t>5</a:t>
            </a:r>
            <a:r>
              <a:rPr lang="sl-SI" sz="1800" b="1" dirty="0" smtClean="0"/>
              <a:t> šolam </a:t>
            </a:r>
            <a:r>
              <a:rPr lang="sl-SI" sz="1800" dirty="0" smtClean="0"/>
              <a:t>(Gimnazija in srednja šola Kočevje, Gimnazija Nova Gorica in Gimnazija Novo </a:t>
            </a:r>
            <a:r>
              <a:rPr lang="sl-SI" sz="1800" dirty="0"/>
              <a:t>mesto, Grm Novo mesto - Center biotehnike in </a:t>
            </a:r>
            <a:r>
              <a:rPr lang="sl-SI" sz="1800" dirty="0" smtClean="0"/>
              <a:t>turizma; </a:t>
            </a:r>
            <a:r>
              <a:rPr lang="sl-SI" sz="1800" dirty="0"/>
              <a:t>Kmetijska šola Grm in biotehniška gimnazija N</a:t>
            </a:r>
            <a:r>
              <a:rPr lang="sl-SI" sz="1800" dirty="0" smtClean="0"/>
              <a:t>ovo mesto, </a:t>
            </a:r>
            <a:r>
              <a:rPr lang="it-IT" sz="1800" dirty="0"/>
              <a:t>Gimnazija Gian Rinaldo </a:t>
            </a:r>
            <a:r>
              <a:rPr lang="it-IT" sz="1800" dirty="0" err="1"/>
              <a:t>Carli</a:t>
            </a:r>
            <a:r>
              <a:rPr lang="it-IT" sz="1800" dirty="0"/>
              <a:t> </a:t>
            </a:r>
            <a:r>
              <a:rPr lang="it-IT" sz="1800" dirty="0" err="1"/>
              <a:t>Koper</a:t>
            </a:r>
            <a:r>
              <a:rPr lang="it-IT" sz="1800" dirty="0"/>
              <a:t> </a:t>
            </a:r>
            <a:r>
              <a:rPr lang="sl-SI" sz="1800" dirty="0" smtClean="0"/>
              <a:t>) sta to skupna projekta,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1800" dirty="0" smtClean="0"/>
              <a:t>2 novi gimnaziji (Gimnazija Maribor, Gimnazija Piran)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1800" b="1" dirty="0" smtClean="0"/>
              <a:t>Skupne so lahko aktivnosti</a:t>
            </a:r>
            <a:r>
              <a:rPr lang="sl-SI" sz="1800" dirty="0" smtClean="0"/>
              <a:t>, ki se jih lotevajo dijaki, zlasti: </a:t>
            </a:r>
          </a:p>
          <a:p>
            <a:pPr marL="342900" indent="-342900">
              <a:buFontTx/>
              <a:buChar char="-"/>
            </a:pPr>
            <a:r>
              <a:rPr lang="sl-SI" sz="1800" dirty="0"/>
              <a:t>r</a:t>
            </a:r>
            <a:r>
              <a:rPr lang="sl-SI" sz="1800" dirty="0" smtClean="0"/>
              <a:t>aziskovalne naloge, </a:t>
            </a:r>
          </a:p>
          <a:p>
            <a:pPr marL="342900" indent="-342900">
              <a:buFontTx/>
              <a:buChar char="-"/>
            </a:pPr>
            <a:r>
              <a:rPr lang="sl-SI" sz="1800" dirty="0"/>
              <a:t>r</a:t>
            </a:r>
            <a:r>
              <a:rPr lang="sl-SI" sz="1800" dirty="0" smtClean="0"/>
              <a:t>azni izdelki dijakov,</a:t>
            </a:r>
          </a:p>
          <a:p>
            <a:pPr marL="342900" indent="-342900">
              <a:buFontTx/>
              <a:buChar char="-"/>
            </a:pPr>
            <a:r>
              <a:rPr lang="sl-SI" sz="1800" dirty="0" smtClean="0"/>
              <a:t>projekti dijakov na področju prometne varnosti/varne mobilnosti,</a:t>
            </a:r>
          </a:p>
          <a:p>
            <a:pPr marL="342900" indent="-342900">
              <a:buFontTx/>
              <a:buChar char="-"/>
            </a:pPr>
            <a:r>
              <a:rPr lang="sl-SI" sz="1800" dirty="0" smtClean="0"/>
              <a:t>sodelovanje z okoljem v obliki akcij za ozaveščanje ali promoviranje prometne varnosti, varne mobilnosti in uporabe trajnostnih načinov pri mobilnosti…</a:t>
            </a:r>
          </a:p>
          <a:p>
            <a:r>
              <a:rPr lang="sl-SI" sz="1800" dirty="0" smtClean="0"/>
              <a:t>Gre za </a:t>
            </a:r>
            <a:r>
              <a:rPr lang="sl-SI" sz="1800" b="1" dirty="0" smtClean="0"/>
              <a:t>aktivnosti in učne situacije</a:t>
            </a:r>
            <a:r>
              <a:rPr lang="sl-SI" sz="1800" dirty="0" smtClean="0"/>
              <a:t>, kjer lahko dijaki pokažejo ustvarjalnost, vztrajnost, se učijo z izkušnjami, delajo v skupini za dosego skupnega cilja, se spoprijemajo s tveganjem, načrtujejo, so iniciativni, presojajo in vrednotijo ideje, trajnostno razmišljajo in v določeni fazi preidejo v delovanje (akcijo). </a:t>
            </a:r>
          </a:p>
          <a:p>
            <a:pPr marL="342900" indent="-342900">
              <a:buFontTx/>
              <a:buChar char="-"/>
            </a:pPr>
            <a:endParaRPr lang="sl-SI" sz="1800" dirty="0" smtClean="0"/>
          </a:p>
          <a:p>
            <a:endParaRPr lang="sl-SI" sz="1800" dirty="0"/>
          </a:p>
        </p:txBody>
      </p:sp>
    </p:spTree>
    <p:extLst>
      <p:ext uri="{BB962C8B-B14F-4D97-AF65-F5344CB8AC3E}">
        <p14:creationId xmlns:p14="http://schemas.microsoft.com/office/powerpoint/2010/main" val="292922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slov 1"/>
          <p:cNvSpPr>
            <a:spLocks noGrp="1"/>
          </p:cNvSpPr>
          <p:nvPr>
            <p:ph type="title"/>
          </p:nvPr>
        </p:nvSpPr>
        <p:spPr>
          <a:xfrm>
            <a:off x="425969" y="-293151"/>
            <a:ext cx="8229600" cy="1143000"/>
          </a:xfrm>
        </p:spPr>
        <p:txBody>
          <a:bodyPr/>
          <a:lstStyle/>
          <a:p>
            <a:pPr algn="l"/>
            <a:r>
              <a:rPr lang="sl-SI" altLang="sl-SI" dirty="0" smtClean="0"/>
              <a:t>SPLETNA UČILNICA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30522" y="5085184"/>
            <a:ext cx="8229600" cy="104446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sl-SI" b="1" dirty="0">
                <a:hlinkClick r:id="rId2"/>
              </a:rPr>
              <a:t>http://</a:t>
            </a:r>
            <a:r>
              <a:rPr lang="sl-SI" b="1" dirty="0" smtClean="0">
                <a:hlinkClick r:id="rId2"/>
              </a:rPr>
              <a:t>url.sio.si/VM1</a:t>
            </a:r>
            <a:r>
              <a:rPr lang="sl-SI" b="1" dirty="0" smtClean="0"/>
              <a:t>              </a:t>
            </a:r>
            <a:r>
              <a:rPr lang="sl-SI" dirty="0" smtClean="0"/>
              <a:t>ključ: VM</a:t>
            </a:r>
          </a:p>
          <a:p>
            <a:pPr>
              <a:defRPr/>
            </a:pPr>
            <a:endParaRPr lang="sl-SI" dirty="0"/>
          </a:p>
        </p:txBody>
      </p:sp>
      <p:pic>
        <p:nvPicPr>
          <p:cNvPr id="2" name="Slika 1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969" y="692696"/>
            <a:ext cx="8406390" cy="424847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Pravokotnik 3"/>
          <p:cNvSpPr/>
          <p:nvPr/>
        </p:nvSpPr>
        <p:spPr>
          <a:xfrm>
            <a:off x="0" y="6470930"/>
            <a:ext cx="56790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>
                <a:solidFill>
                  <a:schemeClr val="bg1">
                    <a:lumMod val="50000"/>
                  </a:schemeClr>
                </a:solidFill>
              </a:rPr>
              <a:t>https://skupnost.sio.si/course/view.php?id=9469</a:t>
            </a:r>
          </a:p>
        </p:txBody>
      </p:sp>
    </p:spTree>
    <p:extLst>
      <p:ext uri="{BB962C8B-B14F-4D97-AF65-F5344CB8AC3E}">
        <p14:creationId xmlns:p14="http://schemas.microsoft.com/office/powerpoint/2010/main" val="328450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198" y="152636"/>
            <a:ext cx="6156684" cy="5465519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3" name="PoljeZBesedilom 2"/>
          <p:cNvSpPr txBox="1"/>
          <p:nvPr/>
        </p:nvSpPr>
        <p:spPr>
          <a:xfrm>
            <a:off x="107898" y="152636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 err="1" smtClean="0"/>
              <a:t>Moodle</a:t>
            </a:r>
            <a:r>
              <a:rPr lang="sl-SI" b="1" dirty="0" smtClean="0"/>
              <a:t> 3.5</a:t>
            </a:r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274535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slov 1"/>
          <p:cNvSpPr>
            <a:spLocks noGrp="1"/>
          </p:cNvSpPr>
          <p:nvPr>
            <p:ph type="title"/>
          </p:nvPr>
        </p:nvSpPr>
        <p:spPr>
          <a:xfrm>
            <a:off x="0" y="-214383"/>
            <a:ext cx="9076897" cy="1143000"/>
          </a:xfrm>
        </p:spPr>
        <p:txBody>
          <a:bodyPr/>
          <a:lstStyle/>
          <a:p>
            <a:r>
              <a:rPr lang="sl-SI" altLang="sl-SI" sz="3600" dirty="0" smtClean="0"/>
              <a:t>SPLETNA UČILNICA VARNA MOBILNOST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3" y="764704"/>
            <a:ext cx="9035333" cy="2527609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6" name="Pravokotnik 5"/>
          <p:cNvSpPr/>
          <p:nvPr/>
        </p:nvSpPr>
        <p:spPr>
          <a:xfrm>
            <a:off x="28386" y="4452281"/>
            <a:ext cx="9068691" cy="553998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sl-SI" b="1" dirty="0" smtClean="0"/>
              <a:t>POROČILA PARTNERJEV IN REGIJSKIH SREDIŠČ </a:t>
            </a:r>
            <a:r>
              <a:rPr lang="sl-SI" sz="1200" dirty="0" smtClean="0">
                <a:hlinkClick r:id="rId3"/>
              </a:rPr>
              <a:t>https</a:t>
            </a:r>
            <a:r>
              <a:rPr lang="sl-SI" sz="1200" dirty="0">
                <a:hlinkClick r:id="rId3"/>
              </a:rPr>
              <a:t>://</a:t>
            </a:r>
            <a:r>
              <a:rPr lang="sl-SI" sz="1200" dirty="0" smtClean="0">
                <a:hlinkClick r:id="rId3"/>
              </a:rPr>
              <a:t>docs.google.com/spreadsheets/d/1az_MQiwlibivbBLBypGur6FoVkGWupREit2kymM8nQs/edit#gid=0</a:t>
            </a:r>
            <a:r>
              <a:rPr lang="sl-SI" sz="1200" dirty="0" smtClean="0"/>
              <a:t> </a:t>
            </a:r>
            <a:endParaRPr lang="sl-SI" sz="1200" dirty="0"/>
          </a:p>
        </p:txBody>
      </p:sp>
      <p:sp>
        <p:nvSpPr>
          <p:cNvPr id="7" name="Pravokotnik 6"/>
          <p:cNvSpPr/>
          <p:nvPr/>
        </p:nvSpPr>
        <p:spPr>
          <a:xfrm>
            <a:off x="41563" y="5264797"/>
            <a:ext cx="9064200" cy="553998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sl-SI" b="1" dirty="0" smtClean="0"/>
              <a:t>SPLETNA UČILNICA VM   </a:t>
            </a:r>
          </a:p>
          <a:p>
            <a:r>
              <a:rPr lang="sl-SI" sz="1200" dirty="0" smtClean="0">
                <a:hlinkClick r:id="rId4"/>
              </a:rPr>
              <a:t>https</a:t>
            </a:r>
            <a:r>
              <a:rPr lang="sl-SI" sz="1200" dirty="0">
                <a:hlinkClick r:id="rId4"/>
              </a:rPr>
              <a:t>://skupnost.sio.si/course/view.php?id=9469</a:t>
            </a:r>
            <a:r>
              <a:rPr lang="sl-SI" sz="1200" dirty="0"/>
              <a:t> </a:t>
            </a:r>
          </a:p>
        </p:txBody>
      </p:sp>
      <p:sp>
        <p:nvSpPr>
          <p:cNvPr id="2" name="PoljeZBesedilom 1"/>
          <p:cNvSpPr txBox="1"/>
          <p:nvPr/>
        </p:nvSpPr>
        <p:spPr>
          <a:xfrm>
            <a:off x="41563" y="3639765"/>
            <a:ext cx="9068691" cy="553998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l-SI" b="1" dirty="0" smtClean="0"/>
              <a:t>OPERATIVNI NAČRT IN POROČILO ŠOL V PROJEKTU</a:t>
            </a:r>
          </a:p>
          <a:p>
            <a:r>
              <a:rPr lang="sl-SI" sz="1200" dirty="0">
                <a:hlinkClick r:id="rId5"/>
              </a:rPr>
              <a:t>https://docs.google.com/spreadsheets/d/1IoshmshtLKN6sNN6Kw_U0OZxOd_9vLYtp0GRLCegiKw/edit#gid=1784120548</a:t>
            </a:r>
            <a:endParaRPr lang="sl-SI" sz="1200" dirty="0"/>
          </a:p>
        </p:txBody>
      </p:sp>
    </p:spTree>
    <p:extLst>
      <p:ext uri="{BB962C8B-B14F-4D97-AF65-F5344CB8AC3E}">
        <p14:creationId xmlns:p14="http://schemas.microsoft.com/office/powerpoint/2010/main" val="84022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-103468" y="-279412"/>
            <a:ext cx="9289032" cy="1143000"/>
          </a:xfrm>
        </p:spPr>
        <p:txBody>
          <a:bodyPr/>
          <a:lstStyle/>
          <a:p>
            <a:r>
              <a:rPr lang="sl-SI" sz="3400" dirty="0" smtClean="0">
                <a:solidFill>
                  <a:schemeClr val="tx1"/>
                </a:solidFill>
              </a:rPr>
              <a:t>Kako bomo lažje delali v skupnih dokumentih?</a:t>
            </a:r>
            <a:endParaRPr lang="sl-SI" sz="3400" dirty="0">
              <a:solidFill>
                <a:schemeClr val="tx1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73129" y="717823"/>
            <a:ext cx="8229600" cy="1288740"/>
          </a:xfrm>
        </p:spPr>
        <p:txBody>
          <a:bodyPr/>
          <a:lstStyle/>
          <a:p>
            <a:r>
              <a:rPr lang="sl-SI" sz="2800" dirty="0" smtClean="0">
                <a:solidFill>
                  <a:srgbClr val="00B050"/>
                </a:solidFill>
              </a:rPr>
              <a:t>Vstopimo v list svoje šole in zapisujemo</a:t>
            </a:r>
          </a:p>
          <a:p>
            <a:r>
              <a:rPr lang="sl-SI" sz="2800" dirty="0" smtClean="0">
                <a:solidFill>
                  <a:srgbClr val="00B050"/>
                </a:solidFill>
              </a:rPr>
              <a:t>Komentarji so vidni na dveh mestih</a:t>
            </a:r>
          </a:p>
          <a:p>
            <a:endParaRPr lang="sl-SI" dirty="0"/>
          </a:p>
        </p:txBody>
      </p:sp>
      <p:pic>
        <p:nvPicPr>
          <p:cNvPr id="1026" name="Slika 2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29" y="1815437"/>
            <a:ext cx="6883147" cy="4897619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Slika 3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588820"/>
            <a:ext cx="7545072" cy="2124236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193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1473" y="1016732"/>
            <a:ext cx="7128792" cy="1143000"/>
          </a:xfrm>
        </p:spPr>
        <p:txBody>
          <a:bodyPr/>
          <a:lstStyle/>
          <a:p>
            <a:pPr algn="l"/>
            <a:r>
              <a:rPr lang="sl-SI" sz="4000" dirty="0" smtClean="0"/>
              <a:t>Kako k poročilu v SU dodamo:</a:t>
            </a:r>
            <a:br>
              <a:rPr lang="sl-SI" sz="4000" dirty="0" smtClean="0"/>
            </a:br>
            <a:r>
              <a:rPr lang="sl-SI" sz="4000" dirty="0"/>
              <a:t>-</a:t>
            </a:r>
            <a:r>
              <a:rPr lang="sl-SI" sz="4000" dirty="0" smtClean="0"/>
              <a:t> datoteke, </a:t>
            </a:r>
            <a:br>
              <a:rPr lang="sl-SI" sz="4000" dirty="0" smtClean="0"/>
            </a:br>
            <a:r>
              <a:rPr lang="sl-SI" sz="4000" dirty="0" smtClean="0"/>
              <a:t>- fotografije in </a:t>
            </a:r>
            <a:br>
              <a:rPr lang="sl-SI" sz="4000" dirty="0" smtClean="0"/>
            </a:br>
            <a:r>
              <a:rPr lang="sl-SI" sz="4000" dirty="0" smtClean="0"/>
              <a:t>- URL povezave</a:t>
            </a:r>
            <a:endParaRPr lang="sl-SI" sz="40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473" y="3501008"/>
            <a:ext cx="8222414" cy="1512168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0825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/>
          <p:nvPr/>
        </p:nvPicPr>
        <p:blipFill>
          <a:blip r:embed="rId2"/>
          <a:stretch>
            <a:fillRect/>
          </a:stretch>
        </p:blipFill>
        <p:spPr>
          <a:xfrm>
            <a:off x="926595" y="1268760"/>
            <a:ext cx="7308812" cy="5175239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3" name="PoljeZBesedilom 2"/>
          <p:cNvSpPr txBox="1"/>
          <p:nvPr/>
        </p:nvSpPr>
        <p:spPr>
          <a:xfrm>
            <a:off x="395536" y="224644"/>
            <a:ext cx="8370930" cy="707886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l-SI" sz="2000" dirty="0" smtClean="0"/>
              <a:t>Odpre se obrazec, v katerega vpišemo ime ustanove, nato lahko dodamo datoteko, ali fotografijo ali URL povezavo. Na koncu shranimo.</a:t>
            </a:r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101034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/>
          <p:nvPr/>
        </p:nvPicPr>
        <p:blipFill>
          <a:blip r:embed="rId2"/>
          <a:stretch>
            <a:fillRect/>
          </a:stretch>
        </p:blipFill>
        <p:spPr>
          <a:xfrm>
            <a:off x="816821" y="-135396"/>
            <a:ext cx="7164796" cy="500455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Slika 2"/>
          <p:cNvPicPr/>
          <p:nvPr/>
        </p:nvPicPr>
        <p:blipFill>
          <a:blip r:embed="rId3"/>
          <a:stretch>
            <a:fillRect/>
          </a:stretch>
        </p:blipFill>
        <p:spPr>
          <a:xfrm>
            <a:off x="816820" y="4869160"/>
            <a:ext cx="7164797" cy="198884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4641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lang="sl-SI" sz="3200" dirty="0" smtClean="0"/>
              <a:t>Kako naložim videoposnetek na</a:t>
            </a:r>
            <a:br>
              <a:rPr lang="sl-SI" sz="3200" dirty="0" smtClean="0"/>
            </a:br>
            <a:r>
              <a:rPr lang="sl-SI" sz="3200" dirty="0" smtClean="0"/>
              <a:t>Arnes video portal </a:t>
            </a:r>
            <a:endParaRPr lang="sl-SI" sz="32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50063" y="1232756"/>
            <a:ext cx="8229600" cy="4525963"/>
          </a:xfrm>
        </p:spPr>
        <p:txBody>
          <a:bodyPr/>
          <a:lstStyle/>
          <a:p>
            <a:r>
              <a:rPr lang="sl-SI" dirty="0">
                <a:hlinkClick r:id="rId2"/>
              </a:rPr>
              <a:t>https://</a:t>
            </a:r>
            <a:r>
              <a:rPr lang="sl-SI" dirty="0" smtClean="0">
                <a:hlinkClick r:id="rId2"/>
              </a:rPr>
              <a:t>video.arnes.si/portal/overview.zul</a:t>
            </a:r>
            <a:r>
              <a:rPr lang="sl-SI" dirty="0" smtClean="0"/>
              <a:t> 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96" y="2060848"/>
            <a:ext cx="8967733" cy="3168352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5" name="PoljeZBesedilom 4"/>
          <p:cNvSpPr txBox="1"/>
          <p:nvPr/>
        </p:nvSpPr>
        <p:spPr>
          <a:xfrm>
            <a:off x="602438" y="5417588"/>
            <a:ext cx="76717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200" dirty="0" smtClean="0"/>
              <a:t>Naložimo ga lahko tudi na </a:t>
            </a:r>
            <a:r>
              <a:rPr lang="sl-SI" sz="2200" dirty="0" err="1" smtClean="0"/>
              <a:t>Youtube</a:t>
            </a:r>
            <a:r>
              <a:rPr lang="sl-SI" sz="2200" dirty="0" smtClean="0"/>
              <a:t> in delimo URL povezavo.</a:t>
            </a:r>
            <a:endParaRPr lang="sl-SI" sz="2200" dirty="0"/>
          </a:p>
        </p:txBody>
      </p:sp>
    </p:spTree>
    <p:extLst>
      <p:ext uri="{BB962C8B-B14F-4D97-AF65-F5344CB8AC3E}">
        <p14:creationId xmlns:p14="http://schemas.microsoft.com/office/powerpoint/2010/main" val="337179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/>
          <a:lstStyle/>
          <a:p>
            <a:r>
              <a:rPr lang="sl-SI" sz="3600" b="1" dirty="0" smtClean="0"/>
              <a:t>Twitter račun @</a:t>
            </a:r>
            <a:r>
              <a:rPr lang="sl-SI" sz="3600" b="1" dirty="0" err="1" smtClean="0"/>
              <a:t>varnamobilnost</a:t>
            </a:r>
            <a:endParaRPr lang="sl-SI" sz="3600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15516" y="4145302"/>
            <a:ext cx="8748972" cy="1371930"/>
          </a:xfr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sl-SI" sz="2800" dirty="0" smtClean="0"/>
              <a:t>Objavljajmo svoje dogodke in aktivnosti na šolah, v lokalnih skupnostih na svojih spletnih straneh in na družabnih omrežjih. 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1211100"/>
            <a:ext cx="3667125" cy="259080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5" name="Pravokotnik 4"/>
          <p:cNvSpPr/>
          <p:nvPr/>
        </p:nvSpPr>
        <p:spPr>
          <a:xfrm>
            <a:off x="647564" y="1211100"/>
            <a:ext cx="3733056" cy="2246769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sl-SI" sz="2800" dirty="0"/>
              <a:t>V svojih objavah uporabljajmo navezavo</a:t>
            </a:r>
          </a:p>
          <a:p>
            <a:pPr marL="0" indent="0">
              <a:buNone/>
            </a:pPr>
            <a:r>
              <a:rPr lang="sl-SI" sz="2800" dirty="0">
                <a:solidFill>
                  <a:srgbClr val="0070C0"/>
                </a:solidFill>
              </a:rPr>
              <a:t>@</a:t>
            </a:r>
            <a:r>
              <a:rPr lang="sl-SI" sz="2800" dirty="0" err="1">
                <a:solidFill>
                  <a:srgbClr val="0070C0"/>
                </a:solidFill>
              </a:rPr>
              <a:t>varnamobilnost</a:t>
            </a:r>
            <a:r>
              <a:rPr lang="sl-SI" sz="2800" dirty="0">
                <a:solidFill>
                  <a:srgbClr val="0070C0"/>
                </a:solidFill>
              </a:rPr>
              <a:t>  </a:t>
            </a:r>
            <a:r>
              <a:rPr lang="sl-SI" sz="2800" dirty="0" smtClean="0">
                <a:solidFill>
                  <a:srgbClr val="0070C0"/>
                </a:solidFill>
              </a:rPr>
              <a:t>     </a:t>
            </a:r>
            <a:r>
              <a:rPr lang="sl-SI" sz="2800" dirty="0">
                <a:solidFill>
                  <a:srgbClr val="0070C0"/>
                </a:solidFill>
              </a:rPr>
              <a:t>#</a:t>
            </a:r>
            <a:r>
              <a:rPr lang="sl-SI" sz="2800" dirty="0" err="1">
                <a:solidFill>
                  <a:srgbClr val="0070C0"/>
                </a:solidFill>
              </a:rPr>
              <a:t>varnamobilnost</a:t>
            </a:r>
            <a:endParaRPr lang="sl-SI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31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4000" dirty="0" smtClean="0"/>
              <a:t>PETO DELOVNO SREČANJE</a:t>
            </a:r>
            <a:endParaRPr lang="sl-SI" sz="40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sl-SI" sz="2400" b="1" dirty="0" smtClean="0"/>
              <a:t>Namen srečanja:</a:t>
            </a:r>
          </a:p>
          <a:p>
            <a:r>
              <a:rPr lang="sl-SI" sz="2400" dirty="0"/>
              <a:t>a</a:t>
            </a:r>
            <a:r>
              <a:rPr lang="sl-SI" sz="2400" dirty="0" smtClean="0"/>
              <a:t>nalizirati opravljene aktivnosti za leto 2019,</a:t>
            </a:r>
          </a:p>
          <a:p>
            <a:r>
              <a:rPr lang="sl-SI" sz="2400" dirty="0"/>
              <a:t>predstaviti aktivnosti </a:t>
            </a:r>
            <a:r>
              <a:rPr lang="sl-SI" sz="2400" dirty="0" smtClean="0"/>
              <a:t>projekta za šolsko leto 2019/20,</a:t>
            </a:r>
            <a:endParaRPr lang="sl-SI" sz="2400" dirty="0"/>
          </a:p>
          <a:p>
            <a:r>
              <a:rPr lang="sl-SI" sz="2400" dirty="0" smtClean="0"/>
              <a:t>izvesti delavnico o načrtovanju aktivnosti na šoli,</a:t>
            </a:r>
          </a:p>
          <a:p>
            <a:r>
              <a:rPr lang="sl-SI" sz="2400" dirty="0" smtClean="0"/>
              <a:t>predstaviti nove šole,</a:t>
            </a:r>
            <a:endParaRPr lang="sl-SI" sz="2400" dirty="0"/>
          </a:p>
          <a:p>
            <a:r>
              <a:rPr lang="sl-SI" sz="2400" dirty="0"/>
              <a:t>povezati projekte med </a:t>
            </a:r>
            <a:r>
              <a:rPr lang="sl-SI" sz="2400" dirty="0" smtClean="0"/>
              <a:t>seboj (podjetnost v gimnazijah),</a:t>
            </a:r>
            <a:endParaRPr lang="sl-SI" sz="2400" dirty="0"/>
          </a:p>
          <a:p>
            <a:r>
              <a:rPr lang="sl-SI" sz="2400" dirty="0"/>
              <a:t>p</a:t>
            </a:r>
            <a:r>
              <a:rPr lang="sl-SI" sz="2400" dirty="0" smtClean="0"/>
              <a:t>redstaviti spletno okolje in delo v njem (SU). </a:t>
            </a:r>
            <a:r>
              <a:rPr lang="sl-SI" sz="2400" dirty="0">
                <a:hlinkClick r:id="rId2"/>
              </a:rPr>
              <a:t>https://</a:t>
            </a:r>
            <a:r>
              <a:rPr lang="sl-SI" sz="2400" dirty="0" smtClean="0">
                <a:hlinkClick r:id="rId2"/>
              </a:rPr>
              <a:t>skupnost.sio.si/course/view.php?id=9469</a:t>
            </a:r>
            <a:endParaRPr lang="sl-SI" sz="2400" dirty="0" smtClean="0"/>
          </a:p>
          <a:p>
            <a:pPr marL="0" indent="0">
              <a:buNone/>
            </a:pPr>
            <a:endParaRPr lang="sl-SI" sz="2400" dirty="0" smtClean="0"/>
          </a:p>
          <a:p>
            <a:endParaRPr lang="sl-SI" dirty="0" smtClean="0"/>
          </a:p>
          <a:p>
            <a:endParaRPr lang="sl-SI" dirty="0" smtClean="0"/>
          </a:p>
        </p:txBody>
      </p:sp>
    </p:spTree>
    <p:extLst>
      <p:ext uri="{BB962C8B-B14F-4D97-AF65-F5344CB8AC3E}">
        <p14:creationId xmlns:p14="http://schemas.microsoft.com/office/powerpoint/2010/main" val="128775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4031" y="-135396"/>
            <a:ext cx="8229600" cy="1143000"/>
          </a:xfrm>
        </p:spPr>
        <p:txBody>
          <a:bodyPr/>
          <a:lstStyle/>
          <a:p>
            <a:r>
              <a:rPr lang="sl-SI" sz="3600" b="1" dirty="0"/>
              <a:t>DINAMIKA </a:t>
            </a:r>
            <a:r>
              <a:rPr lang="sl-SI" sz="3600" b="1" dirty="0" smtClean="0"/>
              <a:t>DELA II</a:t>
            </a:r>
            <a:endParaRPr lang="sl-SI" sz="3600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24031" y="80070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sl-SI" sz="2000" b="1" dirty="0"/>
              <a:t>Na ravni šole: </a:t>
            </a:r>
            <a:r>
              <a:rPr lang="sl-SI" sz="2000" b="1" dirty="0" smtClean="0"/>
              <a:t>za učitelja/e</a:t>
            </a:r>
            <a:endParaRPr lang="sl-SI" sz="2000" b="1" dirty="0"/>
          </a:p>
          <a:p>
            <a:pPr marL="0" indent="0">
              <a:buNone/>
            </a:pPr>
            <a:r>
              <a:rPr lang="sl-SI" sz="2000" dirty="0" smtClean="0">
                <a:ea typeface="Arial" panose="020B0604020202020204" pitchFamily="34" charset="0"/>
                <a:cs typeface="Arial" panose="020B0604020202020204" pitchFamily="34" charset="0"/>
              </a:rPr>
              <a:t>1. Pripravi/jo Operativni načrt aktivnosti šole v akciji za leto 2019/20 in ga obesi v SU PRO VM ().</a:t>
            </a:r>
          </a:p>
          <a:p>
            <a:pPr marL="0" indent="0">
              <a:buNone/>
            </a:pPr>
            <a:r>
              <a:rPr lang="sl-SI" sz="2000" dirty="0" smtClean="0">
                <a:ea typeface="Arial" panose="020B0604020202020204" pitchFamily="34" charset="0"/>
                <a:cs typeface="Arial" panose="020B0604020202020204" pitchFamily="34" charset="0"/>
              </a:rPr>
              <a:t>2. Sodeluje/jo v spletni učilnici PRO VM.</a:t>
            </a:r>
          </a:p>
          <a:p>
            <a:pPr marL="0" indent="0">
              <a:buNone/>
            </a:pPr>
            <a:r>
              <a:rPr lang="sl-SI" sz="2000" dirty="0" smtClean="0">
                <a:ea typeface="Arial" panose="020B0604020202020204" pitchFamily="34" charset="0"/>
                <a:cs typeface="Arial" panose="020B0604020202020204" pitchFamily="34" charset="0"/>
              </a:rPr>
              <a:t>3. Pripravi/jo seznam dijakov v klubu na šoli.</a:t>
            </a:r>
          </a:p>
          <a:p>
            <a:pPr marL="0" indent="0">
              <a:buNone/>
            </a:pPr>
            <a:r>
              <a:rPr lang="sl-SI" sz="2000" dirty="0" smtClean="0">
                <a:ea typeface="Arial" panose="020B0604020202020204" pitchFamily="34" charset="0"/>
                <a:cs typeface="Arial" panose="020B0604020202020204" pitchFamily="34" charset="0"/>
              </a:rPr>
              <a:t>4. Izpeljejo mesečna srečanja z dijaki v klubu na šoli </a:t>
            </a:r>
          </a:p>
          <a:p>
            <a:pPr marL="0" indent="0">
              <a:buNone/>
            </a:pPr>
            <a:r>
              <a:rPr lang="sl-SI" sz="2000" dirty="0" smtClean="0">
                <a:ea typeface="Arial" panose="020B0604020202020204" pitchFamily="34" charset="0"/>
                <a:cs typeface="Arial" panose="020B0604020202020204" pitchFamily="34" charset="0"/>
              </a:rPr>
              <a:t>4. Koordinira/jo in organizirajo delavnice na šoli (A1).</a:t>
            </a:r>
          </a:p>
          <a:p>
            <a:pPr marL="0" indent="0">
              <a:buNone/>
            </a:pPr>
            <a:r>
              <a:rPr lang="sl-SI" sz="2000" dirty="0" smtClean="0">
                <a:ea typeface="Arial" panose="020B0604020202020204" pitchFamily="34" charset="0"/>
                <a:cs typeface="Arial" panose="020B0604020202020204" pitchFamily="34" charset="0"/>
              </a:rPr>
              <a:t>5. Spremlja/jo, spodbuja/jo dijake pri vodenju e-listovnika (A2).</a:t>
            </a:r>
          </a:p>
          <a:p>
            <a:pPr marL="0" indent="0">
              <a:buNone/>
            </a:pPr>
            <a:r>
              <a:rPr lang="sl-SI" sz="2000" dirty="0" smtClean="0">
                <a:ea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sl-SI" sz="2000" dirty="0">
                <a:ea typeface="Arial" panose="020B0604020202020204" pitchFamily="34" charset="0"/>
                <a:cs typeface="Arial" panose="020B0604020202020204" pitchFamily="34" charset="0"/>
              </a:rPr>
              <a:t>Spremlja/jo, spodbuja/jo dijake </a:t>
            </a:r>
            <a:r>
              <a:rPr lang="sl-SI" sz="2000" dirty="0" smtClean="0">
                <a:ea typeface="Arial" panose="020B0604020202020204" pitchFamily="34" charset="0"/>
                <a:cs typeface="Arial" panose="020B0604020202020204" pitchFamily="34" charset="0"/>
              </a:rPr>
              <a:t>pri pridobivanju novih članov v klub na šoli (A3).</a:t>
            </a:r>
            <a:r>
              <a:rPr lang="sl-SI" sz="2000" dirty="0"/>
              <a:t> Naslov: </a:t>
            </a:r>
            <a:r>
              <a:rPr lang="sl-SI" sz="2000" b="1" dirty="0"/>
              <a:t>Spodbujamo varno mobilnost. Pridružite se nam.</a:t>
            </a:r>
            <a:endParaRPr lang="sl-SI" sz="2000" dirty="0" smtClean="0"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sz="2000" dirty="0" smtClean="0">
                <a:ea typeface="Arial" panose="020B0604020202020204" pitchFamily="34" charset="0"/>
                <a:cs typeface="Arial" panose="020B0604020202020204" pitchFamily="34" charset="0"/>
              </a:rPr>
              <a:t>7. Pomaga/jo dijaku pri izbiri teme P/R naloge, usmerja dela (A 4).</a:t>
            </a:r>
          </a:p>
          <a:p>
            <a:pPr marL="0" indent="0">
              <a:buNone/>
            </a:pPr>
            <a:r>
              <a:rPr lang="sl-SI" sz="2000" dirty="0" smtClean="0">
                <a:ea typeface="Arial" panose="020B0604020202020204" pitchFamily="34" charset="0"/>
                <a:cs typeface="Arial" panose="020B0604020202020204" pitchFamily="34" charset="0"/>
              </a:rPr>
              <a:t>8. Dijakom pomaga/jo pri pripravi skupinskega izdelka v klubu na šoli  </a:t>
            </a:r>
          </a:p>
          <a:p>
            <a:pPr marL="0" indent="0">
              <a:buNone/>
            </a:pPr>
            <a:r>
              <a:rPr lang="sl-SI" sz="2000" dirty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dirty="0" smtClean="0">
                <a:ea typeface="Arial" panose="020B0604020202020204" pitchFamily="34" charset="0"/>
                <a:cs typeface="Arial" panose="020B0604020202020204" pitchFamily="34" charset="0"/>
              </a:rPr>
              <a:t>   za natečaj (A5)</a:t>
            </a:r>
          </a:p>
          <a:p>
            <a:pPr marL="0" indent="0">
              <a:buNone/>
            </a:pPr>
            <a:r>
              <a:rPr lang="sl-SI" sz="2000" dirty="0" smtClean="0">
                <a:ea typeface="Arial" panose="020B0604020202020204" pitchFamily="34" charset="0"/>
                <a:cs typeface="Arial" panose="020B0604020202020204" pitchFamily="34" charset="0"/>
              </a:rPr>
              <a:t>9. Organizira/jo dejavnosti na šoli, kjer predstavijo dijaki rezultate A4,  </a:t>
            </a:r>
          </a:p>
          <a:p>
            <a:pPr marL="0" indent="0">
              <a:buNone/>
            </a:pPr>
            <a:r>
              <a:rPr lang="sl-SI" sz="2000" dirty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dirty="0" smtClean="0">
                <a:ea typeface="Arial" panose="020B0604020202020204" pitchFamily="34" charset="0"/>
                <a:cs typeface="Arial" panose="020B0604020202020204" pitchFamily="34" charset="0"/>
              </a:rPr>
              <a:t>   A5 in drugo (A6)</a:t>
            </a:r>
          </a:p>
          <a:p>
            <a:pPr marL="0" indent="0">
              <a:buNone/>
            </a:pP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24266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37650" y="5707"/>
            <a:ext cx="8229600" cy="1143000"/>
          </a:xfrm>
        </p:spPr>
        <p:txBody>
          <a:bodyPr/>
          <a:lstStyle/>
          <a:p>
            <a:r>
              <a:rPr lang="sl-SI" sz="3600" b="1" dirty="0"/>
              <a:t>DINAMIKA </a:t>
            </a:r>
            <a:r>
              <a:rPr lang="sl-SI" sz="3600" b="1" dirty="0" smtClean="0"/>
              <a:t>DELA III</a:t>
            </a:r>
            <a:endParaRPr lang="sl-SI" sz="3600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51520" y="69269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sl-SI" sz="2000" b="1" dirty="0"/>
              <a:t>Na ravni </a:t>
            </a:r>
            <a:r>
              <a:rPr lang="sl-SI" sz="2000" b="1" dirty="0" smtClean="0"/>
              <a:t>šole: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l-SI" sz="2000" dirty="0" smtClean="0"/>
              <a:t>zbiranje </a:t>
            </a:r>
            <a:r>
              <a:rPr lang="sl-SI" sz="2000" dirty="0"/>
              <a:t>prijav </a:t>
            </a:r>
            <a:r>
              <a:rPr lang="sl-SI" sz="2000" dirty="0" smtClean="0"/>
              <a:t>dijakov 1. letnikov na šoli (15. oktober 2019), </a:t>
            </a:r>
            <a:endParaRPr lang="sl-SI" sz="2000" dirty="0"/>
          </a:p>
          <a:p>
            <a:pPr>
              <a:buFont typeface="Wingdings" panose="05000000000000000000" pitchFamily="2" charset="2"/>
              <a:buChar char="ü"/>
            </a:pPr>
            <a:r>
              <a:rPr lang="sl-SI" sz="2000" dirty="0"/>
              <a:t>predstavitev akcije na šolah dijakom in </a:t>
            </a:r>
            <a:r>
              <a:rPr lang="sl-SI" sz="2000" dirty="0" smtClean="0"/>
              <a:t>drugim,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l-SI" sz="2000" dirty="0"/>
              <a:t>p</a:t>
            </a:r>
            <a:r>
              <a:rPr lang="sl-SI" sz="2000" dirty="0" smtClean="0"/>
              <a:t>redstavitev projekta/akcije in poročilo o opravljenem delu Dijaki dijakom na spletni strani šole.</a:t>
            </a:r>
            <a:endParaRPr lang="sl-SI" sz="2000" dirty="0"/>
          </a:p>
          <a:p>
            <a:pPr marL="0" indent="0">
              <a:buNone/>
            </a:pPr>
            <a:r>
              <a:rPr lang="sl-SI" sz="2000" b="1" dirty="0" smtClean="0"/>
              <a:t>NAČRTOVANJE AKTIVNOSTI: </a:t>
            </a:r>
          </a:p>
          <a:p>
            <a:pPr marL="0" indent="0">
              <a:buNone/>
            </a:pPr>
            <a:r>
              <a:rPr lang="sl-SI" sz="2000" b="1" dirty="0" smtClean="0"/>
              <a:t>1. Šola organizira in izpelje mesečna srečanja z dijaki v klubu na šoli (</a:t>
            </a:r>
            <a:r>
              <a:rPr lang="sl-SI" sz="2000" dirty="0" smtClean="0"/>
              <a:t>pregled aktivnosti, ključna vprašanja, načrtovanje dela)</a:t>
            </a:r>
            <a:endParaRPr lang="sl-SI" sz="2000" b="1" dirty="0" smtClean="0"/>
          </a:p>
          <a:p>
            <a:pPr marL="0" indent="0">
              <a:buNone/>
            </a:pPr>
            <a:r>
              <a:rPr lang="sl-SI" sz="2000" b="1" dirty="0" smtClean="0"/>
              <a:t>2</a:t>
            </a:r>
            <a:r>
              <a:rPr lang="sl-SI" sz="2000" dirty="0" smtClean="0"/>
              <a:t>. V klubu na šoli šola </a:t>
            </a:r>
            <a:r>
              <a:rPr lang="sl-SI" sz="2000" b="1" dirty="0" smtClean="0"/>
              <a:t>načrtuje in organizira aktivnost 6 (</a:t>
            </a:r>
            <a:r>
              <a:rPr lang="sl-SI" sz="2000" dirty="0" smtClean="0"/>
              <a:t>dan dejavnosti/dneve dejavnosti/okroglo mizo/razstavo/debatni klub, predstavitev)</a:t>
            </a:r>
            <a:r>
              <a:rPr lang="sl-SI" sz="2000" b="1" dirty="0" smtClean="0"/>
              <a:t> na temo Trajnostna/varna mobilnost dijakov </a:t>
            </a:r>
            <a:r>
              <a:rPr lang="sl-SI" sz="2000" dirty="0" smtClean="0"/>
              <a:t>za populacijo dijakov. Dijaki v klubu sodelujejo, predstavijo rezultate dela v klubu na šoli (A6)</a:t>
            </a:r>
          </a:p>
          <a:p>
            <a:pPr marL="0" indent="0">
              <a:buNone/>
            </a:pPr>
            <a:r>
              <a:rPr lang="sl-SI" sz="2000" b="1" dirty="0" smtClean="0"/>
              <a:t>ALI</a:t>
            </a:r>
          </a:p>
          <a:p>
            <a:pPr marL="0" indent="0">
              <a:buNone/>
            </a:pPr>
            <a:r>
              <a:rPr lang="sl-SI" sz="2000" dirty="0" smtClean="0"/>
              <a:t>2. Šola se poveže s šolo reg. središča in se udeleži delavnic za dijake (A6).</a:t>
            </a:r>
          </a:p>
          <a:p>
            <a:pPr marL="0" indent="0">
              <a:buNone/>
            </a:pPr>
            <a:endParaRPr lang="sl-SI" sz="2000" dirty="0"/>
          </a:p>
          <a:p>
            <a:pPr marL="0" indent="0">
              <a:buNone/>
            </a:pPr>
            <a:endParaRPr lang="sl-SI" sz="2000" b="1" dirty="0"/>
          </a:p>
          <a:p>
            <a:pPr marL="0" indent="0">
              <a:buNone/>
            </a:pP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206353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59532" y="29665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/>
              <a:t>AKTIVNOST 6</a:t>
            </a:r>
          </a:p>
          <a:p>
            <a:r>
              <a:rPr lang="sl-SI" sz="2400" dirty="0"/>
              <a:t>Dijak se bo</a:t>
            </a:r>
            <a:r>
              <a:rPr lang="sl-SI" sz="2400" b="1" dirty="0"/>
              <a:t> aktivno vključil v dejavnosti na šoli na temo varne mobilnosti</a:t>
            </a:r>
            <a:r>
              <a:rPr lang="sl-SI" sz="2400" dirty="0"/>
              <a:t> (predstavil raziskovalno/projektno nalogo, </a:t>
            </a:r>
            <a:r>
              <a:rPr lang="sl-SI" sz="2400" dirty="0" smtClean="0"/>
              <a:t>pripravil izdelek na natečaju, vodil </a:t>
            </a:r>
            <a:r>
              <a:rPr lang="sl-SI" sz="2400" dirty="0"/>
              <a:t>ali sodeloval v delavnicah, sodeloval pri okrogli mizi na dnevu odprtih vrat za SŠ, OŠ, sodeloval pri razstavi, predstavil svoj video, sodeloval na debati na šoli in v drugih aktivnostih) ali se </a:t>
            </a:r>
            <a:r>
              <a:rPr lang="sl-SI" sz="2400" b="1" dirty="0"/>
              <a:t>bo udeležil</a:t>
            </a:r>
            <a:r>
              <a:rPr lang="sl-SI" sz="2400" dirty="0"/>
              <a:t> </a:t>
            </a:r>
            <a:r>
              <a:rPr lang="sl-SI" sz="2400" b="1" dirty="0"/>
              <a:t>ponujenih aktivnosti šol regijskih središč</a:t>
            </a:r>
            <a:r>
              <a:rPr lang="sl-SI" sz="2400" dirty="0" smtClean="0"/>
              <a:t>.</a:t>
            </a:r>
          </a:p>
          <a:p>
            <a:pPr marL="0" indent="0">
              <a:buNone/>
            </a:pPr>
            <a:endParaRPr lang="sl-SI" sz="2400" dirty="0" smtClean="0"/>
          </a:p>
          <a:p>
            <a:r>
              <a:rPr lang="sl-SI" sz="2400" u="sng" dirty="0" smtClean="0"/>
              <a:t>Šole se povežejo z drugimi zavodi (vrtci, OŠ in SŠ) in izvajajo aktivnosti ter drugimi deležniki v lokalni skupnosti.</a:t>
            </a:r>
            <a:endParaRPr lang="sl-SI" sz="2400" u="sng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68848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4556"/>
            <a:ext cx="8229600" cy="1143000"/>
          </a:xfrm>
        </p:spPr>
        <p:txBody>
          <a:bodyPr/>
          <a:lstStyle/>
          <a:p>
            <a:r>
              <a:rPr lang="sl-SI" dirty="0" smtClean="0"/>
              <a:t>NALOGA ZRSŠ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45259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sl-SI" sz="2400" dirty="0" smtClean="0"/>
              <a:t>Koordinira in usmerja delo med deležniki</a:t>
            </a:r>
          </a:p>
          <a:p>
            <a:pPr marL="514350" indent="-514350">
              <a:buAutoNum type="arabicPeriod"/>
            </a:pPr>
            <a:r>
              <a:rPr lang="sl-SI" sz="2400" dirty="0" smtClean="0"/>
              <a:t>Načrtuje, spremlja in evalvira (vprašalnik) aktivnosti akcije (SU PRO VM)</a:t>
            </a:r>
          </a:p>
          <a:p>
            <a:pPr marL="514350" indent="-514350">
              <a:buAutoNum type="arabicPeriod"/>
            </a:pPr>
            <a:r>
              <a:rPr lang="sl-SI" sz="2400" dirty="0" smtClean="0"/>
              <a:t>Daje povratno informacijo o aktivnostih. Poroča o aktivnostih. </a:t>
            </a:r>
          </a:p>
          <a:p>
            <a:pPr marL="514350" indent="-514350">
              <a:buAutoNum type="arabicPeriod"/>
            </a:pPr>
            <a:r>
              <a:rPr lang="sl-SI" sz="2400" dirty="0" smtClean="0"/>
              <a:t>Pripravlja strokovna in delovna srečanja (2 na leto)</a:t>
            </a:r>
          </a:p>
          <a:p>
            <a:pPr marL="514350" indent="-514350">
              <a:buAutoNum type="arabicPeriod"/>
            </a:pPr>
            <a:r>
              <a:rPr lang="sl-SI" sz="2400" dirty="0" smtClean="0"/>
              <a:t>Se udeleži srečanj na šolah/regijskih središčih</a:t>
            </a:r>
          </a:p>
          <a:p>
            <a:pPr marL="514350" indent="-514350">
              <a:buAutoNum type="arabicPeriod"/>
            </a:pPr>
            <a:r>
              <a:rPr lang="sl-SI" sz="2400" dirty="0" smtClean="0"/>
              <a:t>Pripravi nagrade, organizira ekskurzijo, zaključni dogodek</a:t>
            </a:r>
          </a:p>
          <a:p>
            <a:pPr marL="514350" indent="-514350">
              <a:buAutoNum type="arabicPeriod"/>
            </a:pPr>
            <a:r>
              <a:rPr lang="sl-SI" sz="2400" dirty="0" smtClean="0"/>
              <a:t>Ponudi usposabljanje/izobraževanje za vodstvene in strokovne delavce šol (oktober, november 2018)</a:t>
            </a:r>
          </a:p>
          <a:p>
            <a:pPr marL="514350" indent="-514350">
              <a:buAutoNum type="arabicPeriod"/>
            </a:pPr>
            <a:r>
              <a:rPr lang="sl-SI" sz="2400" dirty="0" smtClean="0"/>
              <a:t>Skrbi za materialno podporo </a:t>
            </a:r>
          </a:p>
          <a:p>
            <a:pPr marL="514350" indent="-514350">
              <a:buAutoNum type="arabicPeriod"/>
            </a:pPr>
            <a:endParaRPr lang="sl-SI" dirty="0" smtClean="0"/>
          </a:p>
          <a:p>
            <a:pPr marL="514350" indent="-514350">
              <a:buAutoNum type="arabicPeriod"/>
            </a:pPr>
            <a:endParaRPr lang="sl-SI" dirty="0" smtClean="0"/>
          </a:p>
          <a:p>
            <a:pPr marL="514350" indent="-514350">
              <a:buAutoNum type="arabicPeriod"/>
            </a:pPr>
            <a:endParaRPr lang="sl-SI" dirty="0" smtClean="0"/>
          </a:p>
          <a:p>
            <a:pPr marL="514350" indent="-514350">
              <a:buAutoNum type="arabicPeriod"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7202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VLOGA STROKOVNIH KONZULENTOV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Pregled dokumenta Akcija Dijaki dijakom</a:t>
            </a:r>
          </a:p>
          <a:p>
            <a:r>
              <a:rPr lang="sl-SI" dirty="0" smtClean="0"/>
              <a:t>Pregled ponujenih delavnic</a:t>
            </a:r>
          </a:p>
          <a:p>
            <a:r>
              <a:rPr lang="sl-SI" dirty="0" smtClean="0"/>
              <a:t>Spremljanje akcije </a:t>
            </a:r>
          </a:p>
          <a:p>
            <a:r>
              <a:rPr lang="sl-SI" dirty="0" smtClean="0"/>
              <a:t>Sodelovanje na delovnih srečanjih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37300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Usposabljanje učiteljev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Priporočeno za vse strokovne delavce</a:t>
            </a:r>
          </a:p>
          <a:p>
            <a:r>
              <a:rPr lang="sl-SI" dirty="0" smtClean="0"/>
              <a:t>Dodatna ponudba</a:t>
            </a:r>
          </a:p>
          <a:p>
            <a:r>
              <a:rPr lang="sl-SI" dirty="0" smtClean="0"/>
              <a:t>Tema: trajnostna/varna mobilnost</a:t>
            </a:r>
          </a:p>
          <a:p>
            <a:r>
              <a:rPr lang="sl-SI" dirty="0" smtClean="0"/>
              <a:t>8 ur, december 2019 (zdravje in prva pomoč, trajnostna mobilnost v VIZ)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6370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6959116" cy="886110"/>
          </a:xfrm>
        </p:spPr>
        <p:txBody>
          <a:bodyPr/>
          <a:lstStyle/>
          <a:p>
            <a:r>
              <a:rPr lang="sl-SI" sz="4000" b="1" dirty="0" smtClean="0"/>
              <a:t>VREDNOTENJE </a:t>
            </a:r>
            <a:endParaRPr lang="sl-SI" sz="4000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31540" y="1146758"/>
            <a:ext cx="8229600" cy="4730514"/>
          </a:xfrm>
        </p:spPr>
        <p:txBody>
          <a:bodyPr/>
          <a:lstStyle/>
          <a:p>
            <a:r>
              <a:rPr lang="sl-SI" sz="2400" b="1" dirty="0" smtClean="0"/>
              <a:t>Aktivnost dijakov: </a:t>
            </a:r>
            <a:r>
              <a:rPr lang="sl-SI" sz="2400" dirty="0" smtClean="0"/>
              <a:t>priznavanje OIV, popust pri opravljanju PP/CPP, brezplačne ure vožnje za vozniški izpit, praktične nagrade, ekskurzija ...</a:t>
            </a:r>
          </a:p>
          <a:p>
            <a:r>
              <a:rPr lang="sl-SI" sz="2400" b="1" dirty="0" smtClean="0"/>
              <a:t>Delo učitelja: </a:t>
            </a:r>
            <a:r>
              <a:rPr lang="sl-SI" sz="2400" dirty="0" smtClean="0">
                <a:ea typeface="Arial" panose="020B0604020202020204" pitchFamily="34" charset="0"/>
              </a:rPr>
              <a:t>prejme </a:t>
            </a:r>
            <a:r>
              <a:rPr lang="sl-SI" sz="2400" dirty="0">
                <a:ea typeface="Arial" panose="020B0604020202020204" pitchFamily="34" charset="0"/>
              </a:rPr>
              <a:t>potrdilo </a:t>
            </a:r>
            <a:r>
              <a:rPr lang="sl-SI" sz="2400" dirty="0" smtClean="0">
                <a:ea typeface="Arial" panose="020B0604020202020204" pitchFamily="34" charset="0"/>
              </a:rPr>
              <a:t>o sodelovanju po Pravilniku </a:t>
            </a:r>
            <a:r>
              <a:rPr lang="sl-SI" sz="2400" dirty="0">
                <a:ea typeface="Arial" panose="020B0604020202020204" pitchFamily="34" charset="0"/>
              </a:rPr>
              <a:t>o napredovanju zaposlenih v </a:t>
            </a:r>
            <a:r>
              <a:rPr lang="sl-SI" sz="2400" dirty="0" smtClean="0">
                <a:ea typeface="Arial" panose="020B0604020202020204" pitchFamily="34" charset="0"/>
              </a:rPr>
              <a:t>VIZ </a:t>
            </a:r>
            <a:r>
              <a:rPr lang="sl-SI" sz="2400" dirty="0">
                <a:ea typeface="Arial" panose="020B0604020202020204" pitchFamily="34" charset="0"/>
              </a:rPr>
              <a:t>v </a:t>
            </a:r>
            <a:r>
              <a:rPr lang="sl-SI" sz="2400" dirty="0" smtClean="0">
                <a:ea typeface="Arial" panose="020B0604020202020204" pitchFamily="34" charset="0"/>
              </a:rPr>
              <a:t>nazive, </a:t>
            </a:r>
            <a:r>
              <a:rPr lang="sl-SI" sz="2400" dirty="0">
                <a:ea typeface="Arial" panose="020B0604020202020204" pitchFamily="34" charset="0"/>
              </a:rPr>
              <a:t>ki ga izda Zavod RS za </a:t>
            </a:r>
            <a:r>
              <a:rPr lang="sl-SI" sz="2400" dirty="0" smtClean="0">
                <a:ea typeface="Arial" panose="020B0604020202020204" pitchFamily="34" charset="0"/>
              </a:rPr>
              <a:t>šolstvo.</a:t>
            </a:r>
            <a:endParaRPr lang="sl-SI" sz="2400" dirty="0" smtClean="0"/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sl-SI" sz="2400" b="1" dirty="0" smtClean="0"/>
              <a:t>Delo na šoli, v klubu: </a:t>
            </a:r>
            <a:r>
              <a:rPr lang="sl-SI" sz="2400" dirty="0"/>
              <a:t>šola pri</a:t>
            </a:r>
            <a:r>
              <a:rPr lang="sl-SI" sz="2400" dirty="0">
                <a:solidFill>
                  <a:srgbClr val="000000"/>
                </a:solidFill>
                <a:ea typeface="Arial" panose="020B0604020202020204" pitchFamily="34" charset="0"/>
                <a:cs typeface="Calibri" panose="020F0502020204030204" pitchFamily="34" charset="0"/>
              </a:rPr>
              <a:t>dobi </a:t>
            </a:r>
            <a:r>
              <a:rPr lang="sl-SI" sz="2400" dirty="0" smtClean="0">
                <a:solidFill>
                  <a:srgbClr val="000000"/>
                </a:solidFill>
                <a:ea typeface="Arial" panose="020B0604020202020204" pitchFamily="34" charset="0"/>
                <a:cs typeface="Calibri" panose="020F0502020204030204" pitchFamily="34" charset="0"/>
              </a:rPr>
              <a:t>naziv </a:t>
            </a:r>
            <a:r>
              <a:rPr lang="sl-SI" sz="2400" b="1" dirty="0" smtClean="0">
                <a:solidFill>
                  <a:srgbClr val="000000"/>
                </a:solidFill>
                <a:ea typeface="Arial" panose="020B0604020202020204" pitchFamily="34" charset="0"/>
                <a:cs typeface="Calibri" panose="020F0502020204030204" pitchFamily="34" charset="0"/>
              </a:rPr>
              <a:t>središče </a:t>
            </a:r>
            <a:r>
              <a:rPr lang="sl-SI" sz="2400" b="1" dirty="0">
                <a:solidFill>
                  <a:srgbClr val="000000"/>
                </a:solidFill>
                <a:ea typeface="Arial" panose="020B0604020202020204" pitchFamily="34" charset="0"/>
                <a:cs typeface="Calibri" panose="020F0502020204030204" pitchFamily="34" charset="0"/>
              </a:rPr>
              <a:t>varne mobilnosti</a:t>
            </a:r>
            <a:r>
              <a:rPr lang="sl-SI" sz="2400" dirty="0">
                <a:solidFill>
                  <a:srgbClr val="000000"/>
                </a:solidFill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sl-SI" sz="2400" dirty="0" smtClean="0">
                <a:solidFill>
                  <a:srgbClr val="000000"/>
                </a:solidFill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sl-SI" sz="2400" dirty="0">
                <a:solidFill>
                  <a:srgbClr val="000000"/>
                </a:solidFill>
                <a:ea typeface="Arial" panose="020B0604020202020204" pitchFamily="34" charset="0"/>
                <a:cs typeface="Calibri" panose="020F0502020204030204" pitchFamily="34" charset="0"/>
              </a:rPr>
              <a:t>in prejme </a:t>
            </a:r>
            <a:r>
              <a:rPr lang="sl-SI" sz="2400" dirty="0" smtClean="0">
                <a:solidFill>
                  <a:srgbClr val="000000"/>
                </a:solidFill>
                <a:ea typeface="Arial" panose="020B0604020202020204" pitchFamily="34" charset="0"/>
                <a:cs typeface="Calibri" panose="020F0502020204030204" pitchFamily="34" charset="0"/>
              </a:rPr>
              <a:t>potrdilo (</a:t>
            </a:r>
            <a:r>
              <a:rPr lang="sl-SI" sz="2400" dirty="0" smtClean="0"/>
              <a:t>izpelje 3 dogodke v okviru aktivnosti 6, vključi najmanj 50 dijakov v vseh treh letih, najmanj 10 dijakov opravi vse aktivnosti v klubu na šoli). Finančna podpora šolam. 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endParaRPr lang="sl-SI" sz="2400" dirty="0">
              <a:solidFill>
                <a:srgbClr val="00000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12604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KAM ŽELIMO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Od 3-letnega projekta/akcije h gibanju za mlade </a:t>
            </a:r>
          </a:p>
          <a:p>
            <a:r>
              <a:rPr lang="sl-SI" dirty="0" smtClean="0"/>
              <a:t>Od gibanja k „živeti to.... </a:t>
            </a:r>
          </a:p>
          <a:p>
            <a:r>
              <a:rPr lang="sl-SI" dirty="0" smtClean="0"/>
              <a:t>Delati</a:t>
            </a:r>
          </a:p>
          <a:p>
            <a:r>
              <a:rPr lang="sl-SI" dirty="0" smtClean="0"/>
              <a:t>Se povezovati</a:t>
            </a:r>
          </a:p>
          <a:p>
            <a:r>
              <a:rPr lang="sl-SI" dirty="0" smtClean="0"/>
              <a:t>Mrežiti</a:t>
            </a:r>
          </a:p>
          <a:p>
            <a:r>
              <a:rPr lang="sl-SI" dirty="0" smtClean="0"/>
              <a:t>Sodelovati.</a:t>
            </a:r>
          </a:p>
          <a:p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r>
              <a:rPr lang="sl-SI" dirty="0" smtClean="0"/>
              <a:t>.......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36165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ZAKLJUČEK SREČANJA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VPRAŠANJA</a:t>
            </a:r>
          </a:p>
          <a:p>
            <a:r>
              <a:rPr lang="sl-SI" dirty="0" smtClean="0"/>
              <a:t>DILEME</a:t>
            </a:r>
          </a:p>
          <a:p>
            <a:r>
              <a:rPr lang="sl-SI" dirty="0" smtClean="0"/>
              <a:t>MNENJA</a:t>
            </a:r>
          </a:p>
          <a:p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9979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4000" b="1" dirty="0" smtClean="0"/>
              <a:t>KONTAKTI</a:t>
            </a:r>
            <a:endParaRPr lang="sl-SI" sz="4000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57200" y="108874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sl-SI" sz="2400" dirty="0" smtClean="0"/>
              <a:t>Vodja projekta: mag. Marta Novak,</a:t>
            </a:r>
          </a:p>
          <a:p>
            <a:pPr marL="0" indent="0">
              <a:buNone/>
            </a:pPr>
            <a:r>
              <a:rPr lang="sl-SI" sz="2400" dirty="0" smtClean="0"/>
              <a:t> </a:t>
            </a:r>
            <a:r>
              <a:rPr lang="sl-SI" sz="2400" dirty="0" smtClean="0">
                <a:hlinkClick r:id="rId2"/>
              </a:rPr>
              <a:t>marta.novak@zrss.si</a:t>
            </a:r>
            <a:r>
              <a:rPr lang="sl-SI" sz="2400" dirty="0" smtClean="0"/>
              <a:t>, 041 717176</a:t>
            </a:r>
          </a:p>
          <a:p>
            <a:pPr>
              <a:buFontTx/>
              <a:buChar char="-"/>
            </a:pPr>
            <a:r>
              <a:rPr lang="sl-SI" sz="2400" dirty="0" smtClean="0"/>
              <a:t>Članica projekta Mojca Dolinar</a:t>
            </a:r>
          </a:p>
          <a:p>
            <a:pPr>
              <a:buFontTx/>
              <a:buChar char="-"/>
            </a:pPr>
            <a:r>
              <a:rPr lang="sl-SI" sz="2400" dirty="0" smtClean="0"/>
              <a:t>Član projekta dr. Anton Polšak</a:t>
            </a:r>
          </a:p>
          <a:p>
            <a:pPr>
              <a:buFontTx/>
              <a:buChar char="-"/>
            </a:pPr>
            <a:endParaRPr lang="sl-SI" sz="2400" dirty="0"/>
          </a:p>
          <a:p>
            <a:pPr marL="0" indent="0">
              <a:buNone/>
            </a:pPr>
            <a:r>
              <a:rPr lang="sl-SI" sz="2400" dirty="0" smtClean="0"/>
              <a:t>Spletna učilnica (SIO)</a:t>
            </a:r>
          </a:p>
          <a:p>
            <a:pPr marL="0" indent="0">
              <a:buNone/>
            </a:pPr>
            <a:r>
              <a:rPr lang="sl-SI" sz="2400" dirty="0">
                <a:hlinkClick r:id="rId3"/>
              </a:rPr>
              <a:t>https://</a:t>
            </a:r>
            <a:r>
              <a:rPr lang="sl-SI" sz="2400" dirty="0" smtClean="0">
                <a:hlinkClick r:id="rId3"/>
              </a:rPr>
              <a:t>skupnost.sio.si/course/view.php?id=9469</a:t>
            </a:r>
            <a:endParaRPr lang="sl-SI" sz="2400" dirty="0" smtClean="0"/>
          </a:p>
          <a:p>
            <a:pPr marL="0" indent="0">
              <a:buNone/>
            </a:pP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51215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NAMESTO UVODA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Ledolomilec</a:t>
            </a:r>
          </a:p>
          <a:p>
            <a:pPr marL="514350" indent="-514350">
              <a:buAutoNum type="arabicPeriod"/>
            </a:pPr>
            <a:r>
              <a:rPr lang="sl-SI" dirty="0" smtClean="0"/>
              <a:t>Na prazen list narišite sebe.</a:t>
            </a:r>
          </a:p>
          <a:p>
            <a:pPr marL="514350" indent="-514350">
              <a:buAutoNum type="arabicPeriod"/>
            </a:pPr>
            <a:r>
              <a:rPr lang="sl-SI" dirty="0"/>
              <a:t>Z</a:t>
            </a:r>
            <a:r>
              <a:rPr lang="sl-SI" dirty="0" smtClean="0"/>
              <a:t>apišite, kaj se vam je lepega zgodilo v preteklem tednu.</a:t>
            </a:r>
          </a:p>
          <a:p>
            <a:pPr marL="514350" indent="-514350">
              <a:buAutoNum type="arabicPeriod"/>
            </a:pPr>
            <a:r>
              <a:rPr lang="sl-SI" dirty="0" smtClean="0"/>
              <a:t>Zapišite, kaj vam je posebno dobro uspelo v projektu Dijaki dijakom v preteklem letu.</a:t>
            </a:r>
          </a:p>
          <a:p>
            <a:pPr marL="514350" indent="-514350">
              <a:buAutoNum type="arabicPeriod"/>
            </a:pPr>
            <a:r>
              <a:rPr lang="sl-SI" dirty="0" smtClean="0"/>
              <a:t>Podpišite se z imenom. </a:t>
            </a:r>
          </a:p>
          <a:p>
            <a:pPr marL="0" indent="0">
              <a:buNone/>
            </a:pPr>
            <a:endParaRPr lang="sl-SI" dirty="0" smtClean="0"/>
          </a:p>
          <a:p>
            <a:pPr marL="514350" indent="-514350">
              <a:buAutoNum type="arabicPeriod"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0517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slov 1"/>
          <p:cNvSpPr>
            <a:spLocks noGrp="1"/>
          </p:cNvSpPr>
          <p:nvPr>
            <p:ph type="title"/>
          </p:nvPr>
        </p:nvSpPr>
        <p:spPr>
          <a:xfrm>
            <a:off x="1763688" y="0"/>
            <a:ext cx="4546848" cy="886110"/>
          </a:xfrm>
        </p:spPr>
        <p:txBody>
          <a:bodyPr/>
          <a:lstStyle/>
          <a:p>
            <a:r>
              <a:rPr lang="sl-SI" altLang="sl-SI" sz="4000" b="1" dirty="0" smtClean="0"/>
              <a:t>O PROJEKTU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31540" y="1268760"/>
            <a:ext cx="8229600" cy="4525962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  <a:defRPr/>
            </a:pPr>
            <a:r>
              <a:rPr lang="sl-SI" sz="2400" dirty="0"/>
              <a:t>Nosilec: Zavod RS za </a:t>
            </a:r>
            <a:r>
              <a:rPr lang="sl-SI" sz="2400" dirty="0" smtClean="0"/>
              <a:t>šolstvo v sodelovanju z MIZŠ, AVP</a:t>
            </a:r>
          </a:p>
          <a:p>
            <a:pPr marL="0" indent="0">
              <a:spcBef>
                <a:spcPts val="1200"/>
              </a:spcBef>
              <a:buNone/>
              <a:defRPr/>
            </a:pPr>
            <a:r>
              <a:rPr lang="sl-SI" sz="2400" dirty="0" smtClean="0"/>
              <a:t>Sodelujoči: partnerji,</a:t>
            </a:r>
            <a:r>
              <a:rPr lang="sl-SI" sz="2400" dirty="0"/>
              <a:t> srednje </a:t>
            </a:r>
            <a:r>
              <a:rPr lang="sl-SI" sz="2400" dirty="0" smtClean="0"/>
              <a:t>šole in dijaški domovi, šole kot regijska središča, strokovni </a:t>
            </a:r>
            <a:r>
              <a:rPr lang="sl-SI" sz="2400" dirty="0" err="1" smtClean="0"/>
              <a:t>recezenti</a:t>
            </a:r>
            <a:r>
              <a:rPr lang="sl-SI" sz="2400" dirty="0"/>
              <a:t>.</a:t>
            </a:r>
            <a:endParaRPr lang="sl-SI" sz="2400" dirty="0" smtClean="0"/>
          </a:p>
          <a:p>
            <a:pPr marL="0" indent="0">
              <a:spcBef>
                <a:spcPts val="1200"/>
              </a:spcBef>
              <a:buNone/>
              <a:defRPr/>
            </a:pPr>
            <a:r>
              <a:rPr lang="sl-SI" sz="2400" dirty="0" smtClean="0"/>
              <a:t>Čas trajanja: 3 leta (2017/18, 2018/19, 2019/20)</a:t>
            </a:r>
          </a:p>
          <a:p>
            <a:pPr marL="0" indent="0">
              <a:spcBef>
                <a:spcPts val="1200"/>
              </a:spcBef>
              <a:buNone/>
              <a:defRPr/>
            </a:pPr>
            <a:r>
              <a:rPr lang="sl-SI" sz="2400" b="1" dirty="0" smtClean="0"/>
              <a:t>Okrog 350 dijakov, 60 učiteljev/profesorjev</a:t>
            </a:r>
          </a:p>
          <a:p>
            <a:pPr marL="0" indent="0">
              <a:spcBef>
                <a:spcPts val="1200"/>
              </a:spcBef>
              <a:buNone/>
              <a:defRPr/>
            </a:pPr>
            <a:r>
              <a:rPr lang="sl-SI" sz="2400" b="1" dirty="0" smtClean="0"/>
              <a:t>33 šol v projektu iz 1. leta in 2. leta</a:t>
            </a:r>
          </a:p>
          <a:p>
            <a:pPr marL="0" indent="0">
              <a:spcBef>
                <a:spcPts val="1200"/>
              </a:spcBef>
              <a:buNone/>
              <a:defRPr/>
            </a:pPr>
            <a:r>
              <a:rPr lang="sl-SI" sz="2400" b="1" dirty="0" smtClean="0"/>
              <a:t>2 šoli na novo v letu 2019 (Dijaški dom Velenje, Gimnazija Lava Celje)</a:t>
            </a:r>
            <a:endParaRPr lang="sl-SI" sz="2400" b="1" dirty="0"/>
          </a:p>
          <a:p>
            <a:pPr marL="0" indent="0">
              <a:spcBef>
                <a:spcPts val="1200"/>
              </a:spcBef>
              <a:buNone/>
              <a:defRPr/>
            </a:pPr>
            <a:endParaRPr lang="sl-SI" sz="2400" dirty="0"/>
          </a:p>
          <a:p>
            <a:pPr>
              <a:defRPr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9939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NOVE ŠOLE V LETU 2018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/>
              <a:t>VKLJUČENE: 4 nove šole</a:t>
            </a:r>
            <a:endParaRPr lang="sl-SI" dirty="0"/>
          </a:p>
          <a:p>
            <a:pPr>
              <a:buFontTx/>
              <a:buChar char="-"/>
            </a:pPr>
            <a:r>
              <a:rPr lang="sl-SI" dirty="0" smtClean="0"/>
              <a:t>1 (Ekonomska šola Ljubljana), oktober 2018</a:t>
            </a:r>
          </a:p>
          <a:p>
            <a:pPr>
              <a:buFontTx/>
              <a:buChar char="-"/>
            </a:pPr>
            <a:r>
              <a:rPr lang="sl-SI" dirty="0" smtClean="0"/>
              <a:t>1 (Gimnazija Maribor), januar 2019</a:t>
            </a:r>
          </a:p>
          <a:p>
            <a:pPr>
              <a:buFontTx/>
              <a:buChar char="-"/>
            </a:pPr>
            <a:r>
              <a:rPr lang="sl-SI" dirty="0" smtClean="0"/>
              <a:t>1 (Gimnazija Piran</a:t>
            </a:r>
            <a:r>
              <a:rPr lang="sl-SI" dirty="0"/>
              <a:t>), januar 2019</a:t>
            </a:r>
          </a:p>
          <a:p>
            <a:pPr>
              <a:buFontTx/>
              <a:buChar char="-"/>
            </a:pPr>
            <a:r>
              <a:rPr lang="sl-SI" dirty="0" smtClean="0"/>
              <a:t>1 (Elektro in pomorska šola Piran), </a:t>
            </a:r>
            <a:r>
              <a:rPr lang="sl-SI" dirty="0"/>
              <a:t>januar </a:t>
            </a:r>
            <a:r>
              <a:rPr lang="sl-SI" dirty="0" smtClean="0"/>
              <a:t>2019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76904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63688" y="152636"/>
            <a:ext cx="4762872" cy="850106"/>
          </a:xfrm>
        </p:spPr>
        <p:txBody>
          <a:bodyPr/>
          <a:lstStyle/>
          <a:p>
            <a:r>
              <a:rPr lang="sl-SI" sz="4000" b="1" dirty="0" smtClean="0"/>
              <a:t>O PROJEKTU</a:t>
            </a:r>
            <a:endParaRPr lang="sl-SI" sz="4000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/>
          <a:lstStyle/>
          <a:p>
            <a:r>
              <a:rPr lang="sl-SI" dirty="0"/>
              <a:t>O</a:t>
            </a:r>
            <a:r>
              <a:rPr lang="sl-SI" dirty="0" smtClean="0"/>
              <a:t>zaveščanje dijakov o </a:t>
            </a:r>
            <a:r>
              <a:rPr lang="sl-SI" dirty="0"/>
              <a:t>pomenu varne </a:t>
            </a:r>
            <a:r>
              <a:rPr lang="sl-SI" dirty="0" smtClean="0"/>
              <a:t>mobilnosti,</a:t>
            </a:r>
          </a:p>
          <a:p>
            <a:r>
              <a:rPr lang="sl-SI" dirty="0"/>
              <a:t>n</a:t>
            </a:r>
            <a:r>
              <a:rPr lang="sl-SI" dirty="0" smtClean="0"/>
              <a:t>a šoli bo deloval klub </a:t>
            </a:r>
            <a:r>
              <a:rPr lang="sl-SI" b="1" dirty="0" smtClean="0"/>
              <a:t>Dijaki za varno mobilnost</a:t>
            </a:r>
            <a:r>
              <a:rPr lang="sl-SI" dirty="0"/>
              <a:t> </a:t>
            </a:r>
            <a:r>
              <a:rPr lang="sl-SI" dirty="0" smtClean="0"/>
              <a:t>kot neformalna oblika,</a:t>
            </a:r>
          </a:p>
          <a:p>
            <a:r>
              <a:rPr lang="sl-SI" dirty="0" smtClean="0"/>
              <a:t> dijaki bodo </a:t>
            </a:r>
            <a:r>
              <a:rPr lang="sl-SI" b="1" dirty="0" smtClean="0"/>
              <a:t>opravljali </a:t>
            </a:r>
            <a:r>
              <a:rPr lang="sl-SI" b="1" dirty="0"/>
              <a:t>različne preventivne </a:t>
            </a:r>
            <a:r>
              <a:rPr lang="sl-SI" b="1" dirty="0" smtClean="0"/>
              <a:t>aktivnosti,</a:t>
            </a:r>
            <a:r>
              <a:rPr lang="sl-SI" dirty="0" smtClean="0"/>
              <a:t> </a:t>
            </a:r>
            <a:r>
              <a:rPr lang="sl-SI" b="1" dirty="0"/>
              <a:t>predstavljali bodo svoje </a:t>
            </a:r>
            <a:r>
              <a:rPr lang="sl-SI" b="1" dirty="0" smtClean="0"/>
              <a:t>dosežke</a:t>
            </a:r>
            <a:r>
              <a:rPr lang="sl-SI" dirty="0" smtClean="0"/>
              <a:t> </a:t>
            </a:r>
            <a:r>
              <a:rPr lang="sl-SI" dirty="0"/>
              <a:t>in </a:t>
            </a:r>
            <a:endParaRPr lang="sl-SI" dirty="0" smtClean="0"/>
          </a:p>
          <a:p>
            <a:r>
              <a:rPr lang="sl-SI" dirty="0" smtClean="0"/>
              <a:t>se </a:t>
            </a:r>
            <a:r>
              <a:rPr lang="sl-SI" dirty="0"/>
              <a:t>medsebojno </a:t>
            </a:r>
            <a:r>
              <a:rPr lang="sl-SI" b="1" dirty="0" smtClean="0"/>
              <a:t>povezovali, mrežili, širili ideje.</a:t>
            </a:r>
            <a:r>
              <a:rPr lang="sl-SI" dirty="0" smtClean="0"/>
              <a:t>  </a:t>
            </a:r>
            <a:endParaRPr lang="sl-SI" dirty="0"/>
          </a:p>
          <a:p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4001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63688" y="-207404"/>
            <a:ext cx="5014900" cy="926976"/>
          </a:xfrm>
        </p:spPr>
        <p:txBody>
          <a:bodyPr/>
          <a:lstStyle/>
          <a:p>
            <a:r>
              <a:rPr lang="sl-SI" b="1" dirty="0" smtClean="0"/>
              <a:t/>
            </a:r>
            <a:br>
              <a:rPr lang="sl-SI" b="1" dirty="0" smtClean="0"/>
            </a:br>
            <a:r>
              <a:rPr lang="sl-SI" sz="4000" b="1" dirty="0" smtClean="0"/>
              <a:t>CILJI PROJEKTA </a:t>
            </a:r>
            <a:r>
              <a:rPr lang="sl-SI" sz="4000" dirty="0"/>
              <a:t/>
            </a:r>
            <a:br>
              <a:rPr lang="sl-SI" sz="4000" dirty="0"/>
            </a:br>
            <a:endParaRPr lang="sl-SI" sz="40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59532" y="836712"/>
            <a:ext cx="8229600" cy="4525963"/>
          </a:xfrm>
        </p:spPr>
        <p:txBody>
          <a:bodyPr/>
          <a:lstStyle/>
          <a:p>
            <a:pPr lvl="0"/>
            <a:r>
              <a:rPr lang="sl-SI" sz="2400" dirty="0"/>
              <a:t>D</a:t>
            </a:r>
            <a:r>
              <a:rPr lang="sl-SI" sz="2400" dirty="0" smtClean="0"/>
              <a:t>ijake </a:t>
            </a:r>
            <a:r>
              <a:rPr lang="sl-SI" sz="2400" dirty="0"/>
              <a:t>ozavestiti o pomenu varnosti in ustreznem ravnanju v cestnem prometu; </a:t>
            </a:r>
          </a:p>
          <a:p>
            <a:pPr lvl="0"/>
            <a:r>
              <a:rPr lang="sl-SI" sz="2400" dirty="0"/>
              <a:t>pri dijakih krepiti  veščine za kulturo vedenja v cestnem prometu ter zdrav način življenja;</a:t>
            </a:r>
          </a:p>
          <a:p>
            <a:pPr lvl="0"/>
            <a:r>
              <a:rPr lang="sl-SI" sz="2400" dirty="0"/>
              <a:t>dijake spodbujati  k razvoju pozitivnega odnosa do okolja; </a:t>
            </a:r>
          </a:p>
          <a:p>
            <a:pPr lvl="0"/>
            <a:r>
              <a:rPr lang="sl-SI" sz="2400" dirty="0"/>
              <a:t>dijake, strokovne delavce na šoli in starše informirati o načrtovanih aktivnostih v okviru akcije;</a:t>
            </a:r>
          </a:p>
          <a:p>
            <a:pPr lvl="0"/>
            <a:r>
              <a:rPr lang="sl-SI" sz="2400" dirty="0"/>
              <a:t>strokovne delavce srednjih šol usposobiti za strokovno podporo dijakom pri opravljanju aktivnosti za varno mobilnost;</a:t>
            </a:r>
          </a:p>
          <a:p>
            <a:pPr lvl="0"/>
            <a:r>
              <a:rPr lang="sl-SI" sz="2400" dirty="0"/>
              <a:t>promovirati varno mobilnost v neposrednem in širšem okolju;</a:t>
            </a:r>
          </a:p>
          <a:p>
            <a:pPr lvl="0"/>
            <a:r>
              <a:rPr lang="sl-SI" sz="2400" dirty="0"/>
              <a:t>povezovati različne </a:t>
            </a:r>
            <a:r>
              <a:rPr lang="sl-SI" sz="2400" dirty="0" smtClean="0"/>
              <a:t>partnerje </a:t>
            </a:r>
            <a:r>
              <a:rPr lang="sl-SI" sz="2400" dirty="0"/>
              <a:t>z namenom vsesplošnega ozaveščanja o varni mobilnosti.</a:t>
            </a: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811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ova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4471</TotalTime>
  <Words>2764</Words>
  <Application>Microsoft Office PowerPoint</Application>
  <PresentationFormat>Diaprojekcija na zaslonu (4:3)</PresentationFormat>
  <Paragraphs>327</Paragraphs>
  <Slides>49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49</vt:i4>
      </vt:variant>
    </vt:vector>
  </HeadingPairs>
  <TitlesOfParts>
    <vt:vector size="54" baseType="lpstr">
      <vt:lpstr>Arial</vt:lpstr>
      <vt:lpstr>Calibri</vt:lpstr>
      <vt:lpstr>Times New Roman</vt:lpstr>
      <vt:lpstr>Wingdings</vt:lpstr>
      <vt:lpstr>Default Design</vt:lpstr>
      <vt:lpstr>PROJEKT TRAJNOSTNA MOBILNOST DIJAKOV Akcija: Dijaki dijakom za varno mobilnost v srednjih šolah 5. delovno srečanje </vt:lpstr>
      <vt:lpstr>1. UVOD</vt:lpstr>
      <vt:lpstr>PROGRAM 5. DELOVNEGA SREČANJA</vt:lpstr>
      <vt:lpstr>PETO DELOVNO SREČANJE</vt:lpstr>
      <vt:lpstr>NAMESTO UVODA</vt:lpstr>
      <vt:lpstr>O PROJEKTU</vt:lpstr>
      <vt:lpstr>NOVE ŠOLE V LETU 2018</vt:lpstr>
      <vt:lpstr>O PROJEKTU</vt:lpstr>
      <vt:lpstr> CILJI PROJEKTA  </vt:lpstr>
      <vt:lpstr>AKTIVNOSTI (iz dokumenta) </vt:lpstr>
      <vt:lpstr>DINAMIKA DELA I</vt:lpstr>
      <vt:lpstr>OBVEZNOSTI DIJAKA</vt:lpstr>
      <vt:lpstr>VREDNOTENJE DIJAKOV</vt:lpstr>
      <vt:lpstr>VLOGA REG. SREDIŠČ</vt:lpstr>
      <vt:lpstr>VLOGA SODELUJOČIH PARTNERJEV</vt:lpstr>
      <vt:lpstr>Seznam sodelujočih partnerjev</vt:lpstr>
      <vt:lpstr>PowerPointova predstavitev</vt:lpstr>
      <vt:lpstr>VLOGA REG. SREDIŠČ</vt:lpstr>
      <vt:lpstr>5 regijskih središč</vt:lpstr>
      <vt:lpstr>5 regijskih središč</vt:lpstr>
      <vt:lpstr>Sodelujoči partnerji</vt:lpstr>
      <vt:lpstr>3. ANALIZA OPRAVLJENEGA DELA ZA LETO 2018/19</vt:lpstr>
      <vt:lpstr>4. DELAVNICA</vt:lpstr>
      <vt:lpstr>5. NAČRT DELA V PROJEKTU V ŠOLSKEM LETU 2019</vt:lpstr>
      <vt:lpstr>AKTIVNOST 4 RAZISKOVALNE/PROJEKTNE NALOGE</vt:lpstr>
      <vt:lpstr>A 4 Raziskovalne naloge</vt:lpstr>
      <vt:lpstr>Aktivnost 5: </vt:lpstr>
      <vt:lpstr>DINAMIKA DELA I</vt:lpstr>
      <vt:lpstr>POVEZAVA Z DRUGIMI PROJEKTI  (v gimnazijah)</vt:lpstr>
      <vt:lpstr>PowerPointova predstavitev</vt:lpstr>
      <vt:lpstr>SPLETNA UČILNICA</vt:lpstr>
      <vt:lpstr>PowerPointova predstavitev</vt:lpstr>
      <vt:lpstr>SPLETNA UČILNICA VARNA MOBILNOST</vt:lpstr>
      <vt:lpstr>Kako bomo lažje delali v skupnih dokumentih?</vt:lpstr>
      <vt:lpstr>Kako k poročilu v SU dodamo: - datoteke,  - fotografije in  - URL povezave</vt:lpstr>
      <vt:lpstr>PowerPointova predstavitev</vt:lpstr>
      <vt:lpstr>PowerPointova predstavitev</vt:lpstr>
      <vt:lpstr>Kako naložim videoposnetek na Arnes video portal </vt:lpstr>
      <vt:lpstr>Twitter račun @varnamobilnost</vt:lpstr>
      <vt:lpstr>DINAMIKA DELA II</vt:lpstr>
      <vt:lpstr>DINAMIKA DELA III</vt:lpstr>
      <vt:lpstr>PowerPointova predstavitev</vt:lpstr>
      <vt:lpstr>NALOGA ZRSŠ</vt:lpstr>
      <vt:lpstr>VLOGA STROKOVNIH KONZULENTOV</vt:lpstr>
      <vt:lpstr>Usposabljanje učiteljev</vt:lpstr>
      <vt:lpstr>VREDNOTENJE </vt:lpstr>
      <vt:lpstr>KAM ŽELIMO</vt:lpstr>
      <vt:lpstr>ZAKLJUČEK SREČANJA</vt:lpstr>
      <vt:lpstr>KONTAKTI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TEORETIČNI DEL KOLESARSKEGA IZPITA (20 ur)</dc:title>
  <dc:creator>Joze Strmec</dc:creator>
  <cp:lastModifiedBy>MD</cp:lastModifiedBy>
  <cp:revision>317</cp:revision>
  <cp:lastPrinted>2019-02-06T13:55:02Z</cp:lastPrinted>
  <dcterms:created xsi:type="dcterms:W3CDTF">2005-07-03T15:02:30Z</dcterms:created>
  <dcterms:modified xsi:type="dcterms:W3CDTF">2019-10-09T10:12:16Z</dcterms:modified>
</cp:coreProperties>
</file>