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1" r:id="rId9"/>
    <p:sldId id="262" r:id="rId10"/>
    <p:sldId id="263" r:id="rId11"/>
    <p:sldId id="268" r:id="rId12"/>
    <p:sldId id="264" r:id="rId13"/>
    <p:sldId id="270" r:id="rId14"/>
    <p:sldId id="265" r:id="rId15"/>
    <p:sldId id="269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044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839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0258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9292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11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5996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7641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586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7038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040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151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641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22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980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230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06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9B4A5-705A-4D3F-9E6C-9D3E8F590A3E}" type="datetimeFigureOut">
              <a:rPr lang="sl-SI" smtClean="0"/>
              <a:t>27. 09. 2019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A9A7D44-CC7B-4B65-B19A-532FC1EF9E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919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081348" y="383177"/>
            <a:ext cx="9161417" cy="4598126"/>
          </a:xfrm>
        </p:spPr>
        <p:txBody>
          <a:bodyPr>
            <a:normAutofit/>
          </a:bodyPr>
          <a:lstStyle/>
          <a:p>
            <a:pPr algn="ctr" hangingPunct="0"/>
            <a:r>
              <a:rPr lang="sl-SI" b="1" dirty="0"/>
              <a:t>UMESTITEV NACIONALNIH IZPITOV IZ RUŠČINE V </a:t>
            </a:r>
            <a:br>
              <a:rPr lang="sl-SI" b="1" dirty="0"/>
            </a:br>
            <a:r>
              <a:rPr lang="sl-SI" b="1" dirty="0"/>
              <a:t>SKUPNI EVROPSKI JEZIKOVNI OKVIR</a:t>
            </a:r>
            <a:br>
              <a:rPr lang="sl-SI" b="1" dirty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l-SI" b="1" dirty="0"/>
              <a:t>Neža Zupančič Logar, prof. ruščine, Gimnazija Kranj</a:t>
            </a:r>
          </a:p>
        </p:txBody>
      </p:sp>
    </p:spTree>
    <p:extLst>
      <p:ext uri="{BB962C8B-B14F-4D97-AF65-F5344CB8AC3E}">
        <p14:creationId xmlns:p14="http://schemas.microsoft.com/office/powerpoint/2010/main" val="391014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PISANJE</a:t>
            </a: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272486"/>
              </p:ext>
            </p:extLst>
          </p:nvPr>
        </p:nvGraphicFramePr>
        <p:xfrm>
          <a:off x="670560" y="1331913"/>
          <a:ext cx="11408228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2057">
                  <a:extLst>
                    <a:ext uri="{9D8B030D-6E8A-4147-A177-3AD203B41FA5}">
                      <a16:colId xmlns:a16="http://schemas.microsoft.com/office/drawing/2014/main" val="3609331209"/>
                    </a:ext>
                  </a:extLst>
                </a:gridCol>
                <a:gridCol w="2852057">
                  <a:extLst>
                    <a:ext uri="{9D8B030D-6E8A-4147-A177-3AD203B41FA5}">
                      <a16:colId xmlns:a16="http://schemas.microsoft.com/office/drawing/2014/main" val="740564311"/>
                    </a:ext>
                  </a:extLst>
                </a:gridCol>
                <a:gridCol w="2852057">
                  <a:extLst>
                    <a:ext uri="{9D8B030D-6E8A-4147-A177-3AD203B41FA5}">
                      <a16:colId xmlns:a16="http://schemas.microsoft.com/office/drawing/2014/main" val="3705488077"/>
                    </a:ext>
                  </a:extLst>
                </a:gridCol>
                <a:gridCol w="2852057">
                  <a:extLst>
                    <a:ext uri="{9D8B030D-6E8A-4147-A177-3AD203B41FA5}">
                      <a16:colId xmlns:a16="http://schemas.microsoft.com/office/drawing/2014/main" val="562260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</a:t>
                      </a:r>
                      <a:r>
                        <a:rPr lang="sl-SI" baseline="0" dirty="0"/>
                        <a:t> B2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322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obseg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="1" baseline="0" dirty="0"/>
                        <a:t>p</a:t>
                      </a:r>
                      <a:r>
                        <a:rPr lang="sl-SI" sz="1400" b="1" dirty="0"/>
                        <a:t>reproste stavčne strukture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naučene</a:t>
                      </a:r>
                      <a:r>
                        <a:rPr lang="sl-SI" sz="1400" baseline="0" dirty="0"/>
                        <a:t> fraze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preproste vsakodnevne situacije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jezik obvlada toliko, da se sporazume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teme: družina, hobiji, interesi, potovanja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jasni opisi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lahko izraža stališča</a:t>
                      </a:r>
                      <a:r>
                        <a:rPr lang="sl-SI" sz="1400" baseline="0" dirty="0"/>
                        <a:t> do </a:t>
                      </a:r>
                      <a:r>
                        <a:rPr lang="sl-SI" sz="1400" b="1" baseline="0" dirty="0"/>
                        <a:t>večine splošnih tem </a:t>
                      </a:r>
                      <a:r>
                        <a:rPr lang="sl-SI" sz="1400" baseline="0" dirty="0"/>
                        <a:t>z uporabo nekaterih </a:t>
                      </a:r>
                      <a:r>
                        <a:rPr lang="sl-SI" sz="1400" b="1" baseline="0" dirty="0"/>
                        <a:t>kompleksnejših stavčnih struktur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sl-SI" sz="1400" baseline="0" dirty="0"/>
                    </a:p>
                    <a:p>
                      <a:pPr marL="0" indent="0">
                        <a:buFontTx/>
                        <a:buNone/>
                      </a:pP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904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koherentnost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- preprosti povezovalci (in, ampak, ker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- niz ločenih krajših prvin združi v povezano</a:t>
                      </a:r>
                      <a:r>
                        <a:rPr lang="sl-SI" sz="1400" baseline="0" dirty="0"/>
                        <a:t> </a:t>
                      </a:r>
                      <a:r>
                        <a:rPr lang="sl-SI" sz="1400" b="1" baseline="0" dirty="0"/>
                        <a:t>linearno zaporedje</a:t>
                      </a:r>
                      <a:endParaRPr lang="sl-SI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jasen, koherenten diskurz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omejeno število kohezivnih sredstev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v daljšem besedilu še vedno dela nepovezane preskoke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365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pravilnost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preproste strukture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sistematično dela </a:t>
                      </a:r>
                      <a:r>
                        <a:rPr lang="sl-SI" sz="1400" b="1" dirty="0"/>
                        <a:t>osnovne napake</a:t>
                      </a:r>
                      <a:r>
                        <a:rPr lang="sl-SI" sz="1400" dirty="0"/>
                        <a:t>, ki občasno povzročijo</a:t>
                      </a:r>
                      <a:r>
                        <a:rPr lang="sl-SI" sz="1400" baseline="0" dirty="0"/>
                        <a:t> nesporazume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razmeroma</a:t>
                      </a:r>
                      <a:r>
                        <a:rPr lang="sl-SI" sz="1400" baseline="0" dirty="0"/>
                        <a:t> pravilno uporablja pogosto rabljene izraze v predvidljivih situacijah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občasne napake, ki jih bralec lahko pravilno interpretira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slovnico obvlada precej dobro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="1" dirty="0"/>
                        <a:t>ne dela napak, ki bi povzročile nesporazume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893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965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210156"/>
              </p:ext>
            </p:extLst>
          </p:nvPr>
        </p:nvGraphicFramePr>
        <p:xfrm>
          <a:off x="1091883" y="1348740"/>
          <a:ext cx="10856912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228">
                  <a:extLst>
                    <a:ext uri="{9D8B030D-6E8A-4147-A177-3AD203B41FA5}">
                      <a16:colId xmlns:a16="http://schemas.microsoft.com/office/drawing/2014/main" val="934451831"/>
                    </a:ext>
                  </a:extLst>
                </a:gridCol>
                <a:gridCol w="2714228">
                  <a:extLst>
                    <a:ext uri="{9D8B030D-6E8A-4147-A177-3AD203B41FA5}">
                      <a16:colId xmlns:a16="http://schemas.microsoft.com/office/drawing/2014/main" val="363763368"/>
                    </a:ext>
                  </a:extLst>
                </a:gridCol>
                <a:gridCol w="2714228">
                  <a:extLst>
                    <a:ext uri="{9D8B030D-6E8A-4147-A177-3AD203B41FA5}">
                      <a16:colId xmlns:a16="http://schemas.microsoft.com/office/drawing/2014/main" val="3691556069"/>
                    </a:ext>
                  </a:extLst>
                </a:gridCol>
                <a:gridCol w="2714228">
                  <a:extLst>
                    <a:ext uri="{9D8B030D-6E8A-4147-A177-3AD203B41FA5}">
                      <a16:colId xmlns:a16="http://schemas.microsoft.com/office/drawing/2014/main" val="20163182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B2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382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opis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kratki,</a:t>
                      </a:r>
                      <a:r>
                        <a:rPr lang="sl-SI" sz="1400" baseline="0" dirty="0"/>
                        <a:t> preprosti domišljijski opisi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kratki osnovni opisi dogodkov, preteklih dejavnosti ali osebnih doživetij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opiše doživetja, čustva,</a:t>
                      </a:r>
                      <a:r>
                        <a:rPr lang="sl-SI" sz="1400" baseline="0" dirty="0"/>
                        <a:t> odzive …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resnični ali izmišljeni dogodki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preprosta zgodba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jasni, podrobni opisi resničnih ali izmišljenih dogodkov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jasni, podrobni opisi na različne teme, povezane z njegovim interesnim področjem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ocena filma, knjige ali gledališke igre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479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argumentacija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1400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kratki, preprosti eseji o temah, ki ga zanimajo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zna povzemati, poročati in podajati svoje mnenje o dejstvih, ki zadevajo vsakdanje in nevsakdanje</a:t>
                      </a:r>
                      <a:r>
                        <a:rPr lang="sl-SI" sz="1400" baseline="0" dirty="0"/>
                        <a:t> zadeve z njemu znanega področja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pisati zna kratka poročila v standardnih oblikah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sistematično razvije argumentacijo, navaja razloge in ustrezne primere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ovrednoti različne misli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navede razloge za določeno stališče in pojasni prednosti in slabosti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93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842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GOVORJENJE</a:t>
            </a: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989761"/>
              </p:ext>
            </p:extLst>
          </p:nvPr>
        </p:nvGraphicFramePr>
        <p:xfrm>
          <a:off x="549275" y="1201738"/>
          <a:ext cx="11520488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122">
                  <a:extLst>
                    <a:ext uri="{9D8B030D-6E8A-4147-A177-3AD203B41FA5}">
                      <a16:colId xmlns:a16="http://schemas.microsoft.com/office/drawing/2014/main" val="3296298083"/>
                    </a:ext>
                  </a:extLst>
                </a:gridCol>
                <a:gridCol w="2880122">
                  <a:extLst>
                    <a:ext uri="{9D8B030D-6E8A-4147-A177-3AD203B41FA5}">
                      <a16:colId xmlns:a16="http://schemas.microsoft.com/office/drawing/2014/main" val="1688594799"/>
                    </a:ext>
                  </a:extLst>
                </a:gridCol>
                <a:gridCol w="2880122">
                  <a:extLst>
                    <a:ext uri="{9D8B030D-6E8A-4147-A177-3AD203B41FA5}">
                      <a16:colId xmlns:a16="http://schemas.microsoft.com/office/drawing/2014/main" val="3093006066"/>
                    </a:ext>
                  </a:extLst>
                </a:gridCol>
                <a:gridCol w="2880122">
                  <a:extLst>
                    <a:ext uri="{9D8B030D-6E8A-4147-A177-3AD203B41FA5}">
                      <a16:colId xmlns:a16="http://schemas.microsoft.com/office/drawing/2014/main" val="3786758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</a:t>
                      </a:r>
                      <a:r>
                        <a:rPr lang="sl-SI" baseline="0" dirty="0"/>
                        <a:t> B1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B2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25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obseg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preproste</a:t>
                      </a:r>
                      <a:r>
                        <a:rPr lang="sl-SI" sz="1400" baseline="0" dirty="0"/>
                        <a:t> stavčne strukture, naučene fraze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sporazumevanje v omejeni vsebini v preprostih vsakodnevnih situacijah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jezik obvlada toliko, da se sporazume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z nekaj oklevanja in posrednega</a:t>
                      </a:r>
                      <a:r>
                        <a:rPr lang="sl-SI" sz="1400" baseline="0" dirty="0"/>
                        <a:t> opisovanja zna govoriti o vsakdanjih temah (družina, hobiji, interesi, potovanja, …)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jasni opisi</a:t>
                      </a:r>
                      <a:r>
                        <a:rPr lang="sl-SI" sz="1400" baseline="0" dirty="0"/>
                        <a:t> in stališča do večine splošnih tem brez veliko opaznega iskanja besed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uporablja nekatere kompleksne stavčne strukture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016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pravilnost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preproste strukture uporablja pravilno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sistematično dela osnovne napake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pogosto rabljeni izrazi in vzorci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predvidljive situacije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precej dobro obvlada slovnico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napake ne povzročajo nesporazumov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večino sam popravi napake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859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tekočnost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kratke izjave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očitni premori, napačni začetki in preoblikovanja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razumljivo</a:t>
                      </a:r>
                      <a:r>
                        <a:rPr lang="sl-SI" sz="1400" baseline="0" dirty="0"/>
                        <a:t> sporazumevanje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opazni premori, ko išče besede ali slovnične strukture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baseline="0" dirty="0"/>
                        <a:t>očitno se popravlja, zlasti pri daljšem prostem govorjenju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dlje časa lahko govori v enakomernem tempu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malo opaznih premorov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571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679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741714"/>
              </p:ext>
            </p:extLst>
          </p:nvPr>
        </p:nvGraphicFramePr>
        <p:xfrm>
          <a:off x="1044575" y="1211263"/>
          <a:ext cx="10460040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5010">
                  <a:extLst>
                    <a:ext uri="{9D8B030D-6E8A-4147-A177-3AD203B41FA5}">
                      <a16:colId xmlns:a16="http://schemas.microsoft.com/office/drawing/2014/main" val="927205746"/>
                    </a:ext>
                  </a:extLst>
                </a:gridCol>
                <a:gridCol w="2615010">
                  <a:extLst>
                    <a:ext uri="{9D8B030D-6E8A-4147-A177-3AD203B41FA5}">
                      <a16:colId xmlns:a16="http://schemas.microsoft.com/office/drawing/2014/main" val="2642267275"/>
                    </a:ext>
                  </a:extLst>
                </a:gridCol>
                <a:gridCol w="2615010">
                  <a:extLst>
                    <a:ext uri="{9D8B030D-6E8A-4147-A177-3AD203B41FA5}">
                      <a16:colId xmlns:a16="http://schemas.microsoft.com/office/drawing/2014/main" val="2184204913"/>
                    </a:ext>
                  </a:extLst>
                </a:gridCol>
                <a:gridCol w="2615010">
                  <a:extLst>
                    <a:ext uri="{9D8B030D-6E8A-4147-A177-3AD203B41FA5}">
                      <a16:colId xmlns:a16="http://schemas.microsoft.com/office/drawing/2014/main" val="3022227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raven B2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03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interakcija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odgovori na vprašanja in se odzove na preproste trditve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sledi sogovorčevim besedam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ne</a:t>
                      </a:r>
                      <a:r>
                        <a:rPr lang="sl-SI" sz="1400" baseline="0" dirty="0"/>
                        <a:t> razume dovolj, da bi pogovor usmerjal po svoje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- zna začeti, vzdrževati in zaključiti preprost pogovor o vsakodnevnih temah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zna začeti pogovor, prevzeti vlogo govorca in zaključiti pogovor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potrjuje razumevanje, vabi sogovorce k sodelovanju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02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/>
                        <a:t>koherentnost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- preprosti stavki, povezani z in,</a:t>
                      </a:r>
                      <a:r>
                        <a:rPr lang="sl-SI" sz="1400" baseline="0" dirty="0"/>
                        <a:t> ampak, ker …</a:t>
                      </a:r>
                      <a:endParaRPr lang="sl-S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- krajše, preproste prvine združi v linearno zaporedje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jasen, koherenten diskurz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omejeno število kohezivnih sredstev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sl-SI" sz="1400" dirty="0"/>
                        <a:t>pri daljšem govorjenju</a:t>
                      </a:r>
                      <a:r>
                        <a:rPr lang="sl-SI" sz="1400" baseline="0" dirty="0"/>
                        <a:t> še vedno dela nepovezane preskoke</a:t>
                      </a:r>
                      <a:endParaRPr lang="sl-S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991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529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Končni rezultati</a:t>
            </a:r>
          </a:p>
        </p:txBody>
      </p:sp>
      <p:graphicFrame>
        <p:nvGraphicFramePr>
          <p:cNvPr id="5" name="Označba mesta vsebin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204900"/>
              </p:ext>
            </p:extLst>
          </p:nvPr>
        </p:nvGraphicFramePr>
        <p:xfrm>
          <a:off x="2342606" y="1523998"/>
          <a:ext cx="8621485" cy="419753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51377">
                  <a:extLst>
                    <a:ext uri="{9D8B030D-6E8A-4147-A177-3AD203B41FA5}">
                      <a16:colId xmlns:a16="http://schemas.microsoft.com/office/drawing/2014/main" val="3013338556"/>
                    </a:ext>
                  </a:extLst>
                </a:gridCol>
                <a:gridCol w="2235617">
                  <a:extLst>
                    <a:ext uri="{9D8B030D-6E8A-4147-A177-3AD203B41FA5}">
                      <a16:colId xmlns:a16="http://schemas.microsoft.com/office/drawing/2014/main" val="1035413170"/>
                    </a:ext>
                  </a:extLst>
                </a:gridCol>
                <a:gridCol w="2234491">
                  <a:extLst>
                    <a:ext uri="{9D8B030D-6E8A-4147-A177-3AD203B41FA5}">
                      <a16:colId xmlns:a16="http://schemas.microsoft.com/office/drawing/2014/main" val="1047193027"/>
                    </a:ext>
                  </a:extLst>
                </a:gridCol>
              </a:tblGrid>
              <a:tr h="120451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Zmožnost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Splošna matura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Osnovna raven 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 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Splošna matura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Višja raven</a:t>
                      </a:r>
                      <a:endParaRPr lang="sl-S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76915"/>
                  </a:ext>
                </a:extLst>
              </a:tr>
              <a:tr h="43800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Bralno</a:t>
                      </a:r>
                      <a:r>
                        <a:rPr lang="sl-SI" sz="2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razumevanje</a:t>
                      </a:r>
                      <a:endParaRPr lang="sl-S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80 %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70 % točk</a:t>
                      </a:r>
                      <a:endParaRPr lang="sl-S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600992"/>
                  </a:ext>
                </a:extLst>
              </a:tr>
              <a:tr h="43800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Poznavanje in raba jezika</a:t>
                      </a:r>
                      <a:endParaRPr lang="sl-S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80 %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80 %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87854"/>
                  </a:ext>
                </a:extLst>
              </a:tr>
              <a:tr h="43800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Slušno razumevanje</a:t>
                      </a:r>
                      <a:endParaRPr lang="sl-S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73 %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65 %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357018"/>
                  </a:ext>
                </a:extLst>
              </a:tr>
              <a:tr h="43800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Pisni</a:t>
                      </a:r>
                      <a:r>
                        <a:rPr lang="sl-SI" sz="2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sestavki</a:t>
                      </a:r>
                      <a:endParaRPr lang="sl-S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70 % točk</a:t>
                      </a:r>
                      <a:endParaRPr lang="sl-S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65 %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631763"/>
                  </a:ext>
                </a:extLst>
              </a:tr>
              <a:tr h="43800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Ustni del</a:t>
                      </a:r>
                      <a:endParaRPr lang="sl-S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70 % točk</a:t>
                      </a:r>
                      <a:endParaRPr lang="sl-S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65 %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227081"/>
                  </a:ext>
                </a:extLst>
              </a:tr>
              <a:tr h="803006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Končna skupna meja</a:t>
                      </a:r>
                      <a:endParaRPr lang="sl-S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75 %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 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auto" hangingPunct="1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70 % točk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 </a:t>
                      </a:r>
                      <a:endParaRPr lang="sl-S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07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878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72343" y="624110"/>
            <a:ext cx="9632269" cy="1280890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Število izdanih certifikatov v spomladanskem roku splošne mature 2019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Osnovna raven – B1 – </a:t>
            </a:r>
            <a:r>
              <a:rPr lang="sl-SI" sz="3600" b="1" dirty="0"/>
              <a:t>46</a:t>
            </a:r>
          </a:p>
          <a:p>
            <a:r>
              <a:rPr lang="sl-SI" sz="3600" dirty="0"/>
              <a:t>Višja raven – B1 - </a:t>
            </a:r>
            <a:r>
              <a:rPr lang="sl-SI" sz="3600" b="1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37067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Projektna skupina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januar 2018 – april 2019</a:t>
            </a:r>
          </a:p>
          <a:p>
            <a:r>
              <a:rPr lang="sl-SI" dirty="0"/>
              <a:t>člani projektne skupine:</a:t>
            </a:r>
          </a:p>
          <a:p>
            <a:pPr marL="0" indent="0">
              <a:buNone/>
            </a:pPr>
            <a:r>
              <a:rPr lang="sl-SI" dirty="0"/>
              <a:t>	doc. dr. Irina </a:t>
            </a:r>
            <a:r>
              <a:rPr lang="sl-SI" dirty="0" err="1"/>
              <a:t>Makarova</a:t>
            </a:r>
            <a:r>
              <a:rPr lang="sl-SI" dirty="0"/>
              <a:t> Tominec, FHŠ, Univerzna na Primorskem</a:t>
            </a:r>
          </a:p>
          <a:p>
            <a:pPr marL="0" indent="0">
              <a:buNone/>
            </a:pPr>
            <a:r>
              <a:rPr lang="sl-SI" dirty="0"/>
              <a:t>	Ines Vozelj Šteharnik, Gimnazija Poljane</a:t>
            </a:r>
          </a:p>
          <a:p>
            <a:pPr marL="0" indent="0">
              <a:buNone/>
            </a:pPr>
            <a:r>
              <a:rPr lang="sl-SI" dirty="0"/>
              <a:t>	Marina </a:t>
            </a:r>
            <a:r>
              <a:rPr lang="sl-SI" dirty="0" err="1"/>
              <a:t>Spanring</a:t>
            </a:r>
            <a:r>
              <a:rPr lang="sl-SI" dirty="0"/>
              <a:t> – Poredoš, FF</a:t>
            </a:r>
          </a:p>
          <a:p>
            <a:pPr marL="0" indent="0">
              <a:buNone/>
            </a:pPr>
            <a:r>
              <a:rPr lang="sl-SI" dirty="0"/>
              <a:t>	Bojana Petrin, Gimnazija Ledina</a:t>
            </a:r>
          </a:p>
          <a:p>
            <a:pPr marL="0" indent="0">
              <a:buNone/>
            </a:pPr>
            <a:r>
              <a:rPr lang="sl-SI" dirty="0"/>
              <a:t>	Valerija Lah Peternel, Škofijska gimnazija </a:t>
            </a:r>
          </a:p>
          <a:p>
            <a:pPr marL="0" indent="0">
              <a:buNone/>
            </a:pPr>
            <a:r>
              <a:rPr lang="sl-SI" dirty="0"/>
              <a:t>	Neža Zupančič Logar, Gimnazija Kranj</a:t>
            </a:r>
          </a:p>
          <a:p>
            <a:pPr marL="0" indent="0">
              <a:buNone/>
            </a:pPr>
            <a:r>
              <a:rPr lang="sl-SI" dirty="0"/>
              <a:t>	Suzana Bitenc </a:t>
            </a:r>
            <a:r>
              <a:rPr lang="sl-SI" dirty="0" err="1"/>
              <a:t>Peharc</a:t>
            </a:r>
            <a:r>
              <a:rPr lang="sl-SI" dirty="0"/>
              <a:t>, strokovna </a:t>
            </a:r>
            <a:r>
              <a:rPr lang="sl-SI" dirty="0" err="1"/>
              <a:t>kooordinatorica</a:t>
            </a:r>
            <a:r>
              <a:rPr lang="sl-SI" dirty="0"/>
              <a:t>, </a:t>
            </a:r>
            <a:r>
              <a:rPr lang="sl-SI" dirty="0" err="1"/>
              <a:t>Ric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96514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Metode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53737" y="1584960"/>
            <a:ext cx="10450875" cy="4326262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Za standardizacijo nalog bralnega razumevanja, slušnega razumevanja ter rabe jezika in besedišča: </a:t>
            </a:r>
            <a:endParaRPr lang="sl-SI" sz="2400" b="1" dirty="0"/>
          </a:p>
          <a:p>
            <a:r>
              <a:rPr lang="sl-SI" sz="2400" b="1" dirty="0"/>
              <a:t>Metoda </a:t>
            </a:r>
            <a:r>
              <a:rPr lang="sl-SI" sz="2400" b="1" dirty="0" err="1"/>
              <a:t>Basket</a:t>
            </a:r>
            <a:r>
              <a:rPr lang="sl-SI" sz="2400" b="1" dirty="0"/>
              <a:t> </a:t>
            </a:r>
            <a:r>
              <a:rPr lang="sl-SI" dirty="0"/>
              <a:t>- na kateri ravni SEJO kandidat že lahko odgovori na zastavljeno vprašanje – kakšna je težavnost vprašanja, postavke?</a:t>
            </a:r>
          </a:p>
          <a:p>
            <a:r>
              <a:rPr lang="sl-SI" sz="2400" b="1" dirty="0"/>
              <a:t>Metoda </a:t>
            </a:r>
            <a:r>
              <a:rPr lang="sl-SI" sz="2400" b="1" dirty="0" err="1"/>
              <a:t>Angoff</a:t>
            </a:r>
            <a:r>
              <a:rPr lang="sl-SI" sz="2400" b="1" dirty="0"/>
              <a:t> </a:t>
            </a:r>
            <a:r>
              <a:rPr lang="sl-SI" dirty="0"/>
              <a:t>- koliko od 100 mejnih kandidatov (A2/B1) bi to postavko rešilo pravilno?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Za standardizacijo produktivnih zmožnosti govorne interakcije in pisnega sporočanja:</a:t>
            </a:r>
          </a:p>
          <a:p>
            <a:r>
              <a:rPr lang="sl-SI" sz="2400" b="1" dirty="0"/>
              <a:t>Metoda »</a:t>
            </a:r>
            <a:r>
              <a:rPr lang="sl-SI" sz="2400" b="1" dirty="0" err="1"/>
              <a:t>benchmarking</a:t>
            </a:r>
            <a:r>
              <a:rPr lang="sl-SI" sz="2400" b="1" dirty="0"/>
              <a:t>« - </a:t>
            </a:r>
            <a:r>
              <a:rPr lang="sl-SI" dirty="0"/>
              <a:t>kateri pisni izdelki kandidatov in vzorci ustnih izpitov se uvrščajo na posamezno raven in ustrezajo opisnikom za govorjenje oziroma pisanje na določeni SEJO ravni?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40382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BRALNO RAZUMEVANJE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689463" y="1602377"/>
            <a:ext cx="9815149" cy="4807132"/>
          </a:xfrm>
        </p:spPr>
        <p:txBody>
          <a:bodyPr/>
          <a:lstStyle/>
          <a:p>
            <a:r>
              <a:rPr lang="sl-SI" sz="2400" b="1" u="sng" dirty="0"/>
              <a:t>Raven B1</a:t>
            </a:r>
          </a:p>
          <a:p>
            <a:pPr marL="0" indent="0">
              <a:buNone/>
            </a:pPr>
            <a:endParaRPr lang="sl-SI" sz="2400" b="1" u="sng" dirty="0"/>
          </a:p>
          <a:p>
            <a:r>
              <a:rPr lang="sl-SI" dirty="0"/>
              <a:t>Razume </a:t>
            </a:r>
            <a:r>
              <a:rPr lang="sl-SI" b="1" dirty="0"/>
              <a:t>glavne točke v besedilu</a:t>
            </a:r>
            <a:r>
              <a:rPr lang="sl-SI" dirty="0"/>
              <a:t>, kadar gre za </a:t>
            </a:r>
            <a:r>
              <a:rPr lang="sl-SI" b="1" dirty="0"/>
              <a:t>znane reči</a:t>
            </a:r>
            <a:r>
              <a:rPr lang="sl-SI" dirty="0"/>
              <a:t>, s katerimi se redno srečuje v šoli, prostem času itn.</a:t>
            </a:r>
          </a:p>
          <a:p>
            <a:r>
              <a:rPr lang="sl-SI" dirty="0"/>
              <a:t>Razume besedila, katerih </a:t>
            </a:r>
            <a:r>
              <a:rPr lang="sl-SI" b="1" dirty="0"/>
              <a:t>jezik je pretežno vsakdanji </a:t>
            </a:r>
            <a:r>
              <a:rPr lang="sl-SI" dirty="0"/>
              <a:t>ali povezan z njegovim delom.</a:t>
            </a:r>
          </a:p>
          <a:p>
            <a:r>
              <a:rPr lang="sl-SI" dirty="0"/>
              <a:t>Razume opise dogodkov, občutij in želja.</a:t>
            </a:r>
          </a:p>
          <a:p>
            <a:r>
              <a:rPr lang="sl-SI" dirty="0"/>
              <a:t>Najti zna </a:t>
            </a:r>
            <a:r>
              <a:rPr lang="sl-SI" b="1" dirty="0"/>
              <a:t>relevantne podatke v vsakdanjih gradivih</a:t>
            </a:r>
            <a:r>
              <a:rPr lang="sl-SI" dirty="0"/>
              <a:t>.</a:t>
            </a:r>
          </a:p>
          <a:p>
            <a:r>
              <a:rPr lang="sl-SI" dirty="0"/>
              <a:t>Na hitro zna preleteti daljša besedila in v njih najti želene podatke.</a:t>
            </a:r>
          </a:p>
          <a:p>
            <a:r>
              <a:rPr lang="sl-SI" dirty="0"/>
              <a:t>Prepozna glavne poudarke v </a:t>
            </a:r>
            <a:r>
              <a:rPr lang="sl-SI" b="1" dirty="0"/>
              <a:t>preprostih</a:t>
            </a:r>
            <a:r>
              <a:rPr lang="sl-SI" dirty="0"/>
              <a:t> časopisnih člankih o </a:t>
            </a:r>
            <a:r>
              <a:rPr lang="sl-SI" b="1" dirty="0"/>
              <a:t>znanih temah</a:t>
            </a:r>
            <a:r>
              <a:rPr lang="sl-SI" dirty="0"/>
              <a:t>.</a:t>
            </a:r>
          </a:p>
          <a:p>
            <a:r>
              <a:rPr lang="sl-SI" dirty="0"/>
              <a:t>Prepozna smer argumentacije v besedilu, ne pa vedno vseh podrobnosti.</a:t>
            </a:r>
          </a:p>
          <a:p>
            <a:r>
              <a:rPr lang="sl-SI" dirty="0"/>
              <a:t>V besedilih s svojega strokovnega in interesnega področja prepozna pomen neznanih besed. Iz konteksta </a:t>
            </a:r>
            <a:r>
              <a:rPr lang="sl-SI" b="1" dirty="0"/>
              <a:t>sklepa o pomenu kakšne neznane besede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211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41417" y="669829"/>
            <a:ext cx="9963195" cy="5241393"/>
          </a:xfrm>
        </p:spPr>
        <p:txBody>
          <a:bodyPr>
            <a:normAutofit/>
          </a:bodyPr>
          <a:lstStyle/>
          <a:p>
            <a:r>
              <a:rPr lang="sl-SI" sz="2400" b="1" u="sng" dirty="0"/>
              <a:t>Raven B2</a:t>
            </a:r>
          </a:p>
          <a:p>
            <a:endParaRPr lang="sl-SI" sz="2400" b="1" u="sng" dirty="0"/>
          </a:p>
          <a:p>
            <a:r>
              <a:rPr lang="sl-SI" dirty="0"/>
              <a:t>Razume </a:t>
            </a:r>
            <a:r>
              <a:rPr lang="sl-SI" b="1" dirty="0"/>
              <a:t>glavne ideje v kompleksnem besedilu </a:t>
            </a:r>
            <a:r>
              <a:rPr lang="sl-SI" dirty="0"/>
              <a:t>tako o konkretnih kot </a:t>
            </a:r>
            <a:r>
              <a:rPr lang="sl-SI" b="1" dirty="0"/>
              <a:t>abstraktnih temah.</a:t>
            </a:r>
          </a:p>
          <a:p>
            <a:r>
              <a:rPr lang="sl-SI" dirty="0"/>
              <a:t>Razpolaga z </a:t>
            </a:r>
            <a:r>
              <a:rPr lang="sl-SI" b="1" dirty="0"/>
              <a:t>obsežnim besediščem</a:t>
            </a:r>
            <a:r>
              <a:rPr lang="sl-SI" dirty="0"/>
              <a:t>, težave mu lahko povzročajo manj pogosti idiomi.</a:t>
            </a:r>
          </a:p>
          <a:p>
            <a:r>
              <a:rPr lang="sl-SI" dirty="0"/>
              <a:t>Na hitro zna preleteti </a:t>
            </a:r>
            <a:r>
              <a:rPr lang="sl-SI" b="1" dirty="0"/>
              <a:t>dolga in kompleksna besedila </a:t>
            </a:r>
            <a:r>
              <a:rPr lang="sl-SI" dirty="0"/>
              <a:t>ter v njih najti </a:t>
            </a:r>
            <a:r>
              <a:rPr lang="sl-SI" b="1" dirty="0"/>
              <a:t>relevantne podrobnosti.</a:t>
            </a:r>
          </a:p>
          <a:p>
            <a:r>
              <a:rPr lang="sl-SI" dirty="0"/>
              <a:t>Razume daljša kompleksna navodila s svojega strokovnega področja, če lahko težka mesta ponovno prebere.</a:t>
            </a:r>
          </a:p>
          <a:p>
            <a:r>
              <a:rPr lang="sl-SI" dirty="0"/>
              <a:t>Hitro zna prepoznati vsebino in relevantnost novic, člankov in poročil o </a:t>
            </a:r>
            <a:r>
              <a:rPr lang="sl-SI" b="1" dirty="0"/>
              <a:t>širokem razponu strokovnih tem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5020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SLUŠNO RAZUMEVANJE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10491" y="1306285"/>
            <a:ext cx="10294121" cy="5085805"/>
          </a:xfrm>
        </p:spPr>
        <p:txBody>
          <a:bodyPr/>
          <a:lstStyle/>
          <a:p>
            <a:r>
              <a:rPr lang="sl-SI" sz="2400" b="1" u="sng" dirty="0"/>
              <a:t>Raven B1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Če je </a:t>
            </a:r>
            <a:r>
              <a:rPr lang="sl-SI" b="1" dirty="0"/>
              <a:t>govor v standardnem jeziku ter jasen in razločen</a:t>
            </a:r>
            <a:r>
              <a:rPr lang="sl-SI" dirty="0"/>
              <a:t>, sledi nezapletenim kratkim predstavitvam o </a:t>
            </a:r>
            <a:r>
              <a:rPr lang="sl-SI" b="1" dirty="0"/>
              <a:t>znanih temah </a:t>
            </a:r>
            <a:r>
              <a:rPr lang="sl-SI" dirty="0"/>
              <a:t>in razume </a:t>
            </a:r>
            <a:r>
              <a:rPr lang="sl-SI" b="1" dirty="0"/>
              <a:t>glavne točke ter glavne misli </a:t>
            </a:r>
            <a:r>
              <a:rPr lang="sl-SI" dirty="0"/>
              <a:t>mnogih radijskih in televizijskih oddaj, ki se ukvarjajo s sodobnimi problemi in temami, ki ga osebno zanimajo.</a:t>
            </a:r>
          </a:p>
          <a:p>
            <a:r>
              <a:rPr lang="sl-SI" dirty="0"/>
              <a:t>Lahko sledi govoru s </a:t>
            </a:r>
            <a:r>
              <a:rPr lang="sl-SI" b="1" dirty="0"/>
              <a:t>svojega področja</a:t>
            </a:r>
            <a:r>
              <a:rPr lang="sl-SI" dirty="0"/>
              <a:t>, če je </a:t>
            </a:r>
            <a:r>
              <a:rPr lang="sl-SI" b="1" dirty="0"/>
              <a:t>vsebina znana </a:t>
            </a:r>
            <a:r>
              <a:rPr lang="sl-SI" dirty="0"/>
              <a:t>in predstavitev nezapletena ter jasno strukturirana.</a:t>
            </a:r>
          </a:p>
          <a:p>
            <a:r>
              <a:rPr lang="sl-SI" dirty="0"/>
              <a:t>Prepoznava tako splošna sporočila kot tudi konkretne podrobnosti, če je </a:t>
            </a:r>
            <a:r>
              <a:rPr lang="sl-SI" b="1" dirty="0"/>
              <a:t>govor razločen </a:t>
            </a:r>
            <a:r>
              <a:rPr lang="sl-SI" dirty="0"/>
              <a:t>in naglas znan.</a:t>
            </a:r>
          </a:p>
          <a:p>
            <a:r>
              <a:rPr lang="sl-SI" dirty="0"/>
              <a:t>Lahko sledi podrobnim napotkom.</a:t>
            </a:r>
          </a:p>
        </p:txBody>
      </p:sp>
    </p:spTree>
    <p:extLst>
      <p:ext uri="{BB962C8B-B14F-4D97-AF65-F5344CB8AC3E}">
        <p14:creationId xmlns:p14="http://schemas.microsoft.com/office/powerpoint/2010/main" val="235183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flipV="1">
            <a:off x="2592925" y="578391"/>
            <a:ext cx="8911687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93371" y="879565"/>
            <a:ext cx="10111241" cy="5451565"/>
          </a:xfrm>
        </p:spPr>
        <p:txBody>
          <a:bodyPr/>
          <a:lstStyle/>
          <a:p>
            <a:r>
              <a:rPr lang="sl-SI" sz="2400" b="1" u="sng" dirty="0"/>
              <a:t>Raven B2</a:t>
            </a:r>
          </a:p>
          <a:p>
            <a:endParaRPr lang="sl-SI" dirty="0"/>
          </a:p>
          <a:p>
            <a:r>
              <a:rPr lang="sl-SI" dirty="0"/>
              <a:t>Razume standardni govorjeni jezik, v neposredni komunikaciji ali pri spremljavi medijev, tako o znanih kot </a:t>
            </a:r>
            <a:r>
              <a:rPr lang="sl-SI" b="1" dirty="0"/>
              <a:t>neznanih temah</a:t>
            </a:r>
            <a:r>
              <a:rPr lang="sl-SI" dirty="0"/>
              <a:t>.</a:t>
            </a:r>
          </a:p>
          <a:p>
            <a:r>
              <a:rPr lang="sl-SI" dirty="0"/>
              <a:t>Z nekaj truda razume večino tistega, kar govorijo ljudje okoli njega, morda se težko učinkovito vključuje v pogovor z domačimi govorci, ki se mu ne prilagajajo.</a:t>
            </a:r>
          </a:p>
          <a:p>
            <a:r>
              <a:rPr lang="sl-SI" dirty="0"/>
              <a:t>Lahko sledi bistvu govorov, predstavitev, poročil, ki so </a:t>
            </a:r>
            <a:r>
              <a:rPr lang="sl-SI" b="1" dirty="0"/>
              <a:t>vsebinsko in jezikovno zapletena.</a:t>
            </a:r>
          </a:p>
          <a:p>
            <a:r>
              <a:rPr lang="sl-SI" dirty="0"/>
              <a:t>Razume večino </a:t>
            </a:r>
            <a:r>
              <a:rPr lang="sl-SI" b="1" dirty="0"/>
              <a:t>radijskih dokumentarnih oddaj </a:t>
            </a:r>
            <a:r>
              <a:rPr lang="sl-SI" dirty="0"/>
              <a:t>in večino drugega posnetega avdio gradiva v standardnem jeziku ter prepozna govorčevo razpoloženje in ton govora.</a:t>
            </a:r>
          </a:p>
          <a:p>
            <a:r>
              <a:rPr lang="sl-SI" dirty="0"/>
              <a:t>Razume večino </a:t>
            </a:r>
            <a:r>
              <a:rPr lang="sl-SI" b="1" dirty="0"/>
              <a:t>televizijskih novic in informativnih oddaj.</a:t>
            </a:r>
          </a:p>
          <a:p>
            <a:r>
              <a:rPr lang="sl-SI" dirty="0"/>
              <a:t>Razume </a:t>
            </a:r>
            <a:r>
              <a:rPr lang="sl-SI" b="1" dirty="0"/>
              <a:t>večino filmov, neposredne intervjuje, pogovorne oddaje v standardnem jeziku.</a:t>
            </a:r>
          </a:p>
        </p:txBody>
      </p:sp>
    </p:spTree>
    <p:extLst>
      <p:ext uri="{BB962C8B-B14F-4D97-AF65-F5344CB8AC3E}">
        <p14:creationId xmlns:p14="http://schemas.microsoft.com/office/powerpoint/2010/main" val="2698150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POZNAVANJE IN RABA JEZIKA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75657" y="1445623"/>
            <a:ext cx="10328955" cy="4465599"/>
          </a:xfrm>
        </p:spPr>
        <p:txBody>
          <a:bodyPr>
            <a:normAutofit lnSpcReduction="10000"/>
          </a:bodyPr>
          <a:lstStyle/>
          <a:p>
            <a:r>
              <a:rPr lang="sl-SI" sz="2400" b="1" u="sng" dirty="0"/>
              <a:t>Raven B1</a:t>
            </a:r>
          </a:p>
          <a:p>
            <a:endParaRPr lang="sl-SI" dirty="0"/>
          </a:p>
          <a:p>
            <a:r>
              <a:rPr lang="sl-SI" dirty="0"/>
              <a:t>S sprejemljivo pravilnostjo uporablja nabor </a:t>
            </a:r>
            <a:r>
              <a:rPr lang="sl-SI" b="1" dirty="0"/>
              <a:t>pogosto uporabljenih izrazov </a:t>
            </a:r>
            <a:r>
              <a:rPr lang="sl-SI" dirty="0"/>
              <a:t>in modelov, povezanih z bolj predvidljivimi situacijami.</a:t>
            </a:r>
          </a:p>
          <a:p>
            <a:r>
              <a:rPr lang="sl-SI" dirty="0"/>
              <a:t>V </a:t>
            </a:r>
            <a:r>
              <a:rPr lang="sl-SI" b="1" dirty="0"/>
              <a:t>znanih kontekstih </a:t>
            </a:r>
            <a:r>
              <a:rPr lang="sl-SI" dirty="0"/>
              <a:t>se sporazumeva </a:t>
            </a:r>
            <a:r>
              <a:rPr lang="sl-SI" i="1" dirty="0"/>
              <a:t>precej slovnično pravilno</a:t>
            </a:r>
            <a:r>
              <a:rPr lang="sl-SI" dirty="0"/>
              <a:t>, slovnico v splošnem dobro obvlada, čeprav se čuti </a:t>
            </a:r>
            <a:r>
              <a:rPr lang="sl-SI" b="1" dirty="0"/>
              <a:t>vpliv maternega jezika</a:t>
            </a:r>
            <a:r>
              <a:rPr lang="sl-SI" dirty="0"/>
              <a:t>. Dela sistemske napake, vendar je jasno, kaj želi izraziti.</a:t>
            </a:r>
          </a:p>
          <a:p>
            <a:r>
              <a:rPr lang="sl-SI" dirty="0"/>
              <a:t>Njegov jezikovni razpon je dovolj velik, da </a:t>
            </a:r>
            <a:r>
              <a:rPr lang="sl-SI" b="1" dirty="0"/>
              <a:t>se znajde</a:t>
            </a:r>
            <a:r>
              <a:rPr lang="sl-SI" dirty="0"/>
              <a:t>.</a:t>
            </a:r>
          </a:p>
          <a:p>
            <a:r>
              <a:rPr lang="sl-SI" dirty="0"/>
              <a:t>Ima osnovni jezikovni nabor, ki mu omogoča, da se znajde v </a:t>
            </a:r>
            <a:r>
              <a:rPr lang="sl-SI" b="1" dirty="0"/>
              <a:t>vsakdanjih situacijah </a:t>
            </a:r>
            <a:r>
              <a:rPr lang="sl-SI" dirty="0"/>
              <a:t>s predvidljivo vsebino, vendar se mora pri izražanju praviloma omejevati in iskati ustrezne besede.</a:t>
            </a:r>
          </a:p>
          <a:p>
            <a:r>
              <a:rPr lang="sl-SI" dirty="0"/>
              <a:t>Popraviti zna napake v rabi časov ali izrazov, ki je privedla do nesporazumov – pod pogojem, da ga sogovorec opozori na to.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1551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BESEDIŠČE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306286" y="1905000"/>
            <a:ext cx="10198326" cy="4006222"/>
          </a:xfrm>
        </p:spPr>
        <p:txBody>
          <a:bodyPr/>
          <a:lstStyle/>
          <a:p>
            <a:r>
              <a:rPr lang="sl-SI" sz="2400" b="1" u="sng" dirty="0"/>
              <a:t>Raven B1</a:t>
            </a:r>
          </a:p>
          <a:p>
            <a:endParaRPr lang="sl-SI" dirty="0"/>
          </a:p>
          <a:p>
            <a:r>
              <a:rPr lang="sl-SI" dirty="0"/>
              <a:t>Dobro obvlada </a:t>
            </a:r>
            <a:r>
              <a:rPr lang="sl-SI" b="1" dirty="0"/>
              <a:t>osnovno besedišče</a:t>
            </a:r>
            <a:r>
              <a:rPr lang="sl-SI" dirty="0"/>
              <a:t>, vendar se pri izražanju kompleksnejših misli ali ob neznanih temah in v neznanih situacijah še pojavljajo večje napake.</a:t>
            </a:r>
          </a:p>
          <a:p>
            <a:r>
              <a:rPr lang="sl-SI" dirty="0"/>
              <a:t>Obseg besedišča zadošča, da z manjšim oklevanjem in </a:t>
            </a:r>
            <a:r>
              <a:rPr lang="sl-SI" b="1" dirty="0"/>
              <a:t>parafraziranjem</a:t>
            </a:r>
            <a:r>
              <a:rPr lang="sl-SI" dirty="0"/>
              <a:t> lahko govori o </a:t>
            </a:r>
            <a:r>
              <a:rPr lang="sl-SI" b="1" dirty="0"/>
              <a:t>vsakdanjih temah</a:t>
            </a:r>
            <a:r>
              <a:rPr lang="sl-SI" dirty="0"/>
              <a:t>, kot so družina, hobiji in interesi, delo, potovanje in aktualni dogodki.</a:t>
            </a:r>
          </a:p>
        </p:txBody>
      </p:sp>
    </p:spTree>
    <p:extLst>
      <p:ext uri="{BB962C8B-B14F-4D97-AF65-F5344CB8AC3E}">
        <p14:creationId xmlns:p14="http://schemas.microsoft.com/office/powerpoint/2010/main" val="775173612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Šeles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eles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eles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479</TotalTime>
  <Words>1255</Words>
  <Application>Microsoft Office PowerPoint</Application>
  <PresentationFormat>Širokozaslonsko</PresentationFormat>
  <Paragraphs>185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Šelest</vt:lpstr>
      <vt:lpstr>UMESTITEV NACIONALNIH IZPITOV IZ RUŠČINE V  SKUPNI EVROPSKI JEZIKOVNI OKVIR </vt:lpstr>
      <vt:lpstr>Projektna skupina</vt:lpstr>
      <vt:lpstr>Metode </vt:lpstr>
      <vt:lpstr>BRALNO RAZUMEVANJE</vt:lpstr>
      <vt:lpstr>PowerPointova predstavitev</vt:lpstr>
      <vt:lpstr>SLUŠNO RAZUMEVANJE</vt:lpstr>
      <vt:lpstr>PowerPointova predstavitev</vt:lpstr>
      <vt:lpstr>POZNAVANJE IN RABA JEZIKA</vt:lpstr>
      <vt:lpstr>BESEDIŠČE</vt:lpstr>
      <vt:lpstr>PISANJE</vt:lpstr>
      <vt:lpstr>PowerPointova predstavitev</vt:lpstr>
      <vt:lpstr>GOVORJENJE</vt:lpstr>
      <vt:lpstr>PowerPointova predstavitev</vt:lpstr>
      <vt:lpstr>Končni rezultati</vt:lpstr>
      <vt:lpstr>Število izdanih certifikatov v spomladanskem roku splošne mature 2019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UMESTITEV NACIONALNIH IZPITOV IZ RUŠČINE V  SKUPNI EVROPSKI JEZIKOVNI OKVIR</dc:title>
  <dc:creator>Windows User</dc:creator>
  <cp:lastModifiedBy>Mojca Ekart</cp:lastModifiedBy>
  <cp:revision>30</cp:revision>
  <dcterms:created xsi:type="dcterms:W3CDTF">2019-08-05T06:46:48Z</dcterms:created>
  <dcterms:modified xsi:type="dcterms:W3CDTF">2019-09-27T06:35:04Z</dcterms:modified>
</cp:coreProperties>
</file>