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6" r:id="rId2"/>
    <p:sldId id="258" r:id="rId3"/>
    <p:sldId id="330" r:id="rId4"/>
    <p:sldId id="315" r:id="rId5"/>
    <p:sldId id="331" r:id="rId6"/>
    <p:sldId id="332" r:id="rId7"/>
    <p:sldId id="301" r:id="rId8"/>
    <p:sldId id="322" r:id="rId9"/>
    <p:sldId id="271" r:id="rId10"/>
    <p:sldId id="312" r:id="rId11"/>
    <p:sldId id="333" r:id="rId12"/>
    <p:sldId id="329" r:id="rId13"/>
    <p:sldId id="302" r:id="rId14"/>
  </p:sldIdLst>
  <p:sldSz cx="9144000" cy="6858000" type="screen4x3"/>
  <p:notesSz cx="6858000" cy="9144000"/>
  <p:defaultTextStyle>
    <a:defPPr>
      <a:defRPr lang="sl-SI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9966"/>
    <a:srgbClr val="0066CC"/>
    <a:srgbClr val="666699"/>
    <a:srgbClr val="CC0099"/>
    <a:srgbClr val="9966FF"/>
    <a:srgbClr val="FFCCCC"/>
    <a:srgbClr val="00CC99"/>
    <a:srgbClr val="9933FF"/>
    <a:srgbClr val="000099"/>
    <a:srgbClr val="0099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rednji slog 2 – poudarek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62" autoAdjust="0"/>
    <p:restoredTop sz="94660"/>
  </p:normalViewPr>
  <p:slideViewPr>
    <p:cSldViewPr>
      <p:cViewPr varScale="1">
        <p:scale>
          <a:sx n="68" d="100"/>
          <a:sy n="68" d="100"/>
        </p:scale>
        <p:origin x="1440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l-SI" altLang="sl-SI" noProof="0"/>
              <a:t>Click to edit Master text styles</a:t>
            </a:r>
          </a:p>
          <a:p>
            <a:pPr lvl="1"/>
            <a:r>
              <a:rPr lang="sl-SI" altLang="sl-SI" noProof="0"/>
              <a:t>Second level</a:t>
            </a:r>
          </a:p>
          <a:p>
            <a:pPr lvl="2"/>
            <a:r>
              <a:rPr lang="sl-SI" altLang="sl-SI" noProof="0"/>
              <a:t>Third level</a:t>
            </a:r>
          </a:p>
          <a:p>
            <a:pPr lvl="3"/>
            <a:r>
              <a:rPr lang="sl-SI" altLang="sl-SI" noProof="0"/>
              <a:t>Fourth level</a:t>
            </a:r>
          </a:p>
          <a:p>
            <a:pPr lvl="4"/>
            <a:r>
              <a:rPr lang="sl-SI" altLang="sl-SI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C7EB2820-C914-4A2B-9622-ADA9DAB559F2}" type="slidenum">
              <a:rPr lang="sl-SI" altLang="sl-SI"/>
              <a:pPr>
                <a:defRPr/>
              </a:pPr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315313477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07504" y="836712"/>
            <a:ext cx="7772400" cy="1470025"/>
          </a:xfrm>
        </p:spPr>
        <p:txBody>
          <a:bodyPr anchor="b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sl-SI" altLang="sl-SI" noProof="0" dirty="0" err="1"/>
              <a:t>Click</a:t>
            </a:r>
            <a:r>
              <a:rPr lang="sl-SI" altLang="sl-SI" noProof="0" dirty="0"/>
              <a:t> to </a:t>
            </a:r>
            <a:r>
              <a:rPr lang="sl-SI" altLang="sl-SI" noProof="0" dirty="0" err="1"/>
              <a:t>edit</a:t>
            </a:r>
            <a:r>
              <a:rPr lang="sl-SI" altLang="sl-SI" noProof="0" dirty="0"/>
              <a:t> </a:t>
            </a:r>
            <a:r>
              <a:rPr lang="sl-SI" altLang="sl-SI" noProof="0" dirty="0" err="1"/>
              <a:t>Master</a:t>
            </a:r>
            <a:r>
              <a:rPr lang="sl-SI" altLang="sl-SI" noProof="0" dirty="0"/>
              <a:t> </a:t>
            </a:r>
            <a:r>
              <a:rPr lang="sl-SI" altLang="sl-SI" noProof="0" dirty="0" err="1"/>
              <a:t>title</a:t>
            </a:r>
            <a:r>
              <a:rPr lang="sl-SI" altLang="sl-SI" noProof="0" dirty="0"/>
              <a:t> </a:t>
            </a:r>
            <a:r>
              <a:rPr lang="sl-SI" altLang="sl-SI" noProof="0" dirty="0" err="1"/>
              <a:t>style</a:t>
            </a:r>
            <a:endParaRPr lang="sl-SI" altLang="sl-SI" noProof="0" dirty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627784" y="4581128"/>
            <a:ext cx="6400800" cy="864096"/>
          </a:xfrm>
        </p:spPr>
        <p:txBody>
          <a:bodyPr/>
          <a:lstStyle>
            <a:lvl1pPr marL="0" indent="0" algn="r">
              <a:buFontTx/>
              <a:buNone/>
              <a:defRPr sz="24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sl-SI" altLang="sl-SI" noProof="0" dirty="0" err="1"/>
              <a:t>Click</a:t>
            </a:r>
            <a:r>
              <a:rPr lang="sl-SI" altLang="sl-SI" noProof="0" dirty="0"/>
              <a:t> to </a:t>
            </a:r>
            <a:r>
              <a:rPr lang="sl-SI" altLang="sl-SI" noProof="0" dirty="0" err="1"/>
              <a:t>edit</a:t>
            </a:r>
            <a:r>
              <a:rPr lang="sl-SI" altLang="sl-SI" noProof="0" dirty="0"/>
              <a:t> </a:t>
            </a:r>
            <a:r>
              <a:rPr lang="sl-SI" altLang="sl-SI" noProof="0" dirty="0" err="1"/>
              <a:t>Master</a:t>
            </a:r>
            <a:r>
              <a:rPr lang="sl-SI" altLang="sl-SI" noProof="0" dirty="0"/>
              <a:t> </a:t>
            </a:r>
            <a:r>
              <a:rPr lang="sl-SI" altLang="sl-SI" noProof="0" dirty="0" err="1"/>
              <a:t>subtitle</a:t>
            </a:r>
            <a:r>
              <a:rPr lang="sl-SI" altLang="sl-SI" noProof="0" dirty="0"/>
              <a:t> </a:t>
            </a:r>
            <a:r>
              <a:rPr lang="sl-SI" altLang="sl-SI" noProof="0" dirty="0" err="1"/>
              <a:t>style</a:t>
            </a:r>
            <a:endParaRPr lang="sl-SI" altLang="sl-SI" noProof="0" dirty="0"/>
          </a:p>
        </p:txBody>
      </p:sp>
    </p:spTree>
    <p:extLst>
      <p:ext uri="{BB962C8B-B14F-4D97-AF65-F5344CB8AC3E}">
        <p14:creationId xmlns:p14="http://schemas.microsoft.com/office/powerpoint/2010/main" val="31755721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</p:spTree>
    <p:extLst>
      <p:ext uri="{BB962C8B-B14F-4D97-AF65-F5344CB8AC3E}">
        <p14:creationId xmlns:p14="http://schemas.microsoft.com/office/powerpoint/2010/main" val="20508194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459412"/>
          </a:xfrm>
        </p:spPr>
        <p:txBody>
          <a:bodyPr vert="eaVert"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459412"/>
          </a:xfrm>
        </p:spPr>
        <p:txBody>
          <a:bodyPr vert="eaVert"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</p:spTree>
    <p:extLst>
      <p:ext uri="{BB962C8B-B14F-4D97-AF65-F5344CB8AC3E}">
        <p14:creationId xmlns:p14="http://schemas.microsoft.com/office/powerpoint/2010/main" val="15360360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</p:spTree>
    <p:extLst>
      <p:ext uri="{BB962C8B-B14F-4D97-AF65-F5344CB8AC3E}">
        <p14:creationId xmlns:p14="http://schemas.microsoft.com/office/powerpoint/2010/main" val="15868585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l-SI"/>
              <a:t>Uredite slog naslova matrice</a:t>
            </a:r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</p:spTree>
    <p:extLst>
      <p:ext uri="{BB962C8B-B14F-4D97-AF65-F5344CB8AC3E}">
        <p14:creationId xmlns:p14="http://schemas.microsoft.com/office/powerpoint/2010/main" val="5063023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grada vsebin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1338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1338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</p:spTree>
    <p:extLst>
      <p:ext uri="{BB962C8B-B14F-4D97-AF65-F5344CB8AC3E}">
        <p14:creationId xmlns:p14="http://schemas.microsoft.com/office/powerpoint/2010/main" val="11479200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l-SI"/>
              <a:t>Uredite slog naslova matrice</a:t>
            </a:r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grada besedila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6" name="Ograda vsebin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</p:spTree>
    <p:extLst>
      <p:ext uri="{BB962C8B-B14F-4D97-AF65-F5344CB8AC3E}">
        <p14:creationId xmlns:p14="http://schemas.microsoft.com/office/powerpoint/2010/main" val="16708456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</a:p>
        </p:txBody>
      </p:sp>
    </p:spTree>
    <p:extLst>
      <p:ext uri="{BB962C8B-B14F-4D97-AF65-F5344CB8AC3E}">
        <p14:creationId xmlns:p14="http://schemas.microsoft.com/office/powerpoint/2010/main" val="15187174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947891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1_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/>
              <a:t>Uredite slog naslova matrice</a:t>
            </a: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</p:spTree>
    <p:extLst>
      <p:ext uri="{BB962C8B-B14F-4D97-AF65-F5344CB8AC3E}">
        <p14:creationId xmlns:p14="http://schemas.microsoft.com/office/powerpoint/2010/main" val="17714723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/>
              <a:t>Uredite slog naslova matrice</a:t>
            </a:r>
          </a:p>
        </p:txBody>
      </p:sp>
      <p:sp>
        <p:nvSpPr>
          <p:cNvPr id="3" name="Ograda slik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sl-SI" noProof="0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</p:spTree>
    <p:extLst>
      <p:ext uri="{BB962C8B-B14F-4D97-AF65-F5344CB8AC3E}">
        <p14:creationId xmlns:p14="http://schemas.microsoft.com/office/powerpoint/2010/main" val="27215651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sl-SI" altLang="sl-SI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133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l-SI" altLang="sl-SI"/>
              <a:t>Click to edit Master text styles</a:t>
            </a:r>
          </a:p>
          <a:p>
            <a:pPr lvl="1"/>
            <a:r>
              <a:rPr lang="sl-SI" altLang="sl-SI"/>
              <a:t>Second level</a:t>
            </a:r>
          </a:p>
          <a:p>
            <a:pPr lvl="2"/>
            <a:r>
              <a:rPr lang="sl-SI" altLang="sl-SI"/>
              <a:t>Third level</a:t>
            </a:r>
          </a:p>
          <a:p>
            <a:pPr lvl="3"/>
            <a:r>
              <a:rPr lang="sl-SI" altLang="sl-SI"/>
              <a:t>Fourth level</a:t>
            </a:r>
          </a:p>
          <a:p>
            <a:pPr lvl="4"/>
            <a:r>
              <a:rPr lang="sl-SI" altLang="sl-SI"/>
              <a:t>Fifth level</a:t>
            </a:r>
          </a:p>
        </p:txBody>
      </p:sp>
      <p:pic>
        <p:nvPicPr>
          <p:cNvPr id="1028" name="Slika 2"/>
          <p:cNvPicPr>
            <a:picLocks noChangeAspect="1"/>
          </p:cNvPicPr>
          <p:nvPr userDrawn="1"/>
        </p:nvPicPr>
        <p:blipFill>
          <a:blip r:embed="rId1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5881688"/>
            <a:ext cx="9144000" cy="1003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85" r:id="rId2"/>
    <p:sldLayoutId id="2147483686" r:id="rId3"/>
    <p:sldLayoutId id="2147483687" r:id="rId4"/>
    <p:sldLayoutId id="2147483688" r:id="rId5"/>
    <p:sldLayoutId id="2147483689" r:id="rId6"/>
    <p:sldLayoutId id="2147483690" r:id="rId7"/>
    <p:sldLayoutId id="2147483691" r:id="rId8"/>
    <p:sldLayoutId id="2147483692" r:id="rId9"/>
    <p:sldLayoutId id="2147483693" r:id="rId10"/>
    <p:sldLayoutId id="2147483694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DZS_gradivo_bralna_zna&#269;ka.pptx" TargetMode="External"/><Relationship Id="rId2" Type="http://schemas.openxmlformats.org/officeDocument/2006/relationships/hyperlink" Target="Ru&#353;&#269;ina%20v%20javno-izobra&#382;evalnih%20programih.docx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skupnost.sio.si/course/view.php?id=9473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zrss.si/objava/oddaja-porocil-za-drzavna-in-mednarodna-tekmovanja-v-solskem-letu-2018-2019" TargetMode="External"/><Relationship Id="rId2" Type="http://schemas.openxmlformats.org/officeDocument/2006/relationships/hyperlink" Target="https://www.zrss.si/ucilna-zidana/tekmovanja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hyperlink" Target="https://skupnost.sio.si/login/index.php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Naslov 1"/>
          <p:cNvSpPr>
            <a:spLocks noGrp="1"/>
          </p:cNvSpPr>
          <p:nvPr>
            <p:ph type="ctrTitle"/>
          </p:nvPr>
        </p:nvSpPr>
        <p:spPr>
          <a:xfrm>
            <a:off x="17436" y="641240"/>
            <a:ext cx="9432602" cy="1470025"/>
          </a:xfrm>
        </p:spPr>
        <p:txBody>
          <a:bodyPr/>
          <a:lstStyle/>
          <a:p>
            <a:pPr algn="ctr"/>
            <a:r>
              <a:rPr lang="sl-SI" altLang="sl-SI" sz="4000" dirty="0">
                <a:latin typeface="Candara" panose="020E0502030303020204" pitchFamily="34" charset="0"/>
              </a:rPr>
              <a:t>Študijsko srečanje za srednješolske učiteljice in učitelje </a:t>
            </a:r>
            <a:br>
              <a:rPr lang="sl-SI" altLang="sl-SI" sz="4400" dirty="0">
                <a:latin typeface="Candara" panose="020E0502030303020204" pitchFamily="34" charset="0"/>
              </a:rPr>
            </a:br>
            <a:r>
              <a:rPr lang="sl-SI" altLang="sl-SI" sz="4400" dirty="0">
                <a:latin typeface="Candara" panose="020E0502030303020204" pitchFamily="34" charset="0"/>
              </a:rPr>
              <a:t>ruščine</a:t>
            </a:r>
          </a:p>
        </p:txBody>
      </p:sp>
      <p:sp>
        <p:nvSpPr>
          <p:cNvPr id="3075" name="Podnaslov 2"/>
          <p:cNvSpPr>
            <a:spLocks noGrp="1"/>
          </p:cNvSpPr>
          <p:nvPr>
            <p:ph type="subTitle" idx="1"/>
          </p:nvPr>
        </p:nvSpPr>
        <p:spPr>
          <a:xfrm>
            <a:off x="-2484784" y="5322684"/>
            <a:ext cx="6400800" cy="863600"/>
          </a:xfrm>
        </p:spPr>
        <p:txBody>
          <a:bodyPr/>
          <a:lstStyle/>
          <a:p>
            <a:r>
              <a:rPr lang="sl-SI" altLang="sl-SI" dirty="0">
                <a:solidFill>
                  <a:schemeClr val="bg2">
                    <a:lumMod val="20000"/>
                    <a:lumOff val="80000"/>
                  </a:schemeClr>
                </a:solidFill>
                <a:latin typeface="Candara" panose="020E0502030303020204" pitchFamily="34" charset="0"/>
              </a:rPr>
              <a:t>Mojca Ekart Dvorščak, ZRSŠ</a:t>
            </a:r>
          </a:p>
          <a:p>
            <a:r>
              <a:rPr lang="sl-SI" altLang="sl-SI" dirty="0">
                <a:solidFill>
                  <a:schemeClr val="bg2">
                    <a:lumMod val="20000"/>
                    <a:lumOff val="80000"/>
                  </a:schemeClr>
                </a:solidFill>
                <a:latin typeface="Candara" panose="020E0502030303020204" pitchFamily="34" charset="0"/>
              </a:rPr>
              <a:t>20. 08. 2019</a:t>
            </a:r>
          </a:p>
        </p:txBody>
      </p:sp>
      <p:pic>
        <p:nvPicPr>
          <p:cNvPr id="4" name="Slika 3" descr="Rezultat iskanja slik za кандинский">
            <a:extLst>
              <a:ext uri="{FF2B5EF4-FFF2-40B4-BE49-F238E27FC236}">
                <a16:creationId xmlns:a16="http://schemas.microsoft.com/office/drawing/2014/main" id="{06DA17BC-0529-499A-B15E-6B10E420B09B}"/>
              </a:ext>
            </a:extLst>
          </p:cNvPr>
          <p:cNvPicPr/>
          <p:nvPr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0" y="2140489"/>
            <a:ext cx="9144000" cy="309634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>
            <a:extLst>
              <a:ext uri="{FF2B5EF4-FFF2-40B4-BE49-F238E27FC236}">
                <a16:creationId xmlns:a16="http://schemas.microsoft.com/office/drawing/2014/main" id="{EC107014-0198-40AB-B020-589C5F5C078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5812" y="1052736"/>
            <a:ext cx="8229600" cy="44644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lvl="0" indent="0">
              <a:buNone/>
            </a:pPr>
            <a:endParaRPr lang="sl-SI" sz="1800" dirty="0">
              <a:latin typeface="Candara" panose="020E0502030303020204" pitchFamily="34" charset="0"/>
            </a:endParaRPr>
          </a:p>
          <a:p>
            <a:pPr marL="0" indent="0">
              <a:buNone/>
            </a:pPr>
            <a:r>
              <a:rPr lang="sl-SI" sz="2400" b="1" dirty="0">
                <a:latin typeface="Candara" panose="020E0502030303020204" pitchFamily="34" charset="0"/>
              </a:rPr>
              <a:t>Zakaj je pomemben Učni načrt? </a:t>
            </a:r>
          </a:p>
          <a:p>
            <a:pPr marL="0" indent="0">
              <a:buNone/>
            </a:pPr>
            <a:r>
              <a:rPr lang="sl-SI" sz="2400" dirty="0">
                <a:latin typeface="Candara" panose="020E0502030303020204" pitchFamily="34" charset="0"/>
              </a:rPr>
              <a:t>Učni načrt zagotavlja (čim bolj) </a:t>
            </a:r>
            <a:r>
              <a:rPr lang="sl-SI" sz="2400" b="1" dirty="0">
                <a:latin typeface="Candara" panose="020E0502030303020204" pitchFamily="34" charset="0"/>
              </a:rPr>
              <a:t>sistematično in racionalno poučevanje in učenje</a:t>
            </a:r>
            <a:r>
              <a:rPr lang="sl-SI" sz="2400" dirty="0">
                <a:latin typeface="Candara" panose="020E0502030303020204" pitchFamily="34" charset="0"/>
              </a:rPr>
              <a:t>, učno dogajanje usmerja </a:t>
            </a:r>
            <a:r>
              <a:rPr lang="sl-SI" sz="2400" b="1" dirty="0">
                <a:latin typeface="Candara" panose="020E0502030303020204" pitchFamily="34" charset="0"/>
              </a:rPr>
              <a:t>ciljno, vsebinsko, organizacijsko </a:t>
            </a:r>
            <a:r>
              <a:rPr lang="sl-SI" sz="2400" dirty="0">
                <a:latin typeface="Candara" panose="020E0502030303020204" pitchFamily="34" charset="0"/>
              </a:rPr>
              <a:t>in</a:t>
            </a:r>
            <a:r>
              <a:rPr lang="sl-SI" sz="2400" b="1" dirty="0">
                <a:latin typeface="Candara" panose="020E0502030303020204" pitchFamily="34" charset="0"/>
              </a:rPr>
              <a:t> metodično</a:t>
            </a:r>
            <a:r>
              <a:rPr lang="sl-SI" sz="2400" dirty="0">
                <a:latin typeface="Candara" panose="020E0502030303020204" pitchFamily="34" charset="0"/>
              </a:rPr>
              <a:t>.</a:t>
            </a:r>
          </a:p>
          <a:p>
            <a:pPr marL="0" lvl="0" indent="0">
              <a:buNone/>
            </a:pPr>
            <a:endParaRPr lang="sl-SI" sz="1800" dirty="0">
              <a:latin typeface="Candara" panose="020E0502030303020204" pitchFamily="34" charset="0"/>
            </a:endParaRPr>
          </a:p>
          <a:p>
            <a:pPr marL="0" lvl="0" indent="0">
              <a:buNone/>
            </a:pPr>
            <a:r>
              <a:rPr lang="sl-SI" sz="1800" dirty="0">
                <a:latin typeface="Candara" panose="020E0502030303020204" pitchFamily="34" charset="0"/>
              </a:rPr>
              <a:t>Zavodu  RS za šolstvo pripravlja presojo učnih načrtov (UN) posameznih predmetov glede na </a:t>
            </a:r>
            <a:r>
              <a:rPr lang="sl-SI" sz="1800" b="1" dirty="0">
                <a:latin typeface="Candara" panose="020E0502030303020204" pitchFamily="34" charset="0"/>
              </a:rPr>
              <a:t>aktualnost učnih ciljev in vsebin</a:t>
            </a:r>
            <a:r>
              <a:rPr lang="sl-SI" sz="1800" dirty="0">
                <a:latin typeface="Candara" panose="020E0502030303020204" pitchFamily="34" charset="0"/>
              </a:rPr>
              <a:t>, </a:t>
            </a:r>
            <a:r>
              <a:rPr lang="sl-SI" sz="1800" b="1" dirty="0">
                <a:latin typeface="Candara" panose="020E0502030303020204" pitchFamily="34" charset="0"/>
              </a:rPr>
              <a:t>uresničljivost ciljev, ustreznost zapisov </a:t>
            </a:r>
            <a:r>
              <a:rPr lang="sl-SI" sz="1800" dirty="0">
                <a:latin typeface="Candara" panose="020E0502030303020204" pitchFamily="34" charset="0"/>
              </a:rPr>
              <a:t>ter </a:t>
            </a:r>
            <a:r>
              <a:rPr lang="sl-SI" sz="1800" b="1" dirty="0">
                <a:latin typeface="Candara" panose="020E0502030303020204" pitchFamily="34" charset="0"/>
              </a:rPr>
              <a:t>umeščenost znanja po vertikali.</a:t>
            </a:r>
          </a:p>
          <a:p>
            <a:pPr marL="0" lvl="0" indent="0">
              <a:buNone/>
            </a:pPr>
            <a:r>
              <a:rPr lang="sl-SI" sz="1800" dirty="0">
                <a:latin typeface="Candara" panose="020E0502030303020204" pitchFamily="34" charset="0"/>
              </a:rPr>
              <a:t>Trije koraki:</a:t>
            </a:r>
          </a:p>
          <a:p>
            <a:pPr marL="0" lvl="0" indent="0">
              <a:buNone/>
            </a:pPr>
            <a:r>
              <a:rPr lang="sl-SI" sz="1800" dirty="0">
                <a:latin typeface="Candara" panose="020E0502030303020204" pitchFamily="34" charset="0"/>
              </a:rPr>
              <a:t>1. pridobivanje mnenj učiteljev s pomočjo ankete</a:t>
            </a:r>
          </a:p>
          <a:p>
            <a:pPr marL="0" lvl="0" indent="0">
              <a:buNone/>
            </a:pPr>
            <a:r>
              <a:rPr lang="sl-SI" sz="1800" dirty="0">
                <a:latin typeface="Candara" panose="020E0502030303020204" pitchFamily="34" charset="0"/>
              </a:rPr>
              <a:t>2. ciljna razprava o posameznih elementih UN v študijskih skupinah in presoja UN s strani ekspertnih skupin (predstavniki fakultet in predstavniki učiteljev)</a:t>
            </a:r>
          </a:p>
          <a:p>
            <a:pPr marL="0" lvl="0" indent="0">
              <a:buNone/>
            </a:pPr>
            <a:r>
              <a:rPr lang="sl-SI" sz="1800" dirty="0">
                <a:latin typeface="Candara" panose="020E0502030303020204" pitchFamily="34" charset="0"/>
              </a:rPr>
              <a:t>3. predloge za morebitne dopolnitve oz. posodobitve učnih načrtov</a:t>
            </a:r>
            <a:endParaRPr lang="sl-SI" sz="1800" b="1" dirty="0">
              <a:latin typeface="Candara" panose="020E0502030303020204" pitchFamily="34" charset="0"/>
            </a:endParaRP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33BFF76F-A5FC-4995-B8CF-9934A814C4E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8588" y="286612"/>
            <a:ext cx="8686800" cy="910140"/>
          </a:xfrm>
          <a:prstGeom prst="rect">
            <a:avLst/>
          </a:prstGeom>
          <a:solidFill>
            <a:srgbClr val="00B0F0">
              <a:alpha val="12000"/>
            </a:srgbClr>
          </a:solidFill>
          <a:ln cap="rnd">
            <a:solidFill>
              <a:schemeClr val="bg2"/>
            </a:solidFill>
            <a:prstDash val="dash"/>
          </a:ln>
          <a:effectLst>
            <a:innerShdw blurRad="1270000" dist="50800" dir="15600000">
              <a:prstClr val="black">
                <a:alpha val="6000"/>
              </a:prstClr>
            </a:innerShdw>
          </a:effectLst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Arial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Arial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Arial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Arial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Arial" charset="0"/>
              </a:defRPr>
            </a:lvl9pPr>
          </a:lstStyle>
          <a:p>
            <a:pPr eaLnBrk="1" hangingPunct="1"/>
            <a:br>
              <a:rPr lang="sl-SI" altLang="sl-SI" sz="2800" kern="0" dirty="0">
                <a:solidFill>
                  <a:srgbClr val="00CC99"/>
                </a:solidFill>
                <a:latin typeface="Candara" panose="020E0502030303020204" pitchFamily="34" charset="0"/>
              </a:rPr>
            </a:br>
            <a:r>
              <a:rPr lang="sl-SI" altLang="sl-SI" kern="0" dirty="0">
                <a:solidFill>
                  <a:srgbClr val="00CC99"/>
                </a:solidFill>
                <a:latin typeface="Candara" panose="020E0502030303020204" pitchFamily="34" charset="0"/>
              </a:rPr>
              <a:t> </a:t>
            </a:r>
          </a:p>
          <a:p>
            <a:pPr eaLnBrk="1" hangingPunct="1"/>
            <a:r>
              <a:rPr lang="sl-SI" altLang="sl-SI" dirty="0">
                <a:solidFill>
                  <a:srgbClr val="339966"/>
                </a:solidFill>
                <a:latin typeface="Candara" panose="020E0502030303020204" pitchFamily="34" charset="0"/>
              </a:rPr>
              <a:t>Evalvacija </a:t>
            </a:r>
            <a:r>
              <a:rPr lang="sl-SI" altLang="sl-SI" i="1" dirty="0">
                <a:solidFill>
                  <a:srgbClr val="339966"/>
                </a:solidFill>
                <a:latin typeface="Candara" panose="020E0502030303020204" pitchFamily="34" charset="0"/>
              </a:rPr>
              <a:t>Učnega načrta za ruščino za gimnazije</a:t>
            </a:r>
            <a:br>
              <a:rPr lang="sl-SI" altLang="sl-SI" sz="2800" dirty="0">
                <a:solidFill>
                  <a:srgbClr val="339966"/>
                </a:solidFill>
                <a:latin typeface="Candara" panose="020E0502030303020204" pitchFamily="34" charset="0"/>
              </a:rPr>
            </a:br>
            <a:r>
              <a:rPr lang="sl-SI" altLang="sl-SI" sz="2800" b="0" dirty="0">
                <a:solidFill>
                  <a:srgbClr val="339966"/>
                </a:solidFill>
                <a:latin typeface="Candara" panose="020E0502030303020204" pitchFamily="34" charset="0"/>
              </a:rPr>
              <a:t>                                    </a:t>
            </a:r>
            <a:br>
              <a:rPr lang="sl-SI" altLang="sl-SI" kern="0" dirty="0">
                <a:solidFill>
                  <a:schemeClr val="accent6">
                    <a:lumMod val="60000"/>
                    <a:lumOff val="40000"/>
                  </a:schemeClr>
                </a:solidFill>
                <a:latin typeface="Candara" panose="020E0502030303020204" pitchFamily="34" charset="0"/>
              </a:rPr>
            </a:br>
            <a:endParaRPr lang="sl-SI" altLang="sl-SI" kern="0" dirty="0">
              <a:solidFill>
                <a:schemeClr val="accent6">
                  <a:lumMod val="60000"/>
                  <a:lumOff val="40000"/>
                </a:schemeClr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1474369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>
            <a:extLst>
              <a:ext uri="{FF2B5EF4-FFF2-40B4-BE49-F238E27FC236}">
                <a16:creationId xmlns:a16="http://schemas.microsoft.com/office/drawing/2014/main" id="{EC107014-0198-40AB-B020-589C5F5C078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8588" y="1556792"/>
            <a:ext cx="8229600" cy="44644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lvl="0"/>
            <a:r>
              <a:rPr lang="sl-SI" sz="2200" dirty="0">
                <a:latin typeface="Candara" panose="020E0502030303020204" pitchFamily="34" charset="0"/>
              </a:rPr>
              <a:t>PREGLEDNOSTI: Ali so ključne informacije v poglavju napisane  tako, da jih lahko hitro poiščete? </a:t>
            </a:r>
          </a:p>
          <a:p>
            <a:pPr lvl="0"/>
            <a:r>
              <a:rPr lang="sl-SI" sz="2200" dirty="0">
                <a:latin typeface="Candara" panose="020E0502030303020204" pitchFamily="34" charset="0"/>
              </a:rPr>
              <a:t>JASNOSTI: Ali poglavje navaja dovolj jasna priporočila?</a:t>
            </a:r>
          </a:p>
          <a:p>
            <a:pPr lvl="0"/>
            <a:r>
              <a:rPr lang="sl-SI" sz="2200" dirty="0">
                <a:latin typeface="Candara" panose="020E0502030303020204" pitchFamily="34" charset="0"/>
              </a:rPr>
              <a:t>SMISELNOSTI: Kateri deli (odseki) poglavja niso smiselni in vanj ne spadajo?</a:t>
            </a:r>
          </a:p>
          <a:p>
            <a:pPr lvl="0"/>
            <a:r>
              <a:rPr lang="sl-SI" sz="2200" dirty="0">
                <a:latin typeface="Candara" panose="020E0502030303020204" pitchFamily="34" charset="0"/>
              </a:rPr>
              <a:t>AKTUALNOSTI: Ali vsebine, ki jih podaja poglavje, sledijo potrebam sodobnega časa? Kateri deli poglavja niso več aktualni?</a:t>
            </a:r>
          </a:p>
          <a:p>
            <a:pPr lvl="0"/>
            <a:r>
              <a:rPr lang="sl-SI" sz="2200" dirty="0">
                <a:latin typeface="Candara" panose="020E0502030303020204" pitchFamily="34" charset="0"/>
              </a:rPr>
              <a:t>URESNIČLJIVOSTI: Ali so vsebine iz poglavja uresničljive? Katere vsebine ne morete uresničiti pri vašem pouku? </a:t>
            </a:r>
          </a:p>
          <a:p>
            <a:pPr lvl="0"/>
            <a:r>
              <a:rPr lang="sl-SI" sz="2200" dirty="0">
                <a:latin typeface="Candara" panose="020E0502030303020204" pitchFamily="34" charset="0"/>
              </a:rPr>
              <a:t>AVTONOMNOSTI: Ali je poglavje dovolj odprto, da dopušča učitelju avtonomijo pri pripravi pouka?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33BFF76F-A5FC-4995-B8CF-9934A814C4E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8588" y="286612"/>
            <a:ext cx="8686800" cy="1143000"/>
          </a:xfrm>
          <a:prstGeom prst="rect">
            <a:avLst/>
          </a:prstGeom>
          <a:solidFill>
            <a:srgbClr val="00B0F0">
              <a:alpha val="12000"/>
            </a:srgbClr>
          </a:solidFill>
          <a:ln cap="rnd">
            <a:solidFill>
              <a:schemeClr val="bg2"/>
            </a:solidFill>
            <a:prstDash val="dash"/>
          </a:ln>
          <a:effectLst>
            <a:innerShdw blurRad="1270000" dist="50800" dir="15600000">
              <a:prstClr val="black">
                <a:alpha val="6000"/>
              </a:prstClr>
            </a:innerShdw>
          </a:effectLst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Arial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Arial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Arial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Arial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Arial" charset="0"/>
              </a:defRPr>
            </a:lvl9pPr>
          </a:lstStyle>
          <a:p>
            <a:pPr eaLnBrk="1" hangingPunct="1"/>
            <a:br>
              <a:rPr lang="sl-SI" altLang="sl-SI" sz="2800" kern="0" dirty="0">
                <a:solidFill>
                  <a:srgbClr val="00CC99"/>
                </a:solidFill>
                <a:latin typeface="Candara" panose="020E0502030303020204" pitchFamily="34" charset="0"/>
              </a:rPr>
            </a:br>
            <a:r>
              <a:rPr lang="sl-SI" altLang="sl-SI" kern="0" dirty="0">
                <a:solidFill>
                  <a:srgbClr val="00CC99"/>
                </a:solidFill>
                <a:latin typeface="Candara" panose="020E0502030303020204" pitchFamily="34" charset="0"/>
              </a:rPr>
              <a:t> </a:t>
            </a:r>
          </a:p>
          <a:p>
            <a:pPr eaLnBrk="1" hangingPunct="1"/>
            <a:r>
              <a:rPr lang="sl-SI" altLang="sl-SI" dirty="0">
                <a:solidFill>
                  <a:srgbClr val="339966"/>
                </a:solidFill>
                <a:latin typeface="Candara" panose="020E0502030303020204" pitchFamily="34" charset="0"/>
              </a:rPr>
              <a:t>Kriteriji dobrega Učnega načrta</a:t>
            </a:r>
            <a:br>
              <a:rPr lang="sl-SI" altLang="sl-SI" sz="2800" dirty="0">
                <a:solidFill>
                  <a:srgbClr val="339966"/>
                </a:solidFill>
                <a:latin typeface="Candara" panose="020E0502030303020204" pitchFamily="34" charset="0"/>
              </a:rPr>
            </a:br>
            <a:r>
              <a:rPr lang="sl-SI" altLang="sl-SI" sz="2800" b="0" dirty="0">
                <a:solidFill>
                  <a:srgbClr val="339966"/>
                </a:solidFill>
                <a:latin typeface="Candara" panose="020E0502030303020204" pitchFamily="34" charset="0"/>
              </a:rPr>
              <a:t>                                    </a:t>
            </a:r>
            <a:br>
              <a:rPr lang="sl-SI" altLang="sl-SI" kern="0" dirty="0">
                <a:solidFill>
                  <a:schemeClr val="accent6">
                    <a:lumMod val="60000"/>
                    <a:lumOff val="40000"/>
                  </a:schemeClr>
                </a:solidFill>
                <a:latin typeface="Candara" panose="020E0502030303020204" pitchFamily="34" charset="0"/>
              </a:rPr>
            </a:br>
            <a:endParaRPr lang="sl-SI" altLang="sl-SI" kern="0" dirty="0">
              <a:solidFill>
                <a:schemeClr val="accent6">
                  <a:lumMod val="60000"/>
                  <a:lumOff val="40000"/>
                </a:schemeClr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1877310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BE390893-8C22-4DAB-9518-E9920A2CF80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332656"/>
            <a:ext cx="8686800" cy="1414196"/>
          </a:xfrm>
          <a:prstGeom prst="rect">
            <a:avLst/>
          </a:prstGeom>
          <a:solidFill>
            <a:srgbClr val="00B0F0">
              <a:alpha val="12000"/>
            </a:srgbClr>
          </a:solidFill>
          <a:ln cap="rnd">
            <a:solidFill>
              <a:schemeClr val="bg2"/>
            </a:solidFill>
            <a:prstDash val="dash"/>
          </a:ln>
          <a:effectLst>
            <a:innerShdw blurRad="1270000" dist="50800" dir="15600000">
              <a:prstClr val="black">
                <a:alpha val="6000"/>
              </a:prstClr>
            </a:innerShdw>
          </a:effectLst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Arial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Arial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Arial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Arial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Arial" charset="0"/>
              </a:defRPr>
            </a:lvl9pPr>
          </a:lstStyle>
          <a:p>
            <a:pPr eaLnBrk="1" hangingPunct="1"/>
            <a:br>
              <a:rPr lang="sl-SI" altLang="sl-SI" sz="2800" kern="0" dirty="0">
                <a:solidFill>
                  <a:srgbClr val="00CC99"/>
                </a:solidFill>
                <a:latin typeface="Candara" panose="020E0502030303020204" pitchFamily="34" charset="0"/>
              </a:rPr>
            </a:br>
            <a:r>
              <a:rPr lang="sl-SI" altLang="sl-SI" kern="0" dirty="0">
                <a:solidFill>
                  <a:srgbClr val="00CC99"/>
                </a:solidFill>
                <a:latin typeface="Candara" panose="020E0502030303020204" pitchFamily="34" charset="0"/>
              </a:rPr>
              <a:t> </a:t>
            </a:r>
          </a:p>
          <a:p>
            <a:pPr eaLnBrk="1" hangingPunct="1"/>
            <a:r>
              <a:rPr lang="sl-SI" altLang="sl-SI" dirty="0">
                <a:solidFill>
                  <a:srgbClr val="339966"/>
                </a:solidFill>
                <a:latin typeface="Candara" panose="020E0502030303020204" pitchFamily="34" charset="0"/>
              </a:rPr>
              <a:t>Sodobni učbeniki za ruščino in kulturno-civilizacijske teme</a:t>
            </a:r>
            <a:br>
              <a:rPr lang="sl-SI" altLang="sl-SI" sz="2800" dirty="0">
                <a:solidFill>
                  <a:srgbClr val="339966"/>
                </a:solidFill>
                <a:latin typeface="Candara" panose="020E0502030303020204" pitchFamily="34" charset="0"/>
              </a:rPr>
            </a:br>
            <a:r>
              <a:rPr lang="sl-SI" altLang="sl-SI" sz="2800" b="0" dirty="0">
                <a:solidFill>
                  <a:srgbClr val="339966"/>
                </a:solidFill>
                <a:latin typeface="Candara" panose="020E0502030303020204" pitchFamily="34" charset="0"/>
              </a:rPr>
              <a:t>                                    </a:t>
            </a:r>
            <a:br>
              <a:rPr lang="sl-SI" altLang="sl-SI" kern="0" dirty="0">
                <a:solidFill>
                  <a:schemeClr val="accent6">
                    <a:lumMod val="60000"/>
                    <a:lumOff val="40000"/>
                  </a:schemeClr>
                </a:solidFill>
                <a:latin typeface="Candara" panose="020E0502030303020204" pitchFamily="34" charset="0"/>
              </a:rPr>
            </a:br>
            <a:endParaRPr lang="sl-SI" altLang="sl-SI" kern="0" dirty="0">
              <a:solidFill>
                <a:schemeClr val="accent6">
                  <a:lumMod val="60000"/>
                  <a:lumOff val="40000"/>
                </a:schemeClr>
              </a:solidFill>
              <a:latin typeface="Candara" panose="020E0502030303020204" pitchFamily="34" charset="0"/>
            </a:endParaRP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B34B9E2F-50FB-4658-8FDB-A73EDA16298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5777" y="1905774"/>
            <a:ext cx="8229600" cy="32237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lvl="0"/>
            <a:r>
              <a:rPr lang="sl-SI" sz="2000" dirty="0">
                <a:latin typeface="Candara" panose="020E0502030303020204" pitchFamily="34" charset="0"/>
              </a:rPr>
              <a:t>Omogoča razvoj bralne pismenosti (branje z razumevanjem in tvorjenje pisnih besedil)</a:t>
            </a:r>
          </a:p>
          <a:p>
            <a:pPr lvl="0"/>
            <a:r>
              <a:rPr lang="sl-SI" sz="2000" dirty="0">
                <a:latin typeface="Candara" panose="020E0502030303020204" pitchFamily="34" charset="0"/>
              </a:rPr>
              <a:t>Spodbuja razvoj prečnih veščin (kritično mišljenje, sodelovanje, ustvarjalnost in komunikacijo)</a:t>
            </a:r>
          </a:p>
          <a:p>
            <a:pPr lvl="0"/>
            <a:r>
              <a:rPr lang="sl-SI" sz="2000" dirty="0">
                <a:latin typeface="Candara" panose="020E0502030303020204" pitchFamily="34" charset="0"/>
              </a:rPr>
              <a:t>Razvija višja taksonomska znanja (uporabo, analizo, sintezo in vrednotenje)</a:t>
            </a:r>
          </a:p>
          <a:p>
            <a:pPr lvl="0"/>
            <a:r>
              <a:rPr lang="sl-SI" sz="2000" dirty="0">
                <a:latin typeface="Candara" panose="020E0502030303020204" pitchFamily="34" charset="0"/>
              </a:rPr>
              <a:t>Spodbuja povezovanje novih pojmov/pojavov z drugimi (že znanimi) pojmi določenega predmeta</a:t>
            </a:r>
          </a:p>
          <a:p>
            <a:pPr lvl="0"/>
            <a:r>
              <a:rPr lang="sl-SI" sz="2000" dirty="0">
                <a:latin typeface="Candara" panose="020E0502030303020204" pitchFamily="34" charset="0"/>
              </a:rPr>
              <a:t>Spodbujajo aktivno vlogo učencev v učnem procesu (učenje z odkrivanjem, problemsko učenje)</a:t>
            </a:r>
          </a:p>
          <a:p>
            <a:pPr lvl="0"/>
            <a:r>
              <a:rPr lang="sl-SI" sz="2000" dirty="0">
                <a:latin typeface="Candara" panose="020E0502030303020204" pitchFamily="34" charset="0"/>
              </a:rPr>
              <a:t>Spodbujajo k samostojnosti</a:t>
            </a:r>
          </a:p>
          <a:p>
            <a:pPr marL="0" indent="0" eaLnBrk="1" hangingPunct="1">
              <a:buNone/>
            </a:pPr>
            <a:endParaRPr lang="sl-SI" altLang="sl-SI" sz="2400" kern="0" dirty="0">
              <a:latin typeface="Candara" panose="020E0502030303020204" pitchFamily="34" charset="0"/>
            </a:endParaRPr>
          </a:p>
        </p:txBody>
      </p:sp>
      <p:sp>
        <p:nvSpPr>
          <p:cNvPr id="6" name="Pravokotnik 5">
            <a:extLst>
              <a:ext uri="{FF2B5EF4-FFF2-40B4-BE49-F238E27FC236}">
                <a16:creationId xmlns:a16="http://schemas.microsoft.com/office/drawing/2014/main" id="{639F5ED6-31CB-4D45-A2BD-AE29ADD526B8}"/>
              </a:ext>
            </a:extLst>
          </p:cNvPr>
          <p:cNvSpPr/>
          <p:nvPr/>
        </p:nvSpPr>
        <p:spPr>
          <a:xfrm>
            <a:off x="2870492" y="5517232"/>
            <a:ext cx="626469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l-SI" dirty="0">
                <a:latin typeface="Times New Roman" panose="02020603050405020304" pitchFamily="18" charset="0"/>
                <a:ea typeface="Times New Roman" panose="02020603050405020304" pitchFamily="18" charset="0"/>
              </a:rPr>
              <a:t>(</a:t>
            </a:r>
            <a:r>
              <a:rPr lang="sl-SI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ZRSŠ, Priporočila za izbor in rabo učnih gradiv (2015)</a:t>
            </a:r>
            <a:r>
              <a:rPr lang="sl-SI" dirty="0">
                <a:latin typeface="Times New Roman" panose="02020603050405020304" pitchFamily="18" charset="0"/>
                <a:ea typeface="Times New Roman" panose="02020603050405020304" pitchFamily="18" charset="0"/>
              </a:rPr>
              <a:t>)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95308115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>
            <a:extLst>
              <a:ext uri="{FF2B5EF4-FFF2-40B4-BE49-F238E27FC236}">
                <a16:creationId xmlns:a16="http://schemas.microsoft.com/office/drawing/2014/main" id="{EC107014-0198-40AB-B020-589C5F5C078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4919" y="1573698"/>
            <a:ext cx="8229600" cy="4133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eaLnBrk="1" hangingPunct="1"/>
            <a:r>
              <a:rPr lang="sl-SI" altLang="sl-SI" sz="2400" kern="0" dirty="0">
                <a:latin typeface="Candara" panose="020E0502030303020204" pitchFamily="34" charset="0"/>
              </a:rPr>
              <a:t>Učna diferenciacija in individualizacija (primeri za nadarjene učence)</a:t>
            </a:r>
          </a:p>
          <a:p>
            <a:pPr eaLnBrk="1" hangingPunct="1"/>
            <a:r>
              <a:rPr lang="sl-SI" altLang="sl-SI" sz="2400" kern="0" dirty="0">
                <a:latin typeface="Candara" panose="020E0502030303020204" pitchFamily="34" charset="0"/>
              </a:rPr>
              <a:t>Delo z učenci s posebnimi potrebami (disleksija in motnja pozornosti)</a:t>
            </a:r>
          </a:p>
          <a:p>
            <a:pPr eaLnBrk="1" hangingPunct="1"/>
            <a:r>
              <a:rPr lang="sl-SI" altLang="sl-SI" sz="2400" kern="0" dirty="0">
                <a:latin typeface="Candara" panose="020E0502030303020204" pitchFamily="34" charset="0"/>
              </a:rPr>
              <a:t>Primeri razvijanja posameznih jezikovnih spretnosti</a:t>
            </a:r>
          </a:p>
          <a:p>
            <a:pPr eaLnBrk="1" hangingPunct="1"/>
            <a:r>
              <a:rPr lang="sl-SI" altLang="sl-SI" sz="2400" kern="0" dirty="0">
                <a:latin typeface="Candara" panose="020E0502030303020204" pitchFamily="34" charset="0"/>
              </a:rPr>
              <a:t>Razvijanje kritičnega mišljenja</a:t>
            </a:r>
          </a:p>
          <a:p>
            <a:pPr eaLnBrk="1" hangingPunct="1"/>
            <a:r>
              <a:rPr lang="sl-SI" altLang="sl-SI" sz="2400" kern="0" dirty="0">
                <a:latin typeface="Candara" panose="020E0502030303020204" pitchFamily="34" charset="0"/>
              </a:rPr>
              <a:t>Učenje učenja (sodelovalno delo)</a:t>
            </a:r>
          </a:p>
          <a:p>
            <a:pPr marL="0" indent="0" eaLnBrk="1" hangingPunct="1">
              <a:buNone/>
            </a:pPr>
            <a:r>
              <a:rPr lang="sl-SI" altLang="sl-SI" sz="2400" kern="0" dirty="0">
                <a:latin typeface="Candara" panose="020E0502030303020204" pitchFamily="34" charset="0"/>
              </a:rPr>
              <a:t>…..</a:t>
            </a:r>
          </a:p>
          <a:p>
            <a:pPr eaLnBrk="1" hangingPunct="1"/>
            <a:endParaRPr lang="sl-SI" altLang="sl-SI" sz="2400" kern="0" dirty="0">
              <a:latin typeface="Candara" panose="020E0502030303020204" pitchFamily="34" charset="0"/>
            </a:endParaRPr>
          </a:p>
          <a:p>
            <a:pPr eaLnBrk="1" hangingPunct="1"/>
            <a:endParaRPr lang="sl-SI" altLang="sl-SI" sz="2400" kern="0" dirty="0">
              <a:latin typeface="Candara" panose="020E0502030303020204" pitchFamily="34" charset="0"/>
            </a:endParaRPr>
          </a:p>
          <a:p>
            <a:pPr eaLnBrk="1" hangingPunct="1"/>
            <a:endParaRPr lang="sl-SI" altLang="sl-SI" sz="2400" b="1" kern="0" dirty="0">
              <a:latin typeface="Candara" panose="020E0502030303020204" pitchFamily="34" charset="0"/>
            </a:endParaRPr>
          </a:p>
          <a:p>
            <a:pPr marL="0" indent="0" eaLnBrk="1" hangingPunct="1">
              <a:buFontTx/>
              <a:buNone/>
            </a:pPr>
            <a:endParaRPr lang="sl-SI" altLang="sl-SI" sz="2800" kern="0" dirty="0">
              <a:latin typeface="Candara" panose="020E0502030303020204" pitchFamily="34" charset="0"/>
            </a:endParaRPr>
          </a:p>
          <a:p>
            <a:pPr marL="0" indent="0" eaLnBrk="1" hangingPunct="1">
              <a:buFontTx/>
              <a:buNone/>
            </a:pPr>
            <a:endParaRPr lang="sl-SI" altLang="sl-SI" sz="2800" kern="0" dirty="0">
              <a:latin typeface="Candara" panose="020E0502030303020204" pitchFamily="34" charset="0"/>
            </a:endParaRPr>
          </a:p>
          <a:p>
            <a:pPr eaLnBrk="1" hangingPunct="1"/>
            <a:endParaRPr lang="sl-SI" altLang="sl-SI" sz="2800" kern="0" dirty="0">
              <a:latin typeface="Candara" panose="020E0502030303020204" pitchFamily="34" charset="0"/>
            </a:endParaRPr>
          </a:p>
          <a:p>
            <a:pPr marL="0" indent="0" eaLnBrk="1" hangingPunct="1">
              <a:buFontTx/>
              <a:buNone/>
            </a:pPr>
            <a:endParaRPr lang="sl-SI" altLang="sl-SI" sz="2800" kern="0" dirty="0">
              <a:latin typeface="Candara" panose="020E0502030303020204" pitchFamily="34" charset="0"/>
            </a:endParaRPr>
          </a:p>
          <a:p>
            <a:pPr eaLnBrk="1" hangingPunct="1"/>
            <a:endParaRPr lang="sl-SI" altLang="sl-SI" sz="2800" kern="0" dirty="0">
              <a:latin typeface="Candara" panose="020E0502030303020204" pitchFamily="34" charset="0"/>
            </a:endParaRPr>
          </a:p>
          <a:p>
            <a:pPr eaLnBrk="1" hangingPunct="1"/>
            <a:endParaRPr lang="sl-SI" altLang="sl-SI" sz="2800" kern="0" dirty="0">
              <a:latin typeface="Cambria" panose="02040503050406030204" pitchFamily="18" charset="0"/>
            </a:endParaRP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2B56CA9E-3FF6-4596-BDA3-EB687C1EDE7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260648"/>
            <a:ext cx="8686800" cy="1129847"/>
          </a:xfrm>
          <a:prstGeom prst="rect">
            <a:avLst/>
          </a:prstGeom>
          <a:solidFill>
            <a:srgbClr val="00B0F0">
              <a:alpha val="12000"/>
            </a:srgbClr>
          </a:solidFill>
          <a:ln cap="rnd">
            <a:solidFill>
              <a:schemeClr val="bg2"/>
            </a:solidFill>
            <a:prstDash val="dash"/>
          </a:ln>
          <a:effectLst>
            <a:innerShdw blurRad="1270000" dist="50800" dir="15600000">
              <a:prstClr val="black">
                <a:alpha val="6000"/>
              </a:prstClr>
            </a:innerShdw>
          </a:effectLst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Arial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Arial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Arial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Arial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Arial" charset="0"/>
              </a:defRPr>
            </a:lvl9pPr>
          </a:lstStyle>
          <a:p>
            <a:pPr eaLnBrk="1" hangingPunct="1"/>
            <a:br>
              <a:rPr lang="sl-SI" altLang="sl-SI" sz="2800" kern="0" dirty="0">
                <a:solidFill>
                  <a:srgbClr val="00CC99"/>
                </a:solidFill>
                <a:latin typeface="Candara" panose="020E0502030303020204" pitchFamily="34" charset="0"/>
              </a:rPr>
            </a:br>
            <a:r>
              <a:rPr lang="sl-SI" altLang="sl-SI" kern="0" dirty="0">
                <a:solidFill>
                  <a:srgbClr val="00CC99"/>
                </a:solidFill>
                <a:latin typeface="Candara" panose="020E0502030303020204" pitchFamily="34" charset="0"/>
              </a:rPr>
              <a:t> </a:t>
            </a:r>
          </a:p>
          <a:p>
            <a:pPr eaLnBrk="1" hangingPunct="1"/>
            <a:r>
              <a:rPr lang="sl-SI" altLang="sl-SI" dirty="0">
                <a:solidFill>
                  <a:srgbClr val="339966"/>
                </a:solidFill>
                <a:latin typeface="Candara" panose="020E0502030303020204" pitchFamily="34" charset="0"/>
              </a:rPr>
              <a:t>Teme za naslednja srečanja</a:t>
            </a:r>
            <a:br>
              <a:rPr lang="sl-SI" altLang="sl-SI" sz="2800" dirty="0">
                <a:solidFill>
                  <a:srgbClr val="339966"/>
                </a:solidFill>
                <a:latin typeface="Candara" panose="020E0502030303020204" pitchFamily="34" charset="0"/>
              </a:rPr>
            </a:br>
            <a:r>
              <a:rPr lang="sl-SI" altLang="sl-SI" sz="2800" b="0" dirty="0">
                <a:solidFill>
                  <a:srgbClr val="339966"/>
                </a:solidFill>
                <a:latin typeface="Candara" panose="020E0502030303020204" pitchFamily="34" charset="0"/>
              </a:rPr>
              <a:t>                                    </a:t>
            </a:r>
            <a:br>
              <a:rPr lang="sl-SI" altLang="sl-SI" kern="0" dirty="0">
                <a:solidFill>
                  <a:schemeClr val="accent6">
                    <a:lumMod val="60000"/>
                    <a:lumOff val="40000"/>
                  </a:schemeClr>
                </a:solidFill>
                <a:latin typeface="Candara" panose="020E0502030303020204" pitchFamily="34" charset="0"/>
              </a:rPr>
            </a:br>
            <a:endParaRPr lang="sl-SI" altLang="sl-SI" kern="0" dirty="0">
              <a:solidFill>
                <a:schemeClr val="accent6">
                  <a:lumMod val="60000"/>
                  <a:lumOff val="40000"/>
                </a:schemeClr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28391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88640"/>
            <a:ext cx="8229600" cy="1143000"/>
          </a:xfrm>
        </p:spPr>
        <p:txBody>
          <a:bodyPr/>
          <a:lstStyle/>
          <a:p>
            <a:pPr algn="ctr" eaLnBrk="1" hangingPunct="1"/>
            <a:r>
              <a:rPr lang="sl-SI" altLang="sl-SI" sz="36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ndara" panose="020E0502030303020204" pitchFamily="34" charset="0"/>
              </a:rPr>
              <a:t>Program srečanja</a:t>
            </a:r>
          </a:p>
        </p:txBody>
      </p:sp>
      <p:pic>
        <p:nvPicPr>
          <p:cNvPr id="3" name="Slika 2">
            <a:extLst>
              <a:ext uri="{FF2B5EF4-FFF2-40B4-BE49-F238E27FC236}">
                <a16:creationId xmlns:a16="http://schemas.microsoft.com/office/drawing/2014/main" id="{F1555A62-1901-4199-8691-24E838988D3E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1191579"/>
            <a:ext cx="8949678" cy="4474841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slov 3">
            <a:extLst>
              <a:ext uri="{FF2B5EF4-FFF2-40B4-BE49-F238E27FC236}">
                <a16:creationId xmlns:a16="http://schemas.microsoft.com/office/drawing/2014/main" id="{CEB229F3-2EFD-4ACC-A944-3DC6ADACF2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l-SI" dirty="0"/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4690A14A-E0FE-4DAF-B299-187C59411FB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1700808"/>
            <a:ext cx="8229600" cy="4133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eaLnBrk="1" hangingPunct="1"/>
            <a:endParaRPr lang="sl-SI" altLang="sl-SI" sz="2400" kern="0" dirty="0">
              <a:latin typeface="Candara" panose="020E0502030303020204" pitchFamily="34" charset="0"/>
            </a:endParaRPr>
          </a:p>
          <a:p>
            <a:pPr eaLnBrk="1" hangingPunct="1"/>
            <a:endParaRPr lang="sl-SI" altLang="sl-SI" sz="2400" b="1" kern="0" dirty="0">
              <a:latin typeface="Candara" panose="020E0502030303020204" pitchFamily="34" charset="0"/>
            </a:endParaRPr>
          </a:p>
          <a:p>
            <a:pPr marL="0" indent="0" eaLnBrk="1" hangingPunct="1">
              <a:buFontTx/>
              <a:buNone/>
            </a:pPr>
            <a:endParaRPr lang="sl-SI" altLang="sl-SI" sz="2800" kern="0" dirty="0">
              <a:latin typeface="Candara" panose="020E0502030303020204" pitchFamily="34" charset="0"/>
            </a:endParaRPr>
          </a:p>
          <a:p>
            <a:pPr marL="0" indent="0" eaLnBrk="1" hangingPunct="1">
              <a:buFontTx/>
              <a:buNone/>
            </a:pPr>
            <a:endParaRPr lang="sl-SI" altLang="sl-SI" sz="2800" kern="0" dirty="0">
              <a:latin typeface="Candara" panose="020E0502030303020204" pitchFamily="34" charset="0"/>
            </a:endParaRPr>
          </a:p>
          <a:p>
            <a:pPr eaLnBrk="1" hangingPunct="1"/>
            <a:endParaRPr lang="sl-SI" altLang="sl-SI" sz="2800" kern="0" dirty="0">
              <a:latin typeface="Candara" panose="020E0502030303020204" pitchFamily="34" charset="0"/>
            </a:endParaRPr>
          </a:p>
          <a:p>
            <a:pPr marL="0" indent="0" eaLnBrk="1" hangingPunct="1">
              <a:buFontTx/>
              <a:buNone/>
            </a:pPr>
            <a:endParaRPr lang="sl-SI" altLang="sl-SI" sz="2800" kern="0" dirty="0">
              <a:latin typeface="Candara" panose="020E0502030303020204" pitchFamily="34" charset="0"/>
            </a:endParaRPr>
          </a:p>
          <a:p>
            <a:pPr eaLnBrk="1" hangingPunct="1"/>
            <a:endParaRPr lang="sl-SI" altLang="sl-SI" sz="2800" kern="0" dirty="0">
              <a:latin typeface="Candara" panose="020E0502030303020204" pitchFamily="34" charset="0"/>
            </a:endParaRPr>
          </a:p>
          <a:p>
            <a:pPr eaLnBrk="1" hangingPunct="1"/>
            <a:endParaRPr lang="sl-SI" altLang="sl-SI" sz="2800" kern="0" dirty="0">
              <a:latin typeface="Cambria" panose="02040503050406030204" pitchFamily="18" charset="0"/>
            </a:endParaRPr>
          </a:p>
        </p:txBody>
      </p:sp>
      <p:pic>
        <p:nvPicPr>
          <p:cNvPr id="5" name="Slika 4" descr="Slika, ki vsebuje besede besedilo&#10;&#10;Opis je samodejno ustvarjen">
            <a:extLst>
              <a:ext uri="{FF2B5EF4-FFF2-40B4-BE49-F238E27FC236}">
                <a16:creationId xmlns:a16="http://schemas.microsoft.com/office/drawing/2014/main" id="{E536733B-B8E4-44B4-AD28-EA9B3497876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" y="11121"/>
            <a:ext cx="9144000" cy="6096000"/>
          </a:xfrm>
          <a:prstGeom prst="rect">
            <a:avLst/>
          </a:prstGeom>
        </p:spPr>
      </p:pic>
      <p:sp>
        <p:nvSpPr>
          <p:cNvPr id="6" name="Rectangle 2">
            <a:extLst>
              <a:ext uri="{FF2B5EF4-FFF2-40B4-BE49-F238E27FC236}">
                <a16:creationId xmlns:a16="http://schemas.microsoft.com/office/drawing/2014/main" id="{97673A52-9B39-4B9C-9C5E-2D14A77D5E2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156422"/>
            <a:ext cx="8686800" cy="938811"/>
          </a:xfrm>
          <a:prstGeom prst="rect">
            <a:avLst/>
          </a:prstGeom>
          <a:solidFill>
            <a:srgbClr val="00B0F0">
              <a:alpha val="12000"/>
            </a:srgbClr>
          </a:solidFill>
          <a:ln cap="rnd">
            <a:solidFill>
              <a:schemeClr val="bg2"/>
            </a:solidFill>
            <a:prstDash val="dash"/>
          </a:ln>
          <a:effectLst>
            <a:innerShdw blurRad="1270000" dist="50800" dir="15600000">
              <a:prstClr val="black">
                <a:alpha val="6000"/>
              </a:prstClr>
            </a:innerShdw>
          </a:effectLst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Arial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Arial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Arial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Arial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Arial" charset="0"/>
              </a:defRPr>
            </a:lvl9pPr>
          </a:lstStyle>
          <a:p>
            <a:pPr eaLnBrk="1" hangingPunct="1"/>
            <a:br>
              <a:rPr lang="sl-SI" altLang="sl-SI" sz="2800" kern="0" dirty="0">
                <a:solidFill>
                  <a:srgbClr val="00CC99"/>
                </a:solidFill>
                <a:latin typeface="Candara" panose="020E0502030303020204" pitchFamily="34" charset="0"/>
              </a:rPr>
            </a:br>
            <a:r>
              <a:rPr lang="sl-SI" altLang="sl-SI" sz="2800" kern="0" dirty="0">
                <a:solidFill>
                  <a:srgbClr val="00CC99"/>
                </a:solidFill>
                <a:latin typeface="Candara" panose="020E0502030303020204" pitchFamily="34" charset="0"/>
              </a:rPr>
              <a:t>  </a:t>
            </a:r>
            <a:r>
              <a:rPr lang="sl-SI" altLang="sl-SI" kern="0" dirty="0">
                <a:solidFill>
                  <a:srgbClr val="339966"/>
                </a:solidFill>
                <a:latin typeface="Candara" panose="020E0502030303020204" pitchFamily="34" charset="0"/>
              </a:rPr>
              <a:t>Uvodni pozdrav</a:t>
            </a:r>
            <a:br>
              <a:rPr lang="sl-SI" altLang="sl-SI" kern="0" dirty="0">
                <a:solidFill>
                  <a:schemeClr val="accent6">
                    <a:lumMod val="60000"/>
                    <a:lumOff val="40000"/>
                  </a:schemeClr>
                </a:solidFill>
                <a:latin typeface="Candara" panose="020E0502030303020204" pitchFamily="34" charset="0"/>
              </a:rPr>
            </a:br>
            <a:endParaRPr lang="sl-SI" altLang="sl-SI" kern="0" dirty="0">
              <a:solidFill>
                <a:schemeClr val="accent6">
                  <a:lumMod val="60000"/>
                  <a:lumOff val="40000"/>
                </a:schemeClr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58727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23A5035-1120-4338-82BA-F06733A5A6B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188640"/>
            <a:ext cx="8686800" cy="938811"/>
          </a:xfrm>
          <a:prstGeom prst="rect">
            <a:avLst/>
          </a:prstGeom>
          <a:solidFill>
            <a:srgbClr val="00B0F0">
              <a:alpha val="12000"/>
            </a:srgbClr>
          </a:solidFill>
          <a:ln cap="rnd">
            <a:solidFill>
              <a:schemeClr val="bg2"/>
            </a:solidFill>
            <a:prstDash val="dash"/>
          </a:ln>
          <a:effectLst>
            <a:innerShdw blurRad="1270000" dist="50800" dir="15600000">
              <a:prstClr val="black">
                <a:alpha val="6000"/>
              </a:prstClr>
            </a:innerShdw>
          </a:effectLst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Arial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Arial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Arial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Arial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Arial" charset="0"/>
              </a:defRPr>
            </a:lvl9pPr>
          </a:lstStyle>
          <a:p>
            <a:pPr eaLnBrk="1" hangingPunct="1"/>
            <a:br>
              <a:rPr lang="sl-SI" altLang="sl-SI" sz="2800" kern="0" dirty="0">
                <a:solidFill>
                  <a:srgbClr val="00CC99"/>
                </a:solidFill>
                <a:latin typeface="Candara" panose="020E0502030303020204" pitchFamily="34" charset="0"/>
              </a:rPr>
            </a:br>
            <a:r>
              <a:rPr lang="sl-SI" altLang="sl-SI" sz="2800" kern="0" dirty="0">
                <a:solidFill>
                  <a:srgbClr val="00CC99"/>
                </a:solidFill>
                <a:latin typeface="Candara" panose="020E0502030303020204" pitchFamily="34" charset="0"/>
              </a:rPr>
              <a:t>  </a:t>
            </a:r>
            <a:r>
              <a:rPr lang="sl-SI" altLang="sl-SI" sz="2800" kern="0" dirty="0">
                <a:solidFill>
                  <a:srgbClr val="339966"/>
                </a:solidFill>
                <a:latin typeface="Candara" panose="020E0502030303020204" pitchFamily="34" charset="0"/>
              </a:rPr>
              <a:t>D</a:t>
            </a:r>
            <a:r>
              <a:rPr lang="sl-SI" altLang="sl-SI" kern="0" dirty="0">
                <a:solidFill>
                  <a:srgbClr val="339966"/>
                </a:solidFill>
                <a:latin typeface="Candara" panose="020E0502030303020204" pitchFamily="34" charset="0"/>
              </a:rPr>
              <a:t>anašnji učitelj </a:t>
            </a:r>
            <a:br>
              <a:rPr lang="sl-SI" altLang="sl-SI" kern="0" dirty="0">
                <a:solidFill>
                  <a:schemeClr val="accent6">
                    <a:lumMod val="60000"/>
                    <a:lumOff val="40000"/>
                  </a:schemeClr>
                </a:solidFill>
                <a:latin typeface="Candara" panose="020E0502030303020204" pitchFamily="34" charset="0"/>
              </a:rPr>
            </a:br>
            <a:endParaRPr lang="sl-SI" altLang="sl-SI" kern="0" dirty="0">
              <a:solidFill>
                <a:schemeClr val="accent6">
                  <a:lumMod val="60000"/>
                  <a:lumOff val="40000"/>
                </a:schemeClr>
              </a:solidFill>
              <a:latin typeface="Candara" panose="020E0502030303020204" pitchFamily="34" charset="0"/>
            </a:endParaRP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20E64187-A91C-46A1-A6E3-6D0ED6AE06A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1127451"/>
            <a:ext cx="8229600" cy="4133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lvl="0"/>
            <a:r>
              <a:rPr lang="sl-SI" sz="2200" dirty="0">
                <a:latin typeface="Candara" panose="020E0502030303020204" pitchFamily="34" charset="0"/>
              </a:rPr>
              <a:t>je preobremenjen zaradi </a:t>
            </a:r>
            <a:r>
              <a:rPr lang="sl-SI" sz="2200" b="1" dirty="0">
                <a:latin typeface="Candara" panose="020E0502030303020204" pitchFamily="34" charset="0"/>
              </a:rPr>
              <a:t>preveč birokratskega  dela</a:t>
            </a:r>
            <a:r>
              <a:rPr lang="sl-SI" sz="2200" dirty="0">
                <a:latin typeface="Candara" panose="020E0502030303020204" pitchFamily="34" charset="0"/>
              </a:rPr>
              <a:t>,</a:t>
            </a:r>
          </a:p>
          <a:p>
            <a:pPr lvl="0"/>
            <a:r>
              <a:rPr lang="sl-SI" sz="2200" dirty="0">
                <a:latin typeface="Candara" panose="020E0502030303020204" pitchFamily="34" charset="0"/>
              </a:rPr>
              <a:t>je vključen  v </a:t>
            </a:r>
            <a:r>
              <a:rPr lang="sl-SI" sz="2200" b="1" dirty="0">
                <a:latin typeface="Candara" panose="020E0502030303020204" pitchFamily="34" charset="0"/>
              </a:rPr>
              <a:t>preštevilne izobraževalne projekte</a:t>
            </a:r>
            <a:r>
              <a:rPr lang="sl-SI" sz="2200" dirty="0">
                <a:latin typeface="Candara" panose="020E0502030303020204" pitchFamily="34" charset="0"/>
              </a:rPr>
              <a:t>, ki velikokrat niso vedno povezani med sabo , celo se pogosto zdijo sami sebi namen, </a:t>
            </a:r>
          </a:p>
          <a:p>
            <a:pPr lvl="0"/>
            <a:r>
              <a:rPr lang="sl-SI" sz="2200" dirty="0">
                <a:latin typeface="Candara" panose="020E0502030303020204" pitchFamily="34" charset="0"/>
              </a:rPr>
              <a:t>bombardiran z </a:t>
            </a:r>
            <a:r>
              <a:rPr lang="sl-SI" sz="2200" b="1" dirty="0">
                <a:latin typeface="Candara" panose="020E0502030303020204" pitchFamily="34" charset="0"/>
              </a:rPr>
              <a:t>novimi didaktičnimi pristopi</a:t>
            </a:r>
            <a:r>
              <a:rPr lang="sl-SI" sz="2200" dirty="0">
                <a:latin typeface="Candara" panose="020E0502030303020204" pitchFamily="34" charset="0"/>
              </a:rPr>
              <a:t>, idejami za izboljšanje pouka, zato</a:t>
            </a:r>
          </a:p>
          <a:p>
            <a:pPr lvl="0"/>
            <a:r>
              <a:rPr lang="sl-SI" sz="2200" dirty="0">
                <a:latin typeface="Candara" panose="020E0502030303020204" pitchFamily="34" charset="0"/>
              </a:rPr>
              <a:t>se srečuje s </a:t>
            </a:r>
            <a:r>
              <a:rPr lang="sl-SI" sz="2200" b="1" dirty="0">
                <a:latin typeface="Candara" panose="020E0502030303020204" pitchFamily="34" charset="0"/>
              </a:rPr>
              <a:t>pomanjkanjem časa</a:t>
            </a:r>
            <a:r>
              <a:rPr lang="sl-SI" sz="2200" dirty="0">
                <a:latin typeface="Candara" panose="020E0502030303020204" pitchFamily="34" charset="0"/>
              </a:rPr>
              <a:t>, da bi se poglobil v eno stvar, razmislil o izboljšavah, načrtoval in v pouk uvedel novosti.</a:t>
            </a:r>
          </a:p>
          <a:p>
            <a:pPr lvl="0"/>
            <a:r>
              <a:rPr lang="sl-SI" sz="2200" dirty="0">
                <a:latin typeface="Candara" panose="020E0502030303020204" pitchFamily="34" charset="0"/>
              </a:rPr>
              <a:t>Prisiljen je </a:t>
            </a:r>
            <a:r>
              <a:rPr lang="sl-SI" sz="2200" b="1" dirty="0">
                <a:latin typeface="Candara" panose="020E0502030303020204" pitchFamily="34" charset="0"/>
              </a:rPr>
              <a:t>dokazovati svojo kompetentnost in uspešnosti</a:t>
            </a:r>
            <a:r>
              <a:rPr lang="sl-SI" sz="2200" dirty="0">
                <a:latin typeface="Candara" panose="020E0502030303020204" pitchFamily="34" charset="0"/>
              </a:rPr>
              <a:t>, tudi na račun utrjevanja znanja, ki ga današnje generacije mladostnikov še bolj potrebujejo, saj</a:t>
            </a:r>
          </a:p>
          <a:p>
            <a:pPr lvl="0"/>
            <a:r>
              <a:rPr lang="sl-SI" sz="2200" dirty="0">
                <a:latin typeface="Candara" panose="020E0502030303020204" pitchFamily="34" charset="0"/>
              </a:rPr>
              <a:t>poučuje mlade, ki živijo v </a:t>
            </a:r>
            <a:r>
              <a:rPr lang="sl-SI" sz="2200" b="1" dirty="0">
                <a:latin typeface="Candara" panose="020E0502030303020204" pitchFamily="34" charset="0"/>
              </a:rPr>
              <a:t>svetu razpršene pozornosti </a:t>
            </a:r>
            <a:r>
              <a:rPr lang="sl-SI" sz="2200" dirty="0">
                <a:latin typeface="Candara" panose="020E0502030303020204" pitchFamily="34" charset="0"/>
              </a:rPr>
              <a:t>in </a:t>
            </a:r>
            <a:r>
              <a:rPr lang="sl-SI" sz="2200" b="1" dirty="0">
                <a:latin typeface="Candara" panose="020E0502030303020204" pitchFamily="34" charset="0"/>
              </a:rPr>
              <a:t>hitro zadovoljivih ciljev</a:t>
            </a:r>
            <a:r>
              <a:rPr lang="sl-SI" sz="2200" dirty="0">
                <a:latin typeface="Candara" panose="020E0502030303020204" pitchFamily="34" charset="0"/>
              </a:rPr>
              <a:t>. </a:t>
            </a:r>
          </a:p>
          <a:p>
            <a:pPr eaLnBrk="1" hangingPunct="1"/>
            <a:endParaRPr lang="sl-SI" altLang="sl-SI" sz="2400" kern="0" dirty="0">
              <a:latin typeface="Candara" panose="020E0502030303020204" pitchFamily="34" charset="0"/>
            </a:endParaRPr>
          </a:p>
          <a:p>
            <a:pPr eaLnBrk="1" hangingPunct="1"/>
            <a:endParaRPr lang="sl-SI" altLang="sl-SI" sz="2400" b="1" kern="0" dirty="0">
              <a:latin typeface="Candara" panose="020E0502030303020204" pitchFamily="34" charset="0"/>
            </a:endParaRPr>
          </a:p>
          <a:p>
            <a:pPr marL="0" indent="0" eaLnBrk="1" hangingPunct="1">
              <a:buFontTx/>
              <a:buNone/>
            </a:pPr>
            <a:endParaRPr lang="sl-SI" altLang="sl-SI" sz="2800" kern="0" dirty="0">
              <a:latin typeface="Candara" panose="020E0502030303020204" pitchFamily="34" charset="0"/>
            </a:endParaRPr>
          </a:p>
          <a:p>
            <a:pPr marL="0" indent="0" eaLnBrk="1" hangingPunct="1">
              <a:buFontTx/>
              <a:buNone/>
            </a:pPr>
            <a:endParaRPr lang="sl-SI" altLang="sl-SI" sz="2800" kern="0" dirty="0">
              <a:latin typeface="Candara" panose="020E0502030303020204" pitchFamily="34" charset="0"/>
            </a:endParaRPr>
          </a:p>
          <a:p>
            <a:pPr eaLnBrk="1" hangingPunct="1"/>
            <a:endParaRPr lang="sl-SI" altLang="sl-SI" sz="2800" kern="0" dirty="0">
              <a:latin typeface="Candara" panose="020E0502030303020204" pitchFamily="34" charset="0"/>
            </a:endParaRPr>
          </a:p>
          <a:p>
            <a:pPr marL="0" indent="0" eaLnBrk="1" hangingPunct="1">
              <a:buFontTx/>
              <a:buNone/>
            </a:pPr>
            <a:endParaRPr lang="sl-SI" altLang="sl-SI" sz="2800" kern="0" dirty="0">
              <a:latin typeface="Candara" panose="020E0502030303020204" pitchFamily="34" charset="0"/>
            </a:endParaRPr>
          </a:p>
          <a:p>
            <a:pPr eaLnBrk="1" hangingPunct="1"/>
            <a:endParaRPr lang="sl-SI" altLang="sl-SI" sz="2800" kern="0" dirty="0">
              <a:latin typeface="Candara" panose="020E0502030303020204" pitchFamily="34" charset="0"/>
            </a:endParaRPr>
          </a:p>
          <a:p>
            <a:pPr eaLnBrk="1" hangingPunct="1"/>
            <a:endParaRPr lang="sl-SI" altLang="sl-SI" sz="2800" kern="0" dirty="0"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43480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23A5035-1120-4338-82BA-F06733A5A6B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188640"/>
            <a:ext cx="8686800" cy="938811"/>
          </a:xfrm>
          <a:prstGeom prst="rect">
            <a:avLst/>
          </a:prstGeom>
          <a:solidFill>
            <a:srgbClr val="00B0F0">
              <a:alpha val="12000"/>
            </a:srgbClr>
          </a:solidFill>
          <a:ln cap="rnd">
            <a:solidFill>
              <a:schemeClr val="bg2"/>
            </a:solidFill>
            <a:prstDash val="dash"/>
          </a:ln>
          <a:effectLst>
            <a:innerShdw blurRad="1270000" dist="50800" dir="15600000">
              <a:prstClr val="black">
                <a:alpha val="6000"/>
              </a:prstClr>
            </a:innerShdw>
          </a:effectLst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Arial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Arial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Arial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Arial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Arial" charset="0"/>
              </a:defRPr>
            </a:lvl9pPr>
          </a:lstStyle>
          <a:p>
            <a:pPr eaLnBrk="1" hangingPunct="1"/>
            <a:br>
              <a:rPr lang="sl-SI" altLang="sl-SI" sz="2800" kern="0" dirty="0">
                <a:solidFill>
                  <a:srgbClr val="00CC99"/>
                </a:solidFill>
                <a:latin typeface="Candara" panose="020E0502030303020204" pitchFamily="34" charset="0"/>
              </a:rPr>
            </a:br>
            <a:r>
              <a:rPr lang="sl-SI" altLang="sl-SI" sz="2800" kern="0" dirty="0">
                <a:solidFill>
                  <a:srgbClr val="00CC99"/>
                </a:solidFill>
                <a:latin typeface="Candara" panose="020E0502030303020204" pitchFamily="34" charset="0"/>
              </a:rPr>
              <a:t>  </a:t>
            </a:r>
            <a:r>
              <a:rPr lang="sl-SI" altLang="sl-SI" sz="2800" kern="0" dirty="0">
                <a:solidFill>
                  <a:srgbClr val="339966"/>
                </a:solidFill>
                <a:latin typeface="Candara" panose="020E0502030303020204" pitchFamily="34" charset="0"/>
              </a:rPr>
              <a:t>Kako se razbremeniti?                 MOČ SODELOVANJA</a:t>
            </a:r>
            <a:br>
              <a:rPr lang="sl-SI" altLang="sl-SI" kern="0" dirty="0">
                <a:solidFill>
                  <a:schemeClr val="accent6">
                    <a:lumMod val="60000"/>
                    <a:lumOff val="40000"/>
                  </a:schemeClr>
                </a:solidFill>
                <a:latin typeface="Candara" panose="020E0502030303020204" pitchFamily="34" charset="0"/>
              </a:rPr>
            </a:br>
            <a:endParaRPr lang="sl-SI" altLang="sl-SI" kern="0" dirty="0">
              <a:solidFill>
                <a:schemeClr val="accent6">
                  <a:lumMod val="60000"/>
                  <a:lumOff val="40000"/>
                </a:schemeClr>
              </a:solidFill>
              <a:latin typeface="Candara" panose="020E0502030303020204" pitchFamily="34" charset="0"/>
            </a:endParaRP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20E64187-A91C-46A1-A6E3-6D0ED6AE06A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1127451"/>
            <a:ext cx="8229600" cy="4133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eaLnBrk="1" hangingPunct="1"/>
            <a:endParaRPr lang="sl-SI" altLang="sl-SI" sz="2400" kern="0" dirty="0">
              <a:latin typeface="Candara" panose="020E0502030303020204" pitchFamily="34" charset="0"/>
            </a:endParaRPr>
          </a:p>
          <a:p>
            <a:pPr eaLnBrk="1" hangingPunct="1"/>
            <a:endParaRPr lang="sl-SI" altLang="sl-SI" sz="2400" b="1" kern="0" dirty="0">
              <a:latin typeface="Candara" panose="020E0502030303020204" pitchFamily="34" charset="0"/>
            </a:endParaRPr>
          </a:p>
          <a:p>
            <a:pPr marL="0" indent="0" eaLnBrk="1" hangingPunct="1">
              <a:buFontTx/>
              <a:buNone/>
            </a:pPr>
            <a:endParaRPr lang="sl-SI" altLang="sl-SI" sz="2800" kern="0" dirty="0">
              <a:latin typeface="Candara" panose="020E0502030303020204" pitchFamily="34" charset="0"/>
            </a:endParaRPr>
          </a:p>
          <a:p>
            <a:pPr marL="0" indent="0" eaLnBrk="1" hangingPunct="1">
              <a:buFontTx/>
              <a:buNone/>
            </a:pPr>
            <a:endParaRPr lang="sl-SI" altLang="sl-SI" sz="2800" kern="0" dirty="0">
              <a:latin typeface="Candara" panose="020E0502030303020204" pitchFamily="34" charset="0"/>
            </a:endParaRPr>
          </a:p>
          <a:p>
            <a:pPr eaLnBrk="1" hangingPunct="1"/>
            <a:endParaRPr lang="sl-SI" altLang="sl-SI" sz="2800" kern="0" dirty="0">
              <a:latin typeface="Candara" panose="020E0502030303020204" pitchFamily="34" charset="0"/>
            </a:endParaRPr>
          </a:p>
          <a:p>
            <a:pPr marL="0" indent="0" eaLnBrk="1" hangingPunct="1">
              <a:buFontTx/>
              <a:buNone/>
            </a:pPr>
            <a:endParaRPr lang="sl-SI" altLang="sl-SI" sz="2800" kern="0" dirty="0">
              <a:latin typeface="Candara" panose="020E0502030303020204" pitchFamily="34" charset="0"/>
            </a:endParaRPr>
          </a:p>
          <a:p>
            <a:pPr eaLnBrk="1" hangingPunct="1"/>
            <a:endParaRPr lang="sl-SI" altLang="sl-SI" sz="2800" kern="0" dirty="0">
              <a:latin typeface="Candara" panose="020E0502030303020204" pitchFamily="34" charset="0"/>
            </a:endParaRPr>
          </a:p>
          <a:p>
            <a:pPr eaLnBrk="1" hangingPunct="1"/>
            <a:endParaRPr lang="sl-SI" altLang="sl-SI" sz="2800" kern="0" dirty="0">
              <a:latin typeface="Cambria" panose="02040503050406030204" pitchFamily="18" charset="0"/>
            </a:endParaRPr>
          </a:p>
        </p:txBody>
      </p:sp>
      <p:pic>
        <p:nvPicPr>
          <p:cNvPr id="4" name="Slika 3" descr="Slika, ki vsebuje besede oseba, tla, notranji, strop&#10;&#10;Opis je samodejno ustvarjen">
            <a:extLst>
              <a:ext uri="{FF2B5EF4-FFF2-40B4-BE49-F238E27FC236}">
                <a16:creationId xmlns:a16="http://schemas.microsoft.com/office/drawing/2014/main" id="{701FEEEE-662A-41F5-8C7E-A9558367F425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475656" y="1014684"/>
            <a:ext cx="5616624" cy="3744416"/>
          </a:xfrm>
          <a:prstGeom prst="rect">
            <a:avLst/>
          </a:prstGeom>
        </p:spPr>
      </p:pic>
      <p:sp>
        <p:nvSpPr>
          <p:cNvPr id="8" name="Rectangle 3">
            <a:extLst>
              <a:ext uri="{FF2B5EF4-FFF2-40B4-BE49-F238E27FC236}">
                <a16:creationId xmlns:a16="http://schemas.microsoft.com/office/drawing/2014/main" id="{99BE56D8-F768-4BEE-A512-F7AB82B041B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1500" y="4759100"/>
            <a:ext cx="8229600" cy="9388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buNone/>
            </a:pPr>
            <a:r>
              <a:rPr lang="sl-SI" sz="2200" b="1" dirty="0">
                <a:latin typeface="Candara" panose="020E0502030303020204" pitchFamily="34" charset="0"/>
              </a:rPr>
              <a:t>Ni potrebno, da znamo in vemo vse, dovolj je, da smo obkroženi z ljudmi, ki so pripravljeni prositi za pomoč in jo tudi nuditi.  </a:t>
            </a:r>
            <a:r>
              <a:rPr lang="sl-SI" sz="2200" dirty="0">
                <a:latin typeface="Candara" panose="020E0502030303020204" pitchFamily="34" charset="0"/>
              </a:rPr>
              <a:t>(Margaret </a:t>
            </a:r>
            <a:r>
              <a:rPr lang="sl-SI" sz="2200" dirty="0" err="1">
                <a:latin typeface="Candara" panose="020E0502030303020204" pitchFamily="34" charset="0"/>
              </a:rPr>
              <a:t>Heffernan</a:t>
            </a:r>
            <a:r>
              <a:rPr lang="sl-SI" sz="2200" dirty="0">
                <a:latin typeface="Candara" panose="020E0502030303020204" pitchFamily="34" charset="0"/>
              </a:rPr>
              <a:t>  </a:t>
            </a:r>
            <a:r>
              <a:rPr lang="en-US" sz="2000" dirty="0"/>
              <a:t>Why it's time to forget the pecking order at work</a:t>
            </a:r>
            <a:r>
              <a:rPr lang="sl-SI" sz="2000" dirty="0"/>
              <a:t>)</a:t>
            </a:r>
            <a:endParaRPr lang="en-US" sz="2000" dirty="0"/>
          </a:p>
          <a:p>
            <a:pPr marL="0" indent="0">
              <a:buNone/>
            </a:pPr>
            <a:endParaRPr lang="sl-SI" sz="2000" dirty="0"/>
          </a:p>
          <a:p>
            <a:pPr marL="0" lvl="0" indent="0">
              <a:buNone/>
            </a:pPr>
            <a:r>
              <a:rPr lang="sl-SI" sz="2200" dirty="0">
                <a:latin typeface="Candara" panose="020E0502030303020204" pitchFamily="34" charset="0"/>
              </a:rPr>
              <a:t> </a:t>
            </a:r>
          </a:p>
          <a:p>
            <a:pPr eaLnBrk="1" hangingPunct="1"/>
            <a:endParaRPr lang="sl-SI" altLang="sl-SI" sz="2400" kern="0" dirty="0">
              <a:latin typeface="Candara" panose="020E0502030303020204" pitchFamily="34" charset="0"/>
            </a:endParaRPr>
          </a:p>
          <a:p>
            <a:pPr eaLnBrk="1" hangingPunct="1"/>
            <a:endParaRPr lang="sl-SI" altLang="sl-SI" sz="2400" b="1" kern="0" dirty="0">
              <a:latin typeface="Candara" panose="020E0502030303020204" pitchFamily="34" charset="0"/>
            </a:endParaRPr>
          </a:p>
          <a:p>
            <a:pPr marL="0" indent="0" eaLnBrk="1" hangingPunct="1">
              <a:buFontTx/>
              <a:buNone/>
            </a:pPr>
            <a:endParaRPr lang="sl-SI" altLang="sl-SI" sz="2800" kern="0" dirty="0">
              <a:latin typeface="Candara" panose="020E0502030303020204" pitchFamily="34" charset="0"/>
            </a:endParaRPr>
          </a:p>
          <a:p>
            <a:pPr marL="0" indent="0" eaLnBrk="1" hangingPunct="1">
              <a:buFontTx/>
              <a:buNone/>
            </a:pPr>
            <a:endParaRPr lang="sl-SI" altLang="sl-SI" sz="2800" kern="0" dirty="0">
              <a:latin typeface="Candara" panose="020E0502030303020204" pitchFamily="34" charset="0"/>
            </a:endParaRPr>
          </a:p>
          <a:p>
            <a:pPr eaLnBrk="1" hangingPunct="1"/>
            <a:endParaRPr lang="sl-SI" altLang="sl-SI" sz="2800" kern="0" dirty="0">
              <a:latin typeface="Candara" panose="020E0502030303020204" pitchFamily="34" charset="0"/>
            </a:endParaRPr>
          </a:p>
          <a:p>
            <a:pPr marL="0" indent="0" eaLnBrk="1" hangingPunct="1">
              <a:buFontTx/>
              <a:buNone/>
            </a:pPr>
            <a:endParaRPr lang="sl-SI" altLang="sl-SI" sz="2800" kern="0" dirty="0">
              <a:latin typeface="Candara" panose="020E0502030303020204" pitchFamily="34" charset="0"/>
            </a:endParaRPr>
          </a:p>
          <a:p>
            <a:pPr eaLnBrk="1" hangingPunct="1"/>
            <a:endParaRPr lang="sl-SI" altLang="sl-SI" sz="2800" kern="0" dirty="0">
              <a:latin typeface="Candara" panose="020E0502030303020204" pitchFamily="34" charset="0"/>
            </a:endParaRPr>
          </a:p>
          <a:p>
            <a:pPr eaLnBrk="1" hangingPunct="1"/>
            <a:endParaRPr lang="sl-SI" altLang="sl-SI" sz="2800" kern="0" dirty="0"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18487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slov 3">
            <a:extLst>
              <a:ext uri="{FF2B5EF4-FFF2-40B4-BE49-F238E27FC236}">
                <a16:creationId xmlns:a16="http://schemas.microsoft.com/office/drawing/2014/main" id="{CEB229F3-2EFD-4ACC-A944-3DC6ADACF2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l-SI" dirty="0"/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4690A14A-E0FE-4DAF-B299-187C59411FB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1700808"/>
            <a:ext cx="8229600" cy="4133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eaLnBrk="1" hangingPunct="1"/>
            <a:endParaRPr lang="sl-SI" altLang="sl-SI" sz="2400" kern="0" dirty="0">
              <a:latin typeface="Candara" panose="020E0502030303020204" pitchFamily="34" charset="0"/>
            </a:endParaRPr>
          </a:p>
          <a:p>
            <a:pPr eaLnBrk="1" hangingPunct="1"/>
            <a:endParaRPr lang="sl-SI" altLang="sl-SI" sz="2400" b="1" kern="0" dirty="0">
              <a:latin typeface="Candara" panose="020E0502030303020204" pitchFamily="34" charset="0"/>
            </a:endParaRPr>
          </a:p>
          <a:p>
            <a:pPr marL="0" indent="0" eaLnBrk="1" hangingPunct="1">
              <a:buFontTx/>
              <a:buNone/>
            </a:pPr>
            <a:endParaRPr lang="sl-SI" altLang="sl-SI" sz="2800" kern="0" dirty="0">
              <a:latin typeface="Candara" panose="020E0502030303020204" pitchFamily="34" charset="0"/>
            </a:endParaRPr>
          </a:p>
          <a:p>
            <a:pPr marL="0" indent="0" eaLnBrk="1" hangingPunct="1">
              <a:buFontTx/>
              <a:buNone/>
            </a:pPr>
            <a:endParaRPr lang="sl-SI" altLang="sl-SI" sz="2800" kern="0" dirty="0">
              <a:latin typeface="Candara" panose="020E0502030303020204" pitchFamily="34" charset="0"/>
            </a:endParaRPr>
          </a:p>
          <a:p>
            <a:pPr eaLnBrk="1" hangingPunct="1"/>
            <a:endParaRPr lang="sl-SI" altLang="sl-SI" sz="2800" kern="0" dirty="0">
              <a:latin typeface="Candara" panose="020E0502030303020204" pitchFamily="34" charset="0"/>
            </a:endParaRPr>
          </a:p>
          <a:p>
            <a:pPr marL="0" indent="0" eaLnBrk="1" hangingPunct="1">
              <a:buFontTx/>
              <a:buNone/>
            </a:pPr>
            <a:endParaRPr lang="sl-SI" altLang="sl-SI" sz="2800" kern="0" dirty="0">
              <a:latin typeface="Candara" panose="020E0502030303020204" pitchFamily="34" charset="0"/>
            </a:endParaRPr>
          </a:p>
          <a:p>
            <a:pPr eaLnBrk="1" hangingPunct="1"/>
            <a:endParaRPr lang="sl-SI" altLang="sl-SI" sz="2800" kern="0" dirty="0">
              <a:latin typeface="Candara" panose="020E0502030303020204" pitchFamily="34" charset="0"/>
            </a:endParaRPr>
          </a:p>
          <a:p>
            <a:pPr eaLnBrk="1" hangingPunct="1"/>
            <a:endParaRPr lang="sl-SI" altLang="sl-SI" sz="2800" kern="0" dirty="0">
              <a:latin typeface="Cambria" panose="02040503050406030204" pitchFamily="18" charset="0"/>
            </a:endParaRPr>
          </a:p>
        </p:txBody>
      </p:sp>
      <p:pic>
        <p:nvPicPr>
          <p:cNvPr id="5" name="Slika 4" descr="Slika, ki vsebuje besede besedilo&#10;&#10;Opis je samodejno ustvarjen">
            <a:extLst>
              <a:ext uri="{FF2B5EF4-FFF2-40B4-BE49-F238E27FC236}">
                <a16:creationId xmlns:a16="http://schemas.microsoft.com/office/drawing/2014/main" id="{E536733B-B8E4-44B4-AD28-EA9B3497876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" y="11121"/>
            <a:ext cx="9144000" cy="6096000"/>
          </a:xfrm>
          <a:prstGeom prst="rect">
            <a:avLst/>
          </a:prstGeom>
        </p:spPr>
      </p:pic>
      <p:sp>
        <p:nvSpPr>
          <p:cNvPr id="6" name="Rectangle 2">
            <a:extLst>
              <a:ext uri="{FF2B5EF4-FFF2-40B4-BE49-F238E27FC236}">
                <a16:creationId xmlns:a16="http://schemas.microsoft.com/office/drawing/2014/main" id="{97673A52-9B39-4B9C-9C5E-2D14A77D5E2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156422"/>
            <a:ext cx="8686800" cy="938811"/>
          </a:xfrm>
          <a:prstGeom prst="rect">
            <a:avLst/>
          </a:prstGeom>
          <a:solidFill>
            <a:srgbClr val="00B0F0">
              <a:alpha val="12000"/>
            </a:srgbClr>
          </a:solidFill>
          <a:ln cap="rnd">
            <a:solidFill>
              <a:schemeClr val="bg2"/>
            </a:solidFill>
            <a:prstDash val="dash"/>
          </a:ln>
          <a:effectLst>
            <a:innerShdw blurRad="1270000" dist="50800" dir="15600000">
              <a:prstClr val="black">
                <a:alpha val="6000"/>
              </a:prstClr>
            </a:innerShdw>
          </a:effectLst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Arial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Arial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Arial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Arial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Arial" charset="0"/>
              </a:defRPr>
            </a:lvl9pPr>
          </a:lstStyle>
          <a:p>
            <a:pPr eaLnBrk="1" hangingPunct="1"/>
            <a:br>
              <a:rPr lang="sl-SI" altLang="sl-SI" sz="2800" kern="0" dirty="0">
                <a:solidFill>
                  <a:srgbClr val="00CC99"/>
                </a:solidFill>
                <a:latin typeface="Candara" panose="020E0502030303020204" pitchFamily="34" charset="0"/>
              </a:rPr>
            </a:br>
            <a:r>
              <a:rPr lang="sl-SI" altLang="sl-SI" sz="2800" kern="0" dirty="0">
                <a:solidFill>
                  <a:srgbClr val="00CC99"/>
                </a:solidFill>
                <a:latin typeface="Candara" panose="020E0502030303020204" pitchFamily="34" charset="0"/>
              </a:rPr>
              <a:t>  </a:t>
            </a:r>
            <a:r>
              <a:rPr lang="sl-SI" altLang="sl-SI" kern="0" dirty="0">
                <a:solidFill>
                  <a:srgbClr val="339966"/>
                </a:solidFill>
                <a:latin typeface="Candara" panose="020E0502030303020204" pitchFamily="34" charset="0"/>
              </a:rPr>
              <a:t>Ali lahko tudi mi letimo?</a:t>
            </a:r>
            <a:br>
              <a:rPr lang="sl-SI" altLang="sl-SI" kern="0" dirty="0">
                <a:solidFill>
                  <a:schemeClr val="accent6">
                    <a:lumMod val="60000"/>
                    <a:lumOff val="40000"/>
                  </a:schemeClr>
                </a:solidFill>
                <a:latin typeface="Candara" panose="020E0502030303020204" pitchFamily="34" charset="0"/>
              </a:rPr>
            </a:br>
            <a:endParaRPr lang="sl-SI" altLang="sl-SI" kern="0" dirty="0">
              <a:solidFill>
                <a:schemeClr val="accent6">
                  <a:lumMod val="60000"/>
                  <a:lumOff val="40000"/>
                </a:schemeClr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568316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246319" y="519286"/>
            <a:ext cx="8686800" cy="1143000"/>
          </a:xfrm>
        </p:spPr>
        <p:txBody>
          <a:bodyPr/>
          <a:lstStyle/>
          <a:p>
            <a:pPr algn="ctr" eaLnBrk="1" hangingPunct="1"/>
            <a:br>
              <a:rPr lang="sl-SI" altLang="sl-SI" dirty="0">
                <a:solidFill>
                  <a:schemeClr val="accent6">
                    <a:lumMod val="60000"/>
                    <a:lumOff val="40000"/>
                  </a:schemeClr>
                </a:solidFill>
                <a:latin typeface="Candara" panose="020E0502030303020204" pitchFamily="34" charset="0"/>
              </a:rPr>
            </a:br>
            <a:endParaRPr lang="sl-SI" altLang="sl-SI" dirty="0">
              <a:solidFill>
                <a:schemeClr val="accent6">
                  <a:lumMod val="60000"/>
                  <a:lumOff val="40000"/>
                </a:schemeClr>
              </a:solidFill>
              <a:latin typeface="Candara" panose="020E0502030303020204" pitchFamily="34" charset="0"/>
            </a:endParaRP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EC107014-0198-40AB-B020-589C5F5C078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4919" y="2204864"/>
            <a:ext cx="8229600" cy="4133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eaLnBrk="1" hangingPunct="1"/>
            <a:r>
              <a:rPr lang="sl-SI" altLang="sl-SI" sz="2400" kern="0" dirty="0">
                <a:latin typeface="Candara" panose="020E0502030303020204" pitchFamily="34" charset="0"/>
                <a:hlinkClick r:id="rId2" action="ppaction://hlinkfile"/>
              </a:rPr>
              <a:t>Statistični podatki</a:t>
            </a:r>
            <a:endParaRPr lang="sl-SI" altLang="sl-SI" sz="2400" kern="0" dirty="0">
              <a:latin typeface="Candara" panose="020E0502030303020204" pitchFamily="34" charset="0"/>
            </a:endParaRPr>
          </a:p>
          <a:p>
            <a:pPr eaLnBrk="1" hangingPunct="1"/>
            <a:r>
              <a:rPr lang="sl-SI" altLang="sl-SI" sz="2400" kern="0" dirty="0">
                <a:latin typeface="Candara" panose="020E0502030303020204" pitchFamily="34" charset="0"/>
              </a:rPr>
              <a:t>Projekti: </a:t>
            </a:r>
            <a:r>
              <a:rPr lang="sl-SI" altLang="sl-SI" sz="2400" kern="0" dirty="0">
                <a:latin typeface="Candara" panose="020E0502030303020204" pitchFamily="34" charset="0"/>
                <a:hlinkClick r:id="rId3" action="ppaction://hlinkpres?slideindex=1&amp;slidetitle="/>
              </a:rPr>
              <a:t>Bralna značka (</a:t>
            </a:r>
            <a:r>
              <a:rPr lang="sl-SI" altLang="sl-SI" sz="2400" kern="0" dirty="0">
                <a:latin typeface="Candara" panose="020E0502030303020204" pitchFamily="34" charset="0"/>
              </a:rPr>
              <a:t>100 dijakov, 8 mentorjev), Ruski večer v knežjem mestu,  </a:t>
            </a:r>
            <a:r>
              <a:rPr lang="sl-SI" altLang="sl-SI" sz="2400" kern="0" dirty="0" err="1">
                <a:latin typeface="Candara" panose="020E0502030303020204" pitchFamily="34" charset="0"/>
              </a:rPr>
              <a:t>Rusijada</a:t>
            </a:r>
            <a:r>
              <a:rPr lang="sl-SI" altLang="sl-SI" sz="2400" kern="0" dirty="0">
                <a:latin typeface="Candara" panose="020E0502030303020204" pitchFamily="34" charset="0"/>
              </a:rPr>
              <a:t>, Mladi iz </a:t>
            </a:r>
            <a:r>
              <a:rPr lang="sl-SI" altLang="sl-SI" sz="2400" kern="0" dirty="0" err="1">
                <a:latin typeface="Candara" panose="020E0502030303020204" pitchFamily="34" charset="0"/>
              </a:rPr>
              <a:t>Dubne</a:t>
            </a:r>
            <a:r>
              <a:rPr lang="sl-SI" altLang="sl-SI" sz="2400" kern="0" dirty="0">
                <a:latin typeface="Candara" panose="020E0502030303020204" pitchFamily="34" charset="0"/>
              </a:rPr>
              <a:t> v Novi Gorici, Teden ruskega filma,  Mednarodne izmenjave, …  </a:t>
            </a:r>
          </a:p>
          <a:p>
            <a:pPr eaLnBrk="1" hangingPunct="1"/>
            <a:r>
              <a:rPr lang="sl-SI" altLang="sl-SI" sz="2400" kern="0" dirty="0">
                <a:latin typeface="Candara" panose="020E0502030303020204" pitchFamily="34" charset="0"/>
                <a:hlinkClick r:id="rId4"/>
              </a:rPr>
              <a:t>Spletna učilnica za učitelje ruščine</a:t>
            </a:r>
            <a:endParaRPr lang="sl-SI" altLang="sl-SI" sz="2400" kern="0" dirty="0">
              <a:latin typeface="Candara" panose="020E0502030303020204" pitchFamily="34" charset="0"/>
            </a:endParaRPr>
          </a:p>
          <a:p>
            <a:pPr eaLnBrk="1" hangingPunct="1"/>
            <a:r>
              <a:rPr lang="sl-SI" altLang="sl-SI" sz="2400" kern="0" dirty="0">
                <a:latin typeface="Candara" panose="020E0502030303020204" pitchFamily="34" charset="0"/>
              </a:rPr>
              <a:t>SEJO – certifikat z evropsko ravnjo znanja tujega jezika (Neža Zupančič Logar)</a:t>
            </a:r>
          </a:p>
          <a:p>
            <a:pPr eaLnBrk="1" hangingPunct="1"/>
            <a:endParaRPr lang="sl-SI" altLang="sl-SI" sz="2400" kern="0" dirty="0">
              <a:latin typeface="Candara" panose="020E0502030303020204" pitchFamily="34" charset="0"/>
            </a:endParaRPr>
          </a:p>
          <a:p>
            <a:pPr eaLnBrk="1" hangingPunct="1"/>
            <a:endParaRPr lang="sl-SI" altLang="sl-SI" sz="2400" b="1" kern="0" dirty="0">
              <a:latin typeface="Candara" panose="020E0502030303020204" pitchFamily="34" charset="0"/>
            </a:endParaRPr>
          </a:p>
          <a:p>
            <a:pPr marL="0" indent="0" eaLnBrk="1" hangingPunct="1">
              <a:buFontTx/>
              <a:buNone/>
            </a:pPr>
            <a:endParaRPr lang="sl-SI" altLang="sl-SI" sz="2800" kern="0" dirty="0">
              <a:latin typeface="Candara" panose="020E0502030303020204" pitchFamily="34" charset="0"/>
            </a:endParaRPr>
          </a:p>
          <a:p>
            <a:pPr marL="0" indent="0" eaLnBrk="1" hangingPunct="1">
              <a:buFontTx/>
              <a:buNone/>
            </a:pPr>
            <a:endParaRPr lang="sl-SI" altLang="sl-SI" sz="2800" kern="0" dirty="0">
              <a:latin typeface="Candara" panose="020E0502030303020204" pitchFamily="34" charset="0"/>
            </a:endParaRPr>
          </a:p>
          <a:p>
            <a:pPr eaLnBrk="1" hangingPunct="1"/>
            <a:endParaRPr lang="sl-SI" altLang="sl-SI" sz="2800" kern="0" dirty="0">
              <a:latin typeface="Candara" panose="020E0502030303020204" pitchFamily="34" charset="0"/>
            </a:endParaRPr>
          </a:p>
          <a:p>
            <a:pPr marL="0" indent="0" eaLnBrk="1" hangingPunct="1">
              <a:buFontTx/>
              <a:buNone/>
            </a:pPr>
            <a:endParaRPr lang="sl-SI" altLang="sl-SI" sz="2800" kern="0" dirty="0">
              <a:latin typeface="Candara" panose="020E0502030303020204" pitchFamily="34" charset="0"/>
            </a:endParaRPr>
          </a:p>
          <a:p>
            <a:pPr eaLnBrk="1" hangingPunct="1"/>
            <a:endParaRPr lang="sl-SI" altLang="sl-SI" sz="2800" kern="0" dirty="0">
              <a:latin typeface="Candara" panose="020E0502030303020204" pitchFamily="34" charset="0"/>
            </a:endParaRPr>
          </a:p>
          <a:p>
            <a:pPr eaLnBrk="1" hangingPunct="1"/>
            <a:endParaRPr lang="sl-SI" altLang="sl-SI" sz="2800" kern="0" dirty="0">
              <a:latin typeface="Cambria" panose="02040503050406030204" pitchFamily="18" charset="0"/>
            </a:endParaRP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1A54C490-9780-4D95-8699-8ABC2B05C5D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528" y="332656"/>
            <a:ext cx="8686800" cy="982542"/>
          </a:xfrm>
          <a:prstGeom prst="rect">
            <a:avLst/>
          </a:prstGeom>
          <a:solidFill>
            <a:srgbClr val="00B0F0">
              <a:alpha val="12000"/>
            </a:srgbClr>
          </a:solidFill>
          <a:ln cap="rnd">
            <a:solidFill>
              <a:schemeClr val="bg2"/>
            </a:solidFill>
            <a:prstDash val="dash"/>
          </a:ln>
          <a:effectLst>
            <a:innerShdw blurRad="1270000" dist="50800" dir="15600000">
              <a:prstClr val="black">
                <a:alpha val="6000"/>
              </a:prstClr>
            </a:innerShdw>
          </a:effectLst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Arial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Arial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Arial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Arial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Arial" charset="0"/>
              </a:defRPr>
            </a:lvl9pPr>
          </a:lstStyle>
          <a:p>
            <a:pPr eaLnBrk="1" hangingPunct="1"/>
            <a:br>
              <a:rPr lang="sl-SI" altLang="sl-SI" sz="2800" kern="0" dirty="0">
                <a:solidFill>
                  <a:srgbClr val="00CC99"/>
                </a:solidFill>
                <a:latin typeface="Candara" panose="020E0502030303020204" pitchFamily="34" charset="0"/>
              </a:rPr>
            </a:br>
            <a:r>
              <a:rPr lang="sl-SI" altLang="sl-SI" kern="0" dirty="0">
                <a:solidFill>
                  <a:srgbClr val="00CC99"/>
                </a:solidFill>
                <a:latin typeface="Candara" panose="020E0502030303020204" pitchFamily="34" charset="0"/>
              </a:rPr>
              <a:t> </a:t>
            </a:r>
            <a:r>
              <a:rPr lang="sl-SI" altLang="sl-SI" dirty="0">
                <a:solidFill>
                  <a:srgbClr val="339966"/>
                </a:solidFill>
                <a:latin typeface="Candara" panose="020E0502030303020204" pitchFamily="34" charset="0"/>
              </a:rPr>
              <a:t>Izzivi pri poučevanju ruščine v srednjih šolah</a:t>
            </a:r>
            <a:br>
              <a:rPr lang="sl-SI" altLang="sl-SI" sz="2800" dirty="0">
                <a:solidFill>
                  <a:srgbClr val="339966"/>
                </a:solidFill>
                <a:latin typeface="Candara" panose="020E0502030303020204" pitchFamily="34" charset="0"/>
              </a:rPr>
            </a:br>
            <a:r>
              <a:rPr lang="sl-SI" altLang="sl-SI" sz="2800" b="0" dirty="0">
                <a:solidFill>
                  <a:srgbClr val="339966"/>
                </a:solidFill>
                <a:latin typeface="Candara" panose="020E0502030303020204" pitchFamily="34" charset="0"/>
              </a:rPr>
              <a:t>                                    </a:t>
            </a:r>
            <a:br>
              <a:rPr lang="sl-SI" altLang="sl-SI" kern="0" dirty="0">
                <a:solidFill>
                  <a:schemeClr val="accent6">
                    <a:lumMod val="60000"/>
                    <a:lumOff val="40000"/>
                  </a:schemeClr>
                </a:solidFill>
                <a:latin typeface="Candara" panose="020E0502030303020204" pitchFamily="34" charset="0"/>
              </a:rPr>
            </a:br>
            <a:endParaRPr lang="sl-SI" altLang="sl-SI" kern="0" dirty="0">
              <a:solidFill>
                <a:schemeClr val="accent6">
                  <a:lumMod val="60000"/>
                  <a:lumOff val="40000"/>
                </a:schemeClr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262710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>
            <a:extLst>
              <a:ext uri="{FF2B5EF4-FFF2-40B4-BE49-F238E27FC236}">
                <a16:creationId xmlns:a16="http://schemas.microsoft.com/office/drawing/2014/main" id="{EC107014-0198-40AB-B020-589C5F5C078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2708920"/>
            <a:ext cx="8229600" cy="32237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eaLnBrk="1" hangingPunct="1"/>
            <a:r>
              <a:rPr lang="sl-SI" altLang="sl-SI" sz="2400" kern="0" dirty="0">
                <a:latin typeface="Candara" panose="020E0502030303020204" pitchFamily="34" charset="0"/>
              </a:rPr>
              <a:t>Datumi: 10.3.2019  (ŠOLSKO), 21.4.2020 (DRŽAVNO)</a:t>
            </a:r>
          </a:p>
          <a:p>
            <a:pPr eaLnBrk="1" hangingPunct="1"/>
            <a:r>
              <a:rPr lang="sl-SI" altLang="sl-SI" sz="2400" kern="0" dirty="0">
                <a:latin typeface="Candara" panose="020E0502030303020204" pitchFamily="34" charset="0"/>
                <a:hlinkClick r:id="rId2"/>
              </a:rPr>
              <a:t>Pravilnik o sofinanciranju šolskih tekmovanj ZRSŠ </a:t>
            </a:r>
            <a:endParaRPr lang="sl-SI" altLang="sl-SI" sz="2400" kern="0" dirty="0">
              <a:latin typeface="Candara" panose="020E0502030303020204" pitchFamily="34" charset="0"/>
              <a:hlinkClick r:id="rId3"/>
            </a:endParaRPr>
          </a:p>
          <a:p>
            <a:pPr eaLnBrk="1" hangingPunct="1"/>
            <a:r>
              <a:rPr lang="sl-SI" altLang="sl-SI" sz="2400" kern="0" dirty="0">
                <a:latin typeface="Candara" panose="020E0502030303020204" pitchFamily="34" charset="0"/>
                <a:hlinkClick r:id="rId3"/>
              </a:rPr>
              <a:t>Nov razpis???? </a:t>
            </a:r>
            <a:endParaRPr lang="sl-SI" altLang="sl-SI" sz="2400" kern="0" dirty="0">
              <a:latin typeface="Candara" panose="020E0502030303020204" pitchFamily="34" charset="0"/>
            </a:endParaRPr>
          </a:p>
          <a:p>
            <a:pPr marL="0" indent="0" eaLnBrk="1" hangingPunct="1">
              <a:buNone/>
            </a:pPr>
            <a:endParaRPr lang="sl-SI" altLang="sl-SI" sz="2400" kern="0" dirty="0">
              <a:latin typeface="Candara" panose="020E0502030303020204" pitchFamily="34" charset="0"/>
            </a:endParaRP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F6B40642-75AE-467A-A476-A891E7A3370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404664"/>
            <a:ext cx="8686800" cy="1630220"/>
          </a:xfrm>
          <a:prstGeom prst="rect">
            <a:avLst/>
          </a:prstGeom>
          <a:solidFill>
            <a:srgbClr val="00B0F0">
              <a:alpha val="12000"/>
            </a:srgbClr>
          </a:solidFill>
          <a:ln cap="rnd">
            <a:solidFill>
              <a:schemeClr val="bg2"/>
            </a:solidFill>
            <a:prstDash val="dash"/>
          </a:ln>
          <a:effectLst>
            <a:innerShdw blurRad="1270000" dist="50800" dir="15600000">
              <a:prstClr val="black">
                <a:alpha val="6000"/>
              </a:prstClr>
            </a:innerShdw>
          </a:effectLst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Arial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Arial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Arial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Arial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Arial" charset="0"/>
              </a:defRPr>
            </a:lvl9pPr>
          </a:lstStyle>
          <a:p>
            <a:pPr eaLnBrk="1" hangingPunct="1"/>
            <a:br>
              <a:rPr lang="sl-SI" altLang="sl-SI" sz="2800" kern="0" dirty="0">
                <a:solidFill>
                  <a:srgbClr val="00CC99"/>
                </a:solidFill>
                <a:latin typeface="Candara" panose="020E0502030303020204" pitchFamily="34" charset="0"/>
              </a:rPr>
            </a:br>
            <a:r>
              <a:rPr lang="sl-SI" altLang="sl-SI" kern="0" dirty="0">
                <a:solidFill>
                  <a:srgbClr val="00CC99"/>
                </a:solidFill>
                <a:latin typeface="Candara" panose="020E0502030303020204" pitchFamily="34" charset="0"/>
              </a:rPr>
              <a:t> </a:t>
            </a:r>
          </a:p>
          <a:p>
            <a:pPr eaLnBrk="1" hangingPunct="1"/>
            <a:r>
              <a:rPr lang="sl-SI" altLang="sl-SI" dirty="0">
                <a:solidFill>
                  <a:srgbClr val="339966"/>
                </a:solidFill>
                <a:latin typeface="Candara" panose="020E0502030303020204" pitchFamily="34" charset="0"/>
              </a:rPr>
              <a:t>Pravilnik o srednješolskem tekmovanju v znanju ruščine ter poznavanju ruske kulture in civilizacije</a:t>
            </a:r>
            <a:br>
              <a:rPr lang="sl-SI" altLang="sl-SI" sz="2800" dirty="0">
                <a:solidFill>
                  <a:srgbClr val="339966"/>
                </a:solidFill>
                <a:latin typeface="Candara" panose="020E0502030303020204" pitchFamily="34" charset="0"/>
              </a:rPr>
            </a:br>
            <a:r>
              <a:rPr lang="sl-SI" altLang="sl-SI" sz="2800" b="0" dirty="0">
                <a:solidFill>
                  <a:srgbClr val="339966"/>
                </a:solidFill>
                <a:latin typeface="Candara" panose="020E0502030303020204" pitchFamily="34" charset="0"/>
              </a:rPr>
              <a:t>                                    </a:t>
            </a:r>
            <a:br>
              <a:rPr lang="sl-SI" altLang="sl-SI" kern="0" dirty="0">
                <a:solidFill>
                  <a:schemeClr val="accent6">
                    <a:lumMod val="60000"/>
                    <a:lumOff val="40000"/>
                  </a:schemeClr>
                </a:solidFill>
                <a:latin typeface="Candara" panose="020E0502030303020204" pitchFamily="34" charset="0"/>
              </a:rPr>
            </a:br>
            <a:endParaRPr lang="sl-SI" altLang="sl-SI" kern="0" dirty="0">
              <a:solidFill>
                <a:schemeClr val="accent6">
                  <a:lumMod val="60000"/>
                  <a:lumOff val="40000"/>
                </a:schemeClr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2525080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493204" y="701824"/>
            <a:ext cx="8229600" cy="1143000"/>
          </a:xfrm>
        </p:spPr>
        <p:txBody>
          <a:bodyPr/>
          <a:lstStyle/>
          <a:p>
            <a:pPr algn="ctr" eaLnBrk="1" hangingPunct="1"/>
            <a:r>
              <a:rPr lang="sl-SI" altLang="sl-SI" sz="3600" dirty="0">
                <a:solidFill>
                  <a:srgbClr val="FF0000"/>
                </a:solidFill>
                <a:latin typeface="Candara" panose="020E0502030303020204" pitchFamily="34" charset="0"/>
              </a:rPr>
              <a:t>Spletna učilnica</a:t>
            </a:r>
            <a:br>
              <a:rPr lang="sl-SI" altLang="sl-SI" sz="3600" dirty="0">
                <a:latin typeface="Candara" panose="020E0502030303020204" pitchFamily="34" charset="0"/>
              </a:rPr>
            </a:br>
            <a:r>
              <a:rPr lang="sl-SI" altLang="sl-SI" sz="2000" b="0" u="sng" dirty="0">
                <a:solidFill>
                  <a:srgbClr val="0070C0"/>
                </a:solidFill>
                <a:latin typeface="Candara" panose="020E0502030303020204" pitchFamily="34" charset="0"/>
                <a:hlinkClick r:id="rId2"/>
              </a:rPr>
              <a:t>https://skupnost.sio.si/login/index.php</a:t>
            </a:r>
            <a:br>
              <a:rPr lang="sl-SI" altLang="sl-SI" sz="2000" b="0" u="sng" dirty="0">
                <a:solidFill>
                  <a:srgbClr val="0070C0"/>
                </a:solidFill>
                <a:latin typeface="Candara" panose="020E0502030303020204" pitchFamily="34" charset="0"/>
              </a:rPr>
            </a:br>
            <a:br>
              <a:rPr lang="sl-SI" altLang="sl-SI" sz="2000" b="0" u="sng" dirty="0">
                <a:solidFill>
                  <a:srgbClr val="0070C0"/>
                </a:solidFill>
                <a:latin typeface="Candara" panose="020E0502030303020204" pitchFamily="34" charset="0"/>
              </a:rPr>
            </a:br>
            <a:r>
              <a:rPr lang="sl-SI" altLang="sl-SI" sz="2000" b="0" dirty="0">
                <a:solidFill>
                  <a:schemeClr val="tx1"/>
                </a:solidFill>
                <a:latin typeface="Candara" panose="020E0502030303020204" pitchFamily="34" charset="0"/>
              </a:rPr>
              <a:t>Ključ za prijavo: </a:t>
            </a:r>
            <a:r>
              <a:rPr lang="sl-SI" dirty="0"/>
              <a:t>pushkin1799</a:t>
            </a:r>
            <a:br>
              <a:rPr lang="sl-SI" altLang="sl-SI" sz="4000" dirty="0">
                <a:latin typeface="Candara" panose="020E0502030303020204" pitchFamily="34" charset="0"/>
              </a:rPr>
            </a:br>
            <a:br>
              <a:rPr lang="sl-SI" altLang="sl-SI" sz="4000" dirty="0">
                <a:latin typeface="Candara" panose="020E0502030303020204" pitchFamily="34" charset="0"/>
              </a:rPr>
            </a:br>
            <a:endParaRPr lang="sl-SI" altLang="sl-SI" b="0" dirty="0">
              <a:latin typeface="Candara" panose="020E0502030303020204" pitchFamily="34" charset="0"/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2476" y="1844824"/>
            <a:ext cx="8229600" cy="4133850"/>
          </a:xfrm>
        </p:spPr>
        <p:txBody>
          <a:bodyPr/>
          <a:lstStyle/>
          <a:p>
            <a:pPr eaLnBrk="1" hangingPunct="1"/>
            <a:endParaRPr lang="sl-SI" altLang="sl-SI" sz="2800" dirty="0">
              <a:latin typeface="Candara" panose="020E0502030303020204" pitchFamily="34" charset="0"/>
            </a:endParaRPr>
          </a:p>
          <a:p>
            <a:pPr eaLnBrk="1" hangingPunct="1"/>
            <a:endParaRPr lang="sl-SI" altLang="sl-SI" sz="2800" dirty="0">
              <a:latin typeface="Candara" panose="020E0502030303020204" pitchFamily="34" charset="0"/>
            </a:endParaRPr>
          </a:p>
        </p:txBody>
      </p:sp>
      <p:pic>
        <p:nvPicPr>
          <p:cNvPr id="2" name="Slika 1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226419" y="1610109"/>
            <a:ext cx="4645589" cy="41590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3400155"/>
      </p:ext>
    </p:extLst>
  </p:cSld>
  <p:clrMapOvr>
    <a:masterClrMapping/>
  </p:clrMapOvr>
</p:sld>
</file>

<file path=ppt/theme/theme1.xml><?xml version="1.0" encoding="utf-8"?>
<a:theme xmlns:a="http://schemas.openxmlformats.org/drawingml/2006/main" name="predloga_prosojnice_v15">
  <a:themeElements>
    <a:clrScheme name="predloga_prosojnice_v15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redloga_prosojnice_v15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predloga_prosojnice_v15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dloga_prosojnice_v15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dloga_prosojnice_v15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dloga_prosojnice_v15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dloga_prosojnice_v15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dloga_prosojnice_v15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dloga_prosojnice_v15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dloga_prosojnice_v15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dloga_prosojnice_v15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dloga_prosojnice_v15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dloga_prosojnice_v15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dloga_prosojnice_v15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ova t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isar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8250</TotalTime>
  <Words>416</Words>
  <Application>Microsoft Office PowerPoint</Application>
  <PresentationFormat>Diaprojekcija na zaslonu (4:3)</PresentationFormat>
  <Paragraphs>108</Paragraphs>
  <Slides>13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4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13</vt:i4>
      </vt:variant>
    </vt:vector>
  </HeadingPairs>
  <TitlesOfParts>
    <vt:vector size="18" baseType="lpstr">
      <vt:lpstr>Arial</vt:lpstr>
      <vt:lpstr>Cambria</vt:lpstr>
      <vt:lpstr>Candara</vt:lpstr>
      <vt:lpstr>Times New Roman</vt:lpstr>
      <vt:lpstr>predloga_prosojnice_v15</vt:lpstr>
      <vt:lpstr>Študijsko srečanje za srednješolske učiteljice in učitelje  ruščine</vt:lpstr>
      <vt:lpstr>Program srečanja</vt:lpstr>
      <vt:lpstr>PowerPointova predstavitev</vt:lpstr>
      <vt:lpstr>PowerPointova predstavitev</vt:lpstr>
      <vt:lpstr>PowerPointova predstavitev</vt:lpstr>
      <vt:lpstr>PowerPointova predstavitev</vt:lpstr>
      <vt:lpstr> </vt:lpstr>
      <vt:lpstr>PowerPointova predstavitev</vt:lpstr>
      <vt:lpstr>Spletna učilnica https://skupnost.sio.si/login/index.php  Ključ za prijavo: pushkin1799  </vt:lpstr>
      <vt:lpstr>PowerPointova predstavitev</vt:lpstr>
      <vt:lpstr>PowerPointova predstavitev</vt:lpstr>
      <vt:lpstr>PowerPointova predstavitev</vt:lpstr>
      <vt:lpstr>PowerPointova predstavitev</vt:lpstr>
    </vt:vector>
  </TitlesOfParts>
  <Company>Zavod RS za šolstvo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Tomaž Bizjak</dc:creator>
  <cp:lastModifiedBy>Mojca Ekart</cp:lastModifiedBy>
  <cp:revision>240</cp:revision>
  <cp:lastPrinted>2019-07-12T14:33:50Z</cp:lastPrinted>
  <dcterms:created xsi:type="dcterms:W3CDTF">2004-04-23T10:18:28Z</dcterms:created>
  <dcterms:modified xsi:type="dcterms:W3CDTF">2019-09-13T08:40:09Z</dcterms:modified>
</cp:coreProperties>
</file>