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306" r:id="rId5"/>
    <p:sldId id="307" r:id="rId6"/>
    <p:sldId id="308" r:id="rId7"/>
    <p:sldId id="309" r:id="rId8"/>
    <p:sldId id="310" r:id="rId9"/>
    <p:sldId id="311" r:id="rId10"/>
    <p:sldId id="271" r:id="rId11"/>
    <p:sldId id="314" r:id="rId12"/>
    <p:sldId id="315" r:id="rId13"/>
    <p:sldId id="316" r:id="rId14"/>
    <p:sldId id="317" r:id="rId15"/>
    <p:sldId id="323" r:id="rId16"/>
    <p:sldId id="360" r:id="rId17"/>
    <p:sldId id="361" r:id="rId18"/>
    <p:sldId id="362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Click to edit Master text styles</a:t>
            </a:r>
          </a:p>
          <a:p>
            <a:pPr lvl="1"/>
            <a:r>
              <a:rPr lang="sl-SI" altLang="sl-SI" noProof="0"/>
              <a:t>Second level</a:t>
            </a:r>
          </a:p>
          <a:p>
            <a:pPr lvl="2"/>
            <a:r>
              <a:rPr lang="sl-SI" altLang="sl-SI" noProof="0"/>
              <a:t>Third level</a:t>
            </a:r>
          </a:p>
          <a:p>
            <a:pPr lvl="3"/>
            <a:r>
              <a:rPr lang="sl-SI" altLang="sl-SI" noProof="0"/>
              <a:t>Fourth level</a:t>
            </a:r>
          </a:p>
          <a:p>
            <a:pPr lvl="4"/>
            <a:r>
              <a:rPr lang="sl-SI" altLang="sl-S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EB2820-C914-4A2B-9622-ADA9DAB559F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313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83671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4581128"/>
            <a:ext cx="6400800" cy="864096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/>
              <a:t>Click</a:t>
            </a:r>
            <a:r>
              <a:rPr lang="sl-SI" altLang="sl-SI" noProof="0" dirty="0"/>
              <a:t> to </a:t>
            </a:r>
            <a:r>
              <a:rPr lang="sl-SI" altLang="sl-SI" noProof="0" dirty="0" err="1"/>
              <a:t>edit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Master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subtitle</a:t>
            </a:r>
            <a:r>
              <a:rPr lang="sl-SI" altLang="sl-SI" noProof="0" dirty="0"/>
              <a:t> </a:t>
            </a:r>
            <a:r>
              <a:rPr lang="sl-SI" altLang="sl-SI" noProof="0" dirty="0" err="1"/>
              <a:t>style</a:t>
            </a:r>
            <a:endParaRPr lang="sl-SI" altLang="sl-SI" noProof="0" dirty="0"/>
          </a:p>
        </p:txBody>
      </p:sp>
    </p:spTree>
    <p:extLst>
      <p:ext uri="{BB962C8B-B14F-4D97-AF65-F5344CB8AC3E}">
        <p14:creationId xmlns:p14="http://schemas.microsoft.com/office/powerpoint/2010/main" val="31755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05081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3603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8685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506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1479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67084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1871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7714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2156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pic>
        <p:nvPicPr>
          <p:cNvPr id="1028" name="Slika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90P6BtWSA" TargetMode="External"/><Relationship Id="rId2" Type="http://schemas.openxmlformats.org/officeDocument/2006/relationships/hyperlink" Target="https://skupnost.sio.si/logi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shkininstitute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0%D1%81%D0%BD%D0%B5%D1%86%D0%BE%D0%B2,_%D0%92%D0%B8%D0%BA%D1%82%D0%BE%D1%80_%D0%9C%D0%B8%D1%85%D0%B0%D0%B9%D0%BB%D0%BE%D0%B2%D0%B8%D1%87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ru.wikipedia.org/wiki/%D0%96%D0%B0%D1%80-%D0%BF%D1%82%D0%B8%D1%86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E%D1%81%D0%BA%D0%B2%D0%B0" TargetMode="External"/><Relationship Id="rId5" Type="http://schemas.openxmlformats.org/officeDocument/2006/relationships/hyperlink" Target="https://ru.wikipedia.org/wiki/%D0%9C%D0%B0%D1%81%D0%BB%D1%8F%D0%BD%D0%B0%D1%8F_%D0%B6%D0%B8%D0%B2%D0%BE%D0%BF%D0%B8%D1%81%D1%8C" TargetMode="External"/><Relationship Id="rId4" Type="http://schemas.openxmlformats.org/officeDocument/2006/relationships/hyperlink" Target="https://ru.wikipedia.org/wiki/18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Z_8WhfNECU" TargetMode="External"/><Relationship Id="rId2" Type="http://schemas.openxmlformats.org/officeDocument/2006/relationships/hyperlink" Target="Poro&#269;ilo_ruska_bralna_zna&#269;ka_2018_1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68;aepitie_Rossii_1.jpg" TargetMode="External"/><Relationship Id="rId4" Type="http://schemas.openxmlformats.org/officeDocument/2006/relationships/hyperlink" Target="http://www.chukfamily.ru/kornei/tales/doktor-ajbolit-po-gyu-loftingu-chast-pervaya-puteshestvie-v-stranu-obezya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F:\1_Ru&#353;&#269;ina\RCZK\Pu&#353;kinski_dan\2019\Pu&#353;kinski_dan\IMG_6742.JPG" TargetMode="External"/><Relationship Id="rId2" Type="http://schemas.openxmlformats.org/officeDocument/2006/relationships/hyperlink" Target="file:///F:\1_Ru&#353;&#269;ina\RCZK\Pu&#353;kinski_dan\2019\Pu&#353;kinski_dan\IMG_673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1_Ru&#353;&#269;ina\RCZK\Pu&#353;kinski_dan\2019\Pu&#353;kinski_dan\IMG_6772.JPG" TargetMode="External"/><Relationship Id="rId5" Type="http://schemas.openxmlformats.org/officeDocument/2006/relationships/hyperlink" Target="file:///F:\1_Ru&#353;&#269;ina\RCZK\Pu&#353;kinski_dan\2019\Pu&#353;kinski_dan\IMG_6769.JPG" TargetMode="External"/><Relationship Id="rId4" Type="http://schemas.openxmlformats.org/officeDocument/2006/relationships/hyperlink" Target="file:///F:\1_Ru&#353;&#269;ina\RCZK\Pu&#353;kinski_dan\2019\Pu&#353;kinski_dan\IMG_676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upnost.sio.si/enrol/index.php?id=94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0" y="332656"/>
            <a:ext cx="9432602" cy="1470025"/>
          </a:xfrm>
        </p:spPr>
        <p:txBody>
          <a:bodyPr/>
          <a:lstStyle/>
          <a:p>
            <a:pPr algn="ctr"/>
            <a:r>
              <a:rPr lang="sl-SI" altLang="sl-SI" sz="4800" dirty="0">
                <a:latin typeface="Candara" panose="020E0502030303020204" pitchFamily="34" charset="0"/>
              </a:rPr>
              <a:t>Študijska skupina </a:t>
            </a:r>
            <a:br>
              <a:rPr lang="sl-SI" altLang="sl-SI" sz="4800" dirty="0">
                <a:latin typeface="Candara" panose="020E0502030303020204" pitchFamily="34" charset="0"/>
              </a:rPr>
            </a:br>
            <a:r>
              <a:rPr lang="sl-SI" altLang="sl-SI" sz="4800" dirty="0">
                <a:latin typeface="Candara" panose="020E0502030303020204" pitchFamily="34" charset="0"/>
              </a:rPr>
              <a:t>RUŠČINA  OŠ</a:t>
            </a:r>
          </a:p>
        </p:txBody>
      </p:sp>
      <p:sp>
        <p:nvSpPr>
          <p:cNvPr id="3075" name="Podnaslov 2"/>
          <p:cNvSpPr>
            <a:spLocks noGrp="1"/>
          </p:cNvSpPr>
          <p:nvPr>
            <p:ph type="subTitle" idx="1"/>
          </p:nvPr>
        </p:nvSpPr>
        <p:spPr>
          <a:xfrm>
            <a:off x="-1684499" y="5267352"/>
            <a:ext cx="6400800" cy="863600"/>
          </a:xfrm>
        </p:spPr>
        <p:txBody>
          <a:bodyPr/>
          <a:lstStyle/>
          <a:p>
            <a:r>
              <a:rPr lang="sl-SI" altLang="sl-SI" dirty="0">
                <a:solidFill>
                  <a:schemeClr val="bg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Mojca Ekart Dvorščak, ZRSŠ</a:t>
            </a:r>
          </a:p>
          <a:p>
            <a:r>
              <a:rPr lang="sl-SI" altLang="sl-SI" dirty="0">
                <a:solidFill>
                  <a:schemeClr val="bg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27.08.2019</a:t>
            </a:r>
          </a:p>
        </p:txBody>
      </p:sp>
      <p:pic>
        <p:nvPicPr>
          <p:cNvPr id="6" name="Slika 5" descr="Slika, ki vsebuje besede nebo, zunanje, stavba, voda&#10;&#10;Opis je samodejno ustvarjen">
            <a:extLst>
              <a:ext uri="{FF2B5EF4-FFF2-40B4-BE49-F238E27FC236}">
                <a16:creationId xmlns:a16="http://schemas.microsoft.com/office/drawing/2014/main" id="{38A0FCB3-5299-419B-A3C9-0423F3C8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2399"/>
            <a:ext cx="9144000" cy="3406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" y="701824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altLang="sl-SI" sz="3600" dirty="0">
                <a:solidFill>
                  <a:srgbClr val="FF0000"/>
                </a:solidFill>
                <a:latin typeface="Candara" panose="020E0502030303020204" pitchFamily="34" charset="0"/>
              </a:rPr>
              <a:t>Spletna učilnica</a:t>
            </a:r>
            <a:br>
              <a:rPr lang="sl-SI" altLang="sl-SI" sz="3600" dirty="0">
                <a:latin typeface="Candara" panose="020E0502030303020204" pitchFamily="34" charset="0"/>
              </a:rPr>
            </a:br>
            <a:r>
              <a:rPr lang="sl-SI" altLang="sl-SI" sz="2000" b="0" u="sng" dirty="0">
                <a:solidFill>
                  <a:srgbClr val="0070C0"/>
                </a:solidFill>
                <a:latin typeface="Candara" panose="020E0502030303020204" pitchFamily="34" charset="0"/>
                <a:hlinkClick r:id="rId2"/>
              </a:rPr>
              <a:t>https://skupnost.sio.si/login/index.php</a:t>
            </a:r>
            <a:br>
              <a:rPr lang="sl-SI" altLang="sl-SI" sz="2000" b="0" u="sng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br>
              <a:rPr lang="sl-SI" altLang="sl-SI" sz="2000" b="0" u="sng" dirty="0">
                <a:solidFill>
                  <a:srgbClr val="0070C0"/>
                </a:solidFill>
                <a:latin typeface="Candara" panose="020E0502030303020204" pitchFamily="34" charset="0"/>
              </a:rPr>
            </a:br>
            <a:r>
              <a:rPr lang="sl-SI" altLang="sl-SI" sz="2000" b="0" dirty="0">
                <a:solidFill>
                  <a:schemeClr val="tx1"/>
                </a:solidFill>
                <a:latin typeface="Candara" panose="020E0502030303020204" pitchFamily="34" charset="0"/>
              </a:rPr>
              <a:t>Ključ za prijavo: </a:t>
            </a:r>
            <a:r>
              <a:rPr lang="sl-SI" dirty="0"/>
              <a:t>pushkin1799</a:t>
            </a:r>
            <a:br>
              <a:rPr lang="sl-SI" altLang="sl-SI" sz="4000" dirty="0">
                <a:latin typeface="Candara" panose="020E0502030303020204" pitchFamily="34" charset="0"/>
              </a:rPr>
            </a:br>
            <a:br>
              <a:rPr lang="sl-SI" altLang="sl-SI" sz="4000" dirty="0">
                <a:latin typeface="Candara" panose="020E0502030303020204" pitchFamily="34" charset="0"/>
              </a:rPr>
            </a:br>
            <a:endParaRPr lang="sl-SI" altLang="sl-SI" b="0" dirty="0">
              <a:latin typeface="Candara" panose="020E0502030303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476" y="1844824"/>
            <a:ext cx="8229600" cy="4133850"/>
          </a:xfrm>
        </p:spPr>
        <p:txBody>
          <a:bodyPr/>
          <a:lstStyle/>
          <a:p>
            <a:pPr eaLnBrk="1" hangingPunct="1"/>
            <a:endParaRPr lang="sl-SI" altLang="sl-SI" sz="280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dirty="0">
                <a:latin typeface="Candara" panose="020E0502030303020204" pitchFamily="34" charset="0"/>
                <a:hlinkClick r:id="rId3"/>
              </a:rPr>
              <a:t>https://www.youtube.com/watch?v=AZ90P6BtWSA</a:t>
            </a:r>
            <a:endParaRPr lang="sl-SI" altLang="sl-SI" sz="280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dirty="0">
                <a:latin typeface="Candara" panose="020E0502030303020204" pitchFamily="34" charset="0"/>
                <a:hlinkClick r:id="rId4"/>
              </a:rPr>
              <a:t>https://pushkininstitute.ru/</a:t>
            </a:r>
            <a:r>
              <a:rPr lang="sl-SI" altLang="sl-SI" sz="2800" dirty="0">
                <a:latin typeface="Candara" panose="020E0502030303020204" pitchFamily="34" charset="0"/>
              </a:rPr>
              <a:t> </a:t>
            </a:r>
            <a:endParaRPr lang="ru-RU" altLang="sl-SI" sz="280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0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0877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sz="4000" dirty="0">
                <a:solidFill>
                  <a:srgbClr val="9966FF"/>
                </a:solidFill>
                <a:latin typeface="Candara" panose="020E0502030303020204" pitchFamily="34" charset="0"/>
              </a:rPr>
              <a:t>Прогулка по галерее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61F1497-BA9B-48A2-8D71-8CED5DA0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128"/>
            <a:ext cx="9144000" cy="50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5D67C242-04F6-4F1A-BA1F-CA64F3FE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048172"/>
            <a:ext cx="8229600" cy="413385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Kakšen naslov bi dal tej sliki? Kaj na sliki te je pritegnilo, da bi dal tak naslov?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Na kratko opiši, kaj vidiš na sliki!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Opazuj sliko nekaj minut in opiši, kakšne so barve (vesele, temne, živahne)!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Ali je slikar želel naslikati stvari takšne kot so v resnici ali jih je spremenil? Zakaj tako praviš?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V katero stoletje bi uvrstil sliko?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Poišči naslov v ruščini (na njem piše tudi ime avtorja in stoletje)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Poišči kartonček z zanimivostmi o tej sliki. </a:t>
            </a:r>
          </a:p>
          <a:p>
            <a:pPr>
              <a:buFontTx/>
              <a:buChar char="-"/>
            </a:pPr>
            <a:r>
              <a:rPr lang="sl-SI" sz="2000" dirty="0">
                <a:latin typeface="Candara" panose="020E0502030303020204" pitchFamily="34" charset="0"/>
              </a:rPr>
              <a:t>Na kratko predstavi sliko svojim sošolcem. Poskusi pritegniti njihovo pozornost z zanimivim podatkom (Ali ste vedeli, …) oz. zastavi jim vprašanje (Zakaj imajo junaki različna pokrivala?)</a:t>
            </a: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38A660-0C34-461F-AE87-E5C185CC7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966" y="476672"/>
            <a:ext cx="82296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sz="4000" dirty="0">
                <a:solidFill>
                  <a:srgbClr val="9966FF"/>
                </a:solidFill>
                <a:latin typeface="Candara" panose="020E0502030303020204" pitchFamily="34" charset="0"/>
              </a:rPr>
              <a:t>Прогулка по галерее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2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3156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7110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sz="1800" dirty="0">
                <a:latin typeface="Candara" panose="020E0502030303020204" pitchFamily="34" charset="0"/>
              </a:rPr>
              <a:t>Сюжет картины рассказывает историю Ивана Царевича, который в одной из русских сказок отправляется за </a:t>
            </a:r>
            <a:r>
              <a:rPr lang="ru-RU" sz="1800" dirty="0">
                <a:latin typeface="Candara" panose="020E0502030303020204" pitchFamily="34" charset="0"/>
                <a:hlinkClick r:id="rId2" tooltip="Жар-птица"/>
              </a:rPr>
              <a:t>Жар-птицей</a:t>
            </a:r>
            <a:r>
              <a:rPr lang="ru-RU" sz="1800" dirty="0">
                <a:latin typeface="Candara" panose="020E0502030303020204" pitchFamily="34" charset="0"/>
              </a:rPr>
              <a:t>, что повадилась воровать яблоки в царском саду. Здесь Иван Царевич возвращается с победой. Рядом с ним находится большая клетка, в которой сидит пойманная Жар-птица. Летающий ковёр Ивану Царевичу подарила Баба-Яга. Иван-Царевич с Жар-птицей на разноцветном ковре представляют собой центральный сюжет, который ярко отличается от унылого пейзажа вокруг. Раннее утро и первые сполохи нового дня символизируют окончание тяжёлых скитаний Ивана и вызывают у зрителя яркие, светлые и положительные эмоции</a:t>
            </a:r>
            <a:endParaRPr lang="sl-SI" altLang="sl-SI" sz="2000" kern="0" dirty="0">
              <a:latin typeface="Candara" panose="020E0502030303020204" pitchFamily="34" charset="0"/>
            </a:endParaRPr>
          </a:p>
        </p:txBody>
      </p:sp>
      <p:sp>
        <p:nvSpPr>
          <p:cNvPr id="6" name="Označba mesta vsebine 6">
            <a:extLst>
              <a:ext uri="{FF2B5EF4-FFF2-40B4-BE49-F238E27FC236}">
                <a16:creationId xmlns:a16="http://schemas.microsoft.com/office/drawing/2014/main" id="{0C84756C-3F96-453A-ACED-36C13025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76127"/>
            <a:ext cx="7134944" cy="3120025"/>
          </a:xfrm>
        </p:spPr>
        <p:txBody>
          <a:bodyPr/>
          <a:lstStyle/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>
              <a:buFontTx/>
              <a:buChar char="-"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sl-SI" sz="16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FE422CC-A8F0-439F-B9DD-E1B0A4557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6568"/>
              </p:ext>
            </p:extLst>
          </p:nvPr>
        </p:nvGraphicFramePr>
        <p:xfrm>
          <a:off x="202164" y="1149372"/>
          <a:ext cx="8229600" cy="21945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1012367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62051378"/>
                    </a:ext>
                  </a:extLst>
                </a:gridCol>
              </a:tblGrid>
              <a:tr h="280745"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75988"/>
                  </a:ext>
                </a:extLst>
              </a:tr>
              <a:tr h="280745">
                <a:tc>
                  <a:txBody>
                    <a:bodyPr/>
                    <a:lstStyle/>
                    <a:p>
                      <a:pPr algn="ctr"/>
                      <a:endParaRPr lang="sl-SI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8864134"/>
                  </a:ext>
                </a:extLst>
              </a:tr>
              <a:tr h="28074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  <a:hlinkClick r:id="rId3" tooltip="Васнецов, Виктор Михайлович"/>
                        </a:rPr>
                        <a:t>Виктор Михайлович Васнецов</a:t>
                      </a:r>
                      <a:endParaRPr lang="ru-RU" b="1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64038"/>
                  </a:ext>
                </a:extLst>
              </a:tr>
              <a:tr h="28074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Ковёр-самолёт</a:t>
                      </a:r>
                      <a:r>
                        <a:rPr lang="ru-RU">
                          <a:effectLst/>
                        </a:rPr>
                        <a:t>. </a:t>
                      </a:r>
                      <a:r>
                        <a:rPr lang="ru-RU">
                          <a:effectLst/>
                          <a:hlinkClick r:id="rId4" tooltip="1880"/>
                        </a:rPr>
                        <a:t>1880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09020"/>
                  </a:ext>
                </a:extLst>
              </a:tr>
              <a:tr h="280745">
                <a:tc gridSpan="2"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Холст, </a:t>
                      </a:r>
                      <a:r>
                        <a:rPr lang="ru-RU">
                          <a:effectLst/>
                          <a:hlinkClick r:id="rId5" tooltip="Масляная живопись"/>
                        </a:rPr>
                        <a:t>Масло</a:t>
                      </a:r>
                      <a:r>
                        <a:rPr lang="ru-RU">
                          <a:effectLst/>
                        </a:rPr>
                        <a:t>. 165 × 297 см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353777"/>
                  </a:ext>
                </a:extLst>
              </a:tr>
              <a:tr h="28074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Дом-музей Виктора Михайловича Васнецова, </a:t>
                      </a:r>
                      <a:r>
                        <a:rPr lang="ru-RU" dirty="0">
                          <a:effectLst/>
                          <a:hlinkClick r:id="rId6" tooltip="Москва"/>
                        </a:rPr>
                        <a:t>Москва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5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12553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061F1497-BA9B-48A2-8D71-8CED5DA0B3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00834"/>
            <a:ext cx="2867744" cy="15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61351" y="257306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sz="4000" dirty="0">
                <a:solidFill>
                  <a:srgbClr val="9966FF"/>
                </a:solidFill>
                <a:latin typeface="Candara" panose="020E0502030303020204" pitchFamily="34" charset="0"/>
              </a:rPr>
              <a:t>Прогулка по галерее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pic>
        <p:nvPicPr>
          <p:cNvPr id="6" name="Slika 5" descr="Povezana slika">
            <a:extLst>
              <a:ext uri="{FF2B5EF4-FFF2-40B4-BE49-F238E27FC236}">
                <a16:creationId xmlns:a16="http://schemas.microsoft.com/office/drawing/2014/main" id="{92CA46B6-9A12-4100-A56D-E141287CBCC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0" y="856060"/>
            <a:ext cx="3816424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Rezultat iskanja slik za кандинский">
            <a:extLst>
              <a:ext uri="{FF2B5EF4-FFF2-40B4-BE49-F238E27FC236}">
                <a16:creationId xmlns:a16="http://schemas.microsoft.com/office/drawing/2014/main" id="{51DA84DC-9E47-4A36-8BAA-E5C68F7F34D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133" y="3525705"/>
            <a:ext cx="3701933" cy="264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Rezultat iskanja slik za črni kvadrat na beli podlagi">
            <a:extLst>
              <a:ext uri="{FF2B5EF4-FFF2-40B4-BE49-F238E27FC236}">
                <a16:creationId xmlns:a16="http://schemas.microsoft.com/office/drawing/2014/main" id="{E0B619E8-7243-4BC1-91B3-10135AF5C22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353" y="885825"/>
            <a:ext cx="2246898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Slika, ki vsebuje besede zunanje, trava, stoječe, žival&#10;&#10;Opis je samodejno ustvarjen">
            <a:extLst>
              <a:ext uri="{FF2B5EF4-FFF2-40B4-BE49-F238E27FC236}">
                <a16:creationId xmlns:a16="http://schemas.microsoft.com/office/drawing/2014/main" id="{F30EA720-897C-4185-858D-D88416A220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78" y="95969"/>
            <a:ext cx="3340134" cy="2172392"/>
          </a:xfrm>
          <a:prstGeom prst="rect">
            <a:avLst/>
          </a:prstGeom>
        </p:spPr>
      </p:pic>
      <p:pic>
        <p:nvPicPr>
          <p:cNvPr id="13" name="Slika 12" descr="Slika, ki vsebuje besede besedilo, knjiga, stavba&#10;&#10;Opis je samodejno ustvarjen">
            <a:extLst>
              <a:ext uri="{FF2B5EF4-FFF2-40B4-BE49-F238E27FC236}">
                <a16:creationId xmlns:a16="http://schemas.microsoft.com/office/drawing/2014/main" id="{80A917CB-F823-44F1-8650-02D31BB96B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34" y="3523903"/>
            <a:ext cx="2489463" cy="31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19" y="1340768"/>
            <a:ext cx="8686800" cy="1143000"/>
          </a:xfrm>
        </p:spPr>
        <p:txBody>
          <a:bodyPr/>
          <a:lstStyle/>
          <a:p>
            <a:pPr algn="ctr" eaLnBrk="1" hangingPunct="1"/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endParaRPr lang="sl-SI" altLang="sl-SI" dirty="0">
              <a:solidFill>
                <a:srgbClr val="0099CC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C27F08-0918-40FA-9F90-7885EF74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19" y="1772816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Učenje v majhnih skupinah</a:t>
            </a:r>
          </a:p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Izmenjava znanja </a:t>
            </a:r>
          </a:p>
          <a:p>
            <a:pPr eaLnBrk="1" hangingPunct="1">
              <a:buFontTx/>
              <a:buChar char="-"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Skupinski cilj/ individualna odgovornost (člani so pozitivno soodvisni, vendar je vsak odgovoren za svoj del naloge)</a:t>
            </a:r>
          </a:p>
          <a:p>
            <a:pPr eaLnBrk="1" hangingPunct="1">
              <a:buFontTx/>
              <a:buChar char="-"/>
            </a:pPr>
            <a:endParaRPr lang="sl-SI" altLang="sl-SI" sz="24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endParaRPr lang="sl-SI" altLang="sl-SI" sz="2400" kern="0" dirty="0">
              <a:latin typeface="Candara" panose="020E0502030303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F6A2EB-3A73-4C64-8CE4-540E948B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802"/>
            <a:ext cx="8686800" cy="76605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</a:br>
            <a:r>
              <a:rPr lang="sl-SI" altLang="sl-SI" sz="2800" kern="0" dirty="0">
                <a:solidFill>
                  <a:srgbClr val="339966"/>
                </a:solidFill>
                <a:latin typeface="Candara" panose="020E0502030303020204" pitchFamily="34" charset="0"/>
              </a:rPr>
              <a:t>Sodelovalno učenje   </a:t>
            </a:r>
            <a:r>
              <a:rPr lang="sl-SI" altLang="sl-SI" sz="2000" b="0" kern="0" dirty="0">
                <a:solidFill>
                  <a:srgbClr val="339966"/>
                </a:solidFill>
                <a:latin typeface="Candara" panose="020E0502030303020204" pitchFamily="34" charset="0"/>
              </a:rPr>
              <a:t>(povzeto po publikaciji Učenje učenja (primeri metod za učitelje in šole, Maribor (2000)</a:t>
            </a:r>
            <a:br>
              <a:rPr lang="sl-SI" altLang="sl-SI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endParaRPr lang="sl-SI" altLang="sl-SI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19" y="1340768"/>
            <a:ext cx="8686800" cy="1143000"/>
          </a:xfrm>
        </p:spPr>
        <p:txBody>
          <a:bodyPr/>
          <a:lstStyle/>
          <a:p>
            <a:pPr algn="ctr" eaLnBrk="1" hangingPunct="1"/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endParaRPr lang="sl-SI" altLang="sl-SI" dirty="0">
              <a:solidFill>
                <a:srgbClr val="0099CC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CBF078-0B5A-4EBC-BB79-98C870BB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802"/>
            <a:ext cx="8686800" cy="76605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</a:br>
            <a: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  <a:t>PREDNOSTI </a:t>
            </a:r>
            <a:r>
              <a:rPr lang="sl-SI" altLang="sl-SI" sz="2800" kern="0" dirty="0">
                <a:solidFill>
                  <a:srgbClr val="339966"/>
                </a:solidFill>
                <a:latin typeface="Candara" panose="020E0502030303020204" pitchFamily="34" charset="0"/>
              </a:rPr>
              <a:t>sodelovalnega učenja</a:t>
            </a:r>
            <a:br>
              <a:rPr lang="sl-SI" altLang="sl-SI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endParaRPr lang="sl-SI" altLang="sl-SI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C27F08-0918-40FA-9F90-7885EF74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712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4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Uporabne so za razvijanje </a:t>
            </a:r>
            <a:r>
              <a:rPr lang="sl-SI" altLang="sl-SI" sz="2800" b="1" kern="0" dirty="0">
                <a:latin typeface="Candara" panose="020E0502030303020204" pitchFamily="34" charset="0"/>
              </a:rPr>
              <a:t>kognicije </a:t>
            </a:r>
            <a:r>
              <a:rPr lang="sl-SI" altLang="sl-SI" sz="2800" kern="0" dirty="0">
                <a:latin typeface="Candara" panose="020E0502030303020204" pitchFamily="34" charset="0"/>
              </a:rPr>
              <a:t>(</a:t>
            </a:r>
            <a:r>
              <a:rPr lang="sl-SI" altLang="sl-SI" sz="2800" i="1" kern="0" dirty="0">
                <a:latin typeface="Candara" panose="020E0502030303020204" pitchFamily="34" charset="0"/>
              </a:rPr>
              <a:t>priklic, razumevanje, analizo, vrednotenje, utrjevanje in uporabo znanja</a:t>
            </a:r>
            <a:r>
              <a:rPr lang="sl-SI" altLang="sl-SI" sz="2800" kern="0" dirty="0">
                <a:latin typeface="Candara" panose="020E0502030303020204" pitchFamily="34" charset="0"/>
              </a:rPr>
              <a:t>) in </a:t>
            </a:r>
            <a:r>
              <a:rPr lang="sl-SI" altLang="sl-SI" sz="2800" b="1" kern="0" dirty="0">
                <a:latin typeface="Candara" panose="020E0502030303020204" pitchFamily="34" charset="0"/>
              </a:rPr>
              <a:t>socialnih veščin </a:t>
            </a:r>
            <a:r>
              <a:rPr lang="sl-SI" altLang="sl-SI" sz="2800" kern="0" dirty="0">
                <a:latin typeface="Candara" panose="020E0502030303020204" pitchFamily="34" charset="0"/>
              </a:rPr>
              <a:t>(</a:t>
            </a:r>
            <a:r>
              <a:rPr lang="sl-SI" altLang="sl-SI" sz="2800" i="1" kern="0" dirty="0">
                <a:latin typeface="Candara" panose="020E0502030303020204" pitchFamily="34" charset="0"/>
              </a:rPr>
              <a:t>aktivno poslušanje, izražanje stališč, reševanje konfliktov, iskanje soglasja, upoštevanje predlogov drugih</a:t>
            </a:r>
            <a:r>
              <a:rPr lang="sl-SI" altLang="sl-SI" sz="2800" kern="0" dirty="0">
                <a:latin typeface="Candara" panose="020E0502030303020204" pitchFamily="34" charset="0"/>
              </a:rPr>
              <a:t>)</a:t>
            </a: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Spodbuja učence, da so dejavni, da utemeljujejo svoje zamisli, navajajo razloge za rešitve in jih podkrepijo s primeri. </a:t>
            </a: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Sodelovalno učenje praviloma vodi do boljših dosežkov kot tekmovanje ali individualno učenje.</a:t>
            </a:r>
          </a:p>
          <a:p>
            <a:pPr eaLnBrk="1" hangingPunct="1">
              <a:buFontTx/>
              <a:buChar char="-"/>
            </a:pPr>
            <a:endParaRPr lang="sl-SI" altLang="sl-SI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3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19" y="1340768"/>
            <a:ext cx="8686800" cy="1143000"/>
          </a:xfrm>
        </p:spPr>
        <p:txBody>
          <a:bodyPr/>
          <a:lstStyle/>
          <a:p>
            <a:pPr algn="ctr" eaLnBrk="1" hangingPunct="1"/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endParaRPr lang="sl-SI" altLang="sl-SI" dirty="0">
              <a:solidFill>
                <a:srgbClr val="0099CC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CBF078-0B5A-4EBC-BB79-98C870BB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802"/>
            <a:ext cx="8686800" cy="76605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</a:br>
            <a: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  <a:t>SLABOSTI sodelovalnega učenja</a:t>
            </a:r>
            <a:br>
              <a:rPr lang="sl-SI" altLang="sl-SI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endParaRPr lang="sl-SI" altLang="sl-SI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C27F08-0918-40FA-9F90-7885EF74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712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4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Potrebna je dobra vnaprejšnja priprava</a:t>
            </a:r>
          </a:p>
          <a:p>
            <a:pPr eaLnBrk="1" hangingPunct="1">
              <a:buFontTx/>
              <a:buChar char="-"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Učenci se morajo naučiti in navaditi tovrstnega dela</a:t>
            </a:r>
          </a:p>
          <a:p>
            <a:pPr eaLnBrk="1" hangingPunct="1">
              <a:buFontTx/>
              <a:buChar char="-"/>
            </a:pPr>
            <a:endParaRPr lang="sl-SI" altLang="sl-SI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4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19" y="1340768"/>
            <a:ext cx="8686800" cy="1143000"/>
          </a:xfrm>
        </p:spPr>
        <p:txBody>
          <a:bodyPr/>
          <a:lstStyle/>
          <a:p>
            <a:pPr algn="ctr" eaLnBrk="1" hangingPunct="1"/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0099CC"/>
                </a:solidFill>
                <a:latin typeface="Candara" panose="020E0502030303020204" pitchFamily="34" charset="0"/>
              </a:rPr>
            </a:br>
            <a:endParaRPr lang="sl-SI" altLang="sl-SI" dirty="0">
              <a:solidFill>
                <a:srgbClr val="0099CC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CBF078-0B5A-4EBC-BB79-98C870BB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802"/>
            <a:ext cx="8686800" cy="76605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b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</a:br>
            <a:r>
              <a:rPr lang="sl-SI" altLang="sl-SI" sz="2800" kern="0" dirty="0">
                <a:solidFill>
                  <a:srgbClr val="00CC99"/>
                </a:solidFill>
                <a:latin typeface="Candara" panose="020E0502030303020204" pitchFamily="34" charset="0"/>
              </a:rPr>
              <a:t>Nekaj struktur za sodelovalno učenje po Spencerju </a:t>
            </a:r>
            <a:r>
              <a:rPr lang="sl-SI" altLang="sl-SI" sz="2800" kern="0" dirty="0" err="1">
                <a:solidFill>
                  <a:srgbClr val="00CC99"/>
                </a:solidFill>
                <a:latin typeface="Candara" panose="020E0502030303020204" pitchFamily="34" charset="0"/>
              </a:rPr>
              <a:t>Kaganu</a:t>
            </a:r>
            <a:br>
              <a:rPr lang="sl-SI" altLang="sl-SI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endParaRPr lang="sl-SI" altLang="sl-SI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C27F08-0918-40FA-9F90-7885EF74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6712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400" kern="0" dirty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r>
              <a:rPr lang="sl-SI" altLang="sl-SI" sz="2800" kern="0" dirty="0" err="1">
                <a:latin typeface="Candara" panose="020E0502030303020204" pitchFamily="34" charset="0"/>
              </a:rPr>
              <a:t>Kaganove</a:t>
            </a:r>
            <a:r>
              <a:rPr lang="sl-SI" altLang="sl-SI" sz="2800" kern="0" dirty="0">
                <a:latin typeface="Candara" panose="020E0502030303020204" pitchFamily="34" charset="0"/>
              </a:rPr>
              <a:t> strukture so načini organiziranja interakcije v skupinah. </a:t>
            </a:r>
          </a:p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Svetovna kavarna</a:t>
            </a:r>
          </a:p>
          <a:p>
            <a:pPr eaLnBrk="1" hangingPunct="1">
              <a:buFontTx/>
              <a:buChar char="-"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>
              <a:buFontTx/>
              <a:buChar char="-"/>
            </a:pPr>
            <a:r>
              <a:rPr lang="sl-SI" altLang="sl-SI" sz="2800" kern="0" dirty="0">
                <a:latin typeface="Candara" panose="020E0502030303020204" pitchFamily="34" charset="0"/>
              </a:rPr>
              <a:t>Sprehod po galerijah</a:t>
            </a:r>
          </a:p>
          <a:p>
            <a:pPr eaLnBrk="1" hangingPunct="1">
              <a:buFontTx/>
              <a:buChar char="-"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r>
              <a:rPr lang="sl-SI" altLang="sl-SI" sz="2800" kern="0" dirty="0">
                <a:latin typeface="Candara" panose="020E0502030303020204" pitchFamily="34" charset="0"/>
              </a:rPr>
              <a:t>- Kopica drugih ….</a:t>
            </a:r>
          </a:p>
          <a:p>
            <a:pPr eaLnBrk="1" hangingPunct="1">
              <a:buFontTx/>
              <a:buChar char="-"/>
            </a:pPr>
            <a:endParaRPr lang="sl-SI" altLang="sl-SI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6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31003E6-9858-431F-BD67-099EB16A3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01" y="1916832"/>
            <a:ext cx="8548055" cy="344294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6C2A784-55F7-483F-A1E8-AA6ABB05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21" y="188640"/>
            <a:ext cx="8686800" cy="116630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Program srečanja</a:t>
            </a:r>
            <a:endParaRPr lang="sl-SI" altLang="sl-SI" sz="3600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76" y="18542"/>
            <a:ext cx="8229600" cy="1143000"/>
          </a:xfrm>
        </p:spPr>
        <p:txBody>
          <a:bodyPr/>
          <a:lstStyle/>
          <a:p>
            <a:pPr algn="ctr" eaLnBrk="1" hangingPunct="1"/>
            <a:r>
              <a:rPr lang="sl-SI" altLang="sl-SI" sz="3600" dirty="0">
                <a:solidFill>
                  <a:srgbClr val="9966FF"/>
                </a:solidFill>
                <a:latin typeface="Candara" panose="020E0502030303020204" pitchFamily="34" charset="0"/>
              </a:rPr>
              <a:t>Stanje ruščine v OŠ</a:t>
            </a:r>
            <a:br>
              <a:rPr lang="sl-SI" altLang="sl-SI" sz="36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C9C50A2-33A6-4E34-9BBA-D2AFB6413356}"/>
              </a:ext>
            </a:extLst>
          </p:cNvPr>
          <p:cNvSpPr/>
          <p:nvPr/>
        </p:nvSpPr>
        <p:spPr>
          <a:xfrm>
            <a:off x="3325901" y="5472929"/>
            <a:ext cx="4522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sl-SI" sz="1600" dirty="0">
                <a:latin typeface="Candara" panose="020E0502030303020204" pitchFamily="34" charset="0"/>
              </a:rPr>
              <a:t>VIR: Ministrstva za izobraževanje, znanost in šport</a:t>
            </a:r>
            <a:endParaRPr lang="sl-SI" sz="16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8E02E0E-7142-4ADC-9CA7-6DBE3024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89005"/>
              </p:ext>
            </p:extLst>
          </p:nvPr>
        </p:nvGraphicFramePr>
        <p:xfrm>
          <a:off x="1475656" y="836712"/>
          <a:ext cx="6192688" cy="4610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02797430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1094552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25697618"/>
                    </a:ext>
                  </a:extLst>
                </a:gridCol>
              </a:tblGrid>
              <a:tr h="338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Candara" panose="020E0502030303020204" pitchFamily="34" charset="0"/>
                        </a:rPr>
                        <a:t>Leto</a:t>
                      </a:r>
                      <a:endParaRPr lang="sl-SI" sz="18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Candara" panose="020E0502030303020204" pitchFamily="34" charset="0"/>
                        </a:rPr>
                        <a:t>Št. učencev (ruščina kot obvezni izbirni predmet)</a:t>
                      </a:r>
                      <a:endParaRPr lang="sl-SI" sz="18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Št. šol 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037720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2018/2019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75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 5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7255069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2017/2018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40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endParaRPr lang="sl-SI" sz="18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752264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2016/2017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53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823121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2015/2016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57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7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873880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2014/2015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93</a:t>
                      </a:r>
                      <a:endParaRPr lang="sl-SI" sz="1800" b="1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22056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2013/2014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sl-SI" sz="1800" b="1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082296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2012/2013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80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1261162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2011/2012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69</a:t>
                      </a:r>
                      <a:endParaRPr lang="sl-SI" sz="1800" b="1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9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152928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2010/2011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58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831276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2009/2010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65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8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732871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2008/2009</a:t>
                      </a:r>
                      <a:endParaRPr lang="sl-SI" sz="1800" b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55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379291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2007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/2008</a:t>
                      </a: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</a:rPr>
                        <a:t>21</a:t>
                      </a:r>
                      <a:endParaRPr lang="sl-SI" sz="1800" b="1" dirty="0">
                        <a:solidFill>
                          <a:srgbClr val="FF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sl-SI" sz="18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75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40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88" y="753393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33" y="1791637"/>
            <a:ext cx="8686800" cy="47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 err="1">
                <a:latin typeface="Candara" panose="020E0502030303020204" pitchFamily="34" charset="0"/>
              </a:rPr>
              <a:t>Rusijada</a:t>
            </a:r>
            <a:r>
              <a:rPr lang="sl-SI" altLang="sl-SI" sz="2800" kern="0" dirty="0">
                <a:latin typeface="Candara" panose="020E0502030303020204" pitchFamily="34" charset="0"/>
              </a:rPr>
              <a:t> 2019 (8 osnovnih šol)</a:t>
            </a: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Ruski bralni projekt </a:t>
            </a:r>
            <a:r>
              <a:rPr lang="ru-RU" sz="2800" dirty="0">
                <a:solidFill>
                  <a:srgbClr val="9966FF"/>
                </a:solidFill>
                <a:latin typeface="Candara" panose="020E0502030303020204" pitchFamily="34" charset="0"/>
              </a:rPr>
              <a:t>ЧИТАТЬ – ЭТО КРУТО!</a:t>
            </a: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Srečanje osnovnošolcev </a:t>
            </a:r>
            <a:r>
              <a:rPr lang="ru-RU" altLang="sl-SI" sz="2800" kern="0" dirty="0">
                <a:solidFill>
                  <a:srgbClr val="9966FF"/>
                </a:solidFill>
                <a:latin typeface="Candara" panose="020E0502030303020204" pitchFamily="34" charset="0"/>
              </a:rPr>
              <a:t>День</a:t>
            </a:r>
            <a:r>
              <a:rPr lang="sl-SI" altLang="sl-SI" sz="2800" kern="0" dirty="0">
                <a:solidFill>
                  <a:srgbClr val="9966FF"/>
                </a:solidFill>
                <a:latin typeface="Candara" panose="020E0502030303020204" pitchFamily="34" charset="0"/>
              </a:rPr>
              <a:t> </a:t>
            </a:r>
            <a:r>
              <a:rPr lang="ru-RU" altLang="sl-SI" sz="2800" kern="0" dirty="0">
                <a:solidFill>
                  <a:srgbClr val="9966FF"/>
                </a:solidFill>
                <a:latin typeface="Candara" panose="020E0502030303020204" pitchFamily="34" charset="0"/>
              </a:rPr>
              <a:t>Пушкина</a:t>
            </a:r>
            <a:endParaRPr lang="sl-SI" altLang="sl-SI" sz="2800" kern="0" dirty="0">
              <a:solidFill>
                <a:srgbClr val="9966FF"/>
              </a:solidFill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Priprava gradiv</a:t>
            </a: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4D7E3A1-B1A9-4F32-8FF5-668F1CD8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8" y="359054"/>
            <a:ext cx="8686800" cy="1166304"/>
          </a:xfrm>
          <a:prstGeom prst="rect">
            <a:avLst/>
          </a:prstGeom>
          <a:solidFill>
            <a:srgbClr val="00B0F0">
              <a:alpha val="12000"/>
            </a:srgbClr>
          </a:solidFill>
          <a:ln cap="rnd">
            <a:solidFill>
              <a:schemeClr val="bg2"/>
            </a:solidFill>
            <a:prstDash val="dash"/>
          </a:ln>
          <a:effectLst>
            <a:innerShdw blurRad="1270000" dist="50800" dir="15600000">
              <a:prstClr val="black">
                <a:alpha val="6000"/>
              </a:prstClr>
            </a:inn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  <a:t>Realizirani projekti v šolskem letu 2019/2020</a:t>
            </a:r>
            <a:endParaRPr lang="sl-SI" altLang="sl-SI" sz="3600" kern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4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88" y="753393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r>
              <a:rPr lang="sl-SI" dirty="0" err="1">
                <a:solidFill>
                  <a:srgbClr val="9966FF"/>
                </a:solidFill>
                <a:latin typeface="Candara" panose="020E0502030303020204" pitchFamily="34" charset="0"/>
              </a:rPr>
              <a:t>Rusijada</a:t>
            </a:r>
            <a: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  <a:t> 2019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693998"/>
            <a:ext cx="8686800" cy="47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marL="0" indent="0" eaLnBrk="1" hangingPunct="1">
              <a:buNone/>
            </a:pPr>
            <a:r>
              <a:rPr lang="sl-SI" altLang="sl-SI" sz="2800" kern="0" dirty="0">
                <a:latin typeface="Candara" panose="020E0502030303020204" pitchFamily="34" charset="0"/>
              </a:rPr>
              <a:t>8 osnovnih šol/18 šol</a:t>
            </a: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8" name="Slika 7" descr="Slika, ki vsebuje besede notranji, oseba, tla, moški&#10;&#10;Opis, ustvarjen z zelo visoko stopnjo zanesljivosti.">
            <a:extLst>
              <a:ext uri="{FF2B5EF4-FFF2-40B4-BE49-F238E27FC236}">
                <a16:creationId xmlns:a16="http://schemas.microsoft.com/office/drawing/2014/main" id="{0FB6FB2D-60BE-4BB6-82DC-E27286A8B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072" y="1896393"/>
            <a:ext cx="5688632" cy="37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8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88" y="753393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  <a:t>Ruski bralni projekt za osnovnošolce 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dirty="0">
                <a:solidFill>
                  <a:srgbClr val="9966FF"/>
                </a:solidFill>
                <a:latin typeface="Candara" panose="020E0502030303020204" pitchFamily="34" charset="0"/>
              </a:rPr>
              <a:t>ЧИТАТЬ – ЭТО КРУТО!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846398"/>
            <a:ext cx="8686800" cy="47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sl-SI" sz="2400" kern="0" dirty="0">
                <a:latin typeface="Candara" panose="020E0502030303020204" pitchFamily="34" charset="0"/>
                <a:hlinkClick r:id="rId2" action="ppaction://hlinkfile"/>
              </a:rPr>
              <a:t>Poročilo </a:t>
            </a:r>
            <a:endParaRPr lang="sl-SI" altLang="sl-SI" sz="2400" kern="0" dirty="0">
              <a:latin typeface="Candara" panose="020E0502030303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sl-SI" sz="2400" kern="0" dirty="0">
                <a:highlight>
                  <a:srgbClr val="FFFF00"/>
                </a:highlight>
                <a:latin typeface="Candara" panose="020E0502030303020204" pitchFamily="34" charset="0"/>
              </a:rPr>
              <a:t>Potrdila za mentorice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sl-SI" altLang="sl-SI" sz="2400" kern="0" dirty="0">
                <a:latin typeface="Candara" panose="020E0502030303020204" pitchFamily="34" charset="0"/>
              </a:rPr>
              <a:t>Predlogi besedil za šolsko leto 2019/2020:</a:t>
            </a:r>
            <a:endParaRPr lang="ru-RU" altLang="sl-SI" sz="24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400" kern="0" dirty="0">
                <a:latin typeface="Candara" panose="020E0502030303020204" pitchFamily="34" charset="0"/>
              </a:rPr>
              <a:t>Ena  krajša pesem </a:t>
            </a:r>
          </a:p>
          <a:p>
            <a:pPr eaLnBrk="1" hangingPunct="1"/>
            <a:r>
              <a:rPr lang="sl-SI" altLang="sl-SI" sz="2400" kern="0" dirty="0">
                <a:latin typeface="Candara" panose="020E0502030303020204" pitchFamily="34" charset="0"/>
              </a:rPr>
              <a:t>Odlomek enega klasičnega dela, ki je prevedeno v slovenščino (Puškinove pravljice, basni </a:t>
            </a:r>
            <a:r>
              <a:rPr lang="sl-SI" altLang="sl-SI" sz="2400" kern="0" dirty="0" err="1">
                <a:latin typeface="Candara" panose="020E0502030303020204" pitchFamily="34" charset="0"/>
              </a:rPr>
              <a:t>Krilova</a:t>
            </a:r>
            <a:r>
              <a:rPr lang="sl-SI" altLang="sl-SI" sz="2400" kern="0" dirty="0">
                <a:latin typeface="Candara" panose="020E0502030303020204" pitchFamily="34" charset="0"/>
              </a:rPr>
              <a:t>)</a:t>
            </a:r>
          </a:p>
          <a:p>
            <a:pPr eaLnBrk="1" hangingPunct="1"/>
            <a:r>
              <a:rPr lang="ru-RU" altLang="sl-SI" sz="2400" kern="0" dirty="0">
                <a:latin typeface="Candara" panose="020E0502030303020204" pitchFamily="34" charset="0"/>
              </a:rPr>
              <a:t>Гора самоцветов </a:t>
            </a:r>
            <a:r>
              <a:rPr lang="sl-SI" altLang="sl-SI" sz="2400" kern="0" dirty="0">
                <a:latin typeface="Candara" panose="020E0502030303020204" pitchFamily="34" charset="0"/>
              </a:rPr>
              <a:t>(</a:t>
            </a:r>
            <a:r>
              <a:rPr lang="ru-RU" altLang="sl-SI" sz="2400" kern="0" dirty="0">
                <a:latin typeface="Candara" panose="020E0502030303020204" pitchFamily="34" charset="0"/>
                <a:hlinkClick r:id="rId3"/>
              </a:rPr>
              <a:t>НУ ВОТ ЕЩЁ</a:t>
            </a:r>
            <a:r>
              <a:rPr lang="sl-SI" altLang="sl-SI" sz="2400" kern="0" dirty="0">
                <a:latin typeface="Candara" panose="020E0502030303020204" pitchFamily="34" charset="0"/>
              </a:rPr>
              <a:t>)</a:t>
            </a:r>
            <a:endParaRPr lang="ru-RU" altLang="sl-SI" sz="24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ru-RU" altLang="sl-SI" sz="2400" kern="0" dirty="0">
                <a:latin typeface="Candara" panose="020E0502030303020204" pitchFamily="34" charset="0"/>
                <a:hlinkClick r:id="rId4"/>
              </a:rPr>
              <a:t>ДОктор Айболит </a:t>
            </a:r>
            <a:endParaRPr lang="ru-RU" altLang="sl-SI" sz="24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400" kern="0" dirty="0">
                <a:latin typeface="Candara" panose="020E0502030303020204" pitchFamily="34" charset="0"/>
                <a:hlinkClick r:id="rId5" action="ppaction://hlinkfile"/>
              </a:rPr>
              <a:t>Ena kulturna tema</a:t>
            </a:r>
            <a:endParaRPr lang="ru-RU" altLang="sl-SI" sz="24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400" kern="0" dirty="0">
                <a:latin typeface="Candara" panose="020E0502030303020204" pitchFamily="34" charset="0"/>
              </a:rPr>
              <a:t>Eno sodobno krajše besedilo za mladostnike (prirejeno za OŠ)</a:t>
            </a:r>
            <a:r>
              <a:rPr lang="ru-RU" altLang="sl-SI" sz="2400" kern="0" dirty="0">
                <a:latin typeface="Candara" panose="020E0502030303020204" pitchFamily="34" charset="0"/>
              </a:rPr>
              <a:t> </a:t>
            </a:r>
            <a:r>
              <a:rPr lang="sl-SI" altLang="sl-SI" sz="2400" kern="0" dirty="0">
                <a:latin typeface="Candara" panose="020E0502030303020204" pitchFamily="34" charset="0"/>
              </a:rPr>
              <a:t>mogoče</a:t>
            </a:r>
          </a:p>
          <a:p>
            <a:pPr eaLnBrk="1" hangingPunct="1"/>
            <a:endParaRPr lang="sl-SI" altLang="sl-SI" sz="24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highlight>
                <a:srgbClr val="FFFF00"/>
              </a:highlight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58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88" y="753393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  <a:t>Srečanje osnovnošolcev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dirty="0">
                <a:solidFill>
                  <a:srgbClr val="9966FF"/>
                </a:solidFill>
                <a:latin typeface="Candara" panose="020E0502030303020204" pitchFamily="34" charset="0"/>
              </a:rPr>
              <a:t>ДЕНЬ ПУШКИНА!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12" y="1591022"/>
            <a:ext cx="8440576" cy="43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altLang="sl-SI" sz="2800" b="1" kern="0" dirty="0">
                <a:latin typeface="Candara" panose="020E0502030303020204" pitchFamily="34" charset="0"/>
              </a:rPr>
              <a:t>6</a:t>
            </a:r>
            <a:r>
              <a:rPr lang="sl-SI" altLang="sl-SI" sz="2800" b="1" kern="0" dirty="0">
                <a:latin typeface="Candara" panose="020E0502030303020204" pitchFamily="34" charset="0"/>
              </a:rPr>
              <a:t>.6. </a:t>
            </a:r>
            <a:r>
              <a:rPr lang="ru-RU" altLang="sl-SI" sz="2800" b="1" kern="0" dirty="0">
                <a:latin typeface="Candara" panose="020E0502030303020204" pitchFamily="34" charset="0"/>
              </a:rPr>
              <a:t>2019</a:t>
            </a:r>
            <a:r>
              <a:rPr lang="sl-SI" altLang="sl-SI" sz="2800" b="1" kern="0" dirty="0">
                <a:latin typeface="Candara" panose="020E0502030303020204" pitchFamily="34" charset="0"/>
              </a:rPr>
              <a:t> </a:t>
            </a:r>
            <a:r>
              <a:rPr lang="sl-SI" altLang="sl-SI" sz="2800" kern="0" dirty="0">
                <a:latin typeface="Candara" panose="020E0502030303020204" pitchFamily="34" charset="0"/>
              </a:rPr>
              <a:t>(RCZK, spomeniku Puškinu v Severnem parku)</a:t>
            </a: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Udeležba</a:t>
            </a:r>
            <a:r>
              <a:rPr lang="sl-SI" altLang="sl-SI" sz="2800" b="1" kern="0" dirty="0">
                <a:latin typeface="Candara" panose="020E0502030303020204" pitchFamily="34" charset="0"/>
              </a:rPr>
              <a:t>: 50 učencev </a:t>
            </a:r>
            <a:r>
              <a:rPr lang="sl-SI" altLang="sl-SI" sz="2800" kern="0" dirty="0">
                <a:latin typeface="Candara" panose="020E0502030303020204" pitchFamily="34" charset="0"/>
              </a:rPr>
              <a:t>iz </a:t>
            </a:r>
            <a:r>
              <a:rPr lang="sl-SI" altLang="sl-SI" sz="2800" b="1" kern="0" dirty="0">
                <a:latin typeface="Candara" panose="020E0502030303020204" pitchFamily="34" charset="0"/>
              </a:rPr>
              <a:t>4 šol</a:t>
            </a: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Obiskali smo </a:t>
            </a:r>
            <a:r>
              <a:rPr lang="sl-SI" altLang="sl-SI" sz="2800" kern="0" dirty="0">
                <a:latin typeface="Candara" panose="020E0502030303020204" pitchFamily="34" charset="0"/>
                <a:hlinkClick r:id="rId2" action="ppaction://hlinkfile"/>
              </a:rPr>
              <a:t>Ruski center</a:t>
            </a:r>
            <a:r>
              <a:rPr lang="sl-SI" altLang="sl-SI" sz="2800" kern="0" dirty="0">
                <a:latin typeface="Candara" panose="020E0502030303020204" pitchFamily="34" charset="0"/>
              </a:rPr>
              <a:t>, se razdelili v skupine in </a:t>
            </a:r>
            <a:r>
              <a:rPr lang="sl-SI" altLang="sl-SI" sz="2800" kern="0" dirty="0">
                <a:latin typeface="Candara" panose="020E0502030303020204" pitchFamily="34" charset="0"/>
                <a:hlinkClick r:id="rId3" action="ppaction://hlinkfile"/>
              </a:rPr>
              <a:t>reševali naloge </a:t>
            </a:r>
            <a:r>
              <a:rPr lang="sl-SI" altLang="sl-SI" sz="2800" kern="0" dirty="0">
                <a:latin typeface="Candara" panose="020E0502030303020204" pitchFamily="34" charset="0"/>
              </a:rPr>
              <a:t>na poti do Puškinovega spomenika. Tam smo </a:t>
            </a:r>
            <a:r>
              <a:rPr lang="sl-SI" altLang="sl-SI" sz="2800" kern="0" dirty="0">
                <a:latin typeface="Candara" panose="020E0502030303020204" pitchFamily="34" charset="0"/>
                <a:hlinkClick r:id="rId4" action="ppaction://hlinkfile"/>
              </a:rPr>
              <a:t>recitirali uvod v pesnitev </a:t>
            </a:r>
            <a:r>
              <a:rPr lang="sl-SI" altLang="sl-SI" sz="2800" kern="0" dirty="0">
                <a:latin typeface="Candara" panose="020E0502030303020204" pitchFamily="34" charset="0"/>
              </a:rPr>
              <a:t>   </a:t>
            </a:r>
            <a:r>
              <a:rPr lang="sl-SI" altLang="sl-SI" sz="2800" kern="0" dirty="0">
                <a:latin typeface="Candara" panose="020E0502030303020204" pitchFamily="34" charset="0"/>
                <a:hlinkClick r:id="rId5" action="ppaction://hlinkfile"/>
              </a:rPr>
              <a:t>Ruslan in Ljudmila </a:t>
            </a:r>
            <a:r>
              <a:rPr lang="ru-RU" altLang="sl-SI" sz="2800" kern="0" dirty="0">
                <a:latin typeface="Candara" panose="020E0502030303020204" pitchFamily="34" charset="0"/>
                <a:hlinkClick r:id="rId6" action="ppaction://hlinkfile"/>
              </a:rPr>
              <a:t>У Лукоморья дуб зелёный</a:t>
            </a:r>
            <a:r>
              <a:rPr lang="sl-SI" altLang="sl-SI" sz="2800" kern="0" dirty="0">
                <a:latin typeface="Candara" panose="020E0502030303020204" pitchFamily="34" charset="0"/>
              </a:rPr>
              <a:t>. </a:t>
            </a:r>
          </a:p>
          <a:p>
            <a:pPr marL="0" indent="0" eaLnBrk="1" hangingPunct="1">
              <a:buNone/>
            </a:pPr>
            <a:endParaRPr lang="sl-SI" altLang="sl-SI" sz="2800" b="1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6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988" y="753393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ru-RU" dirty="0">
                <a:solidFill>
                  <a:srgbClr val="9966FF"/>
                </a:solidFill>
                <a:latin typeface="Candara" panose="020E0502030303020204" pitchFamily="34" charset="0"/>
              </a:rPr>
              <a:t>ДЕНЬ ПУШКИНА!  2020</a:t>
            </a: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12" y="1278679"/>
            <a:ext cx="8686800" cy="47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Sreda (3. 6. ali 10. 6. 2020)</a:t>
            </a:r>
          </a:p>
          <a:p>
            <a:pPr eaLnBrk="1" hangingPunct="1"/>
            <a:r>
              <a:rPr lang="sl-SI" altLang="sl-SI" sz="2800" kern="0" dirty="0">
                <a:latin typeface="Candara" panose="020E0502030303020204" pitchFamily="34" charset="0"/>
              </a:rPr>
              <a:t>Ohranimo enak format?</a:t>
            </a:r>
          </a:p>
        </p:txBody>
      </p:sp>
      <p:pic>
        <p:nvPicPr>
          <p:cNvPr id="8" name="Slika 7" descr="Slika, ki vsebuje besede oseba, zunanje, nebo, drevo&#10;&#10;Opis je samodejno ustvarjen">
            <a:extLst>
              <a:ext uri="{FF2B5EF4-FFF2-40B4-BE49-F238E27FC236}">
                <a16:creationId xmlns:a16="http://schemas.microsoft.com/office/drawing/2014/main" id="{4214EDBD-392A-4314-A2DB-AAE09917B9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80" y="2842316"/>
            <a:ext cx="4715508" cy="3143672"/>
          </a:xfrm>
          <a:prstGeom prst="rect">
            <a:avLst/>
          </a:prstGeom>
        </p:spPr>
      </p:pic>
      <p:pic>
        <p:nvPicPr>
          <p:cNvPr id="10" name="Slika 9" descr="Slika, ki vsebuje besede oseba, stavba, zunanje, prst&#10;&#10;Opis je samodejno ustvarjen">
            <a:extLst>
              <a:ext uri="{FF2B5EF4-FFF2-40B4-BE49-F238E27FC236}">
                <a16:creationId xmlns:a16="http://schemas.microsoft.com/office/drawing/2014/main" id="{47909C2C-DF0D-41A3-81FD-571B9586F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59" y="3523506"/>
            <a:ext cx="2843808" cy="18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2144"/>
            <a:ext cx="8686800" cy="1143000"/>
          </a:xfrm>
        </p:spPr>
        <p:txBody>
          <a:bodyPr/>
          <a:lstStyle/>
          <a:p>
            <a:pPr algn="ctr"/>
            <a:br>
              <a:rPr lang="sl-SI" dirty="0"/>
            </a:br>
            <a:br>
              <a:rPr lang="sl-SI" dirty="0"/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br>
              <a:rPr lang="sl-SI" dirty="0">
                <a:solidFill>
                  <a:srgbClr val="9966FF"/>
                </a:solidFill>
                <a:latin typeface="Candara" panose="020E0502030303020204" pitchFamily="34" charset="0"/>
              </a:rPr>
            </a:br>
            <a:r>
              <a:rPr lang="sl-SI" dirty="0">
                <a:solidFill>
                  <a:srgbClr val="9966FF"/>
                </a:solidFill>
                <a:latin typeface="Candara" panose="020E0502030303020204" pitchFamily="34" charset="0"/>
                <a:hlinkClick r:id="rId2"/>
              </a:rPr>
              <a:t>Spletna učilnica za učitelje ruščine</a:t>
            </a:r>
            <a:br>
              <a:rPr lang="sl-SI" dirty="0"/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dirty="0">
                <a:solidFill>
                  <a:srgbClr val="FF0000"/>
                </a:solidFill>
                <a:latin typeface="Candara" panose="020E0502030303020204" pitchFamily="34" charset="0"/>
              </a:rPr>
            </a:br>
            <a:br>
              <a:rPr lang="sl-SI" altLang="sl-SI" sz="2800" dirty="0">
                <a:latin typeface="Candara" panose="020E0502030303020204" pitchFamily="34" charset="0"/>
              </a:rPr>
            </a:br>
            <a:endParaRPr lang="sl-SI" altLang="sl-SI" sz="2800" b="0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4015A-3564-414B-93E4-EECB2B97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88" y="9807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A0A4DC-A347-4CF1-9D1B-9D1E3B45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33128"/>
            <a:ext cx="86868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sl-SI" altLang="sl-SI" sz="2400" b="1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ndara" panose="020E0502030303020204" pitchFamily="34" charset="0"/>
            </a:endParaRPr>
          </a:p>
          <a:p>
            <a:pPr eaLnBrk="1" hangingPunct="1"/>
            <a:endParaRPr lang="sl-SI" altLang="sl-SI" sz="2800" kern="0" dirty="0">
              <a:latin typeface="Cambria" panose="020405030504060302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3FD4BDE-0D89-47C9-9E8B-58BDC447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12" y="1278679"/>
            <a:ext cx="8686800" cy="470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endParaRPr lang="sl-SI" altLang="sl-SI" sz="2800" kern="0" dirty="0">
              <a:latin typeface="Candara" panose="020E0502030303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47AB5A8-8784-4349-B2BA-55C63D17D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7" y="1314135"/>
            <a:ext cx="9066975" cy="42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42500"/>
      </p:ext>
    </p:extLst>
  </p:cSld>
  <p:clrMapOvr>
    <a:masterClrMapping/>
  </p:clrMapOvr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4259</TotalTime>
  <Words>623</Words>
  <Application>Microsoft Office PowerPoint</Application>
  <PresentationFormat>Diaprojekcija na zaslonu (4:3)</PresentationFormat>
  <Paragraphs>206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Cambria</vt:lpstr>
      <vt:lpstr>Candara</vt:lpstr>
      <vt:lpstr>predloga_prosojnice_v15</vt:lpstr>
      <vt:lpstr>Študijska skupina  RUŠČINA  OŠ</vt:lpstr>
      <vt:lpstr>PowerPointova predstavitev</vt:lpstr>
      <vt:lpstr>Stanje ruščine v OŠ </vt:lpstr>
      <vt:lpstr>       </vt:lpstr>
      <vt:lpstr>  Rusijada 2019     </vt:lpstr>
      <vt:lpstr>  Ruski bralni projekt za osnovnošolce  ЧИТАТЬ – ЭТО КРУТО!     </vt:lpstr>
      <vt:lpstr>  Srečanje osnovnošolcev ДЕНЬ ПУШКИНА!     </vt:lpstr>
      <vt:lpstr>   ДЕНЬ ПУШКИНА!  2020     </vt:lpstr>
      <vt:lpstr>    Spletna učilnica za učitelje ruščine    </vt:lpstr>
      <vt:lpstr>Spletna učilnica https://skupnost.sio.si/login/index.php  Ključ za prijavo: pushkin1799  </vt:lpstr>
      <vt:lpstr>   Прогулка по галерее     </vt:lpstr>
      <vt:lpstr>   Прогулка по галерее     </vt:lpstr>
      <vt:lpstr>PowerPointova predstavitev</vt:lpstr>
      <vt:lpstr>   Прогулка по галерее     </vt:lpstr>
      <vt:lpstr>   </vt:lpstr>
      <vt:lpstr>   </vt:lpstr>
      <vt:lpstr>   </vt:lpstr>
      <vt:lpstr>  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Mojca Ekart</cp:lastModifiedBy>
  <cp:revision>166</cp:revision>
  <dcterms:created xsi:type="dcterms:W3CDTF">2004-04-23T10:18:28Z</dcterms:created>
  <dcterms:modified xsi:type="dcterms:W3CDTF">2019-09-13T08:37:05Z</dcterms:modified>
</cp:coreProperties>
</file>