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0"/>
  </p:notesMasterIdLst>
  <p:handoutMasterIdLst>
    <p:handoutMasterId r:id="rId21"/>
  </p:handoutMasterIdLst>
  <p:sldIdLst>
    <p:sldId id="388" r:id="rId2"/>
    <p:sldId id="350" r:id="rId3"/>
    <p:sldId id="389" r:id="rId4"/>
    <p:sldId id="390" r:id="rId5"/>
    <p:sldId id="394" r:id="rId6"/>
    <p:sldId id="395" r:id="rId7"/>
    <p:sldId id="396" r:id="rId8"/>
    <p:sldId id="397" r:id="rId9"/>
    <p:sldId id="393" r:id="rId10"/>
    <p:sldId id="391" r:id="rId11"/>
    <p:sldId id="398" r:id="rId12"/>
    <p:sldId id="392" r:id="rId13"/>
    <p:sldId id="399" r:id="rId14"/>
    <p:sldId id="400" r:id="rId15"/>
    <p:sldId id="401" r:id="rId16"/>
    <p:sldId id="402" r:id="rId17"/>
    <p:sldId id="403" r:id="rId18"/>
    <p:sldId id="404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BBE0E3"/>
    <a:srgbClr val="B25B34"/>
    <a:srgbClr val="CC0000"/>
    <a:srgbClr val="FF0000"/>
    <a:srgbClr val="F5F8D4"/>
    <a:srgbClr val="00FF00"/>
    <a:srgbClr val="F4E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38" autoAdjust="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EC5FA-8A73-4D4B-BC58-DA4F9F683F47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CA821-5028-42C2-AA8F-0B1AE65D1A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1362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BC90B-6A09-48BD-8379-48866DF036D5}" type="datetimeFigureOut">
              <a:rPr lang="sl-SI" smtClean="0"/>
              <a:t>13. 05. 2019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5BED9-7238-4822-BBF4-07EDF2B9DA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6871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e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5BED9-7238-4822-BBF4-07EDF2B9DA70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7492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l-SI" noProof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sl-SI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7224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35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60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235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05486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944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447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728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52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401934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43122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pic>
        <p:nvPicPr>
          <p:cNvPr id="1028" name="Picture 7" descr="11_noga_druga_str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76925"/>
            <a:ext cx="9144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78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/>
              <a:t>DELOVNO SREČANJE RAVNATELJEV</a:t>
            </a:r>
            <a:br>
              <a:rPr lang="sl-SI" dirty="0" smtClean="0"/>
            </a:br>
            <a:r>
              <a:rPr lang="sl-SI" dirty="0" smtClean="0"/>
              <a:t>v poskusu </a:t>
            </a:r>
            <a:r>
              <a:rPr lang="sl-SI" dirty="0" err="1" smtClean="0"/>
              <a:t>RaP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BLED, 8.5.2019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5148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79162" y="-188411"/>
            <a:ext cx="8229600" cy="1143000"/>
          </a:xfrm>
        </p:spPr>
        <p:txBody>
          <a:bodyPr/>
          <a:lstStyle/>
          <a:p>
            <a:r>
              <a:rPr lang="sl-SI" u="sng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Vsebinska področja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065" y="954589"/>
            <a:ext cx="8777793" cy="4133850"/>
          </a:xfrm>
        </p:spPr>
        <p:txBody>
          <a:bodyPr/>
          <a:lstStyle/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zastopanost področij KD (1/3 področij v ponudbi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vključevanje učencev v različna vsebinska 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področja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možnost prehodov učencev med različnimi področij v naslednjem </a:t>
            </a:r>
            <a:r>
              <a:rPr lang="sl-SI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šol.l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medpredmetnost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oz. interdisciplinarna zasnovanost 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dejavnosti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zadovoljevanje učenčevih interesov, želja in potreb (kako boste to 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zagotavljali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vključenost staršev v sooblikovanje programa oz. nabor dejavnosti </a:t>
            </a:r>
            <a:r>
              <a:rPr lang="sl-SI" sz="20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-a (kako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zagotavljanje razvoja veščin 21. stol. pri razširjenem programu (kako bodo to spremljali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zagotavljanje izbirnosti vsebin, načel iz tretjega področja KD:</a:t>
            </a:r>
            <a:endParaRPr lang="sl-SI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Učna pomoč, DSP, dopolnilni in dodatni pouk, samostojno učenje, domače naloge, pevski zbor (načrtovani inovativni ukrepi</a:t>
            </a:r>
            <a:r>
              <a:rPr lang="sl-SI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5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u="sng" dirty="0" smtClean="0">
                <a:solidFill>
                  <a:srgbClr val="FF0000"/>
                </a:solidFill>
              </a:rPr>
              <a:t>organizacijski vidik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133850"/>
          </a:xfrm>
        </p:spPr>
        <p:txBody>
          <a:bodyPr/>
          <a:lstStyle/>
          <a:p>
            <a:pPr lvl="0"/>
            <a:r>
              <a:rPr lang="sl-SI" dirty="0" smtClean="0"/>
              <a:t>osnutek izvedbenega </a:t>
            </a:r>
            <a:r>
              <a:rPr lang="sl-SI" dirty="0"/>
              <a:t>modela razširjenega programa (izvedba dejavnosti razširjenega programa pred poukom, med poukom, po pouku,..)</a:t>
            </a:r>
          </a:p>
          <a:p>
            <a:pPr lvl="0"/>
            <a:r>
              <a:rPr lang="sl-SI" dirty="0"/>
              <a:t>homogene ali heterogene skupine učencev</a:t>
            </a:r>
          </a:p>
          <a:p>
            <a:pPr lvl="0"/>
            <a:r>
              <a:rPr lang="sl-SI" dirty="0"/>
              <a:t>izvajanje načela fleksibilnosti (možnost prehajanja med skupinami oz. dejavnostmi, prilagajanja časovne organizacije izvedbe dejavnosti …)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967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Izzivi in dileme / ravnatelj </a:t>
            </a:r>
            <a:r>
              <a:rPr lang="sl-SI" dirty="0" smtClean="0">
                <a:solidFill>
                  <a:srgbClr val="FF0000"/>
                </a:solidFill>
              </a:rPr>
              <a:t>ravnatelju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2836912"/>
          </a:xfrm>
        </p:spPr>
        <p:txBody>
          <a:bodyPr/>
          <a:lstStyle/>
          <a:p>
            <a:r>
              <a:rPr lang="sl-SI" dirty="0" smtClean="0"/>
              <a:t>Predstavitev povzetkov delavnic –ključne </a:t>
            </a:r>
            <a:r>
              <a:rPr lang="sl-SI" dirty="0"/>
              <a:t>ugotovitve in </a:t>
            </a:r>
            <a:r>
              <a:rPr lang="sl-SI" dirty="0" smtClean="0"/>
              <a:t>predlogi, </a:t>
            </a:r>
          </a:p>
          <a:p>
            <a:r>
              <a:rPr lang="sl-SI" dirty="0" smtClean="0"/>
              <a:t>Ravnatelji ravnateljem: </a:t>
            </a:r>
          </a:p>
          <a:p>
            <a:pPr lvl="1"/>
            <a:r>
              <a:rPr lang="sl-SI" dirty="0" smtClean="0"/>
              <a:t>drug </a:t>
            </a:r>
            <a:r>
              <a:rPr lang="sl-SI" dirty="0"/>
              <a:t>drugemu </a:t>
            </a:r>
            <a:r>
              <a:rPr lang="sl-SI" dirty="0" smtClean="0"/>
              <a:t>zastavljate </a:t>
            </a:r>
            <a:r>
              <a:rPr lang="sl-SI" dirty="0"/>
              <a:t>vprašanja in odgovarjajo nanje, </a:t>
            </a:r>
            <a:r>
              <a:rPr lang="sl-SI" dirty="0" smtClean="0"/>
              <a:t>komentirate, pojasnjujete. 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1859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8" y="260648"/>
            <a:ext cx="8867328" cy="1143000"/>
          </a:xfrm>
        </p:spPr>
        <p:txBody>
          <a:bodyPr/>
          <a:lstStyle/>
          <a:p>
            <a:pPr algn="ctr"/>
            <a:r>
              <a:rPr lang="sl-SI" sz="4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Kaj postoriti do pričetka </a:t>
            </a:r>
            <a:r>
              <a:rPr lang="sl-SI" sz="4000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šol.l</a:t>
            </a:r>
            <a:r>
              <a:rPr lang="sl-SI" sz="4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2019/20</a:t>
            </a:r>
            <a:br>
              <a:rPr lang="sl-SI" sz="4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4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(OPOMNIK)</a:t>
            </a:r>
            <a:endParaRPr lang="sl-SI" sz="4000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4133850"/>
          </a:xfrm>
        </p:spPr>
        <p:txBody>
          <a:bodyPr/>
          <a:lstStyle/>
          <a:p>
            <a:pPr lvl="0"/>
            <a:r>
              <a:rPr lang="sl-SI" dirty="0" smtClean="0"/>
              <a:t>Oddaja poročila </a:t>
            </a:r>
            <a:r>
              <a:rPr lang="sl-SI" dirty="0"/>
              <a:t>o izvajanju dejavnosti </a:t>
            </a:r>
            <a:r>
              <a:rPr lang="sl-SI" dirty="0" err="1"/>
              <a:t>Kurikularnega</a:t>
            </a:r>
            <a:r>
              <a:rPr lang="sl-SI" dirty="0"/>
              <a:t> dokumenta razširjenega programa </a:t>
            </a:r>
            <a:endParaRPr lang="sl-SI" dirty="0" smtClean="0"/>
          </a:p>
          <a:p>
            <a:pPr lvl="1"/>
            <a:r>
              <a:rPr lang="sl-SI" dirty="0"/>
              <a:t>N</a:t>
            </a:r>
            <a:r>
              <a:rPr lang="sl-SI" dirty="0" smtClean="0"/>
              <a:t>avodila prejmete </a:t>
            </a:r>
            <a:r>
              <a:rPr lang="sl-SI" dirty="0"/>
              <a:t>do </a:t>
            </a:r>
            <a:r>
              <a:rPr lang="sl-SI" dirty="0" smtClean="0"/>
              <a:t>20. </a:t>
            </a:r>
            <a:r>
              <a:rPr lang="sl-SI" dirty="0"/>
              <a:t>maja 2019:</a:t>
            </a:r>
          </a:p>
          <a:p>
            <a:pPr lvl="1"/>
            <a:r>
              <a:rPr lang="sl-SI" dirty="0"/>
              <a:t>Predloga za pripravo poročila </a:t>
            </a:r>
            <a:r>
              <a:rPr lang="sl-SI" dirty="0" smtClean="0"/>
              <a:t>(do 31.5.)</a:t>
            </a:r>
          </a:p>
          <a:p>
            <a:pPr lvl="1"/>
            <a:r>
              <a:rPr lang="sl-SI" dirty="0" smtClean="0"/>
              <a:t>Anketni </a:t>
            </a:r>
            <a:r>
              <a:rPr lang="sl-SI" dirty="0"/>
              <a:t>vprašalnik za strokovne delavce – v elektronski </a:t>
            </a:r>
            <a:r>
              <a:rPr lang="sl-SI" dirty="0" smtClean="0"/>
              <a:t>verziji (</a:t>
            </a:r>
            <a:r>
              <a:rPr lang="sl-SI" dirty="0"/>
              <a:t>do 31.5</a:t>
            </a:r>
            <a:r>
              <a:rPr lang="sl-SI" dirty="0" smtClean="0"/>
              <a:t>.)</a:t>
            </a:r>
            <a:endParaRPr lang="sl-SI" dirty="0"/>
          </a:p>
          <a:p>
            <a:pPr lvl="1"/>
            <a:r>
              <a:rPr lang="sl-SI" dirty="0"/>
              <a:t>Anketni vprašalnik za učence – v elektronski </a:t>
            </a:r>
            <a:r>
              <a:rPr lang="sl-SI" dirty="0" smtClean="0"/>
              <a:t>verziji</a:t>
            </a:r>
            <a:endParaRPr lang="sl-SI" dirty="0"/>
          </a:p>
          <a:p>
            <a:pPr marL="0" indent="0">
              <a:buNone/>
            </a:pPr>
            <a:r>
              <a:rPr lang="sl-SI" dirty="0" smtClean="0"/>
              <a:t>      (</a:t>
            </a:r>
            <a:r>
              <a:rPr lang="sl-SI" dirty="0"/>
              <a:t>do 31.5.)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7653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1520" y="404664"/>
            <a:ext cx="8229600" cy="5472608"/>
          </a:xfrm>
        </p:spPr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Do </a:t>
            </a:r>
            <a:r>
              <a:rPr lang="sl-SI" dirty="0" smtClean="0">
                <a:solidFill>
                  <a:srgbClr val="FF0000"/>
                </a:solidFill>
              </a:rPr>
              <a:t>1. 6. </a:t>
            </a:r>
            <a:r>
              <a:rPr lang="sl-SI" dirty="0" smtClean="0"/>
              <a:t>- oddaja ključnih podatkov, </a:t>
            </a:r>
            <a:r>
              <a:rPr lang="sl-SI" dirty="0"/>
              <a:t>ki jih MIZŠ potrebuje za pripravo podlag za sistemizacijo </a:t>
            </a:r>
            <a:endParaRPr lang="sl-SI" dirty="0" smtClean="0"/>
          </a:p>
          <a:p>
            <a:pPr lvl="1"/>
            <a:r>
              <a:rPr lang="sl-SI" sz="2000" i="1" dirty="0" smtClean="0"/>
              <a:t>(</a:t>
            </a:r>
            <a:r>
              <a:rPr lang="sl-SI" sz="2000" i="1" dirty="0"/>
              <a:t>število ur dejavnosti in </a:t>
            </a:r>
            <a:r>
              <a:rPr lang="sl-SI" sz="2000" i="1" dirty="0" smtClean="0"/>
              <a:t>št. skupin</a:t>
            </a:r>
            <a:r>
              <a:rPr lang="sl-SI" sz="2000" i="1" dirty="0"/>
              <a:t>, število ur, ki jih bodo izvajali strokovni delavci za posamezno dejavnost, število učencev, vključenih v posamezne </a:t>
            </a:r>
            <a:r>
              <a:rPr lang="sl-SI" sz="2000" i="1" dirty="0" smtClean="0"/>
              <a:t>dejavnosti).</a:t>
            </a:r>
          </a:p>
          <a:p>
            <a:pPr lvl="1"/>
            <a:r>
              <a:rPr lang="sl-SI" dirty="0" smtClean="0"/>
              <a:t>Izhodišče </a:t>
            </a:r>
            <a:r>
              <a:rPr lang="sl-SI" dirty="0"/>
              <a:t>za oblikovanje skupin učencev bo obstoječa zakonodaja oziroma obstoječi normativi za oblikovanje skupin in </a:t>
            </a:r>
            <a:r>
              <a:rPr lang="sl-SI" dirty="0" smtClean="0"/>
              <a:t>oddelkov</a:t>
            </a:r>
          </a:p>
          <a:p>
            <a:pPr lvl="1"/>
            <a:r>
              <a:rPr lang="sl-SI" dirty="0" smtClean="0"/>
              <a:t>Ravnatelji preglejte vpise učnih priprav ter realizacijo v e-aplikaciji. 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9988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4133850"/>
          </a:xfrm>
        </p:spPr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27., 28. in 29. maj </a:t>
            </a:r>
            <a:r>
              <a:rPr lang="sl-SI" dirty="0" smtClean="0">
                <a:solidFill>
                  <a:srgbClr val="FF0000"/>
                </a:solidFill>
              </a:rPr>
              <a:t>– </a:t>
            </a:r>
            <a:r>
              <a:rPr lang="sl-SI" dirty="0" smtClean="0"/>
              <a:t>organizirani bodo </a:t>
            </a:r>
            <a:r>
              <a:rPr lang="sl-SI" dirty="0"/>
              <a:t>dnevi konzultacij na sedežu ZRSŠ v Ljubljani, Poljanska </a:t>
            </a:r>
            <a:r>
              <a:rPr lang="sl-SI" dirty="0" smtClean="0"/>
              <a:t>28 </a:t>
            </a:r>
          </a:p>
          <a:p>
            <a:pPr lvl="1"/>
            <a:r>
              <a:rPr lang="sl-SI" dirty="0"/>
              <a:t>R</a:t>
            </a:r>
            <a:r>
              <a:rPr lang="sl-SI" dirty="0" smtClean="0"/>
              <a:t>avnatelji se boste prijavili </a:t>
            </a:r>
            <a:r>
              <a:rPr lang="sl-SI" dirty="0"/>
              <a:t>s konkretnimi vprašanji. Obrazec za prijavo </a:t>
            </a:r>
            <a:r>
              <a:rPr lang="sl-SI" dirty="0" smtClean="0"/>
              <a:t>boste </a:t>
            </a:r>
            <a:r>
              <a:rPr lang="sl-SI" dirty="0"/>
              <a:t>ravnatelji prejeli do 20.5.2019. </a:t>
            </a:r>
            <a:endParaRPr lang="sl-SI" dirty="0" smtClean="0"/>
          </a:p>
          <a:p>
            <a:pPr lvl="1"/>
            <a:r>
              <a:rPr lang="sl-SI" dirty="0" smtClean="0"/>
              <a:t>Po </a:t>
            </a:r>
            <a:r>
              <a:rPr lang="sl-SI" dirty="0"/>
              <a:t>tem srečanju pa bodo imeli še možnost individualnih konzultacij na območnih enotah ZRSŠ. O tem se bodo dogovarjali neposredno s predstojnico območne enote.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1744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Predvidene druge aktivnosti:</a:t>
            </a:r>
            <a:br>
              <a:rPr lang="sl-SI" dirty="0">
                <a:solidFill>
                  <a:srgbClr val="FF0000"/>
                </a:solidFill>
              </a:rPr>
            </a:b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9512" y="1413644"/>
            <a:ext cx="8229600" cy="892696"/>
          </a:xfrm>
        </p:spPr>
        <p:txBody>
          <a:bodyPr/>
          <a:lstStyle/>
          <a:p>
            <a:pPr marL="457200" lvl="1" indent="0">
              <a:buNone/>
            </a:pPr>
            <a:r>
              <a:rPr lang="sl-SI" dirty="0" smtClean="0"/>
              <a:t>4. 7. </a:t>
            </a:r>
            <a:r>
              <a:rPr lang="sl-SI" dirty="0"/>
              <a:t>– srečanje strokovnih delavcev TJ (TJ v 1.r, TJ kot vsebine IP, 2 TJ) </a:t>
            </a:r>
          </a:p>
          <a:p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335481" y="2924944"/>
            <a:ext cx="8351319" cy="2961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Zaradi </a:t>
            </a:r>
            <a:r>
              <a:rPr 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presoje potreb učiteljev bi želeli povratne informacije:</a:t>
            </a:r>
          </a:p>
          <a:p>
            <a:pPr marL="1143000" lvl="2" indent="-228600">
              <a:lnSpc>
                <a:spcPct val="107000"/>
              </a:lnSpc>
              <a:spcAft>
                <a:spcPts val="0"/>
              </a:spcAft>
              <a:buFont typeface="+mj-lt"/>
              <a:buAutoNum type="romanLcPeriod"/>
            </a:pPr>
            <a:r>
              <a:rPr 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Kako so bili </a:t>
            </a:r>
            <a:r>
              <a:rPr lang="sl-SI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strokovni delavci zadovoljni </a:t>
            </a:r>
            <a:r>
              <a:rPr 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izvedenim usposabljanjem za 1. področje (Duševno zdravje in blagostanje)?</a:t>
            </a:r>
          </a:p>
          <a:p>
            <a:pPr marL="1143000" lvl="2" indent="-228600">
              <a:lnSpc>
                <a:spcPct val="107000"/>
              </a:lnSpc>
              <a:spcAft>
                <a:spcPts val="0"/>
              </a:spcAft>
              <a:buFont typeface="+mj-lt"/>
              <a:buAutoNum type="romanLcPeriod"/>
            </a:pPr>
            <a:r>
              <a:rPr 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Kaj strokovni delavci konkretno še potrebujejo?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sl-S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Katere informacije še potrebujete, za pripravo napovedi ur in skupin ter načrtovanje novega šolskega leta?</a:t>
            </a: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85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Za </a:t>
            </a:r>
            <a:r>
              <a:rPr lang="sl-SI" dirty="0">
                <a:solidFill>
                  <a:srgbClr val="FF0000"/>
                </a:solidFill>
              </a:rPr>
              <a:t>naslednje šolsko leto</a:t>
            </a:r>
            <a:r>
              <a:rPr lang="sl-SI" dirty="0" smtClean="0">
                <a:solidFill>
                  <a:srgbClr val="FF0000"/>
                </a:solidFill>
              </a:rPr>
              <a:t>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Izvajala </a:t>
            </a:r>
            <a:r>
              <a:rPr lang="sl-SI" dirty="0"/>
              <a:t>se bo temeljita spremljava razvoja </a:t>
            </a:r>
            <a:r>
              <a:rPr lang="sl-SI"/>
              <a:t>veščin </a:t>
            </a:r>
            <a:r>
              <a:rPr lang="sl-SI" smtClean="0"/>
              <a:t>(</a:t>
            </a:r>
            <a:r>
              <a:rPr lang="sl-SI" dirty="0" err="1" smtClean="0"/>
              <a:t>Kurikularni</a:t>
            </a:r>
            <a:r>
              <a:rPr lang="sl-SI" dirty="0" smtClean="0"/>
              <a:t> dokument, str. 54). </a:t>
            </a:r>
          </a:p>
          <a:p>
            <a:pPr lvl="1"/>
            <a:r>
              <a:rPr lang="sl-SI" dirty="0" smtClean="0"/>
              <a:t>S </a:t>
            </a:r>
            <a:r>
              <a:rPr lang="sl-SI" dirty="0"/>
              <a:t>tem </a:t>
            </a:r>
            <a:r>
              <a:rPr lang="sl-SI" dirty="0" smtClean="0"/>
              <a:t>boste </a:t>
            </a:r>
            <a:r>
              <a:rPr lang="sl-SI" dirty="0"/>
              <a:t>natančneje seznanjeni v začetku naslednjega šolskega leta.</a:t>
            </a:r>
          </a:p>
          <a:p>
            <a:pPr lvl="1"/>
            <a:r>
              <a:rPr lang="sl-SI" dirty="0"/>
              <a:t>Spremljava izvajanja </a:t>
            </a:r>
            <a:r>
              <a:rPr lang="sl-SI" dirty="0" err="1"/>
              <a:t>RaP</a:t>
            </a:r>
            <a:r>
              <a:rPr lang="sl-SI" dirty="0"/>
              <a:t> bo potekala od oktobra dalje s strani ZRSŠ in </a:t>
            </a:r>
            <a:r>
              <a:rPr lang="sl-SI" dirty="0" smtClean="0"/>
              <a:t>MIZŠ</a:t>
            </a:r>
          </a:p>
          <a:p>
            <a:pPr lvl="1"/>
            <a:r>
              <a:rPr lang="sl-SI" dirty="0" smtClean="0"/>
              <a:t>Analiza priprav strokovnih delavcev iz e-aplikacije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1416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085584" cy="1143000"/>
          </a:xfrm>
        </p:spPr>
        <p:txBody>
          <a:bodyPr/>
          <a:lstStyle/>
          <a:p>
            <a:pPr algn="ctr"/>
            <a:r>
              <a:rPr lang="sl-SI" dirty="0" smtClean="0"/>
              <a:t>HVALA ZA SODELOVANJE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47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916832"/>
            <a:ext cx="8507288" cy="1143000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Priprava na izvajanje </a:t>
            </a:r>
            <a:r>
              <a:rPr lang="sl-SI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razširjenega programa v šol. </a:t>
            </a:r>
            <a: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letu 2019/20</a:t>
            </a:r>
            <a:r>
              <a:rPr lang="sl-SI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29208" y="4941168"/>
            <a:ext cx="8229600" cy="820688"/>
          </a:xfrm>
        </p:spPr>
        <p:txBody>
          <a:bodyPr/>
          <a:lstStyle/>
          <a:p>
            <a:pPr marL="0" indent="0" algn="ctr">
              <a:buNone/>
            </a:pPr>
            <a:r>
              <a:rPr lang="sl-SI" sz="2000" dirty="0" smtClean="0"/>
              <a:t>Dr. Stanka Preskar, mag. Renata Zupanc Grom</a:t>
            </a:r>
          </a:p>
          <a:p>
            <a:pPr marL="0" indent="0" algn="ctr">
              <a:buNone/>
            </a:pPr>
            <a:r>
              <a:rPr lang="sl-SI" sz="2000" dirty="0" smtClean="0"/>
              <a:t>Tatjana Krapše, Zavod RS za šolstvo </a:t>
            </a:r>
            <a:endParaRPr lang="sl-SI" sz="2000" dirty="0"/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 bwMode="auto">
          <a:xfrm>
            <a:off x="277281" y="3356992"/>
            <a:ext cx="8229600" cy="8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sl-SI" sz="2000" kern="0" dirty="0" smtClean="0">
                <a:solidFill>
                  <a:srgbClr val="C00000"/>
                </a:solidFill>
              </a:rPr>
              <a:t>Primeri praks, izzivi in rešitve</a:t>
            </a:r>
            <a:endParaRPr lang="sl-SI" sz="2000" kern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7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4036" y="-32077"/>
            <a:ext cx="8229600" cy="796781"/>
          </a:xfrm>
        </p:spPr>
        <p:txBody>
          <a:bodyPr/>
          <a:lstStyle/>
          <a:p>
            <a:r>
              <a:rPr lang="sl-SI" altLang="sl-SI" b="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Dnevni red srečanja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480229"/>
              </p:ext>
            </p:extLst>
          </p:nvPr>
        </p:nvGraphicFramePr>
        <p:xfrm>
          <a:off x="107504" y="915863"/>
          <a:ext cx="8856984" cy="4750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6472">
                  <a:extLst>
                    <a:ext uri="{9D8B030D-6E8A-4147-A177-3AD203B41FA5}">
                      <a16:colId xmlns:a16="http://schemas.microsoft.com/office/drawing/2014/main" val="252698884"/>
                    </a:ext>
                  </a:extLst>
                </a:gridCol>
                <a:gridCol w="6950512">
                  <a:extLst>
                    <a:ext uri="{9D8B030D-6E8A-4147-A177-3AD203B41FA5}">
                      <a16:colId xmlns:a16="http://schemas.microsoft.com/office/drawing/2014/main" val="2892475930"/>
                    </a:ext>
                  </a:extLst>
                </a:gridCol>
              </a:tblGrid>
              <a:tr h="6083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8.30  ̶  9.00     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28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Prihod udeležencev 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0681615"/>
                  </a:ext>
                </a:extLst>
              </a:tr>
              <a:tr h="86519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9.00  ̶  9.30     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28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Uvodni nagovor </a:t>
                      </a:r>
                      <a:r>
                        <a:rPr lang="sl-SI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(dr. Vinko Logaj, direktor Zavoda RS za šolstvo)</a:t>
                      </a:r>
                      <a:endParaRPr lang="sl-SI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864847"/>
                  </a:ext>
                </a:extLst>
              </a:tr>
              <a:tr h="14787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9.30  ̶ 11.00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Predstavitev izvedbenih modelov za naslednje šolsko leto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sl-SI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(predstojnice območnih enot ZRSŠ)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Predstavitev modelov v vsebinskem in organizacijskem smislu za šol. leto </a:t>
                      </a:r>
                      <a:r>
                        <a:rPr lang="sl-SI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2019/2020</a:t>
                      </a: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primeri dobrih praks šol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8126427"/>
                  </a:ext>
                </a:extLst>
              </a:tr>
              <a:tr h="4664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11.00  ̶  </a:t>
                      </a:r>
                      <a:r>
                        <a:rPr lang="sl-SI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11.30  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ODMOR  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117759"/>
                  </a:ext>
                </a:extLst>
              </a:tr>
              <a:tr h="6633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11.30  ̶  13.00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Ključni izzivi in dileme pri izvajanju modela </a:t>
                      </a:r>
                      <a:endParaRPr lang="sl-SI" sz="20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sl-SI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predstojnice območnih enot ZRSŠ)</a:t>
                      </a:r>
                      <a:endParaRPr lang="sl-SI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6893999"/>
                  </a:ext>
                </a:extLst>
              </a:tr>
              <a:tr h="6633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13.00  ̶  13.30</a:t>
                      </a:r>
                      <a:endParaRPr lang="sl-SI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Dogovori o izvajanju nalog do konca šolskega leta </a:t>
                      </a:r>
                      <a:endParaRPr lang="sl-SI" sz="20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sl-SI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dr. Stanka Preskar, Tatjana Krapše) </a:t>
                      </a:r>
                      <a:endParaRPr lang="sl-SI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329674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75856" y="1679628"/>
            <a:ext cx="756084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kumimoji="0" lang="sl-SI" altLang="sl-SI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1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DELAVNICA 9.30 – 11.00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133850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/>
              <a:t>Predstavitev izvedbenih modelov za naslednje šolsko leto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/>
              <a:t> </a:t>
            </a:r>
            <a:r>
              <a:rPr lang="sl-SI" sz="2800" dirty="0"/>
              <a:t>(predstojnice območnih enot ZRSŠ)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/>
              <a:t>Predstavitev modelov v vsebinskem in organizacijskem smislu za šol. leto 2019/2020, primeri dobrih praks šol</a:t>
            </a:r>
            <a:endParaRPr lang="sl-SI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1241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1. Skupina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: 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mag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. Irena Kumer, mag. Sonja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Zajc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214116"/>
              </p:ext>
            </p:extLst>
          </p:nvPr>
        </p:nvGraphicFramePr>
        <p:xfrm>
          <a:off x="457200" y="1844824"/>
          <a:ext cx="8229600" cy="33199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637049651"/>
                    </a:ext>
                  </a:extLst>
                </a:gridCol>
                <a:gridCol w="2511487">
                  <a:extLst>
                    <a:ext uri="{9D8B030D-6E8A-4147-A177-3AD203B41FA5}">
                      <a16:colId xmlns:a16="http://schemas.microsoft.com/office/drawing/2014/main" val="1417073606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17055435"/>
                    </a:ext>
                  </a:extLst>
                </a:gridCol>
                <a:gridCol w="3609193">
                  <a:extLst>
                    <a:ext uri="{9D8B030D-6E8A-4147-A177-3AD203B41FA5}">
                      <a16:colId xmlns:a16="http://schemas.microsoft.com/office/drawing/2014/main" val="406840398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907225995"/>
                    </a:ext>
                  </a:extLst>
                </a:gridCol>
                <a:gridCol w="956792">
                  <a:extLst>
                    <a:ext uri="{9D8B030D-6E8A-4147-A177-3AD203B41FA5}">
                      <a16:colId xmlns:a16="http://schemas.microsoft.com/office/drawing/2014/main" val="721098407"/>
                    </a:ext>
                  </a:extLst>
                </a:gridCol>
              </a:tblGrid>
              <a:tr h="7107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</a:rPr>
                        <a:t>O6E </a:t>
                      </a: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ZRSS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3581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Naziv šole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odd.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Št.uč.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52389881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MURSKA SOBOTA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Dvojezična osnovna šola Prosenjakovci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68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11546158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MURSKA SOBOTA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Fokovci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59810152"/>
                  </a:ext>
                </a:extLst>
              </a:tr>
              <a:tr h="2016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CELJE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Planina pri Sevnici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119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79545975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LJUBLJANA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Gabrovka – Dole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132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04572809"/>
                  </a:ext>
                </a:extLst>
              </a:tr>
              <a:tr h="2016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Zavod RS za šolstvo OE  KOPER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Dante Alighieri Izola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175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62500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11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Skupina: </a:t>
            </a:r>
            <a:b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mag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. Andreja Čuk, mag. Mariza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Skvarč</a:t>
            </a:r>
            <a:endParaRPr lang="sl-SI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865544"/>
              </p:ext>
            </p:extLst>
          </p:nvPr>
        </p:nvGraphicFramePr>
        <p:xfrm>
          <a:off x="306881" y="1628800"/>
          <a:ext cx="8507289" cy="34691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538227371"/>
                    </a:ext>
                  </a:extLst>
                </a:gridCol>
                <a:gridCol w="2571433">
                  <a:extLst>
                    <a:ext uri="{9D8B030D-6E8A-4147-A177-3AD203B41FA5}">
                      <a16:colId xmlns:a16="http://schemas.microsoft.com/office/drawing/2014/main" val="4286745337"/>
                    </a:ext>
                  </a:extLst>
                </a:gridCol>
                <a:gridCol w="146183">
                  <a:extLst>
                    <a:ext uri="{9D8B030D-6E8A-4147-A177-3AD203B41FA5}">
                      <a16:colId xmlns:a16="http://schemas.microsoft.com/office/drawing/2014/main" val="3929193749"/>
                    </a:ext>
                  </a:extLst>
                </a:gridCol>
                <a:gridCol w="3808895">
                  <a:extLst>
                    <a:ext uri="{9D8B030D-6E8A-4147-A177-3AD203B41FA5}">
                      <a16:colId xmlns:a16="http://schemas.microsoft.com/office/drawing/2014/main" val="1987078969"/>
                    </a:ext>
                  </a:extLst>
                </a:gridCol>
                <a:gridCol w="585984">
                  <a:extLst>
                    <a:ext uri="{9D8B030D-6E8A-4147-A177-3AD203B41FA5}">
                      <a16:colId xmlns:a16="http://schemas.microsoft.com/office/drawing/2014/main" val="1076162712"/>
                    </a:ext>
                  </a:extLst>
                </a:gridCol>
                <a:gridCol w="962746">
                  <a:extLst>
                    <a:ext uri="{9D8B030D-6E8A-4147-A177-3AD203B41FA5}">
                      <a16:colId xmlns:a16="http://schemas.microsoft.com/office/drawing/2014/main" val="220911479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OE ZRSS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R="3581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Naziv šole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odd.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err="1">
                          <a:solidFill>
                            <a:schemeClr val="tx1"/>
                          </a:solidFill>
                          <a:effectLst/>
                        </a:rPr>
                        <a:t>Št.uč</a:t>
                      </a: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99327812"/>
                  </a:ext>
                </a:extLst>
              </a:tr>
              <a:tr h="512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Zavod RS za šolstvo OE  NOVO MESTO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Osnovna šola Podbočje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150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7273583"/>
                  </a:ext>
                </a:extLst>
              </a:tr>
              <a:tr h="5372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Zavod RS za šolstvo OE  CELJE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Osnovna šola Frana Kocbeka Gornji Grad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155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43726800"/>
                  </a:ext>
                </a:extLst>
              </a:tr>
              <a:tr h="6353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Zavod RS za šolstvo OE  MURSKA SOBOTA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Osnovna šola Franceta Prešerna Črenšovci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12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189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49962425"/>
                  </a:ext>
                </a:extLst>
              </a:tr>
              <a:tr h="6353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Zavod RS za šolstvo OE  NOVO MESTO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Osnovna šola Cerklje ob Krki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15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effectLst/>
                        </a:rPr>
                        <a:t>199</a:t>
                      </a:r>
                      <a:endParaRPr lang="sl-S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94879407"/>
                  </a:ext>
                </a:extLst>
              </a:tr>
              <a:tr h="6353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Zavod RS za šolstvo OE  NOVA GORICA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Osnovna šola Lucijana Bratkoviča Bratuša Renče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11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237</a:t>
                      </a:r>
                      <a:endParaRPr lang="sl-S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65174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49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228600" y="332656"/>
            <a:ext cx="8686800" cy="1143000"/>
          </a:xfrm>
        </p:spPr>
        <p:txBody>
          <a:bodyPr/>
          <a:lstStyle/>
          <a:p>
            <a:pPr lvl="0"/>
            <a:r>
              <a:rPr lang="sl-SI" dirty="0" smtClean="0"/>
              <a:t>3. Skupina</a:t>
            </a:r>
            <a:r>
              <a:rPr lang="sl-SI" dirty="0"/>
              <a:t>: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mag</a:t>
            </a:r>
            <a:r>
              <a:rPr lang="sl-SI" dirty="0"/>
              <a:t>. Vera Bevc, mag. Alica Prinčič </a:t>
            </a:r>
            <a:r>
              <a:rPr lang="sl-SI" dirty="0" err="1"/>
              <a:t>Rholer</a:t>
            </a:r>
            <a:endParaRPr lang="sl-SI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496487"/>
              </p:ext>
            </p:extLst>
          </p:nvPr>
        </p:nvGraphicFramePr>
        <p:xfrm>
          <a:off x="457200" y="1772816"/>
          <a:ext cx="8229600" cy="3913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330538355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239896386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51436337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63294986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927504332"/>
                    </a:ext>
                  </a:extLst>
                </a:gridCol>
                <a:gridCol w="812776">
                  <a:extLst>
                    <a:ext uri="{9D8B030D-6E8A-4147-A177-3AD203B41FA5}">
                      <a16:colId xmlns:a16="http://schemas.microsoft.com/office/drawing/2014/main" val="2636475243"/>
                    </a:ext>
                  </a:extLst>
                </a:gridCol>
              </a:tblGrid>
              <a:tr h="7825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OE ZRSS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Naziv šole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odd.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Št.uč.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3207305"/>
                  </a:ext>
                </a:extLst>
              </a:tr>
              <a:tr h="4416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Zavod RS za šolstvo OE  KOPER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Dragotina Ketteja Ilirska Bistrica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331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99501311"/>
                  </a:ext>
                </a:extLst>
              </a:tr>
              <a:tr h="4416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Zavod RS za šolstvo OE  MARIBOR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Rače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349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8111440"/>
                  </a:ext>
                </a:extLst>
              </a:tr>
              <a:tr h="4416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Zavod RS za šolstvo OE  MARIBOR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Olge Meglič Ptuj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357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7758909"/>
                  </a:ext>
                </a:extLst>
              </a:tr>
              <a:tr h="7825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LJUBLJANA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Osnovna šola Ivana Kavčiča Izlake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359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88420247"/>
                  </a:ext>
                </a:extLst>
              </a:tr>
              <a:tr h="7825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Zavod RS za šolstvo OE  LJUBLJANA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Osnovna šola Ob </a:t>
                      </a:r>
                      <a:r>
                        <a:rPr lang="sl-SI" sz="1600" dirty="0" err="1">
                          <a:solidFill>
                            <a:schemeClr val="tx1"/>
                          </a:solidFill>
                          <a:effectLst/>
                        </a:rPr>
                        <a:t>Rinži</a:t>
                      </a: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 Kočevje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439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85460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01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4. Skupina</a:t>
            </a:r>
            <a:r>
              <a:rPr lang="sl-SI" dirty="0"/>
              <a:t>: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dr</a:t>
            </a:r>
            <a:r>
              <a:rPr lang="sl-SI" dirty="0"/>
              <a:t>. Nataša Potočnik, Nevenka Štraser  </a:t>
            </a:r>
            <a:br>
              <a:rPr lang="sl-SI" dirty="0"/>
            </a:b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432326"/>
              </p:ext>
            </p:extLst>
          </p:nvPr>
        </p:nvGraphicFramePr>
        <p:xfrm>
          <a:off x="179513" y="1772817"/>
          <a:ext cx="8784974" cy="31427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1797554287"/>
                    </a:ext>
                  </a:extLst>
                </a:gridCol>
                <a:gridCol w="3104783">
                  <a:extLst>
                    <a:ext uri="{9D8B030D-6E8A-4147-A177-3AD203B41FA5}">
                      <a16:colId xmlns:a16="http://schemas.microsoft.com/office/drawing/2014/main" val="2245211224"/>
                    </a:ext>
                  </a:extLst>
                </a:gridCol>
                <a:gridCol w="135577">
                  <a:extLst>
                    <a:ext uri="{9D8B030D-6E8A-4147-A177-3AD203B41FA5}">
                      <a16:colId xmlns:a16="http://schemas.microsoft.com/office/drawing/2014/main" val="3475057175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83626611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364505505"/>
                    </a:ext>
                  </a:extLst>
                </a:gridCol>
                <a:gridCol w="864094">
                  <a:extLst>
                    <a:ext uri="{9D8B030D-6E8A-4147-A177-3AD203B41FA5}">
                      <a16:colId xmlns:a16="http://schemas.microsoft.com/office/drawing/2014/main" val="3022974309"/>
                    </a:ext>
                  </a:extLst>
                </a:gridCol>
              </a:tblGrid>
              <a:tr h="524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OE ZRSS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Naziv šole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odd.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Št.uč.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69760126"/>
                  </a:ext>
                </a:extLst>
              </a:tr>
              <a:tr h="4754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MARIBOR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Toneta Čufarja Maribor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389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83415196"/>
                  </a:ext>
                </a:extLst>
              </a:tr>
              <a:tr h="5742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SLOVENJ GRADEC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Franja Goloba Prevalje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533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23219333"/>
                  </a:ext>
                </a:extLst>
              </a:tr>
              <a:tr h="7216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Zavod RS za šolstvo OE  NOVO MESTO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Osnovna šola Šentjernej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>
                          <a:solidFill>
                            <a:schemeClr val="tx1"/>
                          </a:solidFill>
                          <a:effectLst/>
                        </a:rPr>
                        <a:t>626</a:t>
                      </a:r>
                      <a:endParaRPr lang="sl-SI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16480489"/>
                  </a:ext>
                </a:extLst>
              </a:tr>
              <a:tr h="8001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Zavod RS za šolstvo OE  NOVO MESTO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Osnovna šola Brežice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solidFill>
                            <a:schemeClr val="tx1"/>
                          </a:solidFill>
                          <a:effectLst/>
                        </a:rPr>
                        <a:t>852</a:t>
                      </a:r>
                      <a:endParaRPr lang="sl-S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56187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07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NAVODILA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628800"/>
            <a:ext cx="8686800" cy="3528392"/>
          </a:xfrm>
        </p:spPr>
        <p:txBody>
          <a:bodyPr/>
          <a:lstStyle/>
          <a:p>
            <a:r>
              <a:rPr lang="sl-SI" dirty="0" smtClean="0"/>
              <a:t>Ravnatelji ste razdeljeni v skupine </a:t>
            </a:r>
            <a:r>
              <a:rPr lang="sl-SI" dirty="0"/>
              <a:t>glede na kriterij (velikost šole</a:t>
            </a:r>
            <a:r>
              <a:rPr lang="sl-SI" dirty="0" smtClean="0"/>
              <a:t>). </a:t>
            </a:r>
            <a:r>
              <a:rPr lang="sl-SI" dirty="0"/>
              <a:t>Po metodi »beseda kroži« </a:t>
            </a:r>
            <a:r>
              <a:rPr lang="sl-SI" dirty="0" smtClean="0"/>
              <a:t>vas bo moderator usmerjal, da bo imel vsak </a:t>
            </a:r>
            <a:r>
              <a:rPr lang="sl-SI" dirty="0"/>
              <a:t>član skupine možnost predstaviti razmišljanja (odgovore na </a:t>
            </a:r>
            <a:r>
              <a:rPr lang="sl-SI" dirty="0" smtClean="0"/>
              <a:t>vprašanja/ smernice</a:t>
            </a:r>
            <a:r>
              <a:rPr lang="sl-SI" dirty="0"/>
              <a:t>), ki so ključna vsebinska vprašanja pri pripravi dejavnosti  </a:t>
            </a:r>
            <a:r>
              <a:rPr lang="sl-SI" dirty="0" err="1"/>
              <a:t>RaP</a:t>
            </a:r>
            <a:r>
              <a:rPr lang="sl-SI" dirty="0"/>
              <a:t>-a  za prihodnje šol. l. </a:t>
            </a:r>
          </a:p>
        </p:txBody>
      </p:sp>
    </p:spTree>
    <p:extLst>
      <p:ext uri="{BB962C8B-B14F-4D97-AF65-F5344CB8AC3E}">
        <p14:creationId xmlns:p14="http://schemas.microsoft.com/office/powerpoint/2010/main" val="322396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loga_prosojnice_v15">
  <a:themeElements>
    <a:clrScheme name="predloga_prosojnice_v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loga_prosojnice_v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loga_prosojnice_v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3515</TotalTime>
  <Words>938</Words>
  <Application>Microsoft Office PowerPoint</Application>
  <PresentationFormat>Diaprojekcija na zaslonu (4:3)</PresentationFormat>
  <Paragraphs>191</Paragraphs>
  <Slides>18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predloga_prosojnice_v15</vt:lpstr>
      <vt:lpstr>DELOVNO SREČANJE RAVNATELJEV v poskusu RaP</vt:lpstr>
      <vt:lpstr>Priprava na izvajanje razširjenega programa v šol. letu 2019/20 </vt:lpstr>
      <vt:lpstr>Dnevni red srečanja</vt:lpstr>
      <vt:lpstr>DELAVNICA 9.30 – 11.00</vt:lpstr>
      <vt:lpstr>1. Skupina:   mag. Irena Kumer, mag. Sonja Zajc</vt:lpstr>
      <vt:lpstr>2. Skupina:  mag. Andreja Čuk, mag. Mariza Skvarč</vt:lpstr>
      <vt:lpstr>3. Skupina:  mag. Vera Bevc, mag. Alica Prinčič Rholer</vt:lpstr>
      <vt:lpstr>4. Skupina:  dr. Nataša Potočnik, Nevenka Štraser   </vt:lpstr>
      <vt:lpstr>NAVODILA</vt:lpstr>
      <vt:lpstr>Vsebinska področja </vt:lpstr>
      <vt:lpstr>organizacijski vidik</vt:lpstr>
      <vt:lpstr>Izzivi in dileme / ravnatelj ravnatelju</vt:lpstr>
      <vt:lpstr>Kaj postoriti do pričetka šol.l. 2019/20 (OPOMNIK)</vt:lpstr>
      <vt:lpstr>PowerPointova predstavitev</vt:lpstr>
      <vt:lpstr>PowerPointova predstavitev</vt:lpstr>
      <vt:lpstr>Predvidene druge aktivnosti: </vt:lpstr>
      <vt:lpstr>Za naslednje šolsko leto:</vt:lpstr>
      <vt:lpstr>HVALA ZA SODELOVANJE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SSlavic</dc:creator>
  <cp:lastModifiedBy>Tatjana Krapše</cp:lastModifiedBy>
  <cp:revision>250</cp:revision>
  <cp:lastPrinted>2019-03-12T14:42:38Z</cp:lastPrinted>
  <dcterms:created xsi:type="dcterms:W3CDTF">2014-05-08T05:52:19Z</dcterms:created>
  <dcterms:modified xsi:type="dcterms:W3CDTF">2019-05-13T12:49:05Z</dcterms:modified>
</cp:coreProperties>
</file>