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handoutMasterIdLst>
    <p:handoutMasterId r:id="rId38"/>
  </p:handoutMasterIdLst>
  <p:sldIdLst>
    <p:sldId id="350" r:id="rId2"/>
    <p:sldId id="373" r:id="rId3"/>
    <p:sldId id="352" r:id="rId4"/>
    <p:sldId id="376" r:id="rId5"/>
    <p:sldId id="378" r:id="rId6"/>
    <p:sldId id="379" r:id="rId7"/>
    <p:sldId id="380" r:id="rId8"/>
    <p:sldId id="381" r:id="rId9"/>
    <p:sldId id="353" r:id="rId10"/>
    <p:sldId id="387"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86" r:id="rId24"/>
    <p:sldId id="367" r:id="rId25"/>
    <p:sldId id="368" r:id="rId26"/>
    <p:sldId id="369" r:id="rId27"/>
    <p:sldId id="370" r:id="rId28"/>
    <p:sldId id="371" r:id="rId29"/>
    <p:sldId id="374" r:id="rId30"/>
    <p:sldId id="375" r:id="rId31"/>
    <p:sldId id="377" r:id="rId32"/>
    <p:sldId id="382" r:id="rId33"/>
    <p:sldId id="383" r:id="rId34"/>
    <p:sldId id="384" r:id="rId35"/>
    <p:sldId id="385"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BBE0E3"/>
    <a:srgbClr val="B25B34"/>
    <a:srgbClr val="CC0000"/>
    <a:srgbClr val="FF0000"/>
    <a:srgbClr val="F5F8D4"/>
    <a:srgbClr val="00FF00"/>
    <a:srgbClr val="F4EB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38" autoAdjust="0"/>
  </p:normalViewPr>
  <p:slideViewPr>
    <p:cSldViewPr>
      <p:cViewPr varScale="1">
        <p:scale>
          <a:sx n="65" d="100"/>
          <a:sy n="65" d="100"/>
        </p:scale>
        <p:origin x="153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AF876-E355-4935-B4FB-44134AA73DB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C593C137-EEF6-465E-BDFD-9E4DD35E347F}">
      <dgm:prSet phldrT="[besedilo]" custT="1"/>
      <dgm:spPr>
        <a:solidFill>
          <a:srgbClr val="FF9933"/>
        </a:solidFill>
      </dgm:spPr>
      <dgm:t>
        <a:bodyPr/>
        <a:lstStyle/>
        <a:p>
          <a:r>
            <a:rPr lang="sl-SI" sz="900" dirty="0" smtClean="0">
              <a:solidFill>
                <a:schemeClr val="tx1"/>
              </a:solidFill>
            </a:rPr>
            <a:t>GIBANJE</a:t>
          </a:r>
          <a:endParaRPr lang="sl-SI" sz="900" dirty="0">
            <a:solidFill>
              <a:schemeClr val="tx1"/>
            </a:solidFill>
          </a:endParaRPr>
        </a:p>
      </dgm:t>
    </dgm:pt>
    <dgm:pt modelId="{FCA361E2-5E77-43A7-BD84-76483B0F5BA8}" type="parTrans" cxnId="{228E470F-2CC7-44AC-8BA1-BC958BE6069D}">
      <dgm:prSet/>
      <dgm:spPr/>
      <dgm:t>
        <a:bodyPr/>
        <a:lstStyle/>
        <a:p>
          <a:endParaRPr lang="sl-SI"/>
        </a:p>
      </dgm:t>
    </dgm:pt>
    <dgm:pt modelId="{F76F4F57-B5D1-4E40-B2FB-5A75A8C26DF6}" type="sibTrans" cxnId="{228E470F-2CC7-44AC-8BA1-BC958BE6069D}">
      <dgm:prSet/>
      <dgm:spPr/>
      <dgm:t>
        <a:bodyPr/>
        <a:lstStyle/>
        <a:p>
          <a:endParaRPr lang="sl-SI"/>
        </a:p>
      </dgm:t>
    </dgm:pt>
    <dgm:pt modelId="{A9AD8B12-5F66-4CAA-8B0E-7FDFB747ACFD}">
      <dgm:prSet phldrT="[besedilo]" custT="1"/>
      <dgm:spPr/>
      <dgm:t>
        <a:bodyPr/>
        <a:lstStyle/>
        <a:p>
          <a:r>
            <a:rPr lang="sl-SI" sz="800" dirty="0" smtClean="0"/>
            <a:t>DEJAVNOST</a:t>
          </a:r>
          <a:endParaRPr lang="sl-SI" sz="800" dirty="0"/>
        </a:p>
      </dgm:t>
    </dgm:pt>
    <dgm:pt modelId="{9E8BF4F9-415E-4F3C-98C6-976A1A1EC323}" type="parTrans" cxnId="{387E91F0-72AF-431D-8EFB-E3F14D07894A}">
      <dgm:prSet/>
      <dgm:spPr/>
      <dgm:t>
        <a:bodyPr/>
        <a:lstStyle/>
        <a:p>
          <a:endParaRPr lang="sl-SI"/>
        </a:p>
      </dgm:t>
    </dgm:pt>
    <dgm:pt modelId="{9791FCFC-554B-4D46-B9B0-E5C2D131D328}" type="sibTrans" cxnId="{387E91F0-72AF-431D-8EFB-E3F14D07894A}">
      <dgm:prSet/>
      <dgm:spPr/>
      <dgm:t>
        <a:bodyPr/>
        <a:lstStyle/>
        <a:p>
          <a:endParaRPr lang="sl-SI"/>
        </a:p>
      </dgm:t>
    </dgm:pt>
    <dgm:pt modelId="{6C7AE6C9-94DC-44FA-8E4A-A225372EBE2D}">
      <dgm:prSet phldrT="[besedilo]" custT="1"/>
      <dgm:spPr/>
      <dgm:t>
        <a:bodyPr/>
        <a:lstStyle/>
        <a:p>
          <a:r>
            <a:rPr lang="sl-SI" sz="800" dirty="0" smtClean="0"/>
            <a:t>DEJAVNOSTI</a:t>
          </a:r>
          <a:endParaRPr lang="sl-SI" sz="800" dirty="0"/>
        </a:p>
      </dgm:t>
    </dgm:pt>
    <dgm:pt modelId="{26E48BC8-AC5C-4BCF-BDFF-543770DBD08E}" type="parTrans" cxnId="{B06E73DD-6655-4C42-89B3-7D7A8ADE8C12}">
      <dgm:prSet/>
      <dgm:spPr/>
      <dgm:t>
        <a:bodyPr/>
        <a:lstStyle/>
        <a:p>
          <a:endParaRPr lang="sl-SI"/>
        </a:p>
      </dgm:t>
    </dgm:pt>
    <dgm:pt modelId="{823CC3FB-98ED-4F54-8433-22C3662CC394}" type="sibTrans" cxnId="{B06E73DD-6655-4C42-89B3-7D7A8ADE8C12}">
      <dgm:prSet/>
      <dgm:spPr/>
      <dgm:t>
        <a:bodyPr/>
        <a:lstStyle/>
        <a:p>
          <a:endParaRPr lang="sl-SI"/>
        </a:p>
      </dgm:t>
    </dgm:pt>
    <dgm:pt modelId="{79C45D5A-3CD3-44F3-B3CC-D7E9C04C2680}">
      <dgm:prSet phldrT="[besedilo]" custT="1"/>
      <dgm:spPr/>
      <dgm:t>
        <a:bodyPr/>
        <a:lstStyle/>
        <a:p>
          <a:r>
            <a:rPr lang="sl-SI" sz="800" dirty="0" smtClean="0"/>
            <a:t>DEJAVNOST</a:t>
          </a:r>
          <a:endParaRPr lang="sl-SI" sz="800" dirty="0"/>
        </a:p>
      </dgm:t>
    </dgm:pt>
    <dgm:pt modelId="{85768300-1B04-4160-AA6E-93E2BDE2C895}" type="parTrans" cxnId="{B736EB6D-D826-4EDC-8F04-E3F2D1795F3E}">
      <dgm:prSet/>
      <dgm:spPr/>
      <dgm:t>
        <a:bodyPr/>
        <a:lstStyle/>
        <a:p>
          <a:endParaRPr lang="sl-SI"/>
        </a:p>
      </dgm:t>
    </dgm:pt>
    <dgm:pt modelId="{D85F23C8-0D0C-4EBA-A85D-E5037D8A66B9}" type="sibTrans" cxnId="{B736EB6D-D826-4EDC-8F04-E3F2D1795F3E}">
      <dgm:prSet/>
      <dgm:spPr/>
      <dgm:t>
        <a:bodyPr/>
        <a:lstStyle/>
        <a:p>
          <a:endParaRPr lang="sl-SI"/>
        </a:p>
      </dgm:t>
    </dgm:pt>
    <dgm:pt modelId="{867E2C1F-273B-47BE-B6CF-88FC6CF9347D}">
      <dgm:prSet phldrT="[besedilo]" custT="1"/>
      <dgm:spPr>
        <a:solidFill>
          <a:srgbClr val="FF9933"/>
        </a:solidFill>
      </dgm:spPr>
      <dgm:t>
        <a:bodyPr/>
        <a:lstStyle/>
        <a:p>
          <a:r>
            <a:rPr lang="sl-SI" sz="900" dirty="0" smtClean="0">
              <a:solidFill>
                <a:schemeClr val="tx1"/>
              </a:solidFill>
            </a:rPr>
            <a:t>ZDRAVJE IN VARNOST</a:t>
          </a:r>
        </a:p>
      </dgm:t>
    </dgm:pt>
    <dgm:pt modelId="{B4953C10-BDBA-4C5D-91D4-CD8C1B8CCC69}" type="parTrans" cxnId="{46082462-7307-4B46-8E77-CCC0E3EC7FAC}">
      <dgm:prSet/>
      <dgm:spPr/>
      <dgm:t>
        <a:bodyPr/>
        <a:lstStyle/>
        <a:p>
          <a:endParaRPr lang="sl-SI"/>
        </a:p>
      </dgm:t>
    </dgm:pt>
    <dgm:pt modelId="{3C265774-59BB-45E5-947E-8EA1D3C5739B}" type="sibTrans" cxnId="{46082462-7307-4B46-8E77-CCC0E3EC7FAC}">
      <dgm:prSet/>
      <dgm:spPr/>
      <dgm:t>
        <a:bodyPr/>
        <a:lstStyle/>
        <a:p>
          <a:endParaRPr lang="sl-SI"/>
        </a:p>
      </dgm:t>
    </dgm:pt>
    <dgm:pt modelId="{ECB2FAA8-5BA4-4C7B-B18D-BEAE827EFFF7}">
      <dgm:prSet phldrT="[besedilo]" custT="1"/>
      <dgm:spPr>
        <a:solidFill>
          <a:srgbClr val="FF9933"/>
        </a:solidFill>
      </dgm:spPr>
      <dgm:t>
        <a:bodyPr/>
        <a:lstStyle/>
        <a:p>
          <a:r>
            <a:rPr lang="sl-SI" sz="900" dirty="0" smtClean="0">
              <a:solidFill>
                <a:schemeClr val="tx1"/>
              </a:solidFill>
            </a:rPr>
            <a:t>HRANA IN PREHRANJEVANJE</a:t>
          </a:r>
          <a:endParaRPr lang="sl-SI" sz="900" dirty="0">
            <a:solidFill>
              <a:schemeClr val="tx1"/>
            </a:solidFill>
          </a:endParaRPr>
        </a:p>
      </dgm:t>
    </dgm:pt>
    <dgm:pt modelId="{E5917396-0C88-4C43-ABAF-B23AD9FE6AC5}" type="sibTrans" cxnId="{749BC5D0-9D2B-4B73-9EDF-006334FA5632}">
      <dgm:prSet/>
      <dgm:spPr/>
      <dgm:t>
        <a:bodyPr/>
        <a:lstStyle/>
        <a:p>
          <a:endParaRPr lang="sl-SI"/>
        </a:p>
      </dgm:t>
    </dgm:pt>
    <dgm:pt modelId="{1E2A471F-4B68-4F0A-88C8-3E84A81947E8}" type="parTrans" cxnId="{749BC5D0-9D2B-4B73-9EDF-006334FA5632}">
      <dgm:prSet/>
      <dgm:spPr/>
      <dgm:t>
        <a:bodyPr/>
        <a:lstStyle/>
        <a:p>
          <a:endParaRPr lang="sl-SI"/>
        </a:p>
      </dgm:t>
    </dgm:pt>
    <dgm:pt modelId="{00233083-C295-41B3-9E64-49B9132F5C3F}">
      <dgm:prSet custT="1"/>
      <dgm:spPr/>
      <dgm:t>
        <a:bodyPr/>
        <a:lstStyle/>
        <a:p>
          <a:r>
            <a:rPr lang="sl-SI" sz="800" dirty="0" smtClean="0"/>
            <a:t>DEJAVNOST</a:t>
          </a:r>
          <a:endParaRPr lang="sl-SI" sz="800" dirty="0"/>
        </a:p>
      </dgm:t>
    </dgm:pt>
    <dgm:pt modelId="{097270E2-E900-425D-93E2-17B4DC601A8D}" type="parTrans" cxnId="{E7FF07C0-9C5D-4B3C-8A3F-FAE960F42087}">
      <dgm:prSet/>
      <dgm:spPr/>
      <dgm:t>
        <a:bodyPr/>
        <a:lstStyle/>
        <a:p>
          <a:endParaRPr lang="sl-SI"/>
        </a:p>
      </dgm:t>
    </dgm:pt>
    <dgm:pt modelId="{678F6EAC-9334-447B-9389-BC239BAF160A}" type="sibTrans" cxnId="{E7FF07C0-9C5D-4B3C-8A3F-FAE960F42087}">
      <dgm:prSet/>
      <dgm:spPr/>
      <dgm:t>
        <a:bodyPr/>
        <a:lstStyle/>
        <a:p>
          <a:endParaRPr lang="sl-SI"/>
        </a:p>
      </dgm:t>
    </dgm:pt>
    <dgm:pt modelId="{D74D43FB-A73F-4261-AB95-940F6F8AB4A5}">
      <dgm:prSet custT="1"/>
      <dgm:spPr/>
      <dgm:t>
        <a:bodyPr/>
        <a:lstStyle/>
        <a:p>
          <a:r>
            <a:rPr lang="sl-SI" sz="800" dirty="0" smtClean="0"/>
            <a:t>DEJAVNOST</a:t>
          </a:r>
          <a:endParaRPr lang="sl-SI" sz="800" dirty="0"/>
        </a:p>
      </dgm:t>
    </dgm:pt>
    <dgm:pt modelId="{9F8B058D-4AD9-4ADE-8F34-5193A64F42DC}" type="parTrans" cxnId="{5343F931-9AFE-441D-96F5-AA90C346E2BD}">
      <dgm:prSet/>
      <dgm:spPr/>
      <dgm:t>
        <a:bodyPr/>
        <a:lstStyle/>
        <a:p>
          <a:endParaRPr lang="sl-SI"/>
        </a:p>
      </dgm:t>
    </dgm:pt>
    <dgm:pt modelId="{69136337-DFC8-4116-8CCD-BE6BB9BD8F12}" type="sibTrans" cxnId="{5343F931-9AFE-441D-96F5-AA90C346E2BD}">
      <dgm:prSet/>
      <dgm:spPr/>
      <dgm:t>
        <a:bodyPr/>
        <a:lstStyle/>
        <a:p>
          <a:endParaRPr lang="sl-SI"/>
        </a:p>
      </dgm:t>
    </dgm:pt>
    <dgm:pt modelId="{1F97F47F-1CCA-4F56-98AB-DA9EBD21C95D}">
      <dgm:prSet phldrT="[besedilo]" custT="1"/>
      <dgm:spPr/>
      <dgm:t>
        <a:bodyPr/>
        <a:lstStyle/>
        <a:p>
          <a:r>
            <a:rPr lang="sl-SI" sz="800" dirty="0" smtClean="0"/>
            <a:t>DEJAVNOST</a:t>
          </a:r>
          <a:endParaRPr lang="sl-SI" sz="800" dirty="0"/>
        </a:p>
      </dgm:t>
    </dgm:pt>
    <dgm:pt modelId="{006972A4-EAFF-4F8F-851C-6FB6D6259473}" type="parTrans" cxnId="{E468B6E6-4C6D-4E3A-B103-0E50495E920D}">
      <dgm:prSet/>
      <dgm:spPr/>
      <dgm:t>
        <a:bodyPr/>
        <a:lstStyle/>
        <a:p>
          <a:endParaRPr lang="sl-SI"/>
        </a:p>
      </dgm:t>
    </dgm:pt>
    <dgm:pt modelId="{7347619C-5BEC-42A6-BF4B-67DFE7CC4916}" type="sibTrans" cxnId="{E468B6E6-4C6D-4E3A-B103-0E50495E920D}">
      <dgm:prSet/>
      <dgm:spPr/>
      <dgm:t>
        <a:bodyPr/>
        <a:lstStyle/>
        <a:p>
          <a:endParaRPr lang="sl-SI"/>
        </a:p>
      </dgm:t>
    </dgm:pt>
    <dgm:pt modelId="{88EE6872-A32A-45BB-9598-332174FA5001}" type="pres">
      <dgm:prSet presAssocID="{6AFAF876-E355-4935-B4FB-44134AA73DB7}" presName="Name0" presStyleCnt="0">
        <dgm:presLayoutVars>
          <dgm:dir/>
          <dgm:animLvl val="lvl"/>
          <dgm:resizeHandles/>
        </dgm:presLayoutVars>
      </dgm:prSet>
      <dgm:spPr/>
      <dgm:t>
        <a:bodyPr/>
        <a:lstStyle/>
        <a:p>
          <a:endParaRPr lang="sl-SI"/>
        </a:p>
      </dgm:t>
    </dgm:pt>
    <dgm:pt modelId="{C86A3B89-F796-482F-9E4F-653390638633}" type="pres">
      <dgm:prSet presAssocID="{C593C137-EEF6-465E-BDFD-9E4DD35E347F}" presName="linNode" presStyleCnt="0"/>
      <dgm:spPr/>
    </dgm:pt>
    <dgm:pt modelId="{340D9DDF-420F-41B7-81C3-524F9DC48879}" type="pres">
      <dgm:prSet presAssocID="{C593C137-EEF6-465E-BDFD-9E4DD35E347F}" presName="parentShp" presStyleLbl="node1" presStyleIdx="0" presStyleCnt="3" custScaleX="114501">
        <dgm:presLayoutVars>
          <dgm:bulletEnabled val="1"/>
        </dgm:presLayoutVars>
      </dgm:prSet>
      <dgm:spPr/>
      <dgm:t>
        <a:bodyPr/>
        <a:lstStyle/>
        <a:p>
          <a:endParaRPr lang="sl-SI"/>
        </a:p>
      </dgm:t>
    </dgm:pt>
    <dgm:pt modelId="{3598B2A7-43A4-4B6B-9FAF-4F238F0BD9AF}" type="pres">
      <dgm:prSet presAssocID="{C593C137-EEF6-465E-BDFD-9E4DD35E347F}" presName="childShp" presStyleLbl="bgAccFollowNode1" presStyleIdx="0" presStyleCnt="3">
        <dgm:presLayoutVars>
          <dgm:bulletEnabled val="1"/>
        </dgm:presLayoutVars>
      </dgm:prSet>
      <dgm:spPr/>
      <dgm:t>
        <a:bodyPr/>
        <a:lstStyle/>
        <a:p>
          <a:endParaRPr lang="sl-SI"/>
        </a:p>
      </dgm:t>
    </dgm:pt>
    <dgm:pt modelId="{76CA14B7-B470-4918-89B1-9E2A847202B7}" type="pres">
      <dgm:prSet presAssocID="{F76F4F57-B5D1-4E40-B2FB-5A75A8C26DF6}" presName="spacing" presStyleCnt="0"/>
      <dgm:spPr/>
    </dgm:pt>
    <dgm:pt modelId="{8E339AA3-ECC8-48A4-8206-A664BAFE98A3}" type="pres">
      <dgm:prSet presAssocID="{ECB2FAA8-5BA4-4C7B-B18D-BEAE827EFFF7}" presName="linNode" presStyleCnt="0"/>
      <dgm:spPr/>
    </dgm:pt>
    <dgm:pt modelId="{DF42183D-DF25-4DDD-93AC-52B23CEAEE9F}" type="pres">
      <dgm:prSet presAssocID="{ECB2FAA8-5BA4-4C7B-B18D-BEAE827EFFF7}" presName="parentShp" presStyleLbl="node1" presStyleIdx="1" presStyleCnt="3" custScaleX="114813" custLinFactNeighborX="-421" custLinFactNeighborY="1862">
        <dgm:presLayoutVars>
          <dgm:bulletEnabled val="1"/>
        </dgm:presLayoutVars>
      </dgm:prSet>
      <dgm:spPr/>
      <dgm:t>
        <a:bodyPr/>
        <a:lstStyle/>
        <a:p>
          <a:endParaRPr lang="sl-SI"/>
        </a:p>
      </dgm:t>
    </dgm:pt>
    <dgm:pt modelId="{58ED6B56-49C4-4D6A-A71C-54C52065A716}" type="pres">
      <dgm:prSet presAssocID="{ECB2FAA8-5BA4-4C7B-B18D-BEAE827EFFF7}" presName="childShp" presStyleLbl="bgAccFollowNode1" presStyleIdx="1" presStyleCnt="3">
        <dgm:presLayoutVars>
          <dgm:bulletEnabled val="1"/>
        </dgm:presLayoutVars>
      </dgm:prSet>
      <dgm:spPr/>
      <dgm:t>
        <a:bodyPr/>
        <a:lstStyle/>
        <a:p>
          <a:endParaRPr lang="sl-SI"/>
        </a:p>
      </dgm:t>
    </dgm:pt>
    <dgm:pt modelId="{494D8627-9507-4C39-BC9C-E10415254369}" type="pres">
      <dgm:prSet presAssocID="{E5917396-0C88-4C43-ABAF-B23AD9FE6AC5}" presName="spacing" presStyleCnt="0"/>
      <dgm:spPr/>
    </dgm:pt>
    <dgm:pt modelId="{01BD9797-AE6E-47B5-91C5-4824B3848C08}" type="pres">
      <dgm:prSet presAssocID="{867E2C1F-273B-47BE-B6CF-88FC6CF9347D}" presName="linNode" presStyleCnt="0"/>
      <dgm:spPr/>
    </dgm:pt>
    <dgm:pt modelId="{9908AFDA-E55A-4233-95BC-1EDAB95C7D4D}" type="pres">
      <dgm:prSet presAssocID="{867E2C1F-273B-47BE-B6CF-88FC6CF9347D}" presName="parentShp" presStyleLbl="node1" presStyleIdx="2" presStyleCnt="3" custScaleX="114813">
        <dgm:presLayoutVars>
          <dgm:bulletEnabled val="1"/>
        </dgm:presLayoutVars>
      </dgm:prSet>
      <dgm:spPr/>
      <dgm:t>
        <a:bodyPr/>
        <a:lstStyle/>
        <a:p>
          <a:endParaRPr lang="sl-SI"/>
        </a:p>
      </dgm:t>
    </dgm:pt>
    <dgm:pt modelId="{000F630B-7568-480A-B161-8542411910EB}" type="pres">
      <dgm:prSet presAssocID="{867E2C1F-273B-47BE-B6CF-88FC6CF9347D}" presName="childShp" presStyleLbl="bgAccFollowNode1" presStyleIdx="2" presStyleCnt="3">
        <dgm:presLayoutVars>
          <dgm:bulletEnabled val="1"/>
        </dgm:presLayoutVars>
      </dgm:prSet>
      <dgm:spPr/>
      <dgm:t>
        <a:bodyPr/>
        <a:lstStyle/>
        <a:p>
          <a:endParaRPr lang="sl-SI"/>
        </a:p>
      </dgm:t>
    </dgm:pt>
  </dgm:ptLst>
  <dgm:cxnLst>
    <dgm:cxn modelId="{84D9FA84-CE4E-4C8A-BCCE-6F4E4845CB23}" type="presOf" srcId="{1F97F47F-1CCA-4F56-98AB-DA9EBD21C95D}" destId="{3598B2A7-43A4-4B6B-9FAF-4F238F0BD9AF}" srcOrd="0" destOrd="1" presId="urn:microsoft.com/office/officeart/2005/8/layout/vList6"/>
    <dgm:cxn modelId="{51D98761-EBBD-4C2C-8EC8-81E29439E415}" type="presOf" srcId="{D74D43FB-A73F-4261-AB95-940F6F8AB4A5}" destId="{58ED6B56-49C4-4D6A-A71C-54C52065A716}" srcOrd="0" destOrd="1" presId="urn:microsoft.com/office/officeart/2005/8/layout/vList6"/>
    <dgm:cxn modelId="{BFEE0041-5711-44FE-A1AA-FEAE51FE43E2}" type="presOf" srcId="{00233083-C295-41B3-9E64-49B9132F5C3F}" destId="{58ED6B56-49C4-4D6A-A71C-54C52065A716}" srcOrd="0" destOrd="0" presId="urn:microsoft.com/office/officeart/2005/8/layout/vList6"/>
    <dgm:cxn modelId="{E468B6E6-4C6D-4E3A-B103-0E50495E920D}" srcId="{C593C137-EEF6-465E-BDFD-9E4DD35E347F}" destId="{1F97F47F-1CCA-4F56-98AB-DA9EBD21C95D}" srcOrd="1" destOrd="0" parTransId="{006972A4-EAFF-4F8F-851C-6FB6D6259473}" sibTransId="{7347619C-5BEC-42A6-BF4B-67DFE7CC4916}"/>
    <dgm:cxn modelId="{387E91F0-72AF-431D-8EFB-E3F14D07894A}" srcId="{C593C137-EEF6-465E-BDFD-9E4DD35E347F}" destId="{A9AD8B12-5F66-4CAA-8B0E-7FDFB747ACFD}" srcOrd="0" destOrd="0" parTransId="{9E8BF4F9-415E-4F3C-98C6-976A1A1EC323}" sibTransId="{9791FCFC-554B-4D46-B9B0-E5C2D131D328}"/>
    <dgm:cxn modelId="{B06E73DD-6655-4C42-89B3-7D7A8ADE8C12}" srcId="{867E2C1F-273B-47BE-B6CF-88FC6CF9347D}" destId="{6C7AE6C9-94DC-44FA-8E4A-A225372EBE2D}" srcOrd="0" destOrd="0" parTransId="{26E48BC8-AC5C-4BCF-BDFF-543770DBD08E}" sibTransId="{823CC3FB-98ED-4F54-8433-22C3662CC394}"/>
    <dgm:cxn modelId="{46082462-7307-4B46-8E77-CCC0E3EC7FAC}" srcId="{6AFAF876-E355-4935-B4FB-44134AA73DB7}" destId="{867E2C1F-273B-47BE-B6CF-88FC6CF9347D}" srcOrd="2" destOrd="0" parTransId="{B4953C10-BDBA-4C5D-91D4-CD8C1B8CCC69}" sibTransId="{3C265774-59BB-45E5-947E-8EA1D3C5739B}"/>
    <dgm:cxn modelId="{5343F931-9AFE-441D-96F5-AA90C346E2BD}" srcId="{ECB2FAA8-5BA4-4C7B-B18D-BEAE827EFFF7}" destId="{D74D43FB-A73F-4261-AB95-940F6F8AB4A5}" srcOrd="1" destOrd="0" parTransId="{9F8B058D-4AD9-4ADE-8F34-5193A64F42DC}" sibTransId="{69136337-DFC8-4116-8CCD-BE6BB9BD8F12}"/>
    <dgm:cxn modelId="{30A8E25F-54B7-451D-9FF6-80CDD453C90B}" type="presOf" srcId="{6C7AE6C9-94DC-44FA-8E4A-A225372EBE2D}" destId="{000F630B-7568-480A-B161-8542411910EB}" srcOrd="0" destOrd="0" presId="urn:microsoft.com/office/officeart/2005/8/layout/vList6"/>
    <dgm:cxn modelId="{B2509327-2578-419D-98E4-EE7AF9E39047}" type="presOf" srcId="{867E2C1F-273B-47BE-B6CF-88FC6CF9347D}" destId="{9908AFDA-E55A-4233-95BC-1EDAB95C7D4D}" srcOrd="0" destOrd="0" presId="urn:microsoft.com/office/officeart/2005/8/layout/vList6"/>
    <dgm:cxn modelId="{77703F05-5642-41CB-AB2B-BE2438B5FC36}" type="presOf" srcId="{ECB2FAA8-5BA4-4C7B-B18D-BEAE827EFFF7}" destId="{DF42183D-DF25-4DDD-93AC-52B23CEAEE9F}" srcOrd="0" destOrd="0" presId="urn:microsoft.com/office/officeart/2005/8/layout/vList6"/>
    <dgm:cxn modelId="{749BC5D0-9D2B-4B73-9EDF-006334FA5632}" srcId="{6AFAF876-E355-4935-B4FB-44134AA73DB7}" destId="{ECB2FAA8-5BA4-4C7B-B18D-BEAE827EFFF7}" srcOrd="1" destOrd="0" parTransId="{1E2A471F-4B68-4F0A-88C8-3E84A81947E8}" sibTransId="{E5917396-0C88-4C43-ABAF-B23AD9FE6AC5}"/>
    <dgm:cxn modelId="{B736EB6D-D826-4EDC-8F04-E3F2D1795F3E}" srcId="{867E2C1F-273B-47BE-B6CF-88FC6CF9347D}" destId="{79C45D5A-3CD3-44F3-B3CC-D7E9C04C2680}" srcOrd="1" destOrd="0" parTransId="{85768300-1B04-4160-AA6E-93E2BDE2C895}" sibTransId="{D85F23C8-0D0C-4EBA-A85D-E5037D8A66B9}"/>
    <dgm:cxn modelId="{CBC3420E-8436-4615-B041-2202AC08C8C3}" type="presOf" srcId="{A9AD8B12-5F66-4CAA-8B0E-7FDFB747ACFD}" destId="{3598B2A7-43A4-4B6B-9FAF-4F238F0BD9AF}" srcOrd="0" destOrd="0" presId="urn:microsoft.com/office/officeart/2005/8/layout/vList6"/>
    <dgm:cxn modelId="{C13C66CD-DA58-48D1-B8FE-D0665E7FFA36}" type="presOf" srcId="{79C45D5A-3CD3-44F3-B3CC-D7E9C04C2680}" destId="{000F630B-7568-480A-B161-8542411910EB}" srcOrd="0" destOrd="1" presId="urn:microsoft.com/office/officeart/2005/8/layout/vList6"/>
    <dgm:cxn modelId="{8F577097-00E3-410B-AD8E-5CDD33B8A1F2}" type="presOf" srcId="{6AFAF876-E355-4935-B4FB-44134AA73DB7}" destId="{88EE6872-A32A-45BB-9598-332174FA5001}" srcOrd="0" destOrd="0" presId="urn:microsoft.com/office/officeart/2005/8/layout/vList6"/>
    <dgm:cxn modelId="{C2BDF3F1-6608-44BF-8CC5-F4E016CC45D5}" type="presOf" srcId="{C593C137-EEF6-465E-BDFD-9E4DD35E347F}" destId="{340D9DDF-420F-41B7-81C3-524F9DC48879}" srcOrd="0" destOrd="0" presId="urn:microsoft.com/office/officeart/2005/8/layout/vList6"/>
    <dgm:cxn modelId="{E7FF07C0-9C5D-4B3C-8A3F-FAE960F42087}" srcId="{ECB2FAA8-5BA4-4C7B-B18D-BEAE827EFFF7}" destId="{00233083-C295-41B3-9E64-49B9132F5C3F}" srcOrd="0" destOrd="0" parTransId="{097270E2-E900-425D-93E2-17B4DC601A8D}" sibTransId="{678F6EAC-9334-447B-9389-BC239BAF160A}"/>
    <dgm:cxn modelId="{228E470F-2CC7-44AC-8BA1-BC958BE6069D}" srcId="{6AFAF876-E355-4935-B4FB-44134AA73DB7}" destId="{C593C137-EEF6-465E-BDFD-9E4DD35E347F}" srcOrd="0" destOrd="0" parTransId="{FCA361E2-5E77-43A7-BD84-76483B0F5BA8}" sibTransId="{F76F4F57-B5D1-4E40-B2FB-5A75A8C26DF6}"/>
    <dgm:cxn modelId="{4A8812EE-9DC5-4D5B-8785-53BC47A7EC8D}" type="presParOf" srcId="{88EE6872-A32A-45BB-9598-332174FA5001}" destId="{C86A3B89-F796-482F-9E4F-653390638633}" srcOrd="0" destOrd="0" presId="urn:microsoft.com/office/officeart/2005/8/layout/vList6"/>
    <dgm:cxn modelId="{3D864872-9A2C-49D1-A850-C6509EECFD26}" type="presParOf" srcId="{C86A3B89-F796-482F-9E4F-653390638633}" destId="{340D9DDF-420F-41B7-81C3-524F9DC48879}" srcOrd="0" destOrd="0" presId="urn:microsoft.com/office/officeart/2005/8/layout/vList6"/>
    <dgm:cxn modelId="{95CF2B32-45DF-4E44-8F7C-46DBE40DD38D}" type="presParOf" srcId="{C86A3B89-F796-482F-9E4F-653390638633}" destId="{3598B2A7-43A4-4B6B-9FAF-4F238F0BD9AF}" srcOrd="1" destOrd="0" presId="urn:microsoft.com/office/officeart/2005/8/layout/vList6"/>
    <dgm:cxn modelId="{C2BA92CD-BB63-40CA-8FD9-B451DF0D4533}" type="presParOf" srcId="{88EE6872-A32A-45BB-9598-332174FA5001}" destId="{76CA14B7-B470-4918-89B1-9E2A847202B7}" srcOrd="1" destOrd="0" presId="urn:microsoft.com/office/officeart/2005/8/layout/vList6"/>
    <dgm:cxn modelId="{363168A5-7F75-4234-A814-9EF230D9A19D}" type="presParOf" srcId="{88EE6872-A32A-45BB-9598-332174FA5001}" destId="{8E339AA3-ECC8-48A4-8206-A664BAFE98A3}" srcOrd="2" destOrd="0" presId="urn:microsoft.com/office/officeart/2005/8/layout/vList6"/>
    <dgm:cxn modelId="{FA20DB9D-BA7B-49A1-A51B-1E8700247EE8}" type="presParOf" srcId="{8E339AA3-ECC8-48A4-8206-A664BAFE98A3}" destId="{DF42183D-DF25-4DDD-93AC-52B23CEAEE9F}" srcOrd="0" destOrd="0" presId="urn:microsoft.com/office/officeart/2005/8/layout/vList6"/>
    <dgm:cxn modelId="{CC9CF010-B698-4E37-B8CA-1E23F1838E06}" type="presParOf" srcId="{8E339AA3-ECC8-48A4-8206-A664BAFE98A3}" destId="{58ED6B56-49C4-4D6A-A71C-54C52065A716}" srcOrd="1" destOrd="0" presId="urn:microsoft.com/office/officeart/2005/8/layout/vList6"/>
    <dgm:cxn modelId="{BA8E6BBA-2F29-4B08-981E-21526A988979}" type="presParOf" srcId="{88EE6872-A32A-45BB-9598-332174FA5001}" destId="{494D8627-9507-4C39-BC9C-E10415254369}" srcOrd="3" destOrd="0" presId="urn:microsoft.com/office/officeart/2005/8/layout/vList6"/>
    <dgm:cxn modelId="{9E12AB4E-2AAD-4EF3-AD71-F3F1D381D4D9}" type="presParOf" srcId="{88EE6872-A32A-45BB-9598-332174FA5001}" destId="{01BD9797-AE6E-47B5-91C5-4824B3848C08}" srcOrd="4" destOrd="0" presId="urn:microsoft.com/office/officeart/2005/8/layout/vList6"/>
    <dgm:cxn modelId="{20E2AA42-5DBB-4218-89E7-556A30057C22}" type="presParOf" srcId="{01BD9797-AE6E-47B5-91C5-4824B3848C08}" destId="{9908AFDA-E55A-4233-95BC-1EDAB95C7D4D}" srcOrd="0" destOrd="0" presId="urn:microsoft.com/office/officeart/2005/8/layout/vList6"/>
    <dgm:cxn modelId="{02024FEA-E49B-4CDE-9F34-AB5F64F4E579}" type="presParOf" srcId="{01BD9797-AE6E-47B5-91C5-4824B3848C08}" destId="{000F630B-7568-480A-B161-8542411910E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AF876-E355-4935-B4FB-44134AA73DB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5FD98E69-3F10-4D5A-A42A-784A031C2884}">
      <dgm:prSet phldrT="[besedilo]" custT="1"/>
      <dgm:spPr/>
      <dgm:t>
        <a:bodyPr/>
        <a:lstStyle/>
        <a:p>
          <a:r>
            <a:rPr lang="sl-SI" sz="900" dirty="0" smtClean="0">
              <a:solidFill>
                <a:schemeClr val="tx1"/>
              </a:solidFill>
            </a:rPr>
            <a:t>KULTURA, UMETZNOST, DEDIŠČINA</a:t>
          </a:r>
          <a:endParaRPr lang="sl-SI" sz="900" dirty="0">
            <a:solidFill>
              <a:schemeClr val="tx1"/>
            </a:solidFill>
          </a:endParaRPr>
        </a:p>
      </dgm:t>
    </dgm:pt>
    <dgm:pt modelId="{A366AF0E-36D9-437A-9396-F91E87214929}" type="parTrans" cxnId="{C2971FF2-C339-4D81-9D1D-1009301AE73D}">
      <dgm:prSet/>
      <dgm:spPr/>
      <dgm:t>
        <a:bodyPr/>
        <a:lstStyle/>
        <a:p>
          <a:endParaRPr lang="sl-SI"/>
        </a:p>
      </dgm:t>
    </dgm:pt>
    <dgm:pt modelId="{2F7CE7C7-C8B8-434B-B404-110D4BBE62C8}" type="sibTrans" cxnId="{C2971FF2-C339-4D81-9D1D-1009301AE73D}">
      <dgm:prSet/>
      <dgm:spPr/>
      <dgm:t>
        <a:bodyPr/>
        <a:lstStyle/>
        <a:p>
          <a:endParaRPr lang="sl-SI"/>
        </a:p>
      </dgm:t>
    </dgm:pt>
    <dgm:pt modelId="{C593C137-EEF6-465E-BDFD-9E4DD35E347F}">
      <dgm:prSet phldrT="[besedilo]" custT="1"/>
      <dgm:spPr/>
      <dgm:t>
        <a:bodyPr/>
        <a:lstStyle/>
        <a:p>
          <a:r>
            <a:rPr lang="sl-SI" sz="800" dirty="0" smtClean="0"/>
            <a:t>KULTURNO-UMETNOSTNA VZGOJA</a:t>
          </a:r>
          <a:endParaRPr lang="sl-SI" sz="800" dirty="0"/>
        </a:p>
      </dgm:t>
    </dgm:pt>
    <dgm:pt modelId="{FCA361E2-5E77-43A7-BD84-76483B0F5BA8}" type="parTrans" cxnId="{228E470F-2CC7-44AC-8BA1-BC958BE6069D}">
      <dgm:prSet/>
      <dgm:spPr/>
      <dgm:t>
        <a:bodyPr/>
        <a:lstStyle/>
        <a:p>
          <a:endParaRPr lang="sl-SI"/>
        </a:p>
      </dgm:t>
    </dgm:pt>
    <dgm:pt modelId="{F76F4F57-B5D1-4E40-B2FB-5A75A8C26DF6}" type="sibTrans" cxnId="{228E470F-2CC7-44AC-8BA1-BC958BE6069D}">
      <dgm:prSet/>
      <dgm:spPr/>
      <dgm:t>
        <a:bodyPr/>
        <a:lstStyle/>
        <a:p>
          <a:endParaRPr lang="sl-SI"/>
        </a:p>
      </dgm:t>
    </dgm:pt>
    <dgm:pt modelId="{A9AD8B12-5F66-4CAA-8B0E-7FDFB747ACFD}">
      <dgm:prSet phldrT="[besedilo]" phldr="1" custT="1"/>
      <dgm:spPr/>
      <dgm:t>
        <a:bodyPr/>
        <a:lstStyle/>
        <a:p>
          <a:endParaRPr lang="sl-SI" sz="800" dirty="0"/>
        </a:p>
      </dgm:t>
    </dgm:pt>
    <dgm:pt modelId="{9E8BF4F9-415E-4F3C-98C6-976A1A1EC323}" type="parTrans" cxnId="{387E91F0-72AF-431D-8EFB-E3F14D07894A}">
      <dgm:prSet/>
      <dgm:spPr/>
      <dgm:t>
        <a:bodyPr/>
        <a:lstStyle/>
        <a:p>
          <a:endParaRPr lang="sl-SI"/>
        </a:p>
      </dgm:t>
    </dgm:pt>
    <dgm:pt modelId="{9791FCFC-554B-4D46-B9B0-E5C2D131D328}" type="sibTrans" cxnId="{387E91F0-72AF-431D-8EFB-E3F14D07894A}">
      <dgm:prSet/>
      <dgm:spPr/>
      <dgm:t>
        <a:bodyPr/>
        <a:lstStyle/>
        <a:p>
          <a:endParaRPr lang="sl-SI"/>
        </a:p>
      </dgm:t>
    </dgm:pt>
    <dgm:pt modelId="{ECB2FAA8-5BA4-4C7B-B18D-BEAE827EFFF7}">
      <dgm:prSet phldrT="[besedilo]" custT="1"/>
      <dgm:spPr/>
      <dgm:t>
        <a:bodyPr/>
        <a:lstStyle/>
        <a:p>
          <a:r>
            <a:rPr lang="sl-SI" sz="1000" dirty="0" smtClean="0">
              <a:solidFill>
                <a:schemeClr val="tx1"/>
              </a:solidFill>
            </a:rPr>
            <a:t>KULTURA SOBIVANJA</a:t>
          </a:r>
          <a:endParaRPr lang="sl-SI" sz="1000" dirty="0">
            <a:solidFill>
              <a:schemeClr val="tx1"/>
            </a:solidFill>
          </a:endParaRPr>
        </a:p>
      </dgm:t>
    </dgm:pt>
    <dgm:pt modelId="{1E2A471F-4B68-4F0A-88C8-3E84A81947E8}" type="parTrans" cxnId="{749BC5D0-9D2B-4B73-9EDF-006334FA5632}">
      <dgm:prSet/>
      <dgm:spPr/>
      <dgm:t>
        <a:bodyPr/>
        <a:lstStyle/>
        <a:p>
          <a:endParaRPr lang="sl-SI"/>
        </a:p>
      </dgm:t>
    </dgm:pt>
    <dgm:pt modelId="{E5917396-0C88-4C43-ABAF-B23AD9FE6AC5}" type="sibTrans" cxnId="{749BC5D0-9D2B-4B73-9EDF-006334FA5632}">
      <dgm:prSet/>
      <dgm:spPr/>
      <dgm:t>
        <a:bodyPr/>
        <a:lstStyle/>
        <a:p>
          <a:endParaRPr lang="sl-SI"/>
        </a:p>
      </dgm:t>
    </dgm:pt>
    <dgm:pt modelId="{6C7AE6C9-94DC-44FA-8E4A-A225372EBE2D}">
      <dgm:prSet phldrT="[besedilo]" phldr="1" custT="1"/>
      <dgm:spPr/>
      <dgm:t>
        <a:bodyPr/>
        <a:lstStyle/>
        <a:p>
          <a:endParaRPr lang="sl-SI" sz="800"/>
        </a:p>
      </dgm:t>
    </dgm:pt>
    <dgm:pt modelId="{26E48BC8-AC5C-4BCF-BDFF-543770DBD08E}" type="parTrans" cxnId="{B06E73DD-6655-4C42-89B3-7D7A8ADE8C12}">
      <dgm:prSet/>
      <dgm:spPr/>
      <dgm:t>
        <a:bodyPr/>
        <a:lstStyle/>
        <a:p>
          <a:endParaRPr lang="sl-SI"/>
        </a:p>
      </dgm:t>
    </dgm:pt>
    <dgm:pt modelId="{823CC3FB-98ED-4F54-8433-22C3662CC394}" type="sibTrans" cxnId="{B06E73DD-6655-4C42-89B3-7D7A8ADE8C12}">
      <dgm:prSet/>
      <dgm:spPr/>
      <dgm:t>
        <a:bodyPr/>
        <a:lstStyle/>
        <a:p>
          <a:endParaRPr lang="sl-SI"/>
        </a:p>
      </dgm:t>
    </dgm:pt>
    <dgm:pt modelId="{79C45D5A-3CD3-44F3-B3CC-D7E9C04C2680}">
      <dgm:prSet phldrT="[besedilo]" phldr="1" custT="1"/>
      <dgm:spPr/>
      <dgm:t>
        <a:bodyPr/>
        <a:lstStyle/>
        <a:p>
          <a:endParaRPr lang="sl-SI" sz="800"/>
        </a:p>
      </dgm:t>
    </dgm:pt>
    <dgm:pt modelId="{85768300-1B04-4160-AA6E-93E2BDE2C895}" type="parTrans" cxnId="{B736EB6D-D826-4EDC-8F04-E3F2D1795F3E}">
      <dgm:prSet/>
      <dgm:spPr/>
      <dgm:t>
        <a:bodyPr/>
        <a:lstStyle/>
        <a:p>
          <a:endParaRPr lang="sl-SI"/>
        </a:p>
      </dgm:t>
    </dgm:pt>
    <dgm:pt modelId="{D85F23C8-0D0C-4EBA-A85D-E5037D8A66B9}" type="sibTrans" cxnId="{B736EB6D-D826-4EDC-8F04-E3F2D1795F3E}">
      <dgm:prSet/>
      <dgm:spPr/>
      <dgm:t>
        <a:bodyPr/>
        <a:lstStyle/>
        <a:p>
          <a:endParaRPr lang="sl-SI"/>
        </a:p>
      </dgm:t>
    </dgm:pt>
    <dgm:pt modelId="{C0D82DBE-219A-4C82-A43B-E0130067EF7D}">
      <dgm:prSet phldrT="[besedilo]" custT="1"/>
      <dgm:spPr/>
      <dgm:t>
        <a:bodyPr/>
        <a:lstStyle/>
        <a:p>
          <a:r>
            <a:rPr lang="sl-SI" sz="1000" dirty="0" smtClean="0">
              <a:solidFill>
                <a:schemeClr val="tx1"/>
              </a:solidFill>
            </a:rPr>
            <a:t>TUJI JEZIKI</a:t>
          </a:r>
        </a:p>
      </dgm:t>
    </dgm:pt>
    <dgm:pt modelId="{F775D65B-8189-4ADA-A09E-282076026FDB}" type="parTrans" cxnId="{92030180-2643-4281-8815-5D7D47F2E8C9}">
      <dgm:prSet/>
      <dgm:spPr/>
      <dgm:t>
        <a:bodyPr/>
        <a:lstStyle/>
        <a:p>
          <a:endParaRPr lang="sl-SI"/>
        </a:p>
      </dgm:t>
    </dgm:pt>
    <dgm:pt modelId="{E86FFF6E-266E-48DE-9E8D-EF7A73CF2782}" type="sibTrans" cxnId="{92030180-2643-4281-8815-5D7D47F2E8C9}">
      <dgm:prSet/>
      <dgm:spPr/>
      <dgm:t>
        <a:bodyPr/>
        <a:lstStyle/>
        <a:p>
          <a:endParaRPr lang="sl-SI"/>
        </a:p>
      </dgm:t>
    </dgm:pt>
    <dgm:pt modelId="{EF0FCB36-4595-4211-8371-CD7F0330E176}">
      <dgm:prSet phldrT="[besedilo]" custT="1"/>
      <dgm:spPr/>
      <dgm:t>
        <a:bodyPr/>
        <a:lstStyle/>
        <a:p>
          <a:r>
            <a:rPr lang="sl-SI" sz="800" dirty="0" smtClean="0"/>
            <a:t>SOCIALNO UČENJE</a:t>
          </a:r>
          <a:endParaRPr lang="sl-SI" sz="800" dirty="0"/>
        </a:p>
      </dgm:t>
    </dgm:pt>
    <dgm:pt modelId="{02B2086D-25E8-4E2C-8539-FE1B7F849624}" type="parTrans" cxnId="{82F7090F-3F7B-4F59-9706-AD37A34BE88F}">
      <dgm:prSet/>
      <dgm:spPr/>
      <dgm:t>
        <a:bodyPr/>
        <a:lstStyle/>
        <a:p>
          <a:endParaRPr lang="sl-SI"/>
        </a:p>
      </dgm:t>
    </dgm:pt>
    <dgm:pt modelId="{4DBF4A6F-3A69-43C9-9FC1-10C9D1F9D240}" type="sibTrans" cxnId="{82F7090F-3F7B-4F59-9706-AD37A34BE88F}">
      <dgm:prSet/>
      <dgm:spPr/>
      <dgm:t>
        <a:bodyPr/>
        <a:lstStyle/>
        <a:p>
          <a:endParaRPr lang="sl-SI"/>
        </a:p>
      </dgm:t>
    </dgm:pt>
    <dgm:pt modelId="{84298AB3-A0F8-4ABB-BAAC-A448ACE603A7}">
      <dgm:prSet phldrT="[besedilo]" custT="1"/>
      <dgm:spPr/>
      <dgm:t>
        <a:bodyPr/>
        <a:lstStyle/>
        <a:p>
          <a:r>
            <a:rPr lang="sl-SI" sz="800" dirty="0" smtClean="0"/>
            <a:t>KULTURA POGOVORA</a:t>
          </a:r>
          <a:endParaRPr lang="sl-SI" sz="800" dirty="0"/>
        </a:p>
      </dgm:t>
    </dgm:pt>
    <dgm:pt modelId="{098B0A2E-7DDF-4140-8E99-70516020D655}" type="parTrans" cxnId="{725B5867-1529-481D-A7D3-2BD0194FE553}">
      <dgm:prSet/>
      <dgm:spPr/>
      <dgm:t>
        <a:bodyPr/>
        <a:lstStyle/>
        <a:p>
          <a:endParaRPr lang="sl-SI"/>
        </a:p>
      </dgm:t>
    </dgm:pt>
    <dgm:pt modelId="{D981F849-39EA-4484-A06D-E9FCD8578080}" type="sibTrans" cxnId="{725B5867-1529-481D-A7D3-2BD0194FE553}">
      <dgm:prSet/>
      <dgm:spPr/>
      <dgm:t>
        <a:bodyPr/>
        <a:lstStyle/>
        <a:p>
          <a:endParaRPr lang="sl-SI"/>
        </a:p>
      </dgm:t>
    </dgm:pt>
    <dgm:pt modelId="{0B9DEADC-1B23-46D8-8059-E718354340F8}">
      <dgm:prSet phldrT="[besedilo]" custT="1"/>
      <dgm:spPr/>
      <dgm:t>
        <a:bodyPr/>
        <a:lstStyle/>
        <a:p>
          <a:r>
            <a:rPr lang="sl-SI" sz="800" dirty="0" smtClean="0"/>
            <a:t>NARAVNA DEDIŠČINA IN VAROVANJE OKOLJA</a:t>
          </a:r>
          <a:endParaRPr lang="sl-SI" sz="800" dirty="0"/>
        </a:p>
      </dgm:t>
    </dgm:pt>
    <dgm:pt modelId="{2F172330-8DBA-4FE7-9070-665F8E0FD73E}" type="parTrans" cxnId="{BA22ED63-776C-4E9D-A719-0DEDEB1BA185}">
      <dgm:prSet/>
      <dgm:spPr/>
      <dgm:t>
        <a:bodyPr/>
        <a:lstStyle/>
        <a:p>
          <a:endParaRPr lang="sl-SI"/>
        </a:p>
      </dgm:t>
    </dgm:pt>
    <dgm:pt modelId="{2F749F1C-4B41-4770-AFA3-D04816605629}" type="sibTrans" cxnId="{BA22ED63-776C-4E9D-A719-0DEDEB1BA185}">
      <dgm:prSet/>
      <dgm:spPr/>
      <dgm:t>
        <a:bodyPr/>
        <a:lstStyle/>
        <a:p>
          <a:endParaRPr lang="sl-SI"/>
        </a:p>
      </dgm:t>
    </dgm:pt>
    <dgm:pt modelId="{F35DD5BE-C6BD-45A9-874C-3B83E4F9B5A3}">
      <dgm:prSet phldrT="[besedilo]" custT="1"/>
      <dgm:spPr/>
      <dgm:t>
        <a:bodyPr/>
        <a:lstStyle/>
        <a:p>
          <a:r>
            <a:rPr lang="sl-SI" sz="800" dirty="0" smtClean="0"/>
            <a:t>TEHNIČNA KULTURA IN DEDIŠČINA</a:t>
          </a:r>
          <a:endParaRPr lang="sl-SI" sz="800" dirty="0"/>
        </a:p>
      </dgm:t>
    </dgm:pt>
    <dgm:pt modelId="{4F3331B4-732C-4EF4-819E-DEBFF6F79B8F}" type="parTrans" cxnId="{F8873041-7283-4039-9251-E20624CB3569}">
      <dgm:prSet/>
      <dgm:spPr/>
      <dgm:t>
        <a:bodyPr/>
        <a:lstStyle/>
        <a:p>
          <a:endParaRPr lang="sl-SI"/>
        </a:p>
      </dgm:t>
    </dgm:pt>
    <dgm:pt modelId="{A8A1DCB8-2A3A-4A9F-9E69-CED6C2AC4D7C}" type="sibTrans" cxnId="{F8873041-7283-4039-9251-E20624CB3569}">
      <dgm:prSet/>
      <dgm:spPr/>
      <dgm:t>
        <a:bodyPr/>
        <a:lstStyle/>
        <a:p>
          <a:endParaRPr lang="sl-SI"/>
        </a:p>
      </dgm:t>
    </dgm:pt>
    <dgm:pt modelId="{88EE6872-A32A-45BB-9598-332174FA5001}" type="pres">
      <dgm:prSet presAssocID="{6AFAF876-E355-4935-B4FB-44134AA73DB7}" presName="Name0" presStyleCnt="0">
        <dgm:presLayoutVars>
          <dgm:dir/>
          <dgm:animLvl val="lvl"/>
          <dgm:resizeHandles/>
        </dgm:presLayoutVars>
      </dgm:prSet>
      <dgm:spPr/>
      <dgm:t>
        <a:bodyPr/>
        <a:lstStyle/>
        <a:p>
          <a:endParaRPr lang="sl-SI"/>
        </a:p>
      </dgm:t>
    </dgm:pt>
    <dgm:pt modelId="{16D2743E-42FB-401D-BB51-D4590969807F}" type="pres">
      <dgm:prSet presAssocID="{5FD98E69-3F10-4D5A-A42A-784A031C2884}" presName="linNode" presStyleCnt="0"/>
      <dgm:spPr/>
    </dgm:pt>
    <dgm:pt modelId="{4AA855F5-FA5A-4BE0-8716-5FE399F27C2B}" type="pres">
      <dgm:prSet presAssocID="{5FD98E69-3F10-4D5A-A42A-784A031C2884}" presName="parentShp" presStyleLbl="node1" presStyleIdx="0" presStyleCnt="3" custScaleX="95122" custScaleY="125186">
        <dgm:presLayoutVars>
          <dgm:bulletEnabled val="1"/>
        </dgm:presLayoutVars>
      </dgm:prSet>
      <dgm:spPr/>
      <dgm:t>
        <a:bodyPr/>
        <a:lstStyle/>
        <a:p>
          <a:endParaRPr lang="sl-SI"/>
        </a:p>
      </dgm:t>
    </dgm:pt>
    <dgm:pt modelId="{9447D9A7-911B-453F-908C-D19C72DC011E}" type="pres">
      <dgm:prSet presAssocID="{5FD98E69-3F10-4D5A-A42A-784A031C2884}" presName="childShp" presStyleLbl="bgAccFollowNode1" presStyleIdx="0" presStyleCnt="3">
        <dgm:presLayoutVars>
          <dgm:bulletEnabled val="1"/>
        </dgm:presLayoutVars>
      </dgm:prSet>
      <dgm:spPr/>
      <dgm:t>
        <a:bodyPr/>
        <a:lstStyle/>
        <a:p>
          <a:endParaRPr lang="sl-SI"/>
        </a:p>
      </dgm:t>
    </dgm:pt>
    <dgm:pt modelId="{4A1AC0DC-533E-4DC7-9299-9782BAE501F5}" type="pres">
      <dgm:prSet presAssocID="{2F7CE7C7-C8B8-434B-B404-110D4BBE62C8}" presName="spacing" presStyleCnt="0"/>
      <dgm:spPr/>
    </dgm:pt>
    <dgm:pt modelId="{8E339AA3-ECC8-48A4-8206-A664BAFE98A3}" type="pres">
      <dgm:prSet presAssocID="{ECB2FAA8-5BA4-4C7B-B18D-BEAE827EFFF7}" presName="linNode" presStyleCnt="0"/>
      <dgm:spPr/>
    </dgm:pt>
    <dgm:pt modelId="{DF42183D-DF25-4DDD-93AC-52B23CEAEE9F}" type="pres">
      <dgm:prSet presAssocID="{ECB2FAA8-5BA4-4C7B-B18D-BEAE827EFFF7}" presName="parentShp" presStyleLbl="node1" presStyleIdx="1" presStyleCnt="3" custLinFactNeighborX="-421" custLinFactNeighborY="1862">
        <dgm:presLayoutVars>
          <dgm:bulletEnabled val="1"/>
        </dgm:presLayoutVars>
      </dgm:prSet>
      <dgm:spPr/>
      <dgm:t>
        <a:bodyPr/>
        <a:lstStyle/>
        <a:p>
          <a:endParaRPr lang="sl-SI"/>
        </a:p>
      </dgm:t>
    </dgm:pt>
    <dgm:pt modelId="{58ED6B56-49C4-4D6A-A71C-54C52065A716}" type="pres">
      <dgm:prSet presAssocID="{ECB2FAA8-5BA4-4C7B-B18D-BEAE827EFFF7}" presName="childShp" presStyleLbl="bgAccFollowNode1" presStyleIdx="1" presStyleCnt="3">
        <dgm:presLayoutVars>
          <dgm:bulletEnabled val="1"/>
        </dgm:presLayoutVars>
      </dgm:prSet>
      <dgm:spPr/>
      <dgm:t>
        <a:bodyPr/>
        <a:lstStyle/>
        <a:p>
          <a:endParaRPr lang="sl-SI"/>
        </a:p>
      </dgm:t>
    </dgm:pt>
    <dgm:pt modelId="{494D8627-9507-4C39-BC9C-E10415254369}" type="pres">
      <dgm:prSet presAssocID="{E5917396-0C88-4C43-ABAF-B23AD9FE6AC5}" presName="spacing" presStyleCnt="0"/>
      <dgm:spPr/>
    </dgm:pt>
    <dgm:pt modelId="{4F7C1282-7C43-401A-8B91-D15E7957E1E8}" type="pres">
      <dgm:prSet presAssocID="{C0D82DBE-219A-4C82-A43B-E0130067EF7D}" presName="linNode" presStyleCnt="0"/>
      <dgm:spPr/>
    </dgm:pt>
    <dgm:pt modelId="{09C00301-D940-4C4A-B9E4-C2543DBFAD06}" type="pres">
      <dgm:prSet presAssocID="{C0D82DBE-219A-4C82-A43B-E0130067EF7D}" presName="parentShp" presStyleLbl="node1" presStyleIdx="2" presStyleCnt="3">
        <dgm:presLayoutVars>
          <dgm:bulletEnabled val="1"/>
        </dgm:presLayoutVars>
      </dgm:prSet>
      <dgm:spPr/>
      <dgm:t>
        <a:bodyPr/>
        <a:lstStyle/>
        <a:p>
          <a:endParaRPr lang="sl-SI"/>
        </a:p>
      </dgm:t>
    </dgm:pt>
    <dgm:pt modelId="{20D348AD-2705-4E1F-84DC-A7394046FD96}" type="pres">
      <dgm:prSet presAssocID="{C0D82DBE-219A-4C82-A43B-E0130067EF7D}" presName="childShp" presStyleLbl="bgAccFollowNode1" presStyleIdx="2" presStyleCnt="3">
        <dgm:presLayoutVars>
          <dgm:bulletEnabled val="1"/>
        </dgm:presLayoutVars>
      </dgm:prSet>
      <dgm:spPr/>
      <dgm:t>
        <a:bodyPr/>
        <a:lstStyle/>
        <a:p>
          <a:endParaRPr lang="sl-SI"/>
        </a:p>
      </dgm:t>
    </dgm:pt>
  </dgm:ptLst>
  <dgm:cxnLst>
    <dgm:cxn modelId="{725B5867-1529-481D-A7D3-2BD0194FE553}" srcId="{ECB2FAA8-5BA4-4C7B-B18D-BEAE827EFFF7}" destId="{84298AB3-A0F8-4ABB-BAAC-A448ACE603A7}" srcOrd="1" destOrd="0" parTransId="{098B0A2E-7DDF-4140-8E99-70516020D655}" sibTransId="{D981F849-39EA-4484-A06D-E9FCD8578080}"/>
    <dgm:cxn modelId="{0ABDB51B-CFEB-4363-94B8-6F98950DEF4E}" type="presOf" srcId="{F35DD5BE-C6BD-45A9-874C-3B83E4F9B5A3}" destId="{9447D9A7-911B-453F-908C-D19C72DC011E}" srcOrd="0" destOrd="2" presId="urn:microsoft.com/office/officeart/2005/8/layout/vList6"/>
    <dgm:cxn modelId="{529681F8-0529-48F8-B788-43BA33B9B663}" type="presOf" srcId="{C593C137-EEF6-465E-BDFD-9E4DD35E347F}" destId="{9447D9A7-911B-453F-908C-D19C72DC011E}" srcOrd="0" destOrd="0" presId="urn:microsoft.com/office/officeart/2005/8/layout/vList6"/>
    <dgm:cxn modelId="{82F7090F-3F7B-4F59-9706-AD37A34BE88F}" srcId="{ECB2FAA8-5BA4-4C7B-B18D-BEAE827EFFF7}" destId="{EF0FCB36-4595-4211-8371-CD7F0330E176}" srcOrd="0" destOrd="0" parTransId="{02B2086D-25E8-4E2C-8539-FE1B7F849624}" sibTransId="{4DBF4A6F-3A69-43C9-9FC1-10C9D1F9D240}"/>
    <dgm:cxn modelId="{56ED6FC6-46EB-49B9-BCE4-B50AD28A37A3}" type="presOf" srcId="{A9AD8B12-5F66-4CAA-8B0E-7FDFB747ACFD}" destId="{9447D9A7-911B-453F-908C-D19C72DC011E}" srcOrd="0" destOrd="3" presId="urn:microsoft.com/office/officeart/2005/8/layout/vList6"/>
    <dgm:cxn modelId="{BA22ED63-776C-4E9D-A719-0DEDEB1BA185}" srcId="{5FD98E69-3F10-4D5A-A42A-784A031C2884}" destId="{0B9DEADC-1B23-46D8-8059-E718354340F8}" srcOrd="1" destOrd="0" parTransId="{2F172330-8DBA-4FE7-9070-665F8E0FD73E}" sibTransId="{2F749F1C-4B41-4770-AFA3-D04816605629}"/>
    <dgm:cxn modelId="{387E91F0-72AF-431D-8EFB-E3F14D07894A}" srcId="{5FD98E69-3F10-4D5A-A42A-784A031C2884}" destId="{A9AD8B12-5F66-4CAA-8B0E-7FDFB747ACFD}" srcOrd="3" destOrd="0" parTransId="{9E8BF4F9-415E-4F3C-98C6-976A1A1EC323}" sibTransId="{9791FCFC-554B-4D46-B9B0-E5C2D131D328}"/>
    <dgm:cxn modelId="{4989833F-19D5-49BF-9CEE-E27DE45248BD}" type="presOf" srcId="{6C7AE6C9-94DC-44FA-8E4A-A225372EBE2D}" destId="{20D348AD-2705-4E1F-84DC-A7394046FD96}" srcOrd="0" destOrd="0" presId="urn:microsoft.com/office/officeart/2005/8/layout/vList6"/>
    <dgm:cxn modelId="{F8873041-7283-4039-9251-E20624CB3569}" srcId="{5FD98E69-3F10-4D5A-A42A-784A031C2884}" destId="{F35DD5BE-C6BD-45A9-874C-3B83E4F9B5A3}" srcOrd="2" destOrd="0" parTransId="{4F3331B4-732C-4EF4-819E-DEBFF6F79B8F}" sibTransId="{A8A1DCB8-2A3A-4A9F-9E69-CED6C2AC4D7C}"/>
    <dgm:cxn modelId="{28ECCD60-A4AB-4F5C-BF7B-83F334F370B1}" type="presOf" srcId="{C0D82DBE-219A-4C82-A43B-E0130067EF7D}" destId="{09C00301-D940-4C4A-B9E4-C2543DBFAD06}" srcOrd="0" destOrd="0" presId="urn:microsoft.com/office/officeart/2005/8/layout/vList6"/>
    <dgm:cxn modelId="{2BDADB6A-A1A7-4DB1-9752-62B4120A02C7}" type="presOf" srcId="{84298AB3-A0F8-4ABB-BAAC-A448ACE603A7}" destId="{58ED6B56-49C4-4D6A-A71C-54C52065A716}" srcOrd="0" destOrd="1" presId="urn:microsoft.com/office/officeart/2005/8/layout/vList6"/>
    <dgm:cxn modelId="{57B12923-CE69-4A35-AD86-8AE273DF49F8}" type="presOf" srcId="{0B9DEADC-1B23-46D8-8059-E718354340F8}" destId="{9447D9A7-911B-453F-908C-D19C72DC011E}" srcOrd="0" destOrd="1" presId="urn:microsoft.com/office/officeart/2005/8/layout/vList6"/>
    <dgm:cxn modelId="{B736EB6D-D826-4EDC-8F04-E3F2D1795F3E}" srcId="{C0D82DBE-219A-4C82-A43B-E0130067EF7D}" destId="{79C45D5A-3CD3-44F3-B3CC-D7E9C04C2680}" srcOrd="1" destOrd="0" parTransId="{85768300-1B04-4160-AA6E-93E2BDE2C895}" sibTransId="{D85F23C8-0D0C-4EBA-A85D-E5037D8A66B9}"/>
    <dgm:cxn modelId="{228E470F-2CC7-44AC-8BA1-BC958BE6069D}" srcId="{5FD98E69-3F10-4D5A-A42A-784A031C2884}" destId="{C593C137-EEF6-465E-BDFD-9E4DD35E347F}" srcOrd="0" destOrd="0" parTransId="{FCA361E2-5E77-43A7-BD84-76483B0F5BA8}" sibTransId="{F76F4F57-B5D1-4E40-B2FB-5A75A8C26DF6}"/>
    <dgm:cxn modelId="{92030180-2643-4281-8815-5D7D47F2E8C9}" srcId="{6AFAF876-E355-4935-B4FB-44134AA73DB7}" destId="{C0D82DBE-219A-4C82-A43B-E0130067EF7D}" srcOrd="2" destOrd="0" parTransId="{F775D65B-8189-4ADA-A09E-282076026FDB}" sibTransId="{E86FFF6E-266E-48DE-9E8D-EF7A73CF2782}"/>
    <dgm:cxn modelId="{C2971FF2-C339-4D81-9D1D-1009301AE73D}" srcId="{6AFAF876-E355-4935-B4FB-44134AA73DB7}" destId="{5FD98E69-3F10-4D5A-A42A-784A031C2884}" srcOrd="0" destOrd="0" parTransId="{A366AF0E-36D9-437A-9396-F91E87214929}" sibTransId="{2F7CE7C7-C8B8-434B-B404-110D4BBE62C8}"/>
    <dgm:cxn modelId="{7F63B5D3-20D5-4ADF-BE71-6D4C2BBB461F}" type="presOf" srcId="{79C45D5A-3CD3-44F3-B3CC-D7E9C04C2680}" destId="{20D348AD-2705-4E1F-84DC-A7394046FD96}" srcOrd="0" destOrd="1" presId="urn:microsoft.com/office/officeart/2005/8/layout/vList6"/>
    <dgm:cxn modelId="{285F3E42-3460-461A-BEAA-652722FAA367}" type="presOf" srcId="{EF0FCB36-4595-4211-8371-CD7F0330E176}" destId="{58ED6B56-49C4-4D6A-A71C-54C52065A716}" srcOrd="0" destOrd="0" presId="urn:microsoft.com/office/officeart/2005/8/layout/vList6"/>
    <dgm:cxn modelId="{77703F05-5642-41CB-AB2B-BE2438B5FC36}" type="presOf" srcId="{ECB2FAA8-5BA4-4C7B-B18D-BEAE827EFFF7}" destId="{DF42183D-DF25-4DDD-93AC-52B23CEAEE9F}" srcOrd="0" destOrd="0" presId="urn:microsoft.com/office/officeart/2005/8/layout/vList6"/>
    <dgm:cxn modelId="{749BC5D0-9D2B-4B73-9EDF-006334FA5632}" srcId="{6AFAF876-E355-4935-B4FB-44134AA73DB7}" destId="{ECB2FAA8-5BA4-4C7B-B18D-BEAE827EFFF7}" srcOrd="1" destOrd="0" parTransId="{1E2A471F-4B68-4F0A-88C8-3E84A81947E8}" sibTransId="{E5917396-0C88-4C43-ABAF-B23AD9FE6AC5}"/>
    <dgm:cxn modelId="{8F577097-00E3-410B-AD8E-5CDD33B8A1F2}" type="presOf" srcId="{6AFAF876-E355-4935-B4FB-44134AA73DB7}" destId="{88EE6872-A32A-45BB-9598-332174FA5001}" srcOrd="0" destOrd="0" presId="urn:microsoft.com/office/officeart/2005/8/layout/vList6"/>
    <dgm:cxn modelId="{B06E73DD-6655-4C42-89B3-7D7A8ADE8C12}" srcId="{C0D82DBE-219A-4C82-A43B-E0130067EF7D}" destId="{6C7AE6C9-94DC-44FA-8E4A-A225372EBE2D}" srcOrd="0" destOrd="0" parTransId="{26E48BC8-AC5C-4BCF-BDFF-543770DBD08E}" sibTransId="{823CC3FB-98ED-4F54-8433-22C3662CC394}"/>
    <dgm:cxn modelId="{80B8F494-6EB3-452C-ABD2-73F3389E710F}" type="presOf" srcId="{5FD98E69-3F10-4D5A-A42A-784A031C2884}" destId="{4AA855F5-FA5A-4BE0-8716-5FE399F27C2B}" srcOrd="0" destOrd="0" presId="urn:microsoft.com/office/officeart/2005/8/layout/vList6"/>
    <dgm:cxn modelId="{11294032-F9CC-47FB-A6DF-02E600CCF8A2}" type="presParOf" srcId="{88EE6872-A32A-45BB-9598-332174FA5001}" destId="{16D2743E-42FB-401D-BB51-D4590969807F}" srcOrd="0" destOrd="0" presId="urn:microsoft.com/office/officeart/2005/8/layout/vList6"/>
    <dgm:cxn modelId="{02BEDDF8-C07C-489F-B0C3-24FAD3A9BEBF}" type="presParOf" srcId="{16D2743E-42FB-401D-BB51-D4590969807F}" destId="{4AA855F5-FA5A-4BE0-8716-5FE399F27C2B}" srcOrd="0" destOrd="0" presId="urn:microsoft.com/office/officeart/2005/8/layout/vList6"/>
    <dgm:cxn modelId="{E1794204-87C2-431C-B445-DAEA2ECD9AEF}" type="presParOf" srcId="{16D2743E-42FB-401D-BB51-D4590969807F}" destId="{9447D9A7-911B-453F-908C-D19C72DC011E}" srcOrd="1" destOrd="0" presId="urn:microsoft.com/office/officeart/2005/8/layout/vList6"/>
    <dgm:cxn modelId="{85190AA3-6170-4F1B-97CF-1230CBBD4236}" type="presParOf" srcId="{88EE6872-A32A-45BB-9598-332174FA5001}" destId="{4A1AC0DC-533E-4DC7-9299-9782BAE501F5}" srcOrd="1" destOrd="0" presId="urn:microsoft.com/office/officeart/2005/8/layout/vList6"/>
    <dgm:cxn modelId="{363168A5-7F75-4234-A814-9EF230D9A19D}" type="presParOf" srcId="{88EE6872-A32A-45BB-9598-332174FA5001}" destId="{8E339AA3-ECC8-48A4-8206-A664BAFE98A3}" srcOrd="2" destOrd="0" presId="urn:microsoft.com/office/officeart/2005/8/layout/vList6"/>
    <dgm:cxn modelId="{FA20DB9D-BA7B-49A1-A51B-1E8700247EE8}" type="presParOf" srcId="{8E339AA3-ECC8-48A4-8206-A664BAFE98A3}" destId="{DF42183D-DF25-4DDD-93AC-52B23CEAEE9F}" srcOrd="0" destOrd="0" presId="urn:microsoft.com/office/officeart/2005/8/layout/vList6"/>
    <dgm:cxn modelId="{CC9CF010-B698-4E37-B8CA-1E23F1838E06}" type="presParOf" srcId="{8E339AA3-ECC8-48A4-8206-A664BAFE98A3}" destId="{58ED6B56-49C4-4D6A-A71C-54C52065A716}" srcOrd="1" destOrd="0" presId="urn:microsoft.com/office/officeart/2005/8/layout/vList6"/>
    <dgm:cxn modelId="{11C2154E-67E7-4D00-BAA6-938672993518}" type="presParOf" srcId="{88EE6872-A32A-45BB-9598-332174FA5001}" destId="{494D8627-9507-4C39-BC9C-E10415254369}" srcOrd="3" destOrd="0" presId="urn:microsoft.com/office/officeart/2005/8/layout/vList6"/>
    <dgm:cxn modelId="{8E0AA2B2-D31A-4EE5-A481-386D2140F559}" type="presParOf" srcId="{88EE6872-A32A-45BB-9598-332174FA5001}" destId="{4F7C1282-7C43-401A-8B91-D15E7957E1E8}" srcOrd="4" destOrd="0" presId="urn:microsoft.com/office/officeart/2005/8/layout/vList6"/>
    <dgm:cxn modelId="{47305A14-2016-4835-A3DF-0358BA2A9989}" type="presParOf" srcId="{4F7C1282-7C43-401A-8B91-D15E7957E1E8}" destId="{09C00301-D940-4C4A-B9E4-C2543DBFAD06}" srcOrd="0" destOrd="0" presId="urn:microsoft.com/office/officeart/2005/8/layout/vList6"/>
    <dgm:cxn modelId="{573167CA-26D5-48F1-965F-5C251A5FCCA4}" type="presParOf" srcId="{4F7C1282-7C43-401A-8B91-D15E7957E1E8}" destId="{20D348AD-2705-4E1F-84DC-A7394046FD96}"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AF876-E355-4935-B4FB-44134AA73DB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5FD98E69-3F10-4D5A-A42A-784A031C2884}">
      <dgm:prSet phldrT="[besedilo]" custT="1"/>
      <dgm:spPr>
        <a:solidFill>
          <a:srgbClr val="FFFF00"/>
        </a:solidFill>
      </dgm:spPr>
      <dgm:t>
        <a:bodyPr/>
        <a:lstStyle/>
        <a:p>
          <a:r>
            <a:rPr lang="sl-SI" sz="1000" dirty="0" smtClean="0">
              <a:solidFill>
                <a:schemeClr val="tx1"/>
              </a:solidFill>
            </a:rPr>
            <a:t>ŞAMOSTOJNO IN </a:t>
          </a:r>
          <a:r>
            <a:rPr lang="sl-SI" sz="900" dirty="0" smtClean="0">
              <a:solidFill>
                <a:schemeClr val="tx1"/>
              </a:solidFill>
            </a:rPr>
            <a:t>SODELOVALNO</a:t>
          </a:r>
          <a:r>
            <a:rPr lang="sl-SI" sz="1000" dirty="0" smtClean="0">
              <a:solidFill>
                <a:schemeClr val="tx1"/>
              </a:solidFill>
            </a:rPr>
            <a:t> UČENJE</a:t>
          </a:r>
          <a:endParaRPr lang="sl-SI" sz="1000" dirty="0">
            <a:solidFill>
              <a:schemeClr val="tx1"/>
            </a:solidFill>
          </a:endParaRPr>
        </a:p>
      </dgm:t>
    </dgm:pt>
    <dgm:pt modelId="{A366AF0E-36D9-437A-9396-F91E87214929}" type="parTrans" cxnId="{C2971FF2-C339-4D81-9D1D-1009301AE73D}">
      <dgm:prSet/>
      <dgm:spPr/>
      <dgm:t>
        <a:bodyPr/>
        <a:lstStyle/>
        <a:p>
          <a:endParaRPr lang="sl-SI"/>
        </a:p>
      </dgm:t>
    </dgm:pt>
    <dgm:pt modelId="{2F7CE7C7-C8B8-434B-B404-110D4BBE62C8}" type="sibTrans" cxnId="{C2971FF2-C339-4D81-9D1D-1009301AE73D}">
      <dgm:prSet/>
      <dgm:spPr/>
      <dgm:t>
        <a:bodyPr/>
        <a:lstStyle/>
        <a:p>
          <a:endParaRPr lang="sl-SI"/>
        </a:p>
      </dgm:t>
    </dgm:pt>
    <dgm:pt modelId="{C593C137-EEF6-465E-BDFD-9E4DD35E347F}">
      <dgm:prSet phldrT="[besedilo]" custT="1"/>
      <dgm:spPr/>
      <dgm:t>
        <a:bodyPr/>
        <a:lstStyle/>
        <a:p>
          <a:r>
            <a:rPr lang="sl-SI" sz="800" dirty="0" smtClean="0">
              <a:solidFill>
                <a:schemeClr val="tx1"/>
              </a:solidFill>
            </a:rPr>
            <a:t>PROSTA IGRA</a:t>
          </a:r>
          <a:endParaRPr lang="sl-SI" sz="800" dirty="0">
            <a:solidFill>
              <a:schemeClr val="tx1"/>
            </a:solidFill>
          </a:endParaRPr>
        </a:p>
      </dgm:t>
    </dgm:pt>
    <dgm:pt modelId="{FCA361E2-5E77-43A7-BD84-76483B0F5BA8}" type="parTrans" cxnId="{228E470F-2CC7-44AC-8BA1-BC958BE6069D}">
      <dgm:prSet/>
      <dgm:spPr/>
      <dgm:t>
        <a:bodyPr/>
        <a:lstStyle/>
        <a:p>
          <a:endParaRPr lang="sl-SI"/>
        </a:p>
      </dgm:t>
    </dgm:pt>
    <dgm:pt modelId="{F76F4F57-B5D1-4E40-B2FB-5A75A8C26DF6}" type="sibTrans" cxnId="{228E470F-2CC7-44AC-8BA1-BC958BE6069D}">
      <dgm:prSet/>
      <dgm:spPr/>
      <dgm:t>
        <a:bodyPr/>
        <a:lstStyle/>
        <a:p>
          <a:endParaRPr lang="sl-SI"/>
        </a:p>
      </dgm:t>
    </dgm:pt>
    <dgm:pt modelId="{ECB2FAA8-5BA4-4C7B-B18D-BEAE827EFFF7}">
      <dgm:prSet phldrT="[besedilo]" custT="1"/>
      <dgm:spPr>
        <a:solidFill>
          <a:srgbClr val="FFFF00"/>
        </a:solidFill>
      </dgm:spPr>
      <dgm:t>
        <a:bodyPr/>
        <a:lstStyle/>
        <a:p>
          <a:r>
            <a:rPr lang="sl-SI" sz="900" dirty="0" smtClean="0">
              <a:solidFill>
                <a:schemeClr val="tx1"/>
              </a:solidFill>
            </a:rPr>
            <a:t>MEDVRSTNIŠKO, MEDGENERACIJSKO, MEDNARODNO  SODELOVANJE</a:t>
          </a:r>
          <a:endParaRPr lang="sl-SI" sz="1000" dirty="0">
            <a:solidFill>
              <a:schemeClr val="tx1"/>
            </a:solidFill>
          </a:endParaRPr>
        </a:p>
      </dgm:t>
    </dgm:pt>
    <dgm:pt modelId="{1E2A471F-4B68-4F0A-88C8-3E84A81947E8}" type="parTrans" cxnId="{749BC5D0-9D2B-4B73-9EDF-006334FA5632}">
      <dgm:prSet/>
      <dgm:spPr/>
      <dgm:t>
        <a:bodyPr/>
        <a:lstStyle/>
        <a:p>
          <a:endParaRPr lang="sl-SI"/>
        </a:p>
      </dgm:t>
    </dgm:pt>
    <dgm:pt modelId="{E5917396-0C88-4C43-ABAF-B23AD9FE6AC5}" type="sibTrans" cxnId="{749BC5D0-9D2B-4B73-9EDF-006334FA5632}">
      <dgm:prSet/>
      <dgm:spPr/>
      <dgm:t>
        <a:bodyPr/>
        <a:lstStyle/>
        <a:p>
          <a:endParaRPr lang="sl-SI"/>
        </a:p>
      </dgm:t>
    </dgm:pt>
    <dgm:pt modelId="{58C10D78-3640-4BA4-A0E1-98A546AAA161}">
      <dgm:prSet phldrT="[besedilo]" custT="1"/>
      <dgm:spPr>
        <a:solidFill>
          <a:srgbClr val="FFFF00"/>
        </a:solidFill>
      </dgm:spPr>
      <dgm:t>
        <a:bodyPr/>
        <a:lstStyle/>
        <a:p>
          <a:r>
            <a:rPr lang="sl-SI" sz="900" b="0" dirty="0" smtClean="0">
              <a:solidFill>
                <a:schemeClr val="tx1"/>
              </a:solidFill>
            </a:rPr>
            <a:t>IGRA, SAMOSTOJNO NAČRTOVANJE PROSTEGA ČASA</a:t>
          </a:r>
          <a:endParaRPr lang="sl-SI" sz="900" b="0" dirty="0">
            <a:solidFill>
              <a:schemeClr val="tx1"/>
            </a:solidFill>
          </a:endParaRPr>
        </a:p>
      </dgm:t>
    </dgm:pt>
    <dgm:pt modelId="{1FAB410D-1BD5-40F3-A6DB-906C61E31842}" type="parTrans" cxnId="{60E741C2-7F2D-43BA-8BA2-907F308CFCE8}">
      <dgm:prSet/>
      <dgm:spPr/>
      <dgm:t>
        <a:bodyPr/>
        <a:lstStyle/>
        <a:p>
          <a:endParaRPr lang="sl-SI"/>
        </a:p>
      </dgm:t>
    </dgm:pt>
    <dgm:pt modelId="{85E19C1D-69D5-4F5E-8A88-12D0B50CA66B}" type="sibTrans" cxnId="{60E741C2-7F2D-43BA-8BA2-907F308CFCE8}">
      <dgm:prSet/>
      <dgm:spPr/>
      <dgm:t>
        <a:bodyPr/>
        <a:lstStyle/>
        <a:p>
          <a:endParaRPr lang="sl-SI"/>
        </a:p>
      </dgm:t>
    </dgm:pt>
    <dgm:pt modelId="{0BD2EBF0-6D0B-4BE7-A5B5-E4869565E898}">
      <dgm:prSet phldrT="[besedilo]" custT="1"/>
      <dgm:spPr>
        <a:solidFill>
          <a:schemeClr val="accent1">
            <a:lumMod val="20000"/>
            <a:lumOff val="80000"/>
          </a:schemeClr>
        </a:solidFill>
      </dgm:spPr>
      <dgm:t>
        <a:bodyPr/>
        <a:lstStyle/>
        <a:p>
          <a:r>
            <a:rPr lang="sl-SI" sz="800" dirty="0" smtClean="0">
              <a:solidFill>
                <a:schemeClr val="tx1"/>
              </a:solidFill>
            </a:rPr>
            <a:t>DOMAČE</a:t>
          </a:r>
          <a:r>
            <a:rPr lang="sl-SI" sz="1000" dirty="0" smtClean="0">
              <a:solidFill>
                <a:schemeClr val="tx1"/>
              </a:solidFill>
            </a:rPr>
            <a:t> </a:t>
          </a:r>
          <a:r>
            <a:rPr lang="sl-SI" sz="800" dirty="0" smtClean="0">
              <a:solidFill>
                <a:schemeClr val="tx1"/>
              </a:solidFill>
            </a:rPr>
            <a:t>NALOGE</a:t>
          </a:r>
          <a:endParaRPr lang="sl-SI" sz="800" dirty="0">
            <a:solidFill>
              <a:schemeClr val="tx1"/>
            </a:solidFill>
          </a:endParaRPr>
        </a:p>
      </dgm:t>
    </dgm:pt>
    <dgm:pt modelId="{BD89ABB7-DCE6-4B71-8030-250325C470F5}" type="parTrans" cxnId="{D638A4EC-A926-4DCF-AC58-039D17664AFD}">
      <dgm:prSet/>
      <dgm:spPr/>
      <dgm:t>
        <a:bodyPr/>
        <a:lstStyle/>
        <a:p>
          <a:endParaRPr lang="sl-SI"/>
        </a:p>
      </dgm:t>
    </dgm:pt>
    <dgm:pt modelId="{6CFBCDA4-EB56-4DD6-A85C-E198EC7FD300}" type="sibTrans" cxnId="{D638A4EC-A926-4DCF-AC58-039D17664AFD}">
      <dgm:prSet/>
      <dgm:spPr/>
      <dgm:t>
        <a:bodyPr/>
        <a:lstStyle/>
        <a:p>
          <a:endParaRPr lang="sl-SI"/>
        </a:p>
      </dgm:t>
    </dgm:pt>
    <dgm:pt modelId="{0AD4CDED-16CC-4EDF-8BF9-F85B8DA62813}">
      <dgm:prSet phldrT="[besedilo]" custT="1"/>
      <dgm:spPr>
        <a:solidFill>
          <a:schemeClr val="accent1">
            <a:lumMod val="20000"/>
            <a:lumOff val="80000"/>
          </a:schemeClr>
        </a:solidFill>
      </dgm:spPr>
      <dgm:t>
        <a:bodyPr/>
        <a:lstStyle/>
        <a:p>
          <a:r>
            <a:rPr lang="sl-SI" sz="800" dirty="0" smtClean="0">
              <a:solidFill>
                <a:schemeClr val="tx1"/>
              </a:solidFill>
            </a:rPr>
            <a:t>RAZISKOVANJE</a:t>
          </a:r>
          <a:endParaRPr lang="sl-SI" sz="800" dirty="0">
            <a:solidFill>
              <a:schemeClr val="tx1"/>
            </a:solidFill>
          </a:endParaRPr>
        </a:p>
      </dgm:t>
    </dgm:pt>
    <dgm:pt modelId="{6962B3BA-288A-4DCA-8510-C70CC76E1397}" type="parTrans" cxnId="{8253C24A-B606-4953-BC2B-A683B861222B}">
      <dgm:prSet/>
      <dgm:spPr/>
      <dgm:t>
        <a:bodyPr/>
        <a:lstStyle/>
        <a:p>
          <a:endParaRPr lang="sl-SI"/>
        </a:p>
      </dgm:t>
    </dgm:pt>
    <dgm:pt modelId="{C7151856-91B0-4A0E-8813-36023ECE3206}" type="sibTrans" cxnId="{8253C24A-B606-4953-BC2B-A683B861222B}">
      <dgm:prSet/>
      <dgm:spPr/>
      <dgm:t>
        <a:bodyPr/>
        <a:lstStyle/>
        <a:p>
          <a:endParaRPr lang="sl-SI"/>
        </a:p>
      </dgm:t>
    </dgm:pt>
    <dgm:pt modelId="{9D22E822-FA89-4682-8DF2-B6DBB218734C}">
      <dgm:prSet phldrT="[besedilo]" custT="1"/>
      <dgm:spPr/>
      <dgm:t>
        <a:bodyPr/>
        <a:lstStyle/>
        <a:p>
          <a:r>
            <a:rPr lang="sl-SI" sz="800" dirty="0" smtClean="0">
              <a:solidFill>
                <a:schemeClr val="tx1"/>
              </a:solidFill>
            </a:rPr>
            <a:t>IZDELAVA KARTE PROSTEGA ČASA</a:t>
          </a:r>
          <a:endParaRPr lang="sl-SI" sz="800" dirty="0">
            <a:solidFill>
              <a:schemeClr val="tx1"/>
            </a:solidFill>
          </a:endParaRPr>
        </a:p>
      </dgm:t>
    </dgm:pt>
    <dgm:pt modelId="{6F9BEC14-8F72-49AF-902A-21D4C8EC919B}" type="parTrans" cxnId="{C0F87286-B7F6-4F9F-A5B3-4DFA6BB95222}">
      <dgm:prSet/>
      <dgm:spPr/>
      <dgm:t>
        <a:bodyPr/>
        <a:lstStyle/>
        <a:p>
          <a:endParaRPr lang="sl-SI"/>
        </a:p>
      </dgm:t>
    </dgm:pt>
    <dgm:pt modelId="{7E68557D-8128-4678-B860-34565CAF42D3}" type="sibTrans" cxnId="{C0F87286-B7F6-4F9F-A5B3-4DFA6BB95222}">
      <dgm:prSet/>
      <dgm:spPr/>
      <dgm:t>
        <a:bodyPr/>
        <a:lstStyle/>
        <a:p>
          <a:endParaRPr lang="sl-SI"/>
        </a:p>
      </dgm:t>
    </dgm:pt>
    <dgm:pt modelId="{D8CC7307-5B72-47EA-A70F-F0802F752325}">
      <dgm:prSet phldrT="[besedilo]" custT="1"/>
      <dgm:spPr>
        <a:solidFill>
          <a:schemeClr val="accent1">
            <a:lumMod val="20000"/>
            <a:lumOff val="80000"/>
          </a:schemeClr>
        </a:solidFill>
      </dgm:spPr>
      <dgm:t>
        <a:bodyPr/>
        <a:lstStyle/>
        <a:p>
          <a:r>
            <a:rPr lang="sl-SI" sz="800" dirty="0" smtClean="0">
              <a:solidFill>
                <a:schemeClr val="tx1"/>
              </a:solidFill>
            </a:rPr>
            <a:t>SREČANJAMEDSEBOJNA POMOČ TUJCEM</a:t>
          </a:r>
        </a:p>
        <a:p>
          <a:r>
            <a:rPr lang="sl-SI" sz="800" dirty="0" smtClean="0">
              <a:solidFill>
                <a:schemeClr val="tx1"/>
              </a:solidFill>
            </a:rPr>
            <a:t>MEDGENERACIJSKA </a:t>
          </a:r>
        </a:p>
        <a:p>
          <a:endParaRPr lang="sl-SI" sz="800" dirty="0">
            <a:solidFill>
              <a:schemeClr val="tx1"/>
            </a:solidFill>
          </a:endParaRPr>
        </a:p>
      </dgm:t>
    </dgm:pt>
    <dgm:pt modelId="{A91D4FAD-C892-405D-AF44-D13CC32F6F1E}" type="parTrans" cxnId="{87C5B0FA-D808-4CEE-A175-0C7B24249C07}">
      <dgm:prSet/>
      <dgm:spPr/>
      <dgm:t>
        <a:bodyPr/>
        <a:lstStyle/>
        <a:p>
          <a:endParaRPr lang="sl-SI"/>
        </a:p>
      </dgm:t>
    </dgm:pt>
    <dgm:pt modelId="{62066BAF-E9CE-4E90-924B-6ED47E7E15C1}" type="sibTrans" cxnId="{87C5B0FA-D808-4CEE-A175-0C7B24249C07}">
      <dgm:prSet/>
      <dgm:spPr/>
      <dgm:t>
        <a:bodyPr/>
        <a:lstStyle/>
        <a:p>
          <a:endParaRPr lang="sl-SI"/>
        </a:p>
      </dgm:t>
    </dgm:pt>
    <dgm:pt modelId="{88EE6872-A32A-45BB-9598-332174FA5001}" type="pres">
      <dgm:prSet presAssocID="{6AFAF876-E355-4935-B4FB-44134AA73DB7}" presName="Name0" presStyleCnt="0">
        <dgm:presLayoutVars>
          <dgm:dir/>
          <dgm:animLvl val="lvl"/>
          <dgm:resizeHandles/>
        </dgm:presLayoutVars>
      </dgm:prSet>
      <dgm:spPr/>
      <dgm:t>
        <a:bodyPr/>
        <a:lstStyle/>
        <a:p>
          <a:endParaRPr lang="sl-SI"/>
        </a:p>
      </dgm:t>
    </dgm:pt>
    <dgm:pt modelId="{16D2743E-42FB-401D-BB51-D4590969807F}" type="pres">
      <dgm:prSet presAssocID="{5FD98E69-3F10-4D5A-A42A-784A031C2884}" presName="linNode" presStyleCnt="0"/>
      <dgm:spPr/>
    </dgm:pt>
    <dgm:pt modelId="{4AA855F5-FA5A-4BE0-8716-5FE399F27C2B}" type="pres">
      <dgm:prSet presAssocID="{5FD98E69-3F10-4D5A-A42A-784A031C2884}" presName="parentShp" presStyleLbl="node1" presStyleIdx="0" presStyleCnt="3" custScaleX="124253">
        <dgm:presLayoutVars>
          <dgm:bulletEnabled val="1"/>
        </dgm:presLayoutVars>
      </dgm:prSet>
      <dgm:spPr/>
      <dgm:t>
        <a:bodyPr/>
        <a:lstStyle/>
        <a:p>
          <a:endParaRPr lang="sl-SI"/>
        </a:p>
      </dgm:t>
    </dgm:pt>
    <dgm:pt modelId="{9447D9A7-911B-453F-908C-D19C72DC011E}" type="pres">
      <dgm:prSet presAssocID="{5FD98E69-3F10-4D5A-A42A-784A031C2884}" presName="childShp" presStyleLbl="bgAccFollowNode1" presStyleIdx="0" presStyleCnt="3">
        <dgm:presLayoutVars>
          <dgm:bulletEnabled val="1"/>
        </dgm:presLayoutVars>
      </dgm:prSet>
      <dgm:spPr/>
      <dgm:t>
        <a:bodyPr/>
        <a:lstStyle/>
        <a:p>
          <a:endParaRPr lang="sl-SI"/>
        </a:p>
      </dgm:t>
    </dgm:pt>
    <dgm:pt modelId="{4A1AC0DC-533E-4DC7-9299-9782BAE501F5}" type="pres">
      <dgm:prSet presAssocID="{2F7CE7C7-C8B8-434B-B404-110D4BBE62C8}" presName="spacing" presStyleCnt="0"/>
      <dgm:spPr/>
    </dgm:pt>
    <dgm:pt modelId="{F888AF08-9A21-4220-8781-C73CD288B7F3}" type="pres">
      <dgm:prSet presAssocID="{58C10D78-3640-4BA4-A0E1-98A546AAA161}" presName="linNode" presStyleCnt="0"/>
      <dgm:spPr/>
    </dgm:pt>
    <dgm:pt modelId="{AB85D722-3670-4DAF-BDE7-EE109DAAF6B0}" type="pres">
      <dgm:prSet presAssocID="{58C10D78-3640-4BA4-A0E1-98A546AAA161}" presName="parentShp" presStyleLbl="node1" presStyleIdx="1" presStyleCnt="3" custScaleX="124253">
        <dgm:presLayoutVars>
          <dgm:bulletEnabled val="1"/>
        </dgm:presLayoutVars>
      </dgm:prSet>
      <dgm:spPr/>
      <dgm:t>
        <a:bodyPr/>
        <a:lstStyle/>
        <a:p>
          <a:endParaRPr lang="sl-SI"/>
        </a:p>
      </dgm:t>
    </dgm:pt>
    <dgm:pt modelId="{1AEE361B-2C53-4BE7-A460-66CA5EA727AA}" type="pres">
      <dgm:prSet presAssocID="{58C10D78-3640-4BA4-A0E1-98A546AAA161}" presName="childShp" presStyleLbl="bgAccFollowNode1" presStyleIdx="1" presStyleCnt="3">
        <dgm:presLayoutVars>
          <dgm:bulletEnabled val="1"/>
        </dgm:presLayoutVars>
      </dgm:prSet>
      <dgm:spPr/>
      <dgm:t>
        <a:bodyPr/>
        <a:lstStyle/>
        <a:p>
          <a:endParaRPr lang="sl-SI"/>
        </a:p>
      </dgm:t>
    </dgm:pt>
    <dgm:pt modelId="{92A015F9-93A0-45A7-A6DF-C68BE66DDE9D}" type="pres">
      <dgm:prSet presAssocID="{85E19C1D-69D5-4F5E-8A88-12D0B50CA66B}" presName="spacing" presStyleCnt="0"/>
      <dgm:spPr/>
    </dgm:pt>
    <dgm:pt modelId="{8E339AA3-ECC8-48A4-8206-A664BAFE98A3}" type="pres">
      <dgm:prSet presAssocID="{ECB2FAA8-5BA4-4C7B-B18D-BEAE827EFFF7}" presName="linNode" presStyleCnt="0"/>
      <dgm:spPr/>
    </dgm:pt>
    <dgm:pt modelId="{DF42183D-DF25-4DDD-93AC-52B23CEAEE9F}" type="pres">
      <dgm:prSet presAssocID="{ECB2FAA8-5BA4-4C7B-B18D-BEAE827EFFF7}" presName="parentShp" presStyleLbl="node1" presStyleIdx="2" presStyleCnt="3" custScaleX="134219" custLinFactNeighborX="-421" custLinFactNeighborY="1862">
        <dgm:presLayoutVars>
          <dgm:bulletEnabled val="1"/>
        </dgm:presLayoutVars>
      </dgm:prSet>
      <dgm:spPr/>
      <dgm:t>
        <a:bodyPr/>
        <a:lstStyle/>
        <a:p>
          <a:endParaRPr lang="sl-SI"/>
        </a:p>
      </dgm:t>
    </dgm:pt>
    <dgm:pt modelId="{58ED6B56-49C4-4D6A-A71C-54C52065A716}" type="pres">
      <dgm:prSet presAssocID="{ECB2FAA8-5BA4-4C7B-B18D-BEAE827EFFF7}" presName="childShp" presStyleLbl="bgAccFollowNode1" presStyleIdx="2" presStyleCnt="3">
        <dgm:presLayoutVars>
          <dgm:bulletEnabled val="1"/>
        </dgm:presLayoutVars>
      </dgm:prSet>
      <dgm:spPr/>
      <dgm:t>
        <a:bodyPr/>
        <a:lstStyle/>
        <a:p>
          <a:endParaRPr lang="sl-SI"/>
        </a:p>
      </dgm:t>
    </dgm:pt>
  </dgm:ptLst>
  <dgm:cxnLst>
    <dgm:cxn modelId="{60E741C2-7F2D-43BA-8BA2-907F308CFCE8}" srcId="{6AFAF876-E355-4935-B4FB-44134AA73DB7}" destId="{58C10D78-3640-4BA4-A0E1-98A546AAA161}" srcOrd="1" destOrd="0" parTransId="{1FAB410D-1BD5-40F3-A6DB-906C61E31842}" sibTransId="{85E19C1D-69D5-4F5E-8A88-12D0B50CA66B}"/>
    <dgm:cxn modelId="{C2971FF2-C339-4D81-9D1D-1009301AE73D}" srcId="{6AFAF876-E355-4935-B4FB-44134AA73DB7}" destId="{5FD98E69-3F10-4D5A-A42A-784A031C2884}" srcOrd="0" destOrd="0" parTransId="{A366AF0E-36D9-437A-9396-F91E87214929}" sibTransId="{2F7CE7C7-C8B8-434B-B404-110D4BBE62C8}"/>
    <dgm:cxn modelId="{C0F87286-B7F6-4F9F-A5B3-4DFA6BB95222}" srcId="{58C10D78-3640-4BA4-A0E1-98A546AAA161}" destId="{9D22E822-FA89-4682-8DF2-B6DBB218734C}" srcOrd="1" destOrd="0" parTransId="{6F9BEC14-8F72-49AF-902A-21D4C8EC919B}" sibTransId="{7E68557D-8128-4678-B860-34565CAF42D3}"/>
    <dgm:cxn modelId="{85C4409E-6285-4FFA-AF4D-2AB8F2E11CB9}" type="presOf" srcId="{D8CC7307-5B72-47EA-A70F-F0802F752325}" destId="{58ED6B56-49C4-4D6A-A71C-54C52065A716}" srcOrd="0" destOrd="0" presId="urn:microsoft.com/office/officeart/2005/8/layout/vList6"/>
    <dgm:cxn modelId="{E0DB94BE-C72E-44C7-8288-223FF6A4632B}" type="presOf" srcId="{58C10D78-3640-4BA4-A0E1-98A546AAA161}" destId="{AB85D722-3670-4DAF-BDE7-EE109DAAF6B0}" srcOrd="0" destOrd="0" presId="urn:microsoft.com/office/officeart/2005/8/layout/vList6"/>
    <dgm:cxn modelId="{8253C24A-B606-4953-BC2B-A683B861222B}" srcId="{5FD98E69-3F10-4D5A-A42A-784A031C2884}" destId="{0AD4CDED-16CC-4EDF-8BF9-F85B8DA62813}" srcOrd="1" destOrd="0" parTransId="{6962B3BA-288A-4DCA-8510-C70CC76E1397}" sibTransId="{C7151856-91B0-4A0E-8813-36023ECE3206}"/>
    <dgm:cxn modelId="{D638A4EC-A926-4DCF-AC58-039D17664AFD}" srcId="{5FD98E69-3F10-4D5A-A42A-784A031C2884}" destId="{0BD2EBF0-6D0B-4BE7-A5B5-E4869565E898}" srcOrd="0" destOrd="0" parTransId="{BD89ABB7-DCE6-4B71-8030-250325C470F5}" sibTransId="{6CFBCDA4-EB56-4DD6-A85C-E198EC7FD300}"/>
    <dgm:cxn modelId="{80B8F494-6EB3-452C-ABD2-73F3389E710F}" type="presOf" srcId="{5FD98E69-3F10-4D5A-A42A-784A031C2884}" destId="{4AA855F5-FA5A-4BE0-8716-5FE399F27C2B}" srcOrd="0" destOrd="0" presId="urn:microsoft.com/office/officeart/2005/8/layout/vList6"/>
    <dgm:cxn modelId="{77703F05-5642-41CB-AB2B-BE2438B5FC36}" type="presOf" srcId="{ECB2FAA8-5BA4-4C7B-B18D-BEAE827EFFF7}" destId="{DF42183D-DF25-4DDD-93AC-52B23CEAEE9F}" srcOrd="0" destOrd="0" presId="urn:microsoft.com/office/officeart/2005/8/layout/vList6"/>
    <dgm:cxn modelId="{749BC5D0-9D2B-4B73-9EDF-006334FA5632}" srcId="{6AFAF876-E355-4935-B4FB-44134AA73DB7}" destId="{ECB2FAA8-5BA4-4C7B-B18D-BEAE827EFFF7}" srcOrd="2" destOrd="0" parTransId="{1E2A471F-4B68-4F0A-88C8-3E84A81947E8}" sibTransId="{E5917396-0C88-4C43-ABAF-B23AD9FE6AC5}"/>
    <dgm:cxn modelId="{220F181A-9381-428A-B3FB-064D33116931}" type="presOf" srcId="{C593C137-EEF6-465E-BDFD-9E4DD35E347F}" destId="{1AEE361B-2C53-4BE7-A460-66CA5EA727AA}" srcOrd="0" destOrd="0" presId="urn:microsoft.com/office/officeart/2005/8/layout/vList6"/>
    <dgm:cxn modelId="{CE21B286-93A6-4683-BABF-B4457CC225AC}" type="presOf" srcId="{9D22E822-FA89-4682-8DF2-B6DBB218734C}" destId="{1AEE361B-2C53-4BE7-A460-66CA5EA727AA}" srcOrd="0" destOrd="1" presId="urn:microsoft.com/office/officeart/2005/8/layout/vList6"/>
    <dgm:cxn modelId="{95984B1E-D620-44BE-B243-BD123729C42F}" type="presOf" srcId="{0AD4CDED-16CC-4EDF-8BF9-F85B8DA62813}" destId="{9447D9A7-911B-453F-908C-D19C72DC011E}" srcOrd="0" destOrd="1" presId="urn:microsoft.com/office/officeart/2005/8/layout/vList6"/>
    <dgm:cxn modelId="{8F577097-00E3-410B-AD8E-5CDD33B8A1F2}" type="presOf" srcId="{6AFAF876-E355-4935-B4FB-44134AA73DB7}" destId="{88EE6872-A32A-45BB-9598-332174FA5001}" srcOrd="0" destOrd="0" presId="urn:microsoft.com/office/officeart/2005/8/layout/vList6"/>
    <dgm:cxn modelId="{87C5B0FA-D808-4CEE-A175-0C7B24249C07}" srcId="{ECB2FAA8-5BA4-4C7B-B18D-BEAE827EFFF7}" destId="{D8CC7307-5B72-47EA-A70F-F0802F752325}" srcOrd="0" destOrd="0" parTransId="{A91D4FAD-C892-405D-AF44-D13CC32F6F1E}" sibTransId="{62066BAF-E9CE-4E90-924B-6ED47E7E15C1}"/>
    <dgm:cxn modelId="{DEFC2D25-9EF5-4B60-9FA8-A4F19643A8BB}" type="presOf" srcId="{0BD2EBF0-6D0B-4BE7-A5B5-E4869565E898}" destId="{9447D9A7-911B-453F-908C-D19C72DC011E}" srcOrd="0" destOrd="0" presId="urn:microsoft.com/office/officeart/2005/8/layout/vList6"/>
    <dgm:cxn modelId="{228E470F-2CC7-44AC-8BA1-BC958BE6069D}" srcId="{58C10D78-3640-4BA4-A0E1-98A546AAA161}" destId="{C593C137-EEF6-465E-BDFD-9E4DD35E347F}" srcOrd="0" destOrd="0" parTransId="{FCA361E2-5E77-43A7-BD84-76483B0F5BA8}" sibTransId="{F76F4F57-B5D1-4E40-B2FB-5A75A8C26DF6}"/>
    <dgm:cxn modelId="{11294032-F9CC-47FB-A6DF-02E600CCF8A2}" type="presParOf" srcId="{88EE6872-A32A-45BB-9598-332174FA5001}" destId="{16D2743E-42FB-401D-BB51-D4590969807F}" srcOrd="0" destOrd="0" presId="urn:microsoft.com/office/officeart/2005/8/layout/vList6"/>
    <dgm:cxn modelId="{02BEDDF8-C07C-489F-B0C3-24FAD3A9BEBF}" type="presParOf" srcId="{16D2743E-42FB-401D-BB51-D4590969807F}" destId="{4AA855F5-FA5A-4BE0-8716-5FE399F27C2B}" srcOrd="0" destOrd="0" presId="urn:microsoft.com/office/officeart/2005/8/layout/vList6"/>
    <dgm:cxn modelId="{E1794204-87C2-431C-B445-DAEA2ECD9AEF}" type="presParOf" srcId="{16D2743E-42FB-401D-BB51-D4590969807F}" destId="{9447D9A7-911B-453F-908C-D19C72DC011E}" srcOrd="1" destOrd="0" presId="urn:microsoft.com/office/officeart/2005/8/layout/vList6"/>
    <dgm:cxn modelId="{85190AA3-6170-4F1B-97CF-1230CBBD4236}" type="presParOf" srcId="{88EE6872-A32A-45BB-9598-332174FA5001}" destId="{4A1AC0DC-533E-4DC7-9299-9782BAE501F5}" srcOrd="1" destOrd="0" presId="urn:microsoft.com/office/officeart/2005/8/layout/vList6"/>
    <dgm:cxn modelId="{62AFEA76-D3F9-4B51-9FB7-FB6F9A7B5E27}" type="presParOf" srcId="{88EE6872-A32A-45BB-9598-332174FA5001}" destId="{F888AF08-9A21-4220-8781-C73CD288B7F3}" srcOrd="2" destOrd="0" presId="urn:microsoft.com/office/officeart/2005/8/layout/vList6"/>
    <dgm:cxn modelId="{9B2FAE41-91F2-4A7B-9779-C39520071A2E}" type="presParOf" srcId="{F888AF08-9A21-4220-8781-C73CD288B7F3}" destId="{AB85D722-3670-4DAF-BDE7-EE109DAAF6B0}" srcOrd="0" destOrd="0" presId="urn:microsoft.com/office/officeart/2005/8/layout/vList6"/>
    <dgm:cxn modelId="{4A8A6B48-6CDE-4D2D-9538-4637788050C8}" type="presParOf" srcId="{F888AF08-9A21-4220-8781-C73CD288B7F3}" destId="{1AEE361B-2C53-4BE7-A460-66CA5EA727AA}" srcOrd="1" destOrd="0" presId="urn:microsoft.com/office/officeart/2005/8/layout/vList6"/>
    <dgm:cxn modelId="{1CDEA7F7-6EE1-4F06-8EE7-1EF696CC0C12}" type="presParOf" srcId="{88EE6872-A32A-45BB-9598-332174FA5001}" destId="{92A015F9-93A0-45A7-A6DF-C68BE66DDE9D}" srcOrd="3" destOrd="0" presId="urn:microsoft.com/office/officeart/2005/8/layout/vList6"/>
    <dgm:cxn modelId="{363168A5-7F75-4234-A814-9EF230D9A19D}" type="presParOf" srcId="{88EE6872-A32A-45BB-9598-332174FA5001}" destId="{8E339AA3-ECC8-48A4-8206-A664BAFE98A3}" srcOrd="4" destOrd="0" presId="urn:microsoft.com/office/officeart/2005/8/layout/vList6"/>
    <dgm:cxn modelId="{FA20DB9D-BA7B-49A1-A51B-1E8700247EE8}" type="presParOf" srcId="{8E339AA3-ECC8-48A4-8206-A664BAFE98A3}" destId="{DF42183D-DF25-4DDD-93AC-52B23CEAEE9F}" srcOrd="0" destOrd="0" presId="urn:microsoft.com/office/officeart/2005/8/layout/vList6"/>
    <dgm:cxn modelId="{CC9CF010-B698-4E37-B8CA-1E23F1838E06}" type="presParOf" srcId="{8E339AA3-ECC8-48A4-8206-A664BAFE98A3}" destId="{58ED6B56-49C4-4D6A-A71C-54C52065A716}"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CAAE7-478B-4EEA-AC05-9C7CB956A020}"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sl-SI"/>
        </a:p>
      </dgm:t>
    </dgm:pt>
    <dgm:pt modelId="{14BE9964-4993-4380-B462-5C889DCCDE0D}">
      <dgm:prSet phldrT="[besedilo]"/>
      <dgm:spPr/>
      <dgm:t>
        <a:bodyPr/>
        <a:lstStyle/>
        <a:p>
          <a:r>
            <a:rPr lang="sl-SI" dirty="0" smtClean="0">
              <a:solidFill>
                <a:srgbClr val="C00000"/>
              </a:solidFill>
            </a:rPr>
            <a:t>ponedeljek - petek</a:t>
          </a:r>
          <a:endParaRPr lang="sl-SI" dirty="0">
            <a:solidFill>
              <a:srgbClr val="C00000"/>
            </a:solidFill>
          </a:endParaRPr>
        </a:p>
      </dgm:t>
    </dgm:pt>
    <dgm:pt modelId="{3AE85162-5635-4DD8-911F-0436E2048D9D}" type="parTrans" cxnId="{50252747-323C-42CD-B5D3-4DE797B83381}">
      <dgm:prSet/>
      <dgm:spPr/>
      <dgm:t>
        <a:bodyPr/>
        <a:lstStyle/>
        <a:p>
          <a:endParaRPr lang="sl-SI"/>
        </a:p>
      </dgm:t>
    </dgm:pt>
    <dgm:pt modelId="{5BC10AA8-4A87-4223-925A-23FA337395BB}" type="sibTrans" cxnId="{50252747-323C-42CD-B5D3-4DE797B83381}">
      <dgm:prSet/>
      <dgm:spPr/>
      <dgm:t>
        <a:bodyPr/>
        <a:lstStyle/>
        <a:p>
          <a:endParaRPr lang="sl-SI"/>
        </a:p>
      </dgm:t>
    </dgm:pt>
    <dgm:pt modelId="{C75E23E0-06FC-4EA8-AE27-532027A8A5AC}">
      <dgm:prSet phldrT="[besedilo]" custT="1"/>
      <dgm:spPr/>
      <dgm:t>
        <a:bodyPr/>
        <a:lstStyle/>
        <a:p>
          <a:pPr algn="ctr"/>
          <a:r>
            <a:rPr lang="sl-SI" sz="1400" dirty="0" smtClean="0"/>
            <a:t>6.30 – 8.00</a:t>
          </a:r>
        </a:p>
        <a:p>
          <a:pPr algn="ctr"/>
          <a:r>
            <a:rPr lang="sl-SI" sz="1400" dirty="0" smtClean="0"/>
            <a:t>Pon. sreda</a:t>
          </a:r>
        </a:p>
        <a:p>
          <a:pPr algn="ctr"/>
          <a:endParaRPr lang="sl-SI" sz="1400" dirty="0" smtClean="0"/>
        </a:p>
        <a:p>
          <a:pPr algn="ctr"/>
          <a:endParaRPr lang="sl-SI" sz="1400" dirty="0" smtClean="0"/>
        </a:p>
        <a:p>
          <a:pPr algn="ctr"/>
          <a:endParaRPr lang="sl-SI" sz="1400" dirty="0"/>
        </a:p>
      </dgm:t>
    </dgm:pt>
    <dgm:pt modelId="{159AB0A5-D7BB-4FD2-98E5-536CC57E9D57}" type="parTrans" cxnId="{2CB074EB-1C90-4667-AEDC-166D743BBABC}">
      <dgm:prSet/>
      <dgm:spPr/>
      <dgm:t>
        <a:bodyPr/>
        <a:lstStyle/>
        <a:p>
          <a:endParaRPr lang="sl-SI"/>
        </a:p>
      </dgm:t>
    </dgm:pt>
    <dgm:pt modelId="{0DA65812-D9CE-4C94-81A3-392991780D14}" type="sibTrans" cxnId="{2CB074EB-1C90-4667-AEDC-166D743BBABC}">
      <dgm:prSet/>
      <dgm:spPr/>
      <dgm:t>
        <a:bodyPr/>
        <a:lstStyle/>
        <a:p>
          <a:endParaRPr lang="sl-SI"/>
        </a:p>
      </dgm:t>
    </dgm:pt>
    <dgm:pt modelId="{C62CA872-2428-4FC8-BF56-5A524B632644}">
      <dgm:prSet phldrT="[besedilo]" custT="1"/>
      <dgm:spPr/>
      <dgm:t>
        <a:bodyPr/>
        <a:lstStyle/>
        <a:p>
          <a:r>
            <a:rPr lang="sl-SI" sz="1400" dirty="0" smtClean="0"/>
            <a:t>7.00-8.00</a:t>
          </a:r>
        </a:p>
        <a:p>
          <a:r>
            <a:rPr lang="sl-SI" sz="1400" dirty="0" smtClean="0"/>
            <a:t>Torek, četrtek, petek</a:t>
          </a:r>
        </a:p>
        <a:p>
          <a:endParaRPr lang="sl-SI" sz="1400" dirty="0" smtClean="0"/>
        </a:p>
        <a:p>
          <a:endParaRPr lang="sl-SI" sz="1400" dirty="0"/>
        </a:p>
      </dgm:t>
    </dgm:pt>
    <dgm:pt modelId="{65E394DD-67C9-4810-89F5-067547155752}" type="parTrans" cxnId="{6B39B8D6-1CE4-4150-9873-FABADDEA026B}">
      <dgm:prSet/>
      <dgm:spPr/>
      <dgm:t>
        <a:bodyPr/>
        <a:lstStyle/>
        <a:p>
          <a:endParaRPr lang="sl-SI"/>
        </a:p>
      </dgm:t>
    </dgm:pt>
    <dgm:pt modelId="{85B00F68-B922-46E1-887F-77787AB765D9}" type="sibTrans" cxnId="{6B39B8D6-1CE4-4150-9873-FABADDEA026B}">
      <dgm:prSet/>
      <dgm:spPr/>
      <dgm:t>
        <a:bodyPr/>
        <a:lstStyle/>
        <a:p>
          <a:endParaRPr lang="sl-SI"/>
        </a:p>
      </dgm:t>
    </dgm:pt>
    <dgm:pt modelId="{8A35E156-F84C-4F86-A505-697B6A91B2C4}">
      <dgm:prSet phldrT="[besedilo]"/>
      <dgm:spPr/>
      <dgm:t>
        <a:bodyPr/>
        <a:lstStyle/>
        <a:p>
          <a:r>
            <a:rPr lang="sl-SI" dirty="0" smtClean="0">
              <a:solidFill>
                <a:srgbClr val="C00000"/>
              </a:solidFill>
            </a:rPr>
            <a:t>torek</a:t>
          </a:r>
          <a:endParaRPr lang="sl-SI" dirty="0">
            <a:solidFill>
              <a:srgbClr val="C00000"/>
            </a:solidFill>
          </a:endParaRPr>
        </a:p>
      </dgm:t>
    </dgm:pt>
    <dgm:pt modelId="{6536944E-AA25-48DA-9393-52DC78FCB556}" type="parTrans" cxnId="{B1DF5940-A021-48AE-824F-5A5204C42158}">
      <dgm:prSet/>
      <dgm:spPr/>
      <dgm:t>
        <a:bodyPr/>
        <a:lstStyle/>
        <a:p>
          <a:endParaRPr lang="sl-SI"/>
        </a:p>
      </dgm:t>
    </dgm:pt>
    <dgm:pt modelId="{AA6624DE-12D8-45C0-BE6A-90E1251309C0}" type="sibTrans" cxnId="{B1DF5940-A021-48AE-824F-5A5204C42158}">
      <dgm:prSet/>
      <dgm:spPr/>
      <dgm:t>
        <a:bodyPr/>
        <a:lstStyle/>
        <a:p>
          <a:endParaRPr lang="sl-SI"/>
        </a:p>
      </dgm:t>
    </dgm:pt>
    <dgm:pt modelId="{07548814-9021-43CB-A8D1-1885289C0599}">
      <dgm:prSet phldrT="[besedilo]" custT="1"/>
      <dgm:spPr/>
      <dgm:t>
        <a:bodyPr/>
        <a:lstStyle/>
        <a:p>
          <a:r>
            <a:rPr lang="sl-SI" sz="1400" dirty="0" smtClean="0"/>
            <a:t>12.15 – 13.05</a:t>
          </a:r>
        </a:p>
        <a:p>
          <a:endParaRPr lang="sl-SI" sz="1400" dirty="0"/>
        </a:p>
      </dgm:t>
    </dgm:pt>
    <dgm:pt modelId="{4D0C1921-84D6-4B48-AA1A-9918CBCFBF53}" type="parTrans" cxnId="{8737F418-D5A4-4971-8E1D-FD083B187F15}">
      <dgm:prSet/>
      <dgm:spPr/>
      <dgm:t>
        <a:bodyPr/>
        <a:lstStyle/>
        <a:p>
          <a:endParaRPr lang="sl-SI"/>
        </a:p>
      </dgm:t>
    </dgm:pt>
    <dgm:pt modelId="{A3D59D30-2762-41A7-B6C6-2F48A1E7DA1A}" type="sibTrans" cxnId="{8737F418-D5A4-4971-8E1D-FD083B187F15}">
      <dgm:prSet/>
      <dgm:spPr/>
      <dgm:t>
        <a:bodyPr/>
        <a:lstStyle/>
        <a:p>
          <a:endParaRPr lang="sl-SI"/>
        </a:p>
      </dgm:t>
    </dgm:pt>
    <dgm:pt modelId="{4CEFB4FB-5961-432B-A426-0D782BBB4A6F}">
      <dgm:prSet phldrT="[besedilo]" custT="1"/>
      <dgm:spPr/>
      <dgm:t>
        <a:bodyPr/>
        <a:lstStyle/>
        <a:p>
          <a:r>
            <a:rPr lang="sl-SI" sz="1400" dirty="0" smtClean="0"/>
            <a:t>13.05 – 14.20</a:t>
          </a:r>
        </a:p>
        <a:p>
          <a:endParaRPr lang="sl-SI" sz="1400" dirty="0" smtClean="0"/>
        </a:p>
        <a:p>
          <a:endParaRPr lang="sl-SI" sz="1400" dirty="0"/>
        </a:p>
      </dgm:t>
    </dgm:pt>
    <dgm:pt modelId="{85D06F0F-4195-43B2-8539-3A592E096CF0}" type="parTrans" cxnId="{8121AEAB-93FB-45D6-8670-E9C973AB8D92}">
      <dgm:prSet/>
      <dgm:spPr/>
      <dgm:t>
        <a:bodyPr/>
        <a:lstStyle/>
        <a:p>
          <a:endParaRPr lang="sl-SI"/>
        </a:p>
      </dgm:t>
    </dgm:pt>
    <dgm:pt modelId="{E4D233C1-6A76-407E-AAAD-C9A377AC8776}" type="sibTrans" cxnId="{8121AEAB-93FB-45D6-8670-E9C973AB8D92}">
      <dgm:prSet/>
      <dgm:spPr/>
      <dgm:t>
        <a:bodyPr/>
        <a:lstStyle/>
        <a:p>
          <a:endParaRPr lang="sl-SI"/>
        </a:p>
      </dgm:t>
    </dgm:pt>
    <dgm:pt modelId="{0D62C8EA-49B4-4A2B-AAA9-9D51AE033785}">
      <dgm:prSet phldrT="[besedilo]"/>
      <dgm:spPr/>
      <dgm:t>
        <a:bodyPr/>
        <a:lstStyle/>
        <a:p>
          <a:r>
            <a:rPr lang="sl-SI" dirty="0" smtClean="0">
              <a:solidFill>
                <a:srgbClr val="C00000"/>
              </a:solidFill>
            </a:rPr>
            <a:t>    Sreda - petek</a:t>
          </a:r>
          <a:endParaRPr lang="sl-SI" dirty="0">
            <a:solidFill>
              <a:srgbClr val="C00000"/>
            </a:solidFill>
          </a:endParaRPr>
        </a:p>
      </dgm:t>
    </dgm:pt>
    <dgm:pt modelId="{22F1E699-3E97-4D0B-B263-E89203326D81}" type="parTrans" cxnId="{215C3210-F7B1-4F23-AF16-6FE27C6F7336}">
      <dgm:prSet/>
      <dgm:spPr/>
      <dgm:t>
        <a:bodyPr/>
        <a:lstStyle/>
        <a:p>
          <a:endParaRPr lang="sl-SI"/>
        </a:p>
      </dgm:t>
    </dgm:pt>
    <dgm:pt modelId="{472A56B2-3EBE-4B77-83D1-507861AE1396}" type="sibTrans" cxnId="{215C3210-F7B1-4F23-AF16-6FE27C6F7336}">
      <dgm:prSet/>
      <dgm:spPr/>
      <dgm:t>
        <a:bodyPr/>
        <a:lstStyle/>
        <a:p>
          <a:endParaRPr lang="sl-SI"/>
        </a:p>
      </dgm:t>
    </dgm:pt>
    <dgm:pt modelId="{DBFA515D-CAB1-4344-856E-C5F3F8A94894}">
      <dgm:prSet phldrT="[besedilo]" custT="1"/>
      <dgm:spPr/>
      <dgm:t>
        <a:bodyPr/>
        <a:lstStyle/>
        <a:p>
          <a:r>
            <a:rPr lang="sl-SI" sz="1400" dirty="0" smtClean="0"/>
            <a:t>13.05-15.15</a:t>
          </a:r>
          <a:endParaRPr lang="sl-SI" sz="1400" dirty="0"/>
        </a:p>
      </dgm:t>
    </dgm:pt>
    <dgm:pt modelId="{B39D30EA-F726-4AC1-AB03-7E97760E2DC9}" type="parTrans" cxnId="{EC40F2FD-40FE-4334-9ABF-FCCDAF23674D}">
      <dgm:prSet/>
      <dgm:spPr/>
      <dgm:t>
        <a:bodyPr/>
        <a:lstStyle/>
        <a:p>
          <a:endParaRPr lang="sl-SI"/>
        </a:p>
      </dgm:t>
    </dgm:pt>
    <dgm:pt modelId="{1B1D0435-9B69-442A-B0D6-1C6EC9605DC9}" type="sibTrans" cxnId="{EC40F2FD-40FE-4334-9ABF-FCCDAF23674D}">
      <dgm:prSet/>
      <dgm:spPr/>
      <dgm:t>
        <a:bodyPr/>
        <a:lstStyle/>
        <a:p>
          <a:endParaRPr lang="sl-SI"/>
        </a:p>
      </dgm:t>
    </dgm:pt>
    <dgm:pt modelId="{2304E17E-AF38-496F-B237-556207746D77}">
      <dgm:prSet phldrT="[besedilo]" custT="1"/>
      <dgm:spPr/>
      <dgm:t>
        <a:bodyPr/>
        <a:lstStyle/>
        <a:p>
          <a:r>
            <a:rPr lang="sl-SI" sz="1400" dirty="0" smtClean="0"/>
            <a:t>13.05-16.05</a:t>
          </a:r>
          <a:endParaRPr lang="sl-SI" sz="1400" dirty="0"/>
        </a:p>
      </dgm:t>
    </dgm:pt>
    <dgm:pt modelId="{9026EF24-C990-4473-A1DB-ED8B10B32819}" type="parTrans" cxnId="{985586D1-6BB5-44CD-ACA7-60BBFC898351}">
      <dgm:prSet/>
      <dgm:spPr/>
      <dgm:t>
        <a:bodyPr/>
        <a:lstStyle/>
        <a:p>
          <a:endParaRPr lang="sl-SI"/>
        </a:p>
      </dgm:t>
    </dgm:pt>
    <dgm:pt modelId="{B32D733A-0EE7-4E36-95BD-68E850A802F0}" type="sibTrans" cxnId="{985586D1-6BB5-44CD-ACA7-60BBFC898351}">
      <dgm:prSet/>
      <dgm:spPr/>
      <dgm:t>
        <a:bodyPr/>
        <a:lstStyle/>
        <a:p>
          <a:endParaRPr lang="sl-SI"/>
        </a:p>
      </dgm:t>
    </dgm:pt>
    <dgm:pt modelId="{73AB226B-5031-4394-8C2C-0B9E1D8497F0}">
      <dgm:prSet phldrT="[besedilo]" custT="1"/>
      <dgm:spPr/>
      <dgm:t>
        <a:bodyPr/>
        <a:lstStyle/>
        <a:p>
          <a:r>
            <a:rPr lang="sl-SI" sz="1400" dirty="0" smtClean="0"/>
            <a:t>12.15-14.20</a:t>
          </a:r>
          <a:endParaRPr lang="sl-SI" sz="1400" dirty="0"/>
        </a:p>
      </dgm:t>
    </dgm:pt>
    <dgm:pt modelId="{5462D4E0-7AE1-41BA-A26A-F5298588232E}" type="parTrans" cxnId="{84BCF371-B0C0-43E7-B5BA-BCCBB1905843}">
      <dgm:prSet/>
      <dgm:spPr/>
      <dgm:t>
        <a:bodyPr/>
        <a:lstStyle/>
        <a:p>
          <a:endParaRPr lang="sl-SI"/>
        </a:p>
      </dgm:t>
    </dgm:pt>
    <dgm:pt modelId="{7A763833-F381-4908-AA03-318F50F67075}" type="sibTrans" cxnId="{84BCF371-B0C0-43E7-B5BA-BCCBB1905843}">
      <dgm:prSet/>
      <dgm:spPr/>
      <dgm:t>
        <a:bodyPr/>
        <a:lstStyle/>
        <a:p>
          <a:endParaRPr lang="sl-SI"/>
        </a:p>
      </dgm:t>
    </dgm:pt>
    <dgm:pt modelId="{1F471985-BE1B-426A-8F84-12A3AE2B490F}" type="pres">
      <dgm:prSet presAssocID="{315CAAE7-478B-4EEA-AC05-9C7CB956A020}" presName="Name0" presStyleCnt="0">
        <dgm:presLayoutVars>
          <dgm:chMax val="3"/>
          <dgm:chPref val="1"/>
          <dgm:dir/>
          <dgm:animLvl val="lvl"/>
          <dgm:resizeHandles/>
        </dgm:presLayoutVars>
      </dgm:prSet>
      <dgm:spPr/>
    </dgm:pt>
    <dgm:pt modelId="{3D9BBCB7-054E-4A46-B6DB-073B406E3155}" type="pres">
      <dgm:prSet presAssocID="{315CAAE7-478B-4EEA-AC05-9C7CB956A020}" presName="outerBox" presStyleCnt="0"/>
      <dgm:spPr/>
    </dgm:pt>
    <dgm:pt modelId="{EE3E82C3-64AA-4E69-A6B4-549D1094BDA2}" type="pres">
      <dgm:prSet presAssocID="{315CAAE7-478B-4EEA-AC05-9C7CB956A020}" presName="outerBoxParent" presStyleLbl="node1" presStyleIdx="0" presStyleCnt="3" custLinFactNeighborX="-661"/>
      <dgm:spPr/>
      <dgm:t>
        <a:bodyPr/>
        <a:lstStyle/>
        <a:p>
          <a:endParaRPr lang="sl-SI"/>
        </a:p>
      </dgm:t>
    </dgm:pt>
    <dgm:pt modelId="{ABC54A14-6C2F-43D4-A333-9343CF5BB33F}" type="pres">
      <dgm:prSet presAssocID="{315CAAE7-478B-4EEA-AC05-9C7CB956A020}" presName="outerBoxChildren" presStyleCnt="0"/>
      <dgm:spPr/>
    </dgm:pt>
    <dgm:pt modelId="{3FD912C1-88BE-490F-9D66-743C969350BC}" type="pres">
      <dgm:prSet presAssocID="{C75E23E0-06FC-4EA8-AE27-532027A8A5AC}" presName="oChild" presStyleLbl="fgAcc1" presStyleIdx="0" presStyleCnt="7" custScaleX="136672">
        <dgm:presLayoutVars>
          <dgm:bulletEnabled val="1"/>
        </dgm:presLayoutVars>
      </dgm:prSet>
      <dgm:spPr/>
      <dgm:t>
        <a:bodyPr/>
        <a:lstStyle/>
        <a:p>
          <a:endParaRPr lang="sl-SI"/>
        </a:p>
      </dgm:t>
    </dgm:pt>
    <dgm:pt modelId="{6A05387F-FFBF-4E09-927D-BAB383524AD1}" type="pres">
      <dgm:prSet presAssocID="{0DA65812-D9CE-4C94-81A3-392991780D14}" presName="outerSibTrans" presStyleCnt="0"/>
      <dgm:spPr/>
    </dgm:pt>
    <dgm:pt modelId="{CE57BD3D-41E6-4A8E-B2AC-53D4DA66B982}" type="pres">
      <dgm:prSet presAssocID="{C62CA872-2428-4FC8-BF56-5A524B632644}" presName="oChild" presStyleLbl="fgAcc1" presStyleIdx="1" presStyleCnt="7" custScaleX="136672">
        <dgm:presLayoutVars>
          <dgm:bulletEnabled val="1"/>
        </dgm:presLayoutVars>
      </dgm:prSet>
      <dgm:spPr/>
      <dgm:t>
        <a:bodyPr/>
        <a:lstStyle/>
        <a:p>
          <a:endParaRPr lang="sl-SI"/>
        </a:p>
      </dgm:t>
    </dgm:pt>
    <dgm:pt modelId="{6F9E3251-F806-4967-8610-EFD0B583B64E}" type="pres">
      <dgm:prSet presAssocID="{315CAAE7-478B-4EEA-AC05-9C7CB956A020}" presName="middleBox" presStyleCnt="0"/>
      <dgm:spPr/>
    </dgm:pt>
    <dgm:pt modelId="{A0708297-0EF3-4467-874D-61A0A5D51032}" type="pres">
      <dgm:prSet presAssocID="{315CAAE7-478B-4EEA-AC05-9C7CB956A020}" presName="middleBoxParent" presStyleLbl="node1" presStyleIdx="1" presStyleCnt="3" custLinFactNeighborX="157" custLinFactNeighborY="577"/>
      <dgm:spPr/>
    </dgm:pt>
    <dgm:pt modelId="{AF7B0246-03E4-4FEF-BCEB-21940137A6EC}" type="pres">
      <dgm:prSet presAssocID="{315CAAE7-478B-4EEA-AC05-9C7CB956A020}" presName="middleBoxChildren" presStyleCnt="0"/>
      <dgm:spPr/>
    </dgm:pt>
    <dgm:pt modelId="{93E0FE2C-7632-4FAF-B019-51879FCEB48A}" type="pres">
      <dgm:prSet presAssocID="{07548814-9021-43CB-A8D1-1885289C0599}" presName="mChild" presStyleLbl="fgAcc1" presStyleIdx="2" presStyleCnt="7">
        <dgm:presLayoutVars>
          <dgm:bulletEnabled val="1"/>
        </dgm:presLayoutVars>
      </dgm:prSet>
      <dgm:spPr/>
    </dgm:pt>
    <dgm:pt modelId="{155CC620-9CED-422F-A203-E80236B6C342}" type="pres">
      <dgm:prSet presAssocID="{A3D59D30-2762-41A7-B6C6-2F48A1E7DA1A}" presName="middleSibTrans" presStyleCnt="0"/>
      <dgm:spPr/>
    </dgm:pt>
    <dgm:pt modelId="{5ECCF963-42EA-40CA-8C2A-CD60C829D9EC}" type="pres">
      <dgm:prSet presAssocID="{4CEFB4FB-5961-432B-A426-0D782BBB4A6F}" presName="mChild" presStyleLbl="fgAcc1" presStyleIdx="3" presStyleCnt="7">
        <dgm:presLayoutVars>
          <dgm:bulletEnabled val="1"/>
        </dgm:presLayoutVars>
      </dgm:prSet>
      <dgm:spPr/>
    </dgm:pt>
    <dgm:pt modelId="{01883114-44BF-4452-8673-D00F7989D60A}" type="pres">
      <dgm:prSet presAssocID="{315CAAE7-478B-4EEA-AC05-9C7CB956A020}" presName="centerBox" presStyleCnt="0"/>
      <dgm:spPr/>
    </dgm:pt>
    <dgm:pt modelId="{3A266347-F600-4451-974E-88FCF6C5F631}" type="pres">
      <dgm:prSet presAssocID="{315CAAE7-478B-4EEA-AC05-9C7CB956A020}" presName="centerBoxParent" presStyleLbl="node1" presStyleIdx="2" presStyleCnt="3" custLinFactNeighborX="-1576" custLinFactNeighborY="4007"/>
      <dgm:spPr/>
      <dgm:t>
        <a:bodyPr/>
        <a:lstStyle/>
        <a:p>
          <a:endParaRPr lang="sl-SI"/>
        </a:p>
      </dgm:t>
    </dgm:pt>
    <dgm:pt modelId="{A74BBEB2-7964-4F70-98D9-9AD298E69399}" type="pres">
      <dgm:prSet presAssocID="{315CAAE7-478B-4EEA-AC05-9C7CB956A020}" presName="centerBoxChildren" presStyleCnt="0"/>
      <dgm:spPr/>
    </dgm:pt>
    <dgm:pt modelId="{22ADF96B-AB6A-48A1-9F9A-E28607633FFE}" type="pres">
      <dgm:prSet presAssocID="{73AB226B-5031-4394-8C2C-0B9E1D8497F0}" presName="cChild" presStyleLbl="fgAcc1" presStyleIdx="4" presStyleCnt="7" custLinFactNeighborX="-77832" custLinFactNeighborY="1584">
        <dgm:presLayoutVars>
          <dgm:bulletEnabled val="1"/>
        </dgm:presLayoutVars>
      </dgm:prSet>
      <dgm:spPr/>
    </dgm:pt>
    <dgm:pt modelId="{A32AF1C4-D67C-486F-AEC3-3786E7F8919B}" type="pres">
      <dgm:prSet presAssocID="{7A763833-F381-4908-AA03-318F50F67075}" presName="centerSibTrans" presStyleCnt="0"/>
      <dgm:spPr/>
    </dgm:pt>
    <dgm:pt modelId="{32B2205F-EA1F-407D-B0A7-661B87E59AB0}" type="pres">
      <dgm:prSet presAssocID="{DBFA515D-CAB1-4344-856E-C5F3F8A94894}" presName="cChild" presStyleLbl="fgAcc1" presStyleIdx="5" presStyleCnt="7">
        <dgm:presLayoutVars>
          <dgm:bulletEnabled val="1"/>
        </dgm:presLayoutVars>
      </dgm:prSet>
      <dgm:spPr/>
      <dgm:t>
        <a:bodyPr/>
        <a:lstStyle/>
        <a:p>
          <a:endParaRPr lang="sl-SI"/>
        </a:p>
      </dgm:t>
    </dgm:pt>
    <dgm:pt modelId="{1C193765-B37C-4C1D-8414-167238BB4BBF}" type="pres">
      <dgm:prSet presAssocID="{1B1D0435-9B69-442A-B0D6-1C6EC9605DC9}" presName="centerSibTrans" presStyleCnt="0"/>
      <dgm:spPr/>
    </dgm:pt>
    <dgm:pt modelId="{1B48DF7B-17BA-4BC6-ABDD-EE6BB8AFA3BD}" type="pres">
      <dgm:prSet presAssocID="{2304E17E-AF38-496F-B237-556207746D77}" presName="cChild" presStyleLbl="fgAcc1" presStyleIdx="6" presStyleCnt="7">
        <dgm:presLayoutVars>
          <dgm:bulletEnabled val="1"/>
        </dgm:presLayoutVars>
      </dgm:prSet>
      <dgm:spPr/>
    </dgm:pt>
  </dgm:ptLst>
  <dgm:cxnLst>
    <dgm:cxn modelId="{FF24EF65-2F68-433C-B314-3FB0F6E01BE2}" type="presOf" srcId="{DBFA515D-CAB1-4344-856E-C5F3F8A94894}" destId="{32B2205F-EA1F-407D-B0A7-661B87E59AB0}" srcOrd="0" destOrd="0" presId="urn:microsoft.com/office/officeart/2005/8/layout/target2"/>
    <dgm:cxn modelId="{AA519905-7C21-4B6D-93E0-21F2C2E975A2}" type="presOf" srcId="{0D62C8EA-49B4-4A2B-AAA9-9D51AE033785}" destId="{3A266347-F600-4451-974E-88FCF6C5F631}" srcOrd="0" destOrd="0" presId="urn:microsoft.com/office/officeart/2005/8/layout/target2"/>
    <dgm:cxn modelId="{D17AE023-197A-4C85-9E56-48B3CAADBFD5}" type="presOf" srcId="{8A35E156-F84C-4F86-A505-697B6A91B2C4}" destId="{A0708297-0EF3-4467-874D-61A0A5D51032}" srcOrd="0" destOrd="0" presId="urn:microsoft.com/office/officeart/2005/8/layout/target2"/>
    <dgm:cxn modelId="{E8C6864F-4606-4443-A771-01871E5D3509}" type="presOf" srcId="{C62CA872-2428-4FC8-BF56-5A524B632644}" destId="{CE57BD3D-41E6-4A8E-B2AC-53D4DA66B982}" srcOrd="0" destOrd="0" presId="urn:microsoft.com/office/officeart/2005/8/layout/target2"/>
    <dgm:cxn modelId="{28A1543B-DC1F-460B-BA7A-4CA4EFF7235B}" type="presOf" srcId="{07548814-9021-43CB-A8D1-1885289C0599}" destId="{93E0FE2C-7632-4FAF-B019-51879FCEB48A}" srcOrd="0" destOrd="0" presId="urn:microsoft.com/office/officeart/2005/8/layout/target2"/>
    <dgm:cxn modelId="{6B39B8D6-1CE4-4150-9873-FABADDEA026B}" srcId="{14BE9964-4993-4380-B462-5C889DCCDE0D}" destId="{C62CA872-2428-4FC8-BF56-5A524B632644}" srcOrd="1" destOrd="0" parTransId="{65E394DD-67C9-4810-89F5-067547155752}" sibTransId="{85B00F68-B922-46E1-887F-77787AB765D9}"/>
    <dgm:cxn modelId="{19ADCD1C-6975-44F4-9387-FD59141BEDBD}" type="presOf" srcId="{315CAAE7-478B-4EEA-AC05-9C7CB956A020}" destId="{1F471985-BE1B-426A-8F84-12A3AE2B490F}" srcOrd="0" destOrd="0" presId="urn:microsoft.com/office/officeart/2005/8/layout/target2"/>
    <dgm:cxn modelId="{AF314F64-C523-4FAE-B4D8-D9B7169B7F54}" type="presOf" srcId="{2304E17E-AF38-496F-B237-556207746D77}" destId="{1B48DF7B-17BA-4BC6-ABDD-EE6BB8AFA3BD}" srcOrd="0" destOrd="0" presId="urn:microsoft.com/office/officeart/2005/8/layout/target2"/>
    <dgm:cxn modelId="{215C3210-F7B1-4F23-AF16-6FE27C6F7336}" srcId="{315CAAE7-478B-4EEA-AC05-9C7CB956A020}" destId="{0D62C8EA-49B4-4A2B-AAA9-9D51AE033785}" srcOrd="2" destOrd="0" parTransId="{22F1E699-3E97-4D0B-B263-E89203326D81}" sibTransId="{472A56B2-3EBE-4B77-83D1-507861AE1396}"/>
    <dgm:cxn modelId="{4A514697-25A1-4FDF-9255-CE91C10A2006}" type="presOf" srcId="{4CEFB4FB-5961-432B-A426-0D782BBB4A6F}" destId="{5ECCF963-42EA-40CA-8C2A-CD60C829D9EC}" srcOrd="0" destOrd="0" presId="urn:microsoft.com/office/officeart/2005/8/layout/target2"/>
    <dgm:cxn modelId="{84BCF371-B0C0-43E7-B5BA-BCCBB1905843}" srcId="{0D62C8EA-49B4-4A2B-AAA9-9D51AE033785}" destId="{73AB226B-5031-4394-8C2C-0B9E1D8497F0}" srcOrd="0" destOrd="0" parTransId="{5462D4E0-7AE1-41BA-A26A-F5298588232E}" sibTransId="{7A763833-F381-4908-AA03-318F50F67075}"/>
    <dgm:cxn modelId="{50252747-323C-42CD-B5D3-4DE797B83381}" srcId="{315CAAE7-478B-4EEA-AC05-9C7CB956A020}" destId="{14BE9964-4993-4380-B462-5C889DCCDE0D}" srcOrd="0" destOrd="0" parTransId="{3AE85162-5635-4DD8-911F-0436E2048D9D}" sibTransId="{5BC10AA8-4A87-4223-925A-23FA337395BB}"/>
    <dgm:cxn modelId="{8121AEAB-93FB-45D6-8670-E9C973AB8D92}" srcId="{8A35E156-F84C-4F86-A505-697B6A91B2C4}" destId="{4CEFB4FB-5961-432B-A426-0D782BBB4A6F}" srcOrd="1" destOrd="0" parTransId="{85D06F0F-4195-43B2-8539-3A592E096CF0}" sibTransId="{E4D233C1-6A76-407E-AAAD-C9A377AC8776}"/>
    <dgm:cxn modelId="{DDC7C05F-7454-4E39-8D2E-F0DACB8F460C}" type="presOf" srcId="{C75E23E0-06FC-4EA8-AE27-532027A8A5AC}" destId="{3FD912C1-88BE-490F-9D66-743C969350BC}" srcOrd="0" destOrd="0" presId="urn:microsoft.com/office/officeart/2005/8/layout/target2"/>
    <dgm:cxn modelId="{665D95DB-0E3C-4696-A24F-AF00BA3FCC75}" type="presOf" srcId="{14BE9964-4993-4380-B462-5C889DCCDE0D}" destId="{EE3E82C3-64AA-4E69-A6B4-549D1094BDA2}" srcOrd="0" destOrd="0" presId="urn:microsoft.com/office/officeart/2005/8/layout/target2"/>
    <dgm:cxn modelId="{FEB9D93E-C735-47F1-9E32-FCB6963AF095}" type="presOf" srcId="{73AB226B-5031-4394-8C2C-0B9E1D8497F0}" destId="{22ADF96B-AB6A-48A1-9F9A-E28607633FFE}" srcOrd="0" destOrd="0" presId="urn:microsoft.com/office/officeart/2005/8/layout/target2"/>
    <dgm:cxn modelId="{EC40F2FD-40FE-4334-9ABF-FCCDAF23674D}" srcId="{0D62C8EA-49B4-4A2B-AAA9-9D51AE033785}" destId="{DBFA515D-CAB1-4344-856E-C5F3F8A94894}" srcOrd="1" destOrd="0" parTransId="{B39D30EA-F726-4AC1-AB03-7E97760E2DC9}" sibTransId="{1B1D0435-9B69-442A-B0D6-1C6EC9605DC9}"/>
    <dgm:cxn modelId="{8737F418-D5A4-4971-8E1D-FD083B187F15}" srcId="{8A35E156-F84C-4F86-A505-697B6A91B2C4}" destId="{07548814-9021-43CB-A8D1-1885289C0599}" srcOrd="0" destOrd="0" parTransId="{4D0C1921-84D6-4B48-AA1A-9918CBCFBF53}" sibTransId="{A3D59D30-2762-41A7-B6C6-2F48A1E7DA1A}"/>
    <dgm:cxn modelId="{B1DF5940-A021-48AE-824F-5A5204C42158}" srcId="{315CAAE7-478B-4EEA-AC05-9C7CB956A020}" destId="{8A35E156-F84C-4F86-A505-697B6A91B2C4}" srcOrd="1" destOrd="0" parTransId="{6536944E-AA25-48DA-9393-52DC78FCB556}" sibTransId="{AA6624DE-12D8-45C0-BE6A-90E1251309C0}"/>
    <dgm:cxn modelId="{985586D1-6BB5-44CD-ACA7-60BBFC898351}" srcId="{0D62C8EA-49B4-4A2B-AAA9-9D51AE033785}" destId="{2304E17E-AF38-496F-B237-556207746D77}" srcOrd="2" destOrd="0" parTransId="{9026EF24-C990-4473-A1DB-ED8B10B32819}" sibTransId="{B32D733A-0EE7-4E36-95BD-68E850A802F0}"/>
    <dgm:cxn modelId="{2CB074EB-1C90-4667-AEDC-166D743BBABC}" srcId="{14BE9964-4993-4380-B462-5C889DCCDE0D}" destId="{C75E23E0-06FC-4EA8-AE27-532027A8A5AC}" srcOrd="0" destOrd="0" parTransId="{159AB0A5-D7BB-4FD2-98E5-536CC57E9D57}" sibTransId="{0DA65812-D9CE-4C94-81A3-392991780D14}"/>
    <dgm:cxn modelId="{D7F144FD-9B88-4CA5-9B92-2DC0690EAE37}" type="presParOf" srcId="{1F471985-BE1B-426A-8F84-12A3AE2B490F}" destId="{3D9BBCB7-054E-4A46-B6DB-073B406E3155}" srcOrd="0" destOrd="0" presId="urn:microsoft.com/office/officeart/2005/8/layout/target2"/>
    <dgm:cxn modelId="{A444B886-9ECE-4094-B5C6-BE20C4C37E12}" type="presParOf" srcId="{3D9BBCB7-054E-4A46-B6DB-073B406E3155}" destId="{EE3E82C3-64AA-4E69-A6B4-549D1094BDA2}" srcOrd="0" destOrd="0" presId="urn:microsoft.com/office/officeart/2005/8/layout/target2"/>
    <dgm:cxn modelId="{C226F905-EE7F-40F4-B7B3-B7A3537F0014}" type="presParOf" srcId="{3D9BBCB7-054E-4A46-B6DB-073B406E3155}" destId="{ABC54A14-6C2F-43D4-A333-9343CF5BB33F}" srcOrd="1" destOrd="0" presId="urn:microsoft.com/office/officeart/2005/8/layout/target2"/>
    <dgm:cxn modelId="{D4C95C62-3468-4B7F-9959-8C308F6BDD28}" type="presParOf" srcId="{ABC54A14-6C2F-43D4-A333-9343CF5BB33F}" destId="{3FD912C1-88BE-490F-9D66-743C969350BC}" srcOrd="0" destOrd="0" presId="urn:microsoft.com/office/officeart/2005/8/layout/target2"/>
    <dgm:cxn modelId="{B01EBF14-C6DD-4F0A-AF99-35AD1F465D95}" type="presParOf" srcId="{ABC54A14-6C2F-43D4-A333-9343CF5BB33F}" destId="{6A05387F-FFBF-4E09-927D-BAB383524AD1}" srcOrd="1" destOrd="0" presId="urn:microsoft.com/office/officeart/2005/8/layout/target2"/>
    <dgm:cxn modelId="{AC269C7E-7971-469A-95E2-3B7D286F89AF}" type="presParOf" srcId="{ABC54A14-6C2F-43D4-A333-9343CF5BB33F}" destId="{CE57BD3D-41E6-4A8E-B2AC-53D4DA66B982}" srcOrd="2" destOrd="0" presId="urn:microsoft.com/office/officeart/2005/8/layout/target2"/>
    <dgm:cxn modelId="{54410C35-7FC6-4BBA-9688-C01AA44BE415}" type="presParOf" srcId="{1F471985-BE1B-426A-8F84-12A3AE2B490F}" destId="{6F9E3251-F806-4967-8610-EFD0B583B64E}" srcOrd="1" destOrd="0" presId="urn:microsoft.com/office/officeart/2005/8/layout/target2"/>
    <dgm:cxn modelId="{F6A746BB-80C0-4C2E-AE58-233A8FE90FC0}" type="presParOf" srcId="{6F9E3251-F806-4967-8610-EFD0B583B64E}" destId="{A0708297-0EF3-4467-874D-61A0A5D51032}" srcOrd="0" destOrd="0" presId="urn:microsoft.com/office/officeart/2005/8/layout/target2"/>
    <dgm:cxn modelId="{D5978097-C9EC-4CCD-80C8-A65682CB0B81}" type="presParOf" srcId="{6F9E3251-F806-4967-8610-EFD0B583B64E}" destId="{AF7B0246-03E4-4FEF-BCEB-21940137A6EC}" srcOrd="1" destOrd="0" presId="urn:microsoft.com/office/officeart/2005/8/layout/target2"/>
    <dgm:cxn modelId="{FE4C565A-7D08-4DE9-B962-08F99F143411}" type="presParOf" srcId="{AF7B0246-03E4-4FEF-BCEB-21940137A6EC}" destId="{93E0FE2C-7632-4FAF-B019-51879FCEB48A}" srcOrd="0" destOrd="0" presId="urn:microsoft.com/office/officeart/2005/8/layout/target2"/>
    <dgm:cxn modelId="{D1391DE6-0422-4075-9A02-83921EB4E261}" type="presParOf" srcId="{AF7B0246-03E4-4FEF-BCEB-21940137A6EC}" destId="{155CC620-9CED-422F-A203-E80236B6C342}" srcOrd="1" destOrd="0" presId="urn:microsoft.com/office/officeart/2005/8/layout/target2"/>
    <dgm:cxn modelId="{DA7ED04E-20D1-4A95-B693-EF9CD16B1EFB}" type="presParOf" srcId="{AF7B0246-03E4-4FEF-BCEB-21940137A6EC}" destId="{5ECCF963-42EA-40CA-8C2A-CD60C829D9EC}" srcOrd="2" destOrd="0" presId="urn:microsoft.com/office/officeart/2005/8/layout/target2"/>
    <dgm:cxn modelId="{962A6DC5-609B-4AFF-AE31-24D3290205BA}" type="presParOf" srcId="{1F471985-BE1B-426A-8F84-12A3AE2B490F}" destId="{01883114-44BF-4452-8673-D00F7989D60A}" srcOrd="2" destOrd="0" presId="urn:microsoft.com/office/officeart/2005/8/layout/target2"/>
    <dgm:cxn modelId="{2A04FD02-4ED5-4066-93D4-5CC93319E628}" type="presParOf" srcId="{01883114-44BF-4452-8673-D00F7989D60A}" destId="{3A266347-F600-4451-974E-88FCF6C5F631}" srcOrd="0" destOrd="0" presId="urn:microsoft.com/office/officeart/2005/8/layout/target2"/>
    <dgm:cxn modelId="{44B73B4F-DF03-4472-BCB3-5D1EFDC13CD7}" type="presParOf" srcId="{01883114-44BF-4452-8673-D00F7989D60A}" destId="{A74BBEB2-7964-4F70-98D9-9AD298E69399}" srcOrd="1" destOrd="0" presId="urn:microsoft.com/office/officeart/2005/8/layout/target2"/>
    <dgm:cxn modelId="{3545803C-E3FC-4456-A736-5A2D439A118A}" type="presParOf" srcId="{A74BBEB2-7964-4F70-98D9-9AD298E69399}" destId="{22ADF96B-AB6A-48A1-9F9A-E28607633FFE}" srcOrd="0" destOrd="0" presId="urn:microsoft.com/office/officeart/2005/8/layout/target2"/>
    <dgm:cxn modelId="{E8854719-99D3-4F27-90B8-D5A22A6CC82F}" type="presParOf" srcId="{A74BBEB2-7964-4F70-98D9-9AD298E69399}" destId="{A32AF1C4-D67C-486F-AEC3-3786E7F8919B}" srcOrd="1" destOrd="0" presId="urn:microsoft.com/office/officeart/2005/8/layout/target2"/>
    <dgm:cxn modelId="{8EA3294B-79E5-4CFA-A64D-C2349DAC530E}" type="presParOf" srcId="{A74BBEB2-7964-4F70-98D9-9AD298E69399}" destId="{32B2205F-EA1F-407D-B0A7-661B87E59AB0}" srcOrd="2" destOrd="0" presId="urn:microsoft.com/office/officeart/2005/8/layout/target2"/>
    <dgm:cxn modelId="{D71D9BEB-53CD-41B7-8F27-903D39B80BE7}" type="presParOf" srcId="{A74BBEB2-7964-4F70-98D9-9AD298E69399}" destId="{1C193765-B37C-4C1D-8414-167238BB4BBF}" srcOrd="3" destOrd="0" presId="urn:microsoft.com/office/officeart/2005/8/layout/target2"/>
    <dgm:cxn modelId="{D6294A23-553C-4DA8-8C9E-4D1EAEC08765}" type="presParOf" srcId="{A74BBEB2-7964-4F70-98D9-9AD298E69399}" destId="{1B48DF7B-17BA-4BC6-ABDD-EE6BB8AFA3BD}"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8B2A7-43A4-4B6B-9FAF-4F238F0BD9AF}">
      <dsp:nvSpPr>
        <dsp:cNvPr id="0" name=""/>
        <dsp:cNvSpPr/>
      </dsp:nvSpPr>
      <dsp:spPr>
        <a:xfrm>
          <a:off x="1222135" y="0"/>
          <a:ext cx="1599393" cy="3193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sl-SI" sz="800" kern="1200" dirty="0" smtClean="0"/>
            <a:t>DEJAVNOST</a:t>
          </a:r>
          <a:endParaRPr lang="sl-SI" sz="800" kern="1200" dirty="0"/>
        </a:p>
        <a:p>
          <a:pPr marL="57150" lvl="1" indent="-57150" algn="l" defTabSz="355600">
            <a:lnSpc>
              <a:spcPct val="90000"/>
            </a:lnSpc>
            <a:spcBef>
              <a:spcPct val="0"/>
            </a:spcBef>
            <a:spcAft>
              <a:spcPct val="15000"/>
            </a:spcAft>
            <a:buChar char="••"/>
          </a:pPr>
          <a:r>
            <a:rPr lang="sl-SI" sz="800" kern="1200" dirty="0" smtClean="0"/>
            <a:t>DEJAVNOST</a:t>
          </a:r>
          <a:endParaRPr lang="sl-SI" sz="800" kern="1200" dirty="0"/>
        </a:p>
      </dsp:txBody>
      <dsp:txXfrm>
        <a:off x="1222135" y="39916"/>
        <a:ext cx="1479646" cy="239493"/>
      </dsp:txXfrm>
    </dsp:sp>
    <dsp:sp modelId="{340D9DDF-420F-41B7-81C3-524F9DC48879}">
      <dsp:nvSpPr>
        <dsp:cNvPr id="0" name=""/>
        <dsp:cNvSpPr/>
      </dsp:nvSpPr>
      <dsp:spPr>
        <a:xfrm>
          <a:off x="1254" y="0"/>
          <a:ext cx="1220880" cy="319325"/>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sl-SI" sz="900" kern="1200" dirty="0" smtClean="0">
              <a:solidFill>
                <a:schemeClr val="tx1"/>
              </a:solidFill>
            </a:rPr>
            <a:t>GIBANJE</a:t>
          </a:r>
          <a:endParaRPr lang="sl-SI" sz="900" kern="1200" dirty="0">
            <a:solidFill>
              <a:schemeClr val="tx1"/>
            </a:solidFill>
          </a:endParaRPr>
        </a:p>
      </dsp:txBody>
      <dsp:txXfrm>
        <a:off x="16842" y="15588"/>
        <a:ext cx="1189704" cy="288149"/>
      </dsp:txXfrm>
    </dsp:sp>
    <dsp:sp modelId="{58ED6B56-49C4-4D6A-A71C-54C52065A716}">
      <dsp:nvSpPr>
        <dsp:cNvPr id="0" name=""/>
        <dsp:cNvSpPr/>
      </dsp:nvSpPr>
      <dsp:spPr>
        <a:xfrm>
          <a:off x="1223992" y="351257"/>
          <a:ext cx="1597739" cy="3193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sl-SI" sz="800" kern="1200" dirty="0" smtClean="0"/>
            <a:t>DEJAVNOST</a:t>
          </a:r>
          <a:endParaRPr lang="sl-SI" sz="800" kern="1200" dirty="0"/>
        </a:p>
        <a:p>
          <a:pPr marL="57150" lvl="1" indent="-57150" algn="l" defTabSz="355600">
            <a:lnSpc>
              <a:spcPct val="90000"/>
            </a:lnSpc>
            <a:spcBef>
              <a:spcPct val="0"/>
            </a:spcBef>
            <a:spcAft>
              <a:spcPct val="15000"/>
            </a:spcAft>
            <a:buChar char="••"/>
          </a:pPr>
          <a:r>
            <a:rPr lang="sl-SI" sz="800" kern="1200" dirty="0" smtClean="0"/>
            <a:t>DEJAVNOST</a:t>
          </a:r>
          <a:endParaRPr lang="sl-SI" sz="800" kern="1200" dirty="0"/>
        </a:p>
      </dsp:txBody>
      <dsp:txXfrm>
        <a:off x="1223992" y="391173"/>
        <a:ext cx="1477992" cy="239493"/>
      </dsp:txXfrm>
    </dsp:sp>
    <dsp:sp modelId="{DF42183D-DF25-4DDD-93AC-52B23CEAEE9F}">
      <dsp:nvSpPr>
        <dsp:cNvPr id="0" name=""/>
        <dsp:cNvSpPr/>
      </dsp:nvSpPr>
      <dsp:spPr>
        <a:xfrm>
          <a:off x="0" y="357203"/>
          <a:ext cx="1222941" cy="319325"/>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sl-SI" sz="900" kern="1200" dirty="0" smtClean="0">
              <a:solidFill>
                <a:schemeClr val="tx1"/>
              </a:solidFill>
            </a:rPr>
            <a:t>HRANA IN PREHRANJEVANJE</a:t>
          </a:r>
          <a:endParaRPr lang="sl-SI" sz="900" kern="1200" dirty="0">
            <a:solidFill>
              <a:schemeClr val="tx1"/>
            </a:solidFill>
          </a:endParaRPr>
        </a:p>
      </dsp:txBody>
      <dsp:txXfrm>
        <a:off x="15588" y="372791"/>
        <a:ext cx="1191765" cy="288149"/>
      </dsp:txXfrm>
    </dsp:sp>
    <dsp:sp modelId="{000F630B-7568-480A-B161-8542411910EB}">
      <dsp:nvSpPr>
        <dsp:cNvPr id="0" name=""/>
        <dsp:cNvSpPr/>
      </dsp:nvSpPr>
      <dsp:spPr>
        <a:xfrm>
          <a:off x="1223992" y="702515"/>
          <a:ext cx="1597739" cy="3193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sl-SI" sz="800" kern="1200" dirty="0" smtClean="0"/>
            <a:t>DEJAVNOSTI</a:t>
          </a:r>
          <a:endParaRPr lang="sl-SI" sz="800" kern="1200" dirty="0"/>
        </a:p>
        <a:p>
          <a:pPr marL="57150" lvl="1" indent="-57150" algn="l" defTabSz="355600">
            <a:lnSpc>
              <a:spcPct val="90000"/>
            </a:lnSpc>
            <a:spcBef>
              <a:spcPct val="0"/>
            </a:spcBef>
            <a:spcAft>
              <a:spcPct val="15000"/>
            </a:spcAft>
            <a:buChar char="••"/>
          </a:pPr>
          <a:r>
            <a:rPr lang="sl-SI" sz="800" kern="1200" dirty="0" smtClean="0"/>
            <a:t>DEJAVNOST</a:t>
          </a:r>
          <a:endParaRPr lang="sl-SI" sz="800" kern="1200" dirty="0"/>
        </a:p>
      </dsp:txBody>
      <dsp:txXfrm>
        <a:off x="1223992" y="742431"/>
        <a:ext cx="1477992" cy="239493"/>
      </dsp:txXfrm>
    </dsp:sp>
    <dsp:sp modelId="{9908AFDA-E55A-4233-95BC-1EDAB95C7D4D}">
      <dsp:nvSpPr>
        <dsp:cNvPr id="0" name=""/>
        <dsp:cNvSpPr/>
      </dsp:nvSpPr>
      <dsp:spPr>
        <a:xfrm>
          <a:off x="1051" y="702515"/>
          <a:ext cx="1222941" cy="319325"/>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sl-SI" sz="900" kern="1200" dirty="0" smtClean="0">
              <a:solidFill>
                <a:schemeClr val="tx1"/>
              </a:solidFill>
            </a:rPr>
            <a:t>ZDRAVJE IN VARNOST</a:t>
          </a:r>
        </a:p>
      </dsp:txBody>
      <dsp:txXfrm>
        <a:off x="16639" y="718103"/>
        <a:ext cx="1191765" cy="288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7D9A7-911B-453F-908C-D19C72DC011E}">
      <dsp:nvSpPr>
        <dsp:cNvPr id="0" name=""/>
        <dsp:cNvSpPr/>
      </dsp:nvSpPr>
      <dsp:spPr>
        <a:xfrm>
          <a:off x="1152444" y="40452"/>
          <a:ext cx="1769666" cy="31899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sl-SI" sz="800" kern="1200" dirty="0" smtClean="0"/>
            <a:t>KULTURNO-UMETNOSTNA VZGOJA</a:t>
          </a:r>
          <a:endParaRPr lang="sl-SI" sz="800" kern="1200" dirty="0"/>
        </a:p>
        <a:p>
          <a:pPr marL="57150" lvl="1" indent="-57150" algn="l" defTabSz="355600">
            <a:lnSpc>
              <a:spcPct val="90000"/>
            </a:lnSpc>
            <a:spcBef>
              <a:spcPct val="0"/>
            </a:spcBef>
            <a:spcAft>
              <a:spcPct val="15000"/>
            </a:spcAft>
            <a:buChar char="••"/>
          </a:pPr>
          <a:r>
            <a:rPr lang="sl-SI" sz="800" kern="1200" dirty="0" smtClean="0"/>
            <a:t>NARAVNA DEDIŠČINA IN VAROVANJE OKOLJA</a:t>
          </a:r>
          <a:endParaRPr lang="sl-SI" sz="800" kern="1200" dirty="0"/>
        </a:p>
        <a:p>
          <a:pPr marL="57150" lvl="1" indent="-57150" algn="l" defTabSz="355600">
            <a:lnSpc>
              <a:spcPct val="90000"/>
            </a:lnSpc>
            <a:spcBef>
              <a:spcPct val="0"/>
            </a:spcBef>
            <a:spcAft>
              <a:spcPct val="15000"/>
            </a:spcAft>
            <a:buChar char="••"/>
          </a:pPr>
          <a:r>
            <a:rPr lang="sl-SI" sz="800" kern="1200" dirty="0" smtClean="0"/>
            <a:t>TEHNIČNA KULTURA IN DEDIŠČINA</a:t>
          </a:r>
          <a:endParaRPr lang="sl-SI" sz="800" kern="1200" dirty="0"/>
        </a:p>
        <a:p>
          <a:pPr marL="57150" lvl="1" indent="-57150" algn="l" defTabSz="355600">
            <a:lnSpc>
              <a:spcPct val="90000"/>
            </a:lnSpc>
            <a:spcBef>
              <a:spcPct val="0"/>
            </a:spcBef>
            <a:spcAft>
              <a:spcPct val="15000"/>
            </a:spcAft>
            <a:buChar char="••"/>
          </a:pPr>
          <a:endParaRPr lang="sl-SI" sz="800" kern="1200" dirty="0"/>
        </a:p>
      </dsp:txBody>
      <dsp:txXfrm>
        <a:off x="1152444" y="80326"/>
        <a:ext cx="1650045" cy="239242"/>
      </dsp:txXfrm>
    </dsp:sp>
    <dsp:sp modelId="{4AA855F5-FA5A-4BE0-8716-5FE399F27C2B}">
      <dsp:nvSpPr>
        <dsp:cNvPr id="0" name=""/>
        <dsp:cNvSpPr/>
      </dsp:nvSpPr>
      <dsp:spPr>
        <a:xfrm>
          <a:off x="30216" y="281"/>
          <a:ext cx="1122227" cy="399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sl-SI" sz="900" kern="1200" dirty="0" smtClean="0">
              <a:solidFill>
                <a:schemeClr val="tx1"/>
              </a:solidFill>
            </a:rPr>
            <a:t>KULTURA, UMETZNOST, DEDIŠČINA</a:t>
          </a:r>
          <a:endParaRPr lang="sl-SI" sz="900" kern="1200" dirty="0">
            <a:solidFill>
              <a:schemeClr val="tx1"/>
            </a:solidFill>
          </a:endParaRPr>
        </a:p>
      </dsp:txBody>
      <dsp:txXfrm>
        <a:off x="49710" y="19775"/>
        <a:ext cx="1083239" cy="360343"/>
      </dsp:txXfrm>
    </dsp:sp>
    <dsp:sp modelId="{58ED6B56-49C4-4D6A-A71C-54C52065A716}">
      <dsp:nvSpPr>
        <dsp:cNvPr id="0" name=""/>
        <dsp:cNvSpPr/>
      </dsp:nvSpPr>
      <dsp:spPr>
        <a:xfrm>
          <a:off x="1180930" y="431511"/>
          <a:ext cx="1771396" cy="31899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sl-SI" sz="800" kern="1200" dirty="0" smtClean="0"/>
            <a:t>SOCIALNO UČENJE</a:t>
          </a:r>
          <a:endParaRPr lang="sl-SI" sz="800" kern="1200" dirty="0"/>
        </a:p>
        <a:p>
          <a:pPr marL="57150" lvl="1" indent="-57150" algn="l" defTabSz="355600">
            <a:lnSpc>
              <a:spcPct val="90000"/>
            </a:lnSpc>
            <a:spcBef>
              <a:spcPct val="0"/>
            </a:spcBef>
            <a:spcAft>
              <a:spcPct val="15000"/>
            </a:spcAft>
            <a:buChar char="••"/>
          </a:pPr>
          <a:r>
            <a:rPr lang="sl-SI" sz="800" kern="1200" dirty="0" smtClean="0"/>
            <a:t>KULTURA POGOVORA</a:t>
          </a:r>
          <a:endParaRPr lang="sl-SI" sz="800" kern="1200" dirty="0"/>
        </a:p>
      </dsp:txBody>
      <dsp:txXfrm>
        <a:off x="1180930" y="471385"/>
        <a:ext cx="1651775" cy="239242"/>
      </dsp:txXfrm>
    </dsp:sp>
    <dsp:sp modelId="{DF42183D-DF25-4DDD-93AC-52B23CEAEE9F}">
      <dsp:nvSpPr>
        <dsp:cNvPr id="0" name=""/>
        <dsp:cNvSpPr/>
      </dsp:nvSpPr>
      <dsp:spPr>
        <a:xfrm>
          <a:off x="0" y="437451"/>
          <a:ext cx="1180930" cy="318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sl-SI" sz="1000" kern="1200" dirty="0" smtClean="0">
              <a:solidFill>
                <a:schemeClr val="tx1"/>
              </a:solidFill>
            </a:rPr>
            <a:t>KULTURA SOBIVANJA</a:t>
          </a:r>
          <a:endParaRPr lang="sl-SI" sz="1000" kern="1200" dirty="0">
            <a:solidFill>
              <a:schemeClr val="tx1"/>
            </a:solidFill>
          </a:endParaRPr>
        </a:p>
      </dsp:txBody>
      <dsp:txXfrm>
        <a:off x="15572" y="453023"/>
        <a:ext cx="1149786" cy="287846"/>
      </dsp:txXfrm>
    </dsp:sp>
    <dsp:sp modelId="{20D348AD-2705-4E1F-84DC-A7394046FD96}">
      <dsp:nvSpPr>
        <dsp:cNvPr id="0" name=""/>
        <dsp:cNvSpPr/>
      </dsp:nvSpPr>
      <dsp:spPr>
        <a:xfrm>
          <a:off x="1180930" y="782401"/>
          <a:ext cx="1771396" cy="31899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endParaRPr lang="sl-SI" sz="800" kern="1200"/>
        </a:p>
        <a:p>
          <a:pPr marL="57150" lvl="1" indent="-57150" algn="l" defTabSz="355600">
            <a:lnSpc>
              <a:spcPct val="90000"/>
            </a:lnSpc>
            <a:spcBef>
              <a:spcPct val="0"/>
            </a:spcBef>
            <a:spcAft>
              <a:spcPct val="15000"/>
            </a:spcAft>
            <a:buChar char="••"/>
          </a:pPr>
          <a:endParaRPr lang="sl-SI" sz="800" kern="1200"/>
        </a:p>
      </dsp:txBody>
      <dsp:txXfrm>
        <a:off x="1180930" y="822275"/>
        <a:ext cx="1651775" cy="239242"/>
      </dsp:txXfrm>
    </dsp:sp>
    <dsp:sp modelId="{09C00301-D940-4C4A-B9E4-C2543DBFAD06}">
      <dsp:nvSpPr>
        <dsp:cNvPr id="0" name=""/>
        <dsp:cNvSpPr/>
      </dsp:nvSpPr>
      <dsp:spPr>
        <a:xfrm>
          <a:off x="0" y="782401"/>
          <a:ext cx="1180930" cy="318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sl-SI" sz="1000" kern="1200" dirty="0" smtClean="0">
              <a:solidFill>
                <a:schemeClr val="tx1"/>
              </a:solidFill>
            </a:rPr>
            <a:t>TUJI JEZIKI</a:t>
          </a:r>
        </a:p>
      </dsp:txBody>
      <dsp:txXfrm>
        <a:off x="15572" y="797973"/>
        <a:ext cx="1149786" cy="28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7D9A7-911B-453F-908C-D19C72DC011E}">
      <dsp:nvSpPr>
        <dsp:cNvPr id="0" name=""/>
        <dsp:cNvSpPr/>
      </dsp:nvSpPr>
      <dsp:spPr>
        <a:xfrm>
          <a:off x="1271848" y="0"/>
          <a:ext cx="1534586" cy="489175"/>
        </a:xfrm>
        <a:prstGeom prst="rightArrow">
          <a:avLst>
            <a:gd name="adj1" fmla="val 75000"/>
            <a:gd name="adj2" fmla="val 50000"/>
          </a:avLst>
        </a:prstGeom>
        <a:solidFill>
          <a:schemeClr val="accent1">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sl-SI" sz="800" kern="1200" dirty="0" smtClean="0">
              <a:solidFill>
                <a:schemeClr val="tx1"/>
              </a:solidFill>
            </a:rPr>
            <a:t>DOMAČE</a:t>
          </a:r>
          <a:r>
            <a:rPr lang="sl-SI" sz="1000" kern="1200" dirty="0" smtClean="0">
              <a:solidFill>
                <a:schemeClr val="tx1"/>
              </a:solidFill>
            </a:rPr>
            <a:t> </a:t>
          </a:r>
          <a:r>
            <a:rPr lang="sl-SI" sz="800" kern="1200" dirty="0" smtClean="0">
              <a:solidFill>
                <a:schemeClr val="tx1"/>
              </a:solidFill>
            </a:rPr>
            <a:t>NALOGE</a:t>
          </a:r>
          <a:endParaRPr lang="sl-SI" sz="800" kern="1200" dirty="0">
            <a:solidFill>
              <a:schemeClr val="tx1"/>
            </a:solidFill>
          </a:endParaRPr>
        </a:p>
        <a:p>
          <a:pPr marL="57150" lvl="1" indent="-57150" algn="l" defTabSz="355600">
            <a:lnSpc>
              <a:spcPct val="90000"/>
            </a:lnSpc>
            <a:spcBef>
              <a:spcPct val="0"/>
            </a:spcBef>
            <a:spcAft>
              <a:spcPct val="15000"/>
            </a:spcAft>
            <a:buChar char="••"/>
          </a:pPr>
          <a:r>
            <a:rPr lang="sl-SI" sz="800" kern="1200" dirty="0" smtClean="0">
              <a:solidFill>
                <a:schemeClr val="tx1"/>
              </a:solidFill>
            </a:rPr>
            <a:t>RAZISKOVANJE</a:t>
          </a:r>
          <a:endParaRPr lang="sl-SI" sz="800" kern="1200" dirty="0">
            <a:solidFill>
              <a:schemeClr val="tx1"/>
            </a:solidFill>
          </a:endParaRPr>
        </a:p>
      </dsp:txBody>
      <dsp:txXfrm>
        <a:off x="1271848" y="61147"/>
        <a:ext cx="1351145" cy="366881"/>
      </dsp:txXfrm>
    </dsp:sp>
    <dsp:sp modelId="{4AA855F5-FA5A-4BE0-8716-5FE399F27C2B}">
      <dsp:nvSpPr>
        <dsp:cNvPr id="0" name=""/>
        <dsp:cNvSpPr/>
      </dsp:nvSpPr>
      <dsp:spPr>
        <a:xfrm>
          <a:off x="668" y="0"/>
          <a:ext cx="1271179" cy="489175"/>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sl-SI" sz="1000" kern="1200" dirty="0" smtClean="0">
              <a:solidFill>
                <a:schemeClr val="tx1"/>
              </a:solidFill>
            </a:rPr>
            <a:t>ŞAMOSTOJNO IN </a:t>
          </a:r>
          <a:r>
            <a:rPr lang="sl-SI" sz="900" kern="1200" dirty="0" smtClean="0">
              <a:solidFill>
                <a:schemeClr val="tx1"/>
              </a:solidFill>
            </a:rPr>
            <a:t>SODELOVALNO</a:t>
          </a:r>
          <a:r>
            <a:rPr lang="sl-SI" sz="1000" kern="1200" dirty="0" smtClean="0">
              <a:solidFill>
                <a:schemeClr val="tx1"/>
              </a:solidFill>
            </a:rPr>
            <a:t> UČENJE</a:t>
          </a:r>
          <a:endParaRPr lang="sl-SI" sz="1000" kern="1200" dirty="0">
            <a:solidFill>
              <a:schemeClr val="tx1"/>
            </a:solidFill>
          </a:endParaRPr>
        </a:p>
      </dsp:txBody>
      <dsp:txXfrm>
        <a:off x="24548" y="23880"/>
        <a:ext cx="1223419" cy="441415"/>
      </dsp:txXfrm>
    </dsp:sp>
    <dsp:sp modelId="{1AEE361B-2C53-4BE7-A460-66CA5EA727AA}">
      <dsp:nvSpPr>
        <dsp:cNvPr id="0" name=""/>
        <dsp:cNvSpPr/>
      </dsp:nvSpPr>
      <dsp:spPr>
        <a:xfrm>
          <a:off x="1271848" y="538093"/>
          <a:ext cx="1534586" cy="48917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sl-SI" sz="800" kern="1200" dirty="0" smtClean="0">
              <a:solidFill>
                <a:schemeClr val="tx1"/>
              </a:solidFill>
            </a:rPr>
            <a:t>PROSTA IGRA</a:t>
          </a:r>
          <a:endParaRPr lang="sl-SI" sz="800" kern="1200" dirty="0">
            <a:solidFill>
              <a:schemeClr val="tx1"/>
            </a:solidFill>
          </a:endParaRPr>
        </a:p>
        <a:p>
          <a:pPr marL="57150" lvl="1" indent="-57150" algn="l" defTabSz="355600">
            <a:lnSpc>
              <a:spcPct val="90000"/>
            </a:lnSpc>
            <a:spcBef>
              <a:spcPct val="0"/>
            </a:spcBef>
            <a:spcAft>
              <a:spcPct val="15000"/>
            </a:spcAft>
            <a:buChar char="••"/>
          </a:pPr>
          <a:r>
            <a:rPr lang="sl-SI" sz="800" kern="1200" dirty="0" smtClean="0">
              <a:solidFill>
                <a:schemeClr val="tx1"/>
              </a:solidFill>
            </a:rPr>
            <a:t>IZDELAVA KARTE PROSTEGA ČASA</a:t>
          </a:r>
          <a:endParaRPr lang="sl-SI" sz="800" kern="1200" dirty="0">
            <a:solidFill>
              <a:schemeClr val="tx1"/>
            </a:solidFill>
          </a:endParaRPr>
        </a:p>
      </dsp:txBody>
      <dsp:txXfrm>
        <a:off x="1271848" y="599240"/>
        <a:ext cx="1351145" cy="366881"/>
      </dsp:txXfrm>
    </dsp:sp>
    <dsp:sp modelId="{AB85D722-3670-4DAF-BDE7-EE109DAAF6B0}">
      <dsp:nvSpPr>
        <dsp:cNvPr id="0" name=""/>
        <dsp:cNvSpPr/>
      </dsp:nvSpPr>
      <dsp:spPr>
        <a:xfrm>
          <a:off x="668" y="538093"/>
          <a:ext cx="1271179" cy="489175"/>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sl-SI" sz="900" b="0" kern="1200" dirty="0" smtClean="0">
              <a:solidFill>
                <a:schemeClr val="tx1"/>
              </a:solidFill>
            </a:rPr>
            <a:t>IGRA, SAMOSTOJNO NAČRTOVANJE PROSTEGA ČASA</a:t>
          </a:r>
          <a:endParaRPr lang="sl-SI" sz="900" b="0" kern="1200" dirty="0">
            <a:solidFill>
              <a:schemeClr val="tx1"/>
            </a:solidFill>
          </a:endParaRPr>
        </a:p>
      </dsp:txBody>
      <dsp:txXfrm>
        <a:off x="24548" y="561973"/>
        <a:ext cx="1223419" cy="441415"/>
      </dsp:txXfrm>
    </dsp:sp>
    <dsp:sp modelId="{58ED6B56-49C4-4D6A-A71C-54C52065A716}">
      <dsp:nvSpPr>
        <dsp:cNvPr id="0" name=""/>
        <dsp:cNvSpPr/>
      </dsp:nvSpPr>
      <dsp:spPr>
        <a:xfrm>
          <a:off x="1325682" y="1076187"/>
          <a:ext cx="1480308" cy="489175"/>
        </a:xfrm>
        <a:prstGeom prst="rightArrow">
          <a:avLst>
            <a:gd name="adj1" fmla="val 75000"/>
            <a:gd name="adj2" fmla="val 50000"/>
          </a:avLst>
        </a:prstGeom>
        <a:solidFill>
          <a:schemeClr val="accent1">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sl-SI" sz="800" kern="1200" dirty="0" smtClean="0">
              <a:solidFill>
                <a:schemeClr val="tx1"/>
              </a:solidFill>
            </a:rPr>
            <a:t>SREČANJAMEDSEBOJNA POMOČ TUJCEM</a:t>
          </a:r>
        </a:p>
        <a:p>
          <a:pPr marL="57150" lvl="1" indent="-57150" algn="l" defTabSz="355600">
            <a:lnSpc>
              <a:spcPct val="90000"/>
            </a:lnSpc>
            <a:spcBef>
              <a:spcPct val="0"/>
            </a:spcBef>
            <a:spcAft>
              <a:spcPct val="15000"/>
            </a:spcAft>
            <a:buChar char="••"/>
          </a:pPr>
          <a:r>
            <a:rPr lang="sl-SI" sz="800" kern="1200" dirty="0" smtClean="0">
              <a:solidFill>
                <a:schemeClr val="tx1"/>
              </a:solidFill>
            </a:rPr>
            <a:t>MEDGENERACIJSKA </a:t>
          </a:r>
        </a:p>
        <a:p>
          <a:pPr marL="57150" lvl="1" indent="-57150" algn="l" defTabSz="355600">
            <a:lnSpc>
              <a:spcPct val="90000"/>
            </a:lnSpc>
            <a:spcBef>
              <a:spcPct val="0"/>
            </a:spcBef>
            <a:spcAft>
              <a:spcPct val="15000"/>
            </a:spcAft>
            <a:buChar char="••"/>
          </a:pPr>
          <a:endParaRPr lang="sl-SI" sz="800" kern="1200" dirty="0">
            <a:solidFill>
              <a:schemeClr val="tx1"/>
            </a:solidFill>
          </a:endParaRPr>
        </a:p>
      </dsp:txBody>
      <dsp:txXfrm>
        <a:off x="1325682" y="1137334"/>
        <a:ext cx="1296867" cy="366881"/>
      </dsp:txXfrm>
    </dsp:sp>
    <dsp:sp modelId="{DF42183D-DF25-4DDD-93AC-52B23CEAEE9F}">
      <dsp:nvSpPr>
        <dsp:cNvPr id="0" name=""/>
        <dsp:cNvSpPr/>
      </dsp:nvSpPr>
      <dsp:spPr>
        <a:xfrm>
          <a:off x="0" y="1076187"/>
          <a:ext cx="1324569" cy="489175"/>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sl-SI" sz="900" kern="1200" dirty="0" smtClean="0">
              <a:solidFill>
                <a:schemeClr val="tx1"/>
              </a:solidFill>
            </a:rPr>
            <a:t>MEDVRSTNIŠKO, MEDGENERACIJSKO, MEDNARODNO  SODELOVANJE</a:t>
          </a:r>
          <a:endParaRPr lang="sl-SI" sz="1000" kern="1200" dirty="0">
            <a:solidFill>
              <a:schemeClr val="tx1"/>
            </a:solidFill>
          </a:endParaRPr>
        </a:p>
      </dsp:txBody>
      <dsp:txXfrm>
        <a:off x="23880" y="1100067"/>
        <a:ext cx="1276809" cy="441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E82C3-64AA-4E69-A6B4-549D1094BDA2}">
      <dsp:nvSpPr>
        <dsp:cNvPr id="0" name=""/>
        <dsp:cNvSpPr/>
      </dsp:nvSpPr>
      <dsp:spPr>
        <a:xfrm>
          <a:off x="0" y="0"/>
          <a:ext cx="8229600" cy="4316412"/>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3350015" numCol="1" spcCol="1270" anchor="t" anchorCtr="0">
          <a:noAutofit/>
        </a:bodyPr>
        <a:lstStyle/>
        <a:p>
          <a:pPr lvl="0" algn="l" defTabSz="1689100">
            <a:lnSpc>
              <a:spcPct val="90000"/>
            </a:lnSpc>
            <a:spcBef>
              <a:spcPct val="0"/>
            </a:spcBef>
            <a:spcAft>
              <a:spcPct val="35000"/>
            </a:spcAft>
          </a:pPr>
          <a:r>
            <a:rPr lang="sl-SI" sz="3800" kern="1200" dirty="0" smtClean="0">
              <a:solidFill>
                <a:srgbClr val="C00000"/>
              </a:solidFill>
            </a:rPr>
            <a:t>ponedeljek - petek</a:t>
          </a:r>
          <a:endParaRPr lang="sl-SI" sz="3800" kern="1200" dirty="0">
            <a:solidFill>
              <a:srgbClr val="C00000"/>
            </a:solidFill>
          </a:endParaRPr>
        </a:p>
      </dsp:txBody>
      <dsp:txXfrm>
        <a:off x="107460" y="107460"/>
        <a:ext cx="8014680" cy="4101492"/>
      </dsp:txXfrm>
    </dsp:sp>
    <dsp:sp modelId="{3FD912C1-88BE-490F-9D66-743C969350BC}">
      <dsp:nvSpPr>
        <dsp:cNvPr id="0" name=""/>
        <dsp:cNvSpPr/>
      </dsp:nvSpPr>
      <dsp:spPr>
        <a:xfrm>
          <a:off x="-20606" y="1079103"/>
          <a:ext cx="1687133" cy="1479762"/>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l-SI" sz="1400" kern="1200" dirty="0" smtClean="0"/>
            <a:t>6.30 – 8.00</a:t>
          </a:r>
        </a:p>
        <a:p>
          <a:pPr lvl="0" algn="ctr" defTabSz="622300">
            <a:lnSpc>
              <a:spcPct val="90000"/>
            </a:lnSpc>
            <a:spcBef>
              <a:spcPct val="0"/>
            </a:spcBef>
            <a:spcAft>
              <a:spcPct val="35000"/>
            </a:spcAft>
          </a:pPr>
          <a:r>
            <a:rPr lang="sl-SI" sz="1400" kern="1200" dirty="0" smtClean="0"/>
            <a:t>Pon. sreda</a:t>
          </a:r>
        </a:p>
        <a:p>
          <a:pPr lvl="0" algn="ctr" defTabSz="622300">
            <a:lnSpc>
              <a:spcPct val="90000"/>
            </a:lnSpc>
            <a:spcBef>
              <a:spcPct val="0"/>
            </a:spcBef>
            <a:spcAft>
              <a:spcPct val="35000"/>
            </a:spcAft>
          </a:pPr>
          <a:endParaRPr lang="sl-SI" sz="1400" kern="1200" dirty="0" smtClean="0"/>
        </a:p>
        <a:p>
          <a:pPr lvl="0" algn="ctr" defTabSz="622300">
            <a:lnSpc>
              <a:spcPct val="90000"/>
            </a:lnSpc>
            <a:spcBef>
              <a:spcPct val="0"/>
            </a:spcBef>
            <a:spcAft>
              <a:spcPct val="35000"/>
            </a:spcAft>
          </a:pPr>
          <a:endParaRPr lang="sl-SI" sz="1400" kern="1200" dirty="0" smtClean="0"/>
        </a:p>
        <a:p>
          <a:pPr lvl="0" algn="ctr" defTabSz="622300">
            <a:lnSpc>
              <a:spcPct val="90000"/>
            </a:lnSpc>
            <a:spcBef>
              <a:spcPct val="0"/>
            </a:spcBef>
            <a:spcAft>
              <a:spcPct val="35000"/>
            </a:spcAft>
          </a:pPr>
          <a:endParaRPr lang="sl-SI" sz="1400" kern="1200" dirty="0"/>
        </a:p>
      </dsp:txBody>
      <dsp:txXfrm>
        <a:off x="24902" y="1124611"/>
        <a:ext cx="1596117" cy="1388746"/>
      </dsp:txXfrm>
    </dsp:sp>
    <dsp:sp modelId="{CE57BD3D-41E6-4A8E-B2AC-53D4DA66B982}">
      <dsp:nvSpPr>
        <dsp:cNvPr id="0" name=""/>
        <dsp:cNvSpPr/>
      </dsp:nvSpPr>
      <dsp:spPr>
        <a:xfrm>
          <a:off x="-20606" y="2619321"/>
          <a:ext cx="1687133" cy="1479762"/>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l-SI" sz="1400" kern="1200" dirty="0" smtClean="0"/>
            <a:t>7.00-8.00</a:t>
          </a:r>
        </a:p>
        <a:p>
          <a:pPr lvl="0" algn="ctr" defTabSz="622300">
            <a:lnSpc>
              <a:spcPct val="90000"/>
            </a:lnSpc>
            <a:spcBef>
              <a:spcPct val="0"/>
            </a:spcBef>
            <a:spcAft>
              <a:spcPct val="35000"/>
            </a:spcAft>
          </a:pPr>
          <a:r>
            <a:rPr lang="sl-SI" sz="1400" kern="1200" dirty="0" smtClean="0"/>
            <a:t>Torek, četrtek, petek</a:t>
          </a:r>
        </a:p>
        <a:p>
          <a:pPr lvl="0" algn="ctr" defTabSz="622300">
            <a:lnSpc>
              <a:spcPct val="90000"/>
            </a:lnSpc>
            <a:spcBef>
              <a:spcPct val="0"/>
            </a:spcBef>
            <a:spcAft>
              <a:spcPct val="35000"/>
            </a:spcAft>
          </a:pPr>
          <a:endParaRPr lang="sl-SI" sz="1400" kern="1200" dirty="0" smtClean="0"/>
        </a:p>
        <a:p>
          <a:pPr lvl="0" algn="ctr" defTabSz="622300">
            <a:lnSpc>
              <a:spcPct val="90000"/>
            </a:lnSpc>
            <a:spcBef>
              <a:spcPct val="0"/>
            </a:spcBef>
            <a:spcAft>
              <a:spcPct val="35000"/>
            </a:spcAft>
          </a:pPr>
          <a:endParaRPr lang="sl-SI" sz="1400" kern="1200" dirty="0"/>
        </a:p>
      </dsp:txBody>
      <dsp:txXfrm>
        <a:off x="24902" y="2664829"/>
        <a:ext cx="1596117" cy="1388746"/>
      </dsp:txXfrm>
    </dsp:sp>
    <dsp:sp modelId="{A0708297-0EF3-4467-874D-61A0A5D51032}">
      <dsp:nvSpPr>
        <dsp:cNvPr id="0" name=""/>
        <dsp:cNvSpPr/>
      </dsp:nvSpPr>
      <dsp:spPr>
        <a:xfrm>
          <a:off x="1655933" y="1096536"/>
          <a:ext cx="6377940" cy="3021488"/>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918645" numCol="1" spcCol="1270" anchor="t" anchorCtr="0">
          <a:noAutofit/>
        </a:bodyPr>
        <a:lstStyle/>
        <a:p>
          <a:pPr lvl="0" algn="l" defTabSz="1689100">
            <a:lnSpc>
              <a:spcPct val="90000"/>
            </a:lnSpc>
            <a:spcBef>
              <a:spcPct val="0"/>
            </a:spcBef>
            <a:spcAft>
              <a:spcPct val="35000"/>
            </a:spcAft>
          </a:pPr>
          <a:r>
            <a:rPr lang="sl-SI" sz="3800" kern="1200" dirty="0" smtClean="0">
              <a:solidFill>
                <a:srgbClr val="C00000"/>
              </a:solidFill>
            </a:rPr>
            <a:t>torek</a:t>
          </a:r>
          <a:endParaRPr lang="sl-SI" sz="3800" kern="1200" dirty="0">
            <a:solidFill>
              <a:srgbClr val="C00000"/>
            </a:solidFill>
          </a:endParaRPr>
        </a:p>
      </dsp:txBody>
      <dsp:txXfrm>
        <a:off x="1748854" y="1189457"/>
        <a:ext cx="6192098" cy="2835646"/>
      </dsp:txXfrm>
    </dsp:sp>
    <dsp:sp modelId="{93E0FE2C-7632-4FAF-B019-51879FCEB48A}">
      <dsp:nvSpPr>
        <dsp:cNvPr id="0" name=""/>
        <dsp:cNvSpPr/>
      </dsp:nvSpPr>
      <dsp:spPr>
        <a:xfrm>
          <a:off x="1805368" y="2136623"/>
          <a:ext cx="1275588" cy="838138"/>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l-SI" sz="1400" kern="1200" dirty="0" smtClean="0"/>
            <a:t>12.15 – 13.05</a:t>
          </a:r>
        </a:p>
        <a:p>
          <a:pPr lvl="0" algn="ctr" defTabSz="622300">
            <a:lnSpc>
              <a:spcPct val="90000"/>
            </a:lnSpc>
            <a:spcBef>
              <a:spcPct val="0"/>
            </a:spcBef>
            <a:spcAft>
              <a:spcPct val="35000"/>
            </a:spcAft>
          </a:pPr>
          <a:endParaRPr lang="sl-SI" sz="1400" kern="1200" dirty="0"/>
        </a:p>
      </dsp:txBody>
      <dsp:txXfrm>
        <a:off x="1831144" y="2162399"/>
        <a:ext cx="1224036" cy="786586"/>
      </dsp:txXfrm>
    </dsp:sp>
    <dsp:sp modelId="{5ECCF963-42EA-40CA-8C2A-CD60C829D9EC}">
      <dsp:nvSpPr>
        <dsp:cNvPr id="0" name=""/>
        <dsp:cNvSpPr/>
      </dsp:nvSpPr>
      <dsp:spPr>
        <a:xfrm>
          <a:off x="1805368" y="3034314"/>
          <a:ext cx="1275588" cy="838138"/>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l-SI" sz="1400" kern="1200" dirty="0" smtClean="0"/>
            <a:t>13.05 – 14.20</a:t>
          </a:r>
        </a:p>
        <a:p>
          <a:pPr lvl="0" algn="ctr" defTabSz="622300">
            <a:lnSpc>
              <a:spcPct val="90000"/>
            </a:lnSpc>
            <a:spcBef>
              <a:spcPct val="0"/>
            </a:spcBef>
            <a:spcAft>
              <a:spcPct val="35000"/>
            </a:spcAft>
          </a:pPr>
          <a:endParaRPr lang="sl-SI" sz="1400" kern="1200" dirty="0" smtClean="0"/>
        </a:p>
        <a:p>
          <a:pPr lvl="0" algn="ctr" defTabSz="622300">
            <a:lnSpc>
              <a:spcPct val="90000"/>
            </a:lnSpc>
            <a:spcBef>
              <a:spcPct val="0"/>
            </a:spcBef>
            <a:spcAft>
              <a:spcPct val="35000"/>
            </a:spcAft>
          </a:pPr>
          <a:endParaRPr lang="sl-SI" sz="1400" kern="1200" dirty="0"/>
        </a:p>
      </dsp:txBody>
      <dsp:txXfrm>
        <a:off x="1831144" y="3060090"/>
        <a:ext cx="1224036" cy="786586"/>
      </dsp:txXfrm>
    </dsp:sp>
    <dsp:sp modelId="{3A266347-F600-4451-974E-88FCF6C5F631}">
      <dsp:nvSpPr>
        <dsp:cNvPr id="0" name=""/>
        <dsp:cNvSpPr/>
      </dsp:nvSpPr>
      <dsp:spPr>
        <a:xfrm>
          <a:off x="3178709" y="2227389"/>
          <a:ext cx="4567428" cy="1726564"/>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974550" numCol="1" spcCol="1270" anchor="t" anchorCtr="0">
          <a:noAutofit/>
        </a:bodyPr>
        <a:lstStyle/>
        <a:p>
          <a:pPr lvl="0" algn="l" defTabSz="1689100">
            <a:lnSpc>
              <a:spcPct val="90000"/>
            </a:lnSpc>
            <a:spcBef>
              <a:spcPct val="0"/>
            </a:spcBef>
            <a:spcAft>
              <a:spcPct val="35000"/>
            </a:spcAft>
          </a:pPr>
          <a:r>
            <a:rPr lang="sl-SI" sz="3800" kern="1200" dirty="0" smtClean="0">
              <a:solidFill>
                <a:srgbClr val="C00000"/>
              </a:solidFill>
            </a:rPr>
            <a:t>    Sreda - petek</a:t>
          </a:r>
          <a:endParaRPr lang="sl-SI" sz="3800" kern="1200" dirty="0">
            <a:solidFill>
              <a:srgbClr val="C00000"/>
            </a:solidFill>
          </a:endParaRPr>
        </a:p>
      </dsp:txBody>
      <dsp:txXfrm>
        <a:off x="3231807" y="2280487"/>
        <a:ext cx="4461232" cy="1620368"/>
      </dsp:txXfrm>
    </dsp:sp>
    <dsp:sp modelId="{22ADF96B-AB6A-48A1-9F9A-E28607633FFE}">
      <dsp:nvSpPr>
        <dsp:cNvPr id="0" name=""/>
        <dsp:cNvSpPr/>
      </dsp:nvSpPr>
      <dsp:spPr>
        <a:xfrm>
          <a:off x="3333492" y="2947467"/>
          <a:ext cx="1417396" cy="77695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l-SI" sz="1400" kern="1200" dirty="0" smtClean="0"/>
            <a:t>12.15-14.20</a:t>
          </a:r>
          <a:endParaRPr lang="sl-SI" sz="1400" kern="1200" dirty="0"/>
        </a:p>
      </dsp:txBody>
      <dsp:txXfrm>
        <a:off x="3357386" y="2971361"/>
        <a:ext cx="1369608" cy="729166"/>
      </dsp:txXfrm>
    </dsp:sp>
    <dsp:sp modelId="{32B2205F-EA1F-407D-B0A7-661B87E59AB0}">
      <dsp:nvSpPr>
        <dsp:cNvPr id="0" name=""/>
        <dsp:cNvSpPr/>
      </dsp:nvSpPr>
      <dsp:spPr>
        <a:xfrm>
          <a:off x="4822598" y="2935160"/>
          <a:ext cx="1417396" cy="77695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l-SI" sz="1400" kern="1200" dirty="0" smtClean="0"/>
            <a:t>13.05-15.15</a:t>
          </a:r>
          <a:endParaRPr lang="sl-SI" sz="1400" kern="1200" dirty="0"/>
        </a:p>
      </dsp:txBody>
      <dsp:txXfrm>
        <a:off x="4846492" y="2959054"/>
        <a:ext cx="1369608" cy="729166"/>
      </dsp:txXfrm>
    </dsp:sp>
    <dsp:sp modelId="{1B48DF7B-17BA-4BC6-ABDD-EE6BB8AFA3BD}">
      <dsp:nvSpPr>
        <dsp:cNvPr id="0" name=""/>
        <dsp:cNvSpPr/>
      </dsp:nvSpPr>
      <dsp:spPr>
        <a:xfrm>
          <a:off x="6280319" y="2935160"/>
          <a:ext cx="1417396" cy="77695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l-SI" sz="1400" kern="1200" dirty="0" smtClean="0"/>
            <a:t>13.05-16.05</a:t>
          </a:r>
          <a:endParaRPr lang="sl-SI" sz="1400" kern="1200" dirty="0"/>
        </a:p>
      </dsp:txBody>
      <dsp:txXfrm>
        <a:off x="6304213" y="2959054"/>
        <a:ext cx="1369608" cy="72916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292EC5FA-8A73-4D4B-BC58-DA4F9F683F47}" type="datetimeFigureOut">
              <a:rPr lang="sl-SI" smtClean="0"/>
              <a:t>12. 03. 2019</a:t>
            </a:fld>
            <a:endParaRPr lang="sl-SI"/>
          </a:p>
        </p:txBody>
      </p:sp>
      <p:sp>
        <p:nvSpPr>
          <p:cNvPr id="4" name="Ograda noge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4E8CA821-5028-42C2-AA8F-0B1AE65D1ACA}" type="slidenum">
              <a:rPr lang="sl-SI" smtClean="0"/>
              <a:t>‹#›</a:t>
            </a:fld>
            <a:endParaRPr lang="sl-SI"/>
          </a:p>
        </p:txBody>
      </p:sp>
    </p:spTree>
    <p:extLst>
      <p:ext uri="{BB962C8B-B14F-4D97-AF65-F5344CB8AC3E}">
        <p14:creationId xmlns:p14="http://schemas.microsoft.com/office/powerpoint/2010/main" val="3571362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85BC90B-6A09-48BD-8379-48866DF036D5}" type="datetimeFigureOut">
              <a:rPr lang="sl-SI" smtClean="0"/>
              <a:t>12. 03. 2019</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9EA5BED9-7238-4822-BBF4-07EDF2B9DA70}" type="slidenum">
              <a:rPr lang="sl-SI" smtClean="0"/>
              <a:t>‹#›</a:t>
            </a:fld>
            <a:endParaRPr lang="sl-SI"/>
          </a:p>
        </p:txBody>
      </p:sp>
    </p:spTree>
    <p:extLst>
      <p:ext uri="{BB962C8B-B14F-4D97-AF65-F5344CB8AC3E}">
        <p14:creationId xmlns:p14="http://schemas.microsoft.com/office/powerpoint/2010/main" val="141687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AA670271-F8DC-4564-9635-AF9A0B431FCF}" type="slidenum">
              <a:rPr lang="sl-SI" smtClean="0"/>
              <a:t>5</a:t>
            </a:fld>
            <a:endParaRPr lang="sl-SI"/>
          </a:p>
        </p:txBody>
      </p:sp>
    </p:spTree>
    <p:extLst>
      <p:ext uri="{BB962C8B-B14F-4D97-AF65-F5344CB8AC3E}">
        <p14:creationId xmlns:p14="http://schemas.microsoft.com/office/powerpoint/2010/main" val="128181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65AA187-28C6-4F2C-A68C-8862310017E7}" type="slidenum">
              <a:rPr lang="sl-SI" smtClean="0"/>
              <a:t>28</a:t>
            </a:fld>
            <a:endParaRPr lang="sl-SI"/>
          </a:p>
        </p:txBody>
      </p:sp>
    </p:spTree>
    <p:extLst>
      <p:ext uri="{BB962C8B-B14F-4D97-AF65-F5344CB8AC3E}">
        <p14:creationId xmlns:p14="http://schemas.microsoft.com/office/powerpoint/2010/main" val="234591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celosten osebnostni razvoj, ki sledi njihovim individualnim zmožnostim, interesom, talentom in potrebam, ob smiselnem upoštevanju individualnih aspiracij in pričakovanj. Razširjeni program osnovne šole omogoča tudi bolj poglobljeno spoznavanje učencev in prispeva k medsebojnemu sodelovanju in razvijanju kakovostnih odnosov med strokovnimi delavci in učenci, kar pomembno pripomore k večji motiviranosti obojih za doseganje ciljev osnovnošolskega programa v celoti. </a:t>
            </a:r>
          </a:p>
          <a:p>
            <a:endParaRPr lang="sl-SI" dirty="0"/>
          </a:p>
        </p:txBody>
      </p:sp>
      <p:sp>
        <p:nvSpPr>
          <p:cNvPr id="4" name="Označba mesta številke diapozitiva 3"/>
          <p:cNvSpPr>
            <a:spLocks noGrp="1"/>
          </p:cNvSpPr>
          <p:nvPr>
            <p:ph type="sldNum" sz="quarter" idx="10"/>
          </p:nvPr>
        </p:nvSpPr>
        <p:spPr/>
        <p:txBody>
          <a:bodyPr/>
          <a:lstStyle/>
          <a:p>
            <a:fld id="{AA670271-F8DC-4564-9635-AF9A0B431FCF}" type="slidenum">
              <a:rPr lang="sl-SI" smtClean="0"/>
              <a:t>29</a:t>
            </a:fld>
            <a:endParaRPr lang="sl-SI"/>
          </a:p>
        </p:txBody>
      </p:sp>
    </p:spTree>
    <p:extLst>
      <p:ext uri="{BB962C8B-B14F-4D97-AF65-F5344CB8AC3E}">
        <p14:creationId xmlns:p14="http://schemas.microsoft.com/office/powerpoint/2010/main" val="323972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65AA187-28C6-4F2C-A68C-8862310017E7}" type="slidenum">
              <a:rPr lang="sl-SI" smtClean="0"/>
              <a:t>9</a:t>
            </a:fld>
            <a:endParaRPr lang="sl-SI"/>
          </a:p>
        </p:txBody>
      </p:sp>
    </p:spTree>
    <p:extLst>
      <p:ext uri="{BB962C8B-B14F-4D97-AF65-F5344CB8AC3E}">
        <p14:creationId xmlns:p14="http://schemas.microsoft.com/office/powerpoint/2010/main" val="161364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9EA5BED9-7238-4822-BBF4-07EDF2B9DA70}" type="slidenum">
              <a:rPr lang="sl-SI" smtClean="0"/>
              <a:t>10</a:t>
            </a:fld>
            <a:endParaRPr lang="sl-SI"/>
          </a:p>
        </p:txBody>
      </p:sp>
    </p:spTree>
    <p:extLst>
      <p:ext uri="{BB962C8B-B14F-4D97-AF65-F5344CB8AC3E}">
        <p14:creationId xmlns:p14="http://schemas.microsoft.com/office/powerpoint/2010/main" val="134496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65AA187-28C6-4F2C-A68C-8862310017E7}" type="slidenum">
              <a:rPr lang="sl-SI" smtClean="0"/>
              <a:t>11</a:t>
            </a:fld>
            <a:endParaRPr lang="sl-SI"/>
          </a:p>
        </p:txBody>
      </p:sp>
    </p:spTree>
    <p:extLst>
      <p:ext uri="{BB962C8B-B14F-4D97-AF65-F5344CB8AC3E}">
        <p14:creationId xmlns:p14="http://schemas.microsoft.com/office/powerpoint/2010/main" val="144933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65AA187-28C6-4F2C-A68C-8862310017E7}" type="slidenum">
              <a:rPr lang="sl-SI" smtClean="0"/>
              <a:t>13</a:t>
            </a:fld>
            <a:endParaRPr lang="sl-SI"/>
          </a:p>
        </p:txBody>
      </p:sp>
    </p:spTree>
    <p:extLst>
      <p:ext uri="{BB962C8B-B14F-4D97-AF65-F5344CB8AC3E}">
        <p14:creationId xmlns:p14="http://schemas.microsoft.com/office/powerpoint/2010/main" val="346638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65AA187-28C6-4F2C-A68C-8862310017E7}" type="slidenum">
              <a:rPr lang="sl-SI" smtClean="0"/>
              <a:t>15</a:t>
            </a:fld>
            <a:endParaRPr lang="sl-SI"/>
          </a:p>
        </p:txBody>
      </p:sp>
    </p:spTree>
    <p:extLst>
      <p:ext uri="{BB962C8B-B14F-4D97-AF65-F5344CB8AC3E}">
        <p14:creationId xmlns:p14="http://schemas.microsoft.com/office/powerpoint/2010/main" val="332559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65AA187-28C6-4F2C-A68C-8862310017E7}" type="slidenum">
              <a:rPr lang="sl-SI" smtClean="0"/>
              <a:t>16</a:t>
            </a:fld>
            <a:endParaRPr lang="sl-SI"/>
          </a:p>
        </p:txBody>
      </p:sp>
    </p:spTree>
    <p:extLst>
      <p:ext uri="{BB962C8B-B14F-4D97-AF65-F5344CB8AC3E}">
        <p14:creationId xmlns:p14="http://schemas.microsoft.com/office/powerpoint/2010/main" val="201497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65AA187-28C6-4F2C-A68C-8862310017E7}" type="slidenum">
              <a:rPr lang="sl-SI" smtClean="0"/>
              <a:t>17</a:t>
            </a:fld>
            <a:endParaRPr lang="sl-SI"/>
          </a:p>
        </p:txBody>
      </p:sp>
    </p:spTree>
    <p:extLst>
      <p:ext uri="{BB962C8B-B14F-4D97-AF65-F5344CB8AC3E}">
        <p14:creationId xmlns:p14="http://schemas.microsoft.com/office/powerpoint/2010/main" val="85360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65AA187-28C6-4F2C-A68C-8862310017E7}" type="slidenum">
              <a:rPr lang="sl-SI" smtClean="0"/>
              <a:t>27</a:t>
            </a:fld>
            <a:endParaRPr lang="sl-SI"/>
          </a:p>
        </p:txBody>
      </p:sp>
    </p:spTree>
    <p:extLst>
      <p:ext uri="{BB962C8B-B14F-4D97-AF65-F5344CB8AC3E}">
        <p14:creationId xmlns:p14="http://schemas.microsoft.com/office/powerpoint/2010/main" val="1886848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5"/>
            <a:ext cx="7772400" cy="1470025"/>
          </a:xfrm>
        </p:spPr>
        <p:txBody>
          <a:bodyPr/>
          <a:lstStyle>
            <a:lvl1pPr>
              <a:defRPr/>
            </a:lvl1pPr>
          </a:lstStyle>
          <a:p>
            <a:pPr lvl="0"/>
            <a:r>
              <a:rPr lang="sl-SI" noProof="0" smtClean="0"/>
              <a:t>Click to edit Master title style</a:t>
            </a:r>
          </a:p>
        </p:txBody>
      </p:sp>
      <p:sp>
        <p:nvSpPr>
          <p:cNvPr id="81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sl-SI" noProof="0" smtClean="0"/>
              <a:t>Click to edit Master subtitle style</a:t>
            </a:r>
          </a:p>
        </p:txBody>
      </p:sp>
    </p:spTree>
    <p:extLst>
      <p:ext uri="{BB962C8B-B14F-4D97-AF65-F5344CB8AC3E}">
        <p14:creationId xmlns:p14="http://schemas.microsoft.com/office/powerpoint/2010/main" val="367224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1935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459412"/>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459412"/>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1760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98235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Tree>
    <p:extLst>
      <p:ext uri="{BB962C8B-B14F-4D97-AF65-F5344CB8AC3E}">
        <p14:creationId xmlns:p14="http://schemas.microsoft.com/office/powerpoint/2010/main" val="205486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279944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77447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383728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5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extLst>
      <p:ext uri="{BB962C8B-B14F-4D97-AF65-F5344CB8AC3E}">
        <p14:creationId xmlns:p14="http://schemas.microsoft.com/office/powerpoint/2010/main" val="401934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extLst>
      <p:ext uri="{BB962C8B-B14F-4D97-AF65-F5344CB8AC3E}">
        <p14:creationId xmlns:p14="http://schemas.microsoft.com/office/powerpoint/2010/main" val="243122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smtClean="0"/>
              <a:t>Click to edit Master title style</a:t>
            </a:r>
          </a:p>
        </p:txBody>
      </p:sp>
      <p:sp>
        <p:nvSpPr>
          <p:cNvPr id="1027" name="Rectangle 3"/>
          <p:cNvSpPr>
            <a:spLocks noGrp="1" noChangeArrowheads="1"/>
          </p:cNvSpPr>
          <p:nvPr>
            <p:ph type="body" idx="1"/>
          </p:nvPr>
        </p:nvSpPr>
        <p:spPr bwMode="auto">
          <a:xfrm>
            <a:off x="457200" y="1600200"/>
            <a:ext cx="8229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Click to edit Master text styles</a:t>
            </a:r>
          </a:p>
          <a:p>
            <a:pPr lvl="1"/>
            <a:r>
              <a:rPr lang="sl-SI" altLang="sl-SI" smtClean="0"/>
              <a:t>Second level</a:t>
            </a:r>
          </a:p>
          <a:p>
            <a:pPr lvl="2"/>
            <a:r>
              <a:rPr lang="sl-SI" altLang="sl-SI" smtClean="0"/>
              <a:t>Third level</a:t>
            </a:r>
          </a:p>
          <a:p>
            <a:pPr lvl="3"/>
            <a:r>
              <a:rPr lang="sl-SI" altLang="sl-SI" smtClean="0"/>
              <a:t>Fourth level</a:t>
            </a:r>
          </a:p>
          <a:p>
            <a:pPr lvl="4"/>
            <a:r>
              <a:rPr lang="sl-SI" altLang="sl-SI" smtClean="0"/>
              <a:t>Fifth level</a:t>
            </a:r>
          </a:p>
        </p:txBody>
      </p:sp>
      <p:pic>
        <p:nvPicPr>
          <p:cNvPr id="1028" name="Picture 7" descr="11_noga_druga_str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7854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1916832"/>
            <a:ext cx="8507288" cy="1143000"/>
          </a:xfrm>
        </p:spPr>
        <p:txBody>
          <a:bodyPr/>
          <a:lstStyle/>
          <a:p>
            <a:pPr algn="ctr"/>
            <a:r>
              <a:rPr lang="sl-SI" dirty="0" smtClean="0">
                <a:solidFill>
                  <a:srgbClr val="C00000"/>
                </a:solidFill>
                <a:effectLst>
                  <a:outerShdw blurRad="38100" dist="38100" dir="2700000" algn="tl">
                    <a:srgbClr val="000000">
                      <a:alpha val="43137"/>
                    </a:srgbClr>
                  </a:outerShdw>
                </a:effectLst>
              </a:rPr>
              <a:t>Predlogi in  organizacijske rešitve </a:t>
            </a:r>
            <a:r>
              <a:rPr lang="sl-SI" dirty="0">
                <a:solidFill>
                  <a:srgbClr val="C00000"/>
                </a:solidFill>
                <a:effectLst>
                  <a:outerShdw blurRad="38100" dist="38100" dir="2700000" algn="tl">
                    <a:srgbClr val="000000">
                      <a:alpha val="43137"/>
                    </a:srgbClr>
                  </a:outerShdw>
                </a:effectLst>
              </a:rPr>
              <a:t>razširjenega programa v šol. </a:t>
            </a:r>
            <a:r>
              <a:rPr lang="sl-SI" dirty="0" smtClean="0">
                <a:solidFill>
                  <a:srgbClr val="C00000"/>
                </a:solidFill>
                <a:effectLst>
                  <a:outerShdw blurRad="38100" dist="38100" dir="2700000" algn="tl">
                    <a:srgbClr val="000000">
                      <a:alpha val="43137"/>
                    </a:srgbClr>
                  </a:outerShdw>
                </a:effectLst>
              </a:rPr>
              <a:t>letu 2019/20</a:t>
            </a:r>
            <a:r>
              <a:rPr lang="sl-SI" dirty="0">
                <a:solidFill>
                  <a:srgbClr val="C00000"/>
                </a:solidFill>
                <a:effectLst>
                  <a:outerShdw blurRad="38100" dist="38100" dir="2700000" algn="tl">
                    <a:srgbClr val="000000">
                      <a:alpha val="43137"/>
                    </a:srgbClr>
                  </a:outerShdw>
                </a:effectLst>
              </a:rPr>
              <a:t/>
            </a:r>
            <a:br>
              <a:rPr lang="sl-SI" dirty="0">
                <a:solidFill>
                  <a:srgbClr val="C00000"/>
                </a:solidFill>
                <a:effectLst>
                  <a:outerShdw blurRad="38100" dist="38100" dir="2700000" algn="tl">
                    <a:srgbClr val="000000">
                      <a:alpha val="43137"/>
                    </a:srgbClr>
                  </a:outerShdw>
                </a:effectLst>
              </a:rPr>
            </a:br>
            <a:endParaRPr lang="sl-SI" dirty="0">
              <a:solidFill>
                <a:srgbClr val="C00000"/>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529208" y="4941168"/>
            <a:ext cx="8229600" cy="820688"/>
          </a:xfrm>
        </p:spPr>
        <p:txBody>
          <a:bodyPr/>
          <a:lstStyle/>
          <a:p>
            <a:pPr marL="0" indent="0" algn="ctr">
              <a:buNone/>
            </a:pPr>
            <a:r>
              <a:rPr lang="sl-SI" sz="2000" dirty="0" smtClean="0"/>
              <a:t>Tatjana Krapše, Zavod RS za šolstvo</a:t>
            </a:r>
          </a:p>
          <a:p>
            <a:pPr marL="0" indent="0" algn="ctr">
              <a:buNone/>
            </a:pPr>
            <a:r>
              <a:rPr lang="sl-SI" sz="2000" dirty="0" smtClean="0"/>
              <a:t>vodja poskusa </a:t>
            </a:r>
            <a:endParaRPr lang="sl-SI" sz="2000" dirty="0"/>
          </a:p>
        </p:txBody>
      </p:sp>
      <p:sp>
        <p:nvSpPr>
          <p:cNvPr id="4" name="Označba mesta vsebine 2"/>
          <p:cNvSpPr txBox="1">
            <a:spLocks/>
          </p:cNvSpPr>
          <p:nvPr/>
        </p:nvSpPr>
        <p:spPr bwMode="auto">
          <a:xfrm>
            <a:off x="277281" y="3356992"/>
            <a:ext cx="8229600" cy="8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sl-SI" sz="2000" kern="0" dirty="0" smtClean="0">
                <a:solidFill>
                  <a:srgbClr val="C00000"/>
                </a:solidFill>
              </a:rPr>
              <a:t>Delovno srečanje z ravnatelji</a:t>
            </a:r>
          </a:p>
          <a:p>
            <a:pPr marL="0" indent="0" algn="ctr">
              <a:buFontTx/>
              <a:buNone/>
            </a:pPr>
            <a:r>
              <a:rPr lang="sl-SI" sz="2000" kern="0" dirty="0" smtClean="0">
                <a:solidFill>
                  <a:srgbClr val="C00000"/>
                </a:solidFill>
              </a:rPr>
              <a:t>Brdo, 14.3.2019</a:t>
            </a:r>
            <a:endParaRPr lang="sl-SI" sz="2000" kern="0" dirty="0">
              <a:solidFill>
                <a:srgbClr val="C00000"/>
              </a:solidFill>
            </a:endParaRPr>
          </a:p>
        </p:txBody>
      </p:sp>
    </p:spTree>
    <p:extLst>
      <p:ext uri="{BB962C8B-B14F-4D97-AF65-F5344CB8AC3E}">
        <p14:creationId xmlns:p14="http://schemas.microsoft.com/office/powerpoint/2010/main" val="197227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rgbClr val="C00000"/>
                </a:solidFill>
                <a:effectLst>
                  <a:outerShdw blurRad="38100" dist="38100" dir="2700000" algn="tl">
                    <a:srgbClr val="000000">
                      <a:alpha val="43137"/>
                    </a:srgbClr>
                  </a:outerShdw>
                </a:effectLst>
              </a:rPr>
              <a:t>PRIMER UČENCA JK </a:t>
            </a:r>
            <a:br>
              <a:rPr lang="sl-SI" dirty="0" smtClean="0">
                <a:solidFill>
                  <a:srgbClr val="C00000"/>
                </a:solidFill>
                <a:effectLst>
                  <a:outerShdw blurRad="38100" dist="38100" dir="2700000" algn="tl">
                    <a:srgbClr val="000000">
                      <a:alpha val="43137"/>
                    </a:srgbClr>
                  </a:outerShdw>
                </a:effectLst>
              </a:rPr>
            </a:br>
            <a:r>
              <a:rPr lang="sl-SI" dirty="0" smtClean="0">
                <a:solidFill>
                  <a:srgbClr val="C00000"/>
                </a:solidFill>
                <a:effectLst>
                  <a:outerShdw blurRad="38100" dist="38100" dir="2700000" algn="tl">
                    <a:srgbClr val="000000">
                      <a:alpha val="43137"/>
                    </a:srgbClr>
                  </a:outerShdw>
                </a:effectLst>
              </a:rPr>
              <a:t>(od 6.30-8.00 in od 12.15-16.05)</a:t>
            </a:r>
            <a:endParaRPr lang="sl-SI" dirty="0">
              <a:solidFill>
                <a:srgbClr val="C00000"/>
              </a:solidFill>
              <a:effectLst>
                <a:outerShdw blurRad="38100" dist="38100" dir="2700000" algn="tl">
                  <a:srgbClr val="000000">
                    <a:alpha val="43137"/>
                  </a:srgbClr>
                </a:outerShdw>
              </a:effectLst>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628422531"/>
              </p:ext>
            </p:extLst>
          </p:nvPr>
        </p:nvGraphicFramePr>
        <p:xfrm>
          <a:off x="457200" y="1417638"/>
          <a:ext cx="8229600" cy="431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a 4"/>
          <p:cNvSpPr/>
          <p:nvPr/>
        </p:nvSpPr>
        <p:spPr>
          <a:xfrm>
            <a:off x="2267744" y="4077072"/>
            <a:ext cx="37038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Elipsa 5"/>
          <p:cNvSpPr/>
          <p:nvPr/>
        </p:nvSpPr>
        <p:spPr>
          <a:xfrm>
            <a:off x="622780" y="3526741"/>
            <a:ext cx="37038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Elipsa 6"/>
          <p:cNvSpPr/>
          <p:nvPr/>
        </p:nvSpPr>
        <p:spPr>
          <a:xfrm>
            <a:off x="1084923" y="3526741"/>
            <a:ext cx="370384" cy="360040"/>
          </a:xfrm>
          <a:prstGeom prst="ellipse">
            <a:avLst/>
          </a:prstGeom>
          <a:solidFill>
            <a:srgbClr val="FFC000"/>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sl-SI">
              <a:solidFill>
                <a:srgbClr val="FFC000"/>
              </a:solidFill>
            </a:endParaRPr>
          </a:p>
        </p:txBody>
      </p:sp>
      <p:sp>
        <p:nvSpPr>
          <p:cNvPr id="8" name="Elipsa 7"/>
          <p:cNvSpPr/>
          <p:nvPr/>
        </p:nvSpPr>
        <p:spPr>
          <a:xfrm>
            <a:off x="1547066" y="3526741"/>
            <a:ext cx="370384"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lipsa 8"/>
          <p:cNvSpPr/>
          <p:nvPr/>
        </p:nvSpPr>
        <p:spPr>
          <a:xfrm>
            <a:off x="1547066" y="5104321"/>
            <a:ext cx="370384"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lipsa 9"/>
          <p:cNvSpPr/>
          <p:nvPr/>
        </p:nvSpPr>
        <p:spPr>
          <a:xfrm>
            <a:off x="1061937" y="5080322"/>
            <a:ext cx="370384"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Elipsa 10"/>
          <p:cNvSpPr/>
          <p:nvPr/>
        </p:nvSpPr>
        <p:spPr>
          <a:xfrm>
            <a:off x="576808" y="5080322"/>
            <a:ext cx="370384"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Elipsa 11"/>
          <p:cNvSpPr/>
          <p:nvPr/>
        </p:nvSpPr>
        <p:spPr>
          <a:xfrm>
            <a:off x="2267744" y="4900302"/>
            <a:ext cx="370384"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Zaobljeni pravokotnik 12"/>
          <p:cNvSpPr/>
          <p:nvPr/>
        </p:nvSpPr>
        <p:spPr>
          <a:xfrm>
            <a:off x="2240868" y="5388826"/>
            <a:ext cx="6122513" cy="2936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n>
                <a:solidFill>
                  <a:srgbClr val="FFFF00"/>
                </a:solidFill>
              </a:ln>
              <a:solidFill>
                <a:srgbClr val="FFFF00"/>
              </a:solidFill>
            </a:endParaRPr>
          </a:p>
        </p:txBody>
      </p:sp>
      <p:sp>
        <p:nvSpPr>
          <p:cNvPr id="14" name="Elipsa 13"/>
          <p:cNvSpPr/>
          <p:nvPr/>
        </p:nvSpPr>
        <p:spPr>
          <a:xfrm>
            <a:off x="6228184" y="4820319"/>
            <a:ext cx="37038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Elipsa 14"/>
          <p:cNvSpPr/>
          <p:nvPr/>
        </p:nvSpPr>
        <p:spPr>
          <a:xfrm>
            <a:off x="3876663" y="4843286"/>
            <a:ext cx="370384"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Elipsa 15"/>
          <p:cNvSpPr/>
          <p:nvPr/>
        </p:nvSpPr>
        <p:spPr>
          <a:xfrm>
            <a:off x="7718031" y="4843286"/>
            <a:ext cx="370384"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Elipsa 16"/>
          <p:cNvSpPr/>
          <p:nvPr/>
        </p:nvSpPr>
        <p:spPr>
          <a:xfrm>
            <a:off x="5724128" y="4820319"/>
            <a:ext cx="37038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763295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26549"/>
            <a:ext cx="7886700" cy="994172"/>
          </a:xfrm>
        </p:spPr>
        <p:txBody>
          <a:bodyPr>
            <a:normAutofit fontScale="90000"/>
          </a:bodyPr>
          <a:lstStyle/>
          <a:p>
            <a:pPr lvl="0" eaLnBrk="0" fontAlgn="base" hangingPunct="0">
              <a:lnSpc>
                <a:spcPct val="100000"/>
              </a:lnSpc>
              <a:spcAft>
                <a:spcPct val="0"/>
              </a:spcAft>
            </a:pPr>
            <a:r>
              <a:rPr lang="sl-SI" altLang="sl-SI" sz="27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Predlog za izdelavo MODELA </a:t>
            </a:r>
            <a:r>
              <a:rPr lang="sl-SI" altLang="sl-SI" sz="2700"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RaP</a:t>
            </a:r>
            <a:r>
              <a:rPr lang="sl-SI" altLang="sl-SI" sz="27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sl-SI" altLang="sl-SI" sz="2700" b="0" dirty="0">
                <a:solidFill>
                  <a:srgbClr val="C00000"/>
                </a:solidFill>
                <a:effectLst>
                  <a:outerShdw blurRad="38100" dist="38100" dir="2700000" algn="tl">
                    <a:srgbClr val="000000">
                      <a:alpha val="43137"/>
                    </a:srgbClr>
                  </a:outerShdw>
                </a:effectLst>
              </a:rPr>
              <a:t/>
            </a:r>
            <a:br>
              <a:rPr lang="sl-SI" altLang="sl-SI" sz="2700" b="0" dirty="0">
                <a:solidFill>
                  <a:srgbClr val="C00000"/>
                </a:solidFill>
                <a:effectLst>
                  <a:outerShdw blurRad="38100" dist="38100" dir="2700000" algn="tl">
                    <a:srgbClr val="000000">
                      <a:alpha val="43137"/>
                    </a:srgbClr>
                  </a:outerShdw>
                </a:effectLst>
              </a:rPr>
            </a:br>
            <a:r>
              <a:rPr lang="sl-SI" altLang="sl-SI"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Osnovni podatki</a:t>
            </a:r>
            <a:r>
              <a:rPr lang="sl-SI" altLang="sl-SI" sz="1800" b="0" dirty="0">
                <a:solidFill>
                  <a:srgbClr val="C00000"/>
                </a:solidFill>
                <a:effectLst>
                  <a:outerShdw blurRad="38100" dist="38100" dir="2700000" algn="tl">
                    <a:srgbClr val="000000">
                      <a:alpha val="43137"/>
                    </a:srgbClr>
                  </a:outerShdw>
                </a:effectLst>
              </a:rPr>
              <a:t/>
            </a:r>
            <a:br>
              <a:rPr lang="sl-SI" altLang="sl-SI" sz="1800" b="0" dirty="0">
                <a:solidFill>
                  <a:srgbClr val="C00000"/>
                </a:solidFill>
                <a:effectLst>
                  <a:outerShdw blurRad="38100" dist="38100" dir="2700000" algn="tl">
                    <a:srgbClr val="000000">
                      <a:alpha val="43137"/>
                    </a:srgbClr>
                  </a:outerShdw>
                </a:effectLst>
              </a:rPr>
            </a:br>
            <a:r>
              <a:rPr lang="sl-SI" altLang="sl-SI" sz="18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  Izhodišča za izračun ur </a:t>
            </a:r>
            <a:r>
              <a:rPr lang="sl-SI" altLang="sl-SI" sz="1800" dirty="0" err="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RaP</a:t>
            </a:r>
            <a:r>
              <a:rPr lang="sl-SI" altLang="sl-SI" sz="18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a:t>
            </a:r>
            <a:r>
              <a:rPr lang="sl-SI" altLang="sl-SI" sz="1800" b="0" dirty="0">
                <a:solidFill>
                  <a:schemeClr val="tx1"/>
                </a:solidFill>
              </a:rPr>
              <a:t/>
            </a:r>
            <a:br>
              <a:rPr lang="sl-SI" altLang="sl-SI" sz="1800" b="0" dirty="0">
                <a:solidFill>
                  <a:schemeClr val="tx1"/>
                </a:solidFill>
              </a:rPr>
            </a:br>
            <a:endParaRPr lang="sl-SI" sz="1800" dirty="0"/>
          </a:p>
        </p:txBody>
      </p:sp>
      <p:graphicFrame>
        <p:nvGraphicFramePr>
          <p:cNvPr id="4" name="Tabela 3"/>
          <p:cNvGraphicFramePr>
            <a:graphicFrameLocks noGrp="1"/>
          </p:cNvGraphicFramePr>
          <p:nvPr>
            <p:extLst>
              <p:ext uri="{D42A27DB-BD31-4B8C-83A1-F6EECF244321}">
                <p14:modId xmlns:p14="http://schemas.microsoft.com/office/powerpoint/2010/main" val="3155169581"/>
              </p:ext>
            </p:extLst>
          </p:nvPr>
        </p:nvGraphicFramePr>
        <p:xfrm>
          <a:off x="216622" y="1626212"/>
          <a:ext cx="8516660" cy="953291"/>
        </p:xfrm>
        <a:graphic>
          <a:graphicData uri="http://schemas.openxmlformats.org/drawingml/2006/table">
            <a:tbl>
              <a:tblPr firstRow="1" firstCol="1" bandRow="1">
                <a:tableStyleId>{5C22544A-7EE6-4342-B048-85BDC9FD1C3A}</a:tableStyleId>
              </a:tblPr>
              <a:tblGrid>
                <a:gridCol w="1323734">
                  <a:extLst>
                    <a:ext uri="{9D8B030D-6E8A-4147-A177-3AD203B41FA5}">
                      <a16:colId xmlns:a16="http://schemas.microsoft.com/office/drawing/2014/main" val="3844100268"/>
                    </a:ext>
                  </a:extLst>
                </a:gridCol>
                <a:gridCol w="1274588">
                  <a:extLst>
                    <a:ext uri="{9D8B030D-6E8A-4147-A177-3AD203B41FA5}">
                      <a16:colId xmlns:a16="http://schemas.microsoft.com/office/drawing/2014/main" val="3972763929"/>
                    </a:ext>
                  </a:extLst>
                </a:gridCol>
                <a:gridCol w="1342831">
                  <a:extLst>
                    <a:ext uri="{9D8B030D-6E8A-4147-A177-3AD203B41FA5}">
                      <a16:colId xmlns:a16="http://schemas.microsoft.com/office/drawing/2014/main" val="1837090246"/>
                    </a:ext>
                  </a:extLst>
                </a:gridCol>
                <a:gridCol w="909011">
                  <a:extLst>
                    <a:ext uri="{9D8B030D-6E8A-4147-A177-3AD203B41FA5}">
                      <a16:colId xmlns:a16="http://schemas.microsoft.com/office/drawing/2014/main" val="2668731128"/>
                    </a:ext>
                  </a:extLst>
                </a:gridCol>
                <a:gridCol w="1162528">
                  <a:extLst>
                    <a:ext uri="{9D8B030D-6E8A-4147-A177-3AD203B41FA5}">
                      <a16:colId xmlns:a16="http://schemas.microsoft.com/office/drawing/2014/main" val="4104795991"/>
                    </a:ext>
                  </a:extLst>
                </a:gridCol>
                <a:gridCol w="1331728">
                  <a:extLst>
                    <a:ext uri="{9D8B030D-6E8A-4147-A177-3AD203B41FA5}">
                      <a16:colId xmlns:a16="http://schemas.microsoft.com/office/drawing/2014/main" val="1329984058"/>
                    </a:ext>
                  </a:extLst>
                </a:gridCol>
                <a:gridCol w="1172240">
                  <a:extLst>
                    <a:ext uri="{9D8B030D-6E8A-4147-A177-3AD203B41FA5}">
                      <a16:colId xmlns:a16="http://schemas.microsoft.com/office/drawing/2014/main" val="3563306358"/>
                    </a:ext>
                  </a:extLst>
                </a:gridCol>
              </a:tblGrid>
              <a:tr h="285548">
                <a:tc>
                  <a:txBody>
                    <a:bodyPr/>
                    <a:lstStyle/>
                    <a:p>
                      <a:pPr>
                        <a:lnSpc>
                          <a:spcPct val="107000"/>
                        </a:lnSpc>
                        <a:spcAft>
                          <a:spcPts val="0"/>
                        </a:spcAft>
                      </a:pPr>
                      <a:r>
                        <a:rPr lang="sl-SI" sz="800">
                          <a:solidFill>
                            <a:schemeClr val="tx1"/>
                          </a:solidFill>
                          <a:effectLst/>
                        </a:rPr>
                        <a:t>Naziv in naslov šole</a:t>
                      </a:r>
                      <a:endParaRPr lang="sl-SI"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a:lnSpc>
                          <a:spcPct val="107000"/>
                        </a:lnSpc>
                        <a:spcAft>
                          <a:spcPts val="0"/>
                        </a:spcAft>
                      </a:pPr>
                      <a:r>
                        <a:rPr lang="sl-SI" sz="800">
                          <a:effectLst/>
                        </a:rPr>
                        <a:t>Centralna šola</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sl-SI"/>
                    </a:p>
                  </a:txBody>
                  <a:tcPr/>
                </a:tc>
                <a:tc gridSpan="2">
                  <a:txBody>
                    <a:bodyPr/>
                    <a:lstStyle/>
                    <a:p>
                      <a:pPr>
                        <a:lnSpc>
                          <a:spcPct val="107000"/>
                        </a:lnSpc>
                        <a:spcAft>
                          <a:spcPts val="0"/>
                        </a:spcAft>
                      </a:pPr>
                      <a:r>
                        <a:rPr lang="sl-SI" sz="800">
                          <a:effectLst/>
                        </a:rPr>
                        <a:t>Podružnična šola</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sl-SI"/>
                    </a:p>
                  </a:txBody>
                  <a:tcPr/>
                </a:tc>
                <a:tc gridSpan="2">
                  <a:txBody>
                    <a:bodyPr/>
                    <a:lstStyle/>
                    <a:p>
                      <a:pPr>
                        <a:lnSpc>
                          <a:spcPct val="107000"/>
                        </a:lnSpc>
                        <a:spcAft>
                          <a:spcPts val="0"/>
                        </a:spcAft>
                      </a:pPr>
                      <a:r>
                        <a:rPr lang="sl-SI" sz="800">
                          <a:effectLst/>
                        </a:rPr>
                        <a:t>Šol. avtobus</a:t>
                      </a:r>
                    </a:p>
                    <a:p>
                      <a:pPr>
                        <a:lnSpc>
                          <a:spcPct val="107000"/>
                        </a:lnSpc>
                        <a:spcAft>
                          <a:spcPts val="0"/>
                        </a:spcAft>
                      </a:pPr>
                      <a:r>
                        <a:rPr lang="sl-SI" sz="800">
                          <a:effectLst/>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sl-SI"/>
                    </a:p>
                  </a:txBody>
                  <a:tcPr/>
                </a:tc>
                <a:extLst>
                  <a:ext uri="{0D108BD9-81ED-4DB2-BD59-A6C34878D82A}">
                    <a16:rowId xmlns:a16="http://schemas.microsoft.com/office/drawing/2014/main" val="3756005889"/>
                  </a:ext>
                </a:extLst>
              </a:tr>
              <a:tr h="236191">
                <a:tc rowSpan="2">
                  <a:txBody>
                    <a:bodyPr/>
                    <a:lstStyle/>
                    <a:p>
                      <a:pPr>
                        <a:lnSpc>
                          <a:spcPct val="107000"/>
                        </a:lnSpc>
                        <a:spcAft>
                          <a:spcPts val="0"/>
                        </a:spcAft>
                      </a:pPr>
                      <a:r>
                        <a:rPr lang="sl-SI" sz="800" dirty="0">
                          <a:solidFill>
                            <a:schemeClr val="tx1"/>
                          </a:solidFill>
                          <a:effectLst/>
                        </a:rPr>
                        <a:t> </a:t>
                      </a:r>
                    </a:p>
                    <a:p>
                      <a:pPr>
                        <a:lnSpc>
                          <a:spcPct val="107000"/>
                        </a:lnSpc>
                        <a:spcAft>
                          <a:spcPts val="0"/>
                        </a:spcAft>
                      </a:pPr>
                      <a:r>
                        <a:rPr lang="sl-SI" sz="800" dirty="0">
                          <a:solidFill>
                            <a:schemeClr val="tx1"/>
                          </a:solidFill>
                          <a:effectLst/>
                        </a:rPr>
                        <a:t>OŠ</a:t>
                      </a:r>
                    </a:p>
                    <a:p>
                      <a:pPr>
                        <a:lnSpc>
                          <a:spcPct val="107000"/>
                        </a:lnSpc>
                        <a:spcAft>
                          <a:spcPts val="0"/>
                        </a:spcAft>
                      </a:pPr>
                      <a:r>
                        <a:rPr lang="sl-SI" sz="800" dirty="0">
                          <a:solidFill>
                            <a:schemeClr val="tx1"/>
                          </a:solidFill>
                          <a:effectLst/>
                        </a:rPr>
                        <a:t> </a:t>
                      </a:r>
                    </a:p>
                    <a:p>
                      <a:pPr>
                        <a:lnSpc>
                          <a:spcPct val="107000"/>
                        </a:lnSpc>
                        <a:spcAft>
                          <a:spcPts val="0"/>
                        </a:spcAft>
                      </a:pPr>
                      <a:r>
                        <a:rPr lang="sl-SI" sz="800" dirty="0">
                          <a:solidFill>
                            <a:schemeClr val="tx1"/>
                          </a:solidFill>
                          <a:effectLst/>
                        </a:rPr>
                        <a:t> </a:t>
                      </a:r>
                      <a:endParaRPr lang="sl-SI"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a:effectLst/>
                        </a:rPr>
                        <a:t>Št. učencev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dirty="0">
                          <a:effectLst/>
                        </a:rPr>
                        <a:t>Št. oddelkov</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dirty="0">
                          <a:effectLst/>
                        </a:rPr>
                        <a:t>Št. učencev </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a:effectLst/>
                        </a:rPr>
                        <a:t>Št. oddelkov</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a:effectLst/>
                        </a:rPr>
                        <a:t>prihod</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a:effectLst/>
                        </a:rPr>
                        <a:t>odhod</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75161522"/>
                  </a:ext>
                </a:extLst>
              </a:tr>
              <a:tr h="431552">
                <a:tc vMerge="1">
                  <a:txBody>
                    <a:bodyPr/>
                    <a:lstStyle/>
                    <a:p>
                      <a:endParaRPr lang="sl-SI"/>
                    </a:p>
                  </a:txBody>
                  <a:tcPr/>
                </a:tc>
                <a:tc>
                  <a:txBody>
                    <a:bodyPr/>
                    <a:lstStyle/>
                    <a:p>
                      <a:pPr>
                        <a:lnSpc>
                          <a:spcPct val="107000"/>
                        </a:lnSpc>
                        <a:spcAft>
                          <a:spcPts val="0"/>
                        </a:spcAft>
                      </a:pPr>
                      <a:r>
                        <a:rPr lang="sl-SI" sz="800">
                          <a:effectLst/>
                        </a:rPr>
                        <a:t>841 OŠ</a:t>
                      </a:r>
                    </a:p>
                    <a:p>
                      <a:pPr>
                        <a:lnSpc>
                          <a:spcPct val="107000"/>
                        </a:lnSpc>
                        <a:spcAft>
                          <a:spcPts val="0"/>
                        </a:spcAft>
                      </a:pPr>
                      <a:r>
                        <a:rPr lang="sl-SI" sz="800">
                          <a:effectLst/>
                        </a:rPr>
                        <a:t>21 OŠ PP NIS</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dirty="0">
                          <a:effectLst/>
                        </a:rPr>
                        <a:t>33 OŠ </a:t>
                      </a:r>
                    </a:p>
                    <a:p>
                      <a:pPr>
                        <a:lnSpc>
                          <a:spcPct val="107000"/>
                        </a:lnSpc>
                        <a:spcAft>
                          <a:spcPts val="0"/>
                        </a:spcAft>
                      </a:pPr>
                      <a:r>
                        <a:rPr lang="sl-SI" sz="800" dirty="0">
                          <a:effectLst/>
                        </a:rPr>
                        <a:t>3 OŠ PP NIS</a:t>
                      </a:r>
                    </a:p>
                    <a:p>
                      <a:pPr>
                        <a:lnSpc>
                          <a:spcPct val="107000"/>
                        </a:lnSpc>
                        <a:spcAft>
                          <a:spcPts val="0"/>
                        </a:spcAft>
                      </a:pPr>
                      <a:r>
                        <a:rPr lang="sl-SI" sz="800" dirty="0">
                          <a:effectLst/>
                        </a:rPr>
                        <a:t>1 mobilni</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a:effectLst/>
                        </a:rPr>
                        <a:t>0</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a:effectLst/>
                        </a:rPr>
                        <a:t>0</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a:effectLst/>
                        </a:rPr>
                        <a:t>med 6.28 in 7.50</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sl-SI" sz="800" dirty="0">
                          <a:effectLst/>
                        </a:rPr>
                        <a:t>13.00</a:t>
                      </a:r>
                    </a:p>
                    <a:p>
                      <a:pPr>
                        <a:lnSpc>
                          <a:spcPct val="107000"/>
                        </a:lnSpc>
                        <a:spcAft>
                          <a:spcPts val="0"/>
                        </a:spcAft>
                      </a:pPr>
                      <a:r>
                        <a:rPr lang="sl-SI" sz="800" dirty="0">
                          <a:effectLst/>
                        </a:rPr>
                        <a:t>14.30</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76162247"/>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604799574"/>
              </p:ext>
            </p:extLst>
          </p:nvPr>
        </p:nvGraphicFramePr>
        <p:xfrm>
          <a:off x="216622" y="2716251"/>
          <a:ext cx="8516661" cy="2002571"/>
        </p:xfrm>
        <a:graphic>
          <a:graphicData uri="http://schemas.openxmlformats.org/drawingml/2006/table">
            <a:tbl>
              <a:tblPr firstRow="1" firstCol="1" bandRow="1">
                <a:tableStyleId>{5C22544A-7EE6-4342-B048-85BDC9FD1C3A}</a:tableStyleId>
              </a:tblPr>
              <a:tblGrid>
                <a:gridCol w="1435376">
                  <a:extLst>
                    <a:ext uri="{9D8B030D-6E8A-4147-A177-3AD203B41FA5}">
                      <a16:colId xmlns:a16="http://schemas.microsoft.com/office/drawing/2014/main" val="3520737810"/>
                    </a:ext>
                  </a:extLst>
                </a:gridCol>
                <a:gridCol w="582132">
                  <a:extLst>
                    <a:ext uri="{9D8B030D-6E8A-4147-A177-3AD203B41FA5}">
                      <a16:colId xmlns:a16="http://schemas.microsoft.com/office/drawing/2014/main" val="1136103322"/>
                    </a:ext>
                  </a:extLst>
                </a:gridCol>
                <a:gridCol w="3982288">
                  <a:extLst>
                    <a:ext uri="{9D8B030D-6E8A-4147-A177-3AD203B41FA5}">
                      <a16:colId xmlns:a16="http://schemas.microsoft.com/office/drawing/2014/main" val="3238243491"/>
                    </a:ext>
                  </a:extLst>
                </a:gridCol>
                <a:gridCol w="2516865">
                  <a:extLst>
                    <a:ext uri="{9D8B030D-6E8A-4147-A177-3AD203B41FA5}">
                      <a16:colId xmlns:a16="http://schemas.microsoft.com/office/drawing/2014/main" val="1621301701"/>
                    </a:ext>
                  </a:extLst>
                </a:gridCol>
              </a:tblGrid>
              <a:tr h="185579">
                <a:tc>
                  <a:txBody>
                    <a:bodyPr/>
                    <a:lstStyle/>
                    <a:p>
                      <a:pPr>
                        <a:lnSpc>
                          <a:spcPct val="107000"/>
                        </a:lnSpc>
                        <a:spcAft>
                          <a:spcPts val="0"/>
                        </a:spcAft>
                      </a:pPr>
                      <a:r>
                        <a:rPr lang="sl-SI" sz="900" dirty="0">
                          <a:solidFill>
                            <a:schemeClr val="tx1"/>
                          </a:solidFill>
                          <a:effectLst/>
                        </a:rPr>
                        <a:t>Dejavnosti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gridSpan="2">
                  <a:txBody>
                    <a:bodyPr/>
                    <a:lstStyle/>
                    <a:p>
                      <a:pPr>
                        <a:lnSpc>
                          <a:spcPct val="107000"/>
                        </a:lnSpc>
                        <a:spcAft>
                          <a:spcPts val="0"/>
                        </a:spcAft>
                      </a:pPr>
                      <a:r>
                        <a:rPr lang="sl-SI" sz="900">
                          <a:solidFill>
                            <a:schemeClr val="tx1"/>
                          </a:solidFill>
                          <a:effectLst/>
                        </a:rPr>
                        <a:t>Št. učencev</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hMerge="1">
                  <a:txBody>
                    <a:bodyPr/>
                    <a:lstStyle/>
                    <a:p>
                      <a:endParaRPr lang="sl-SI"/>
                    </a:p>
                  </a:txBody>
                  <a:tcPr/>
                </a:tc>
                <a:tc>
                  <a:txBody>
                    <a:bodyPr/>
                    <a:lstStyle/>
                    <a:p>
                      <a:pPr>
                        <a:lnSpc>
                          <a:spcPct val="107000"/>
                        </a:lnSpc>
                        <a:spcAft>
                          <a:spcPts val="0"/>
                        </a:spcAft>
                      </a:pPr>
                      <a:r>
                        <a:rPr lang="sl-SI" sz="900">
                          <a:solidFill>
                            <a:schemeClr val="tx1"/>
                          </a:solidFill>
                          <a:effectLst/>
                        </a:rPr>
                        <a:t>Št. skupin po nor. in stan.</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397112880"/>
                  </a:ext>
                </a:extLst>
              </a:tr>
              <a:tr h="185579">
                <a:tc rowSpan="5">
                  <a:txBody>
                    <a:bodyPr/>
                    <a:lstStyle/>
                    <a:p>
                      <a:pPr>
                        <a:lnSpc>
                          <a:spcPct val="107000"/>
                        </a:lnSpc>
                        <a:spcAft>
                          <a:spcPts val="0"/>
                        </a:spcAft>
                      </a:pPr>
                      <a:r>
                        <a:rPr lang="sl-SI" sz="900" dirty="0">
                          <a:solidFill>
                            <a:schemeClr val="tx1"/>
                          </a:solidFill>
                          <a:effectLst/>
                        </a:rPr>
                        <a:t>Podaljšano bivanje</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1.r.</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104</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4</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3296862521"/>
                  </a:ext>
                </a:extLst>
              </a:tr>
              <a:tr h="185579">
                <a:tc vMerge="1">
                  <a:txBody>
                    <a:bodyPr/>
                    <a:lstStyle/>
                    <a:p>
                      <a:endParaRPr lang="sl-SI"/>
                    </a:p>
                  </a:txBody>
                  <a:tcPr/>
                </a:tc>
                <a:tc>
                  <a:txBody>
                    <a:bodyPr/>
                    <a:lstStyle/>
                    <a:p>
                      <a:pPr>
                        <a:lnSpc>
                          <a:spcPct val="107000"/>
                        </a:lnSpc>
                        <a:spcAft>
                          <a:spcPts val="0"/>
                        </a:spcAft>
                      </a:pPr>
                      <a:r>
                        <a:rPr lang="sl-SI" sz="900">
                          <a:solidFill>
                            <a:schemeClr val="tx1"/>
                          </a:solidFill>
                          <a:effectLst/>
                        </a:rPr>
                        <a:t>2.r.</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87</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4</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3245927813"/>
                  </a:ext>
                </a:extLst>
              </a:tr>
              <a:tr h="185579">
                <a:tc vMerge="1">
                  <a:txBody>
                    <a:bodyPr/>
                    <a:lstStyle/>
                    <a:p>
                      <a:endParaRPr lang="sl-SI"/>
                    </a:p>
                  </a:txBody>
                  <a:tcPr/>
                </a:tc>
                <a:tc>
                  <a:txBody>
                    <a:bodyPr/>
                    <a:lstStyle/>
                    <a:p>
                      <a:pPr>
                        <a:lnSpc>
                          <a:spcPct val="107000"/>
                        </a:lnSpc>
                        <a:spcAft>
                          <a:spcPts val="0"/>
                        </a:spcAft>
                      </a:pPr>
                      <a:r>
                        <a:rPr lang="sl-SI" sz="900">
                          <a:solidFill>
                            <a:schemeClr val="tx1"/>
                          </a:solidFill>
                          <a:effectLst/>
                        </a:rPr>
                        <a:t>3.r.</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78</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4</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1906211804"/>
                  </a:ext>
                </a:extLst>
              </a:tr>
              <a:tr h="185579">
                <a:tc vMerge="1">
                  <a:txBody>
                    <a:bodyPr/>
                    <a:lstStyle/>
                    <a:p>
                      <a:endParaRPr lang="sl-SI"/>
                    </a:p>
                  </a:txBody>
                  <a:tcPr/>
                </a:tc>
                <a:tc>
                  <a:txBody>
                    <a:bodyPr/>
                    <a:lstStyle/>
                    <a:p>
                      <a:pPr>
                        <a:lnSpc>
                          <a:spcPct val="107000"/>
                        </a:lnSpc>
                        <a:spcAft>
                          <a:spcPts val="0"/>
                        </a:spcAft>
                      </a:pPr>
                      <a:r>
                        <a:rPr lang="sl-SI" sz="900">
                          <a:solidFill>
                            <a:schemeClr val="tx1"/>
                          </a:solidFill>
                          <a:effectLst/>
                        </a:rPr>
                        <a:t>4.r.</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63</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2</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3451576105"/>
                  </a:ext>
                </a:extLst>
              </a:tr>
              <a:tr h="185579">
                <a:tc vMerge="1">
                  <a:txBody>
                    <a:bodyPr/>
                    <a:lstStyle/>
                    <a:p>
                      <a:endParaRPr lang="sl-SI"/>
                    </a:p>
                  </a:txBody>
                  <a:tcPr/>
                </a:tc>
                <a:tc>
                  <a:txBody>
                    <a:bodyPr/>
                    <a:lstStyle/>
                    <a:p>
                      <a:pPr>
                        <a:lnSpc>
                          <a:spcPct val="107000"/>
                        </a:lnSpc>
                        <a:spcAft>
                          <a:spcPts val="0"/>
                        </a:spcAft>
                      </a:pPr>
                      <a:r>
                        <a:rPr lang="sl-SI" sz="900">
                          <a:solidFill>
                            <a:schemeClr val="tx1"/>
                          </a:solidFill>
                          <a:effectLst/>
                        </a:rPr>
                        <a:t>5.r.</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46</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2</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2094790623"/>
                  </a:ext>
                </a:extLst>
              </a:tr>
              <a:tr h="332360">
                <a:tc>
                  <a:txBody>
                    <a:bodyPr/>
                    <a:lstStyle/>
                    <a:p>
                      <a:pPr>
                        <a:lnSpc>
                          <a:spcPct val="107000"/>
                        </a:lnSpc>
                        <a:spcAft>
                          <a:spcPts val="0"/>
                        </a:spcAft>
                      </a:pPr>
                      <a:r>
                        <a:rPr lang="sl-SI" sz="900" dirty="0" err="1">
                          <a:solidFill>
                            <a:schemeClr val="tx1"/>
                          </a:solidFill>
                          <a:effectLst/>
                        </a:rPr>
                        <a:t>Dop</a:t>
                      </a:r>
                      <a:r>
                        <a:rPr lang="sl-SI" sz="900" dirty="0">
                          <a:solidFill>
                            <a:schemeClr val="tx1"/>
                          </a:solidFill>
                          <a:effectLst/>
                        </a:rPr>
                        <a:t>/</a:t>
                      </a:r>
                      <a:r>
                        <a:rPr lang="sl-SI" sz="900" dirty="0" err="1">
                          <a:solidFill>
                            <a:schemeClr val="tx1"/>
                          </a:solidFill>
                          <a:effectLst/>
                        </a:rPr>
                        <a:t>dod</a:t>
                      </a:r>
                      <a:r>
                        <a:rPr lang="sl-SI" sz="900" dirty="0">
                          <a:solidFill>
                            <a:schemeClr val="tx1"/>
                          </a:solidFill>
                          <a:effectLst/>
                        </a:rPr>
                        <a:t> p. (1 </a:t>
                      </a:r>
                      <a:r>
                        <a:rPr lang="sl-SI" sz="900" dirty="0" smtClean="0">
                          <a:solidFill>
                            <a:schemeClr val="tx1"/>
                          </a:solidFill>
                          <a:effectLst/>
                        </a:rPr>
                        <a:t>PU/oddelek</a:t>
                      </a:r>
                      <a:r>
                        <a:rPr lang="sl-SI" sz="900" dirty="0">
                          <a:solidFill>
                            <a:schemeClr val="tx1"/>
                          </a:solidFill>
                          <a:effectLst/>
                        </a:rPr>
                        <a:t>)</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gridSpan="2">
                  <a:txBody>
                    <a:bodyPr/>
                    <a:lstStyle/>
                    <a:p>
                      <a:pPr>
                        <a:lnSpc>
                          <a:spcPct val="107000"/>
                        </a:lnSpc>
                        <a:spcAft>
                          <a:spcPts val="0"/>
                        </a:spcAft>
                      </a:pPr>
                      <a:r>
                        <a:rPr lang="sl-SI" sz="900" dirty="0">
                          <a:solidFill>
                            <a:schemeClr val="tx1"/>
                          </a:solidFill>
                          <a:effectLst/>
                        </a:rPr>
                        <a:t>33 OŠ (na teden)</a:t>
                      </a:r>
                    </a:p>
                    <a:p>
                      <a:pPr>
                        <a:lnSpc>
                          <a:spcPct val="107000"/>
                        </a:lnSpc>
                        <a:spcAft>
                          <a:spcPts val="0"/>
                        </a:spcAft>
                      </a:pPr>
                      <a:r>
                        <a:rPr lang="sl-SI" sz="900" dirty="0">
                          <a:solidFill>
                            <a:schemeClr val="tx1"/>
                          </a:solidFill>
                          <a:effectLst/>
                        </a:rPr>
                        <a:t>6 OŠ PP NIS (na teden)</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hMerge="1">
                  <a:txBody>
                    <a:bodyPr/>
                    <a:lstStyle/>
                    <a:p>
                      <a:endParaRPr lang="sl-SI"/>
                    </a:p>
                  </a:txBody>
                  <a:tcPr/>
                </a:tc>
                <a:tc>
                  <a:txBody>
                    <a:bodyPr/>
                    <a:lstStyle/>
                    <a:p>
                      <a:pPr>
                        <a:lnSpc>
                          <a:spcPct val="107000"/>
                        </a:lnSpc>
                        <a:spcAft>
                          <a:spcPts val="0"/>
                        </a:spcAft>
                      </a:pPr>
                      <a:r>
                        <a:rPr lang="sl-SI" sz="900">
                          <a:solidFill>
                            <a:schemeClr val="tx1"/>
                          </a:solidFill>
                          <a:effectLst/>
                        </a:rPr>
                        <a:t>1482 ur letno</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910136065"/>
                  </a:ext>
                </a:extLst>
              </a:tr>
              <a:tr h="185579">
                <a:tc>
                  <a:txBody>
                    <a:bodyPr/>
                    <a:lstStyle/>
                    <a:p>
                      <a:pPr>
                        <a:lnSpc>
                          <a:spcPct val="107000"/>
                        </a:lnSpc>
                        <a:spcAft>
                          <a:spcPts val="0"/>
                        </a:spcAft>
                      </a:pPr>
                      <a:r>
                        <a:rPr lang="sl-SI" sz="900">
                          <a:solidFill>
                            <a:schemeClr val="tx1"/>
                          </a:solidFill>
                          <a:effectLst/>
                        </a:rPr>
                        <a:t>Interesne dej.</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gridSpan="2">
                  <a:txBody>
                    <a:bodyPr/>
                    <a:lstStyle/>
                    <a:p>
                      <a:pPr>
                        <a:lnSpc>
                          <a:spcPct val="107000"/>
                        </a:lnSpc>
                        <a:spcAft>
                          <a:spcPts val="0"/>
                        </a:spcAft>
                      </a:pPr>
                      <a:r>
                        <a:rPr lang="sl-SI" sz="900" dirty="0">
                          <a:solidFill>
                            <a:schemeClr val="tx1"/>
                          </a:solidFill>
                          <a:effectLst/>
                        </a:rPr>
                        <a:t>72 (na teden), OŠ in OŠPP NIS</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hMerge="1">
                  <a:txBody>
                    <a:bodyPr/>
                    <a:lstStyle/>
                    <a:p>
                      <a:endParaRPr lang="sl-SI"/>
                    </a:p>
                  </a:txBody>
                  <a:tcPr/>
                </a:tc>
                <a:tc>
                  <a:txBody>
                    <a:bodyPr/>
                    <a:lstStyle/>
                    <a:p>
                      <a:pPr>
                        <a:lnSpc>
                          <a:spcPct val="107000"/>
                        </a:lnSpc>
                        <a:spcAft>
                          <a:spcPts val="0"/>
                        </a:spcAft>
                      </a:pPr>
                      <a:r>
                        <a:rPr lang="sl-SI" sz="900">
                          <a:solidFill>
                            <a:schemeClr val="tx1"/>
                          </a:solidFill>
                          <a:effectLst/>
                        </a:rPr>
                        <a:t>2736 ur letno</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1306370244"/>
                  </a:ext>
                </a:extLst>
              </a:tr>
              <a:tr h="185579">
                <a:tc>
                  <a:txBody>
                    <a:bodyPr/>
                    <a:lstStyle/>
                    <a:p>
                      <a:pPr>
                        <a:lnSpc>
                          <a:spcPct val="107000"/>
                        </a:lnSpc>
                        <a:spcAft>
                          <a:spcPts val="0"/>
                        </a:spcAft>
                      </a:pPr>
                      <a:r>
                        <a:rPr lang="sl-SI" sz="900">
                          <a:solidFill>
                            <a:schemeClr val="tx1"/>
                          </a:solidFill>
                          <a:effectLst/>
                        </a:rPr>
                        <a:t>ISP (0,5 PU/odd.)</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gridSpan="2">
                  <a:txBody>
                    <a:bodyPr/>
                    <a:lstStyle/>
                    <a:p>
                      <a:pPr>
                        <a:lnSpc>
                          <a:spcPct val="107000"/>
                        </a:lnSpc>
                        <a:spcAft>
                          <a:spcPts val="0"/>
                        </a:spcAft>
                      </a:pPr>
                      <a:r>
                        <a:rPr lang="sl-SI" sz="900" dirty="0">
                          <a:solidFill>
                            <a:schemeClr val="tx1"/>
                          </a:solidFill>
                          <a:effectLst/>
                        </a:rPr>
                        <a:t>16,5 (na teden), samo OŠ</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hMerge="1">
                  <a:txBody>
                    <a:bodyPr/>
                    <a:lstStyle/>
                    <a:p>
                      <a:endParaRPr lang="sl-SI"/>
                    </a:p>
                  </a:txBody>
                  <a:tcPr/>
                </a:tc>
                <a:tc>
                  <a:txBody>
                    <a:bodyPr/>
                    <a:lstStyle/>
                    <a:p>
                      <a:pPr>
                        <a:lnSpc>
                          <a:spcPct val="107000"/>
                        </a:lnSpc>
                        <a:spcAft>
                          <a:spcPts val="0"/>
                        </a:spcAft>
                      </a:pPr>
                      <a:r>
                        <a:rPr lang="sl-SI" sz="900">
                          <a:solidFill>
                            <a:schemeClr val="tx1"/>
                          </a:solidFill>
                          <a:effectLst/>
                        </a:rPr>
                        <a:t>627 ur letno</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1252457893"/>
                  </a:ext>
                </a:extLst>
              </a:tr>
              <a:tr h="185579">
                <a:tc>
                  <a:txBody>
                    <a:bodyPr/>
                    <a:lstStyle/>
                    <a:p>
                      <a:pPr>
                        <a:lnSpc>
                          <a:spcPct val="107000"/>
                        </a:lnSpc>
                        <a:spcAft>
                          <a:spcPts val="0"/>
                        </a:spcAft>
                      </a:pPr>
                      <a:r>
                        <a:rPr lang="sl-SI" sz="900" dirty="0">
                          <a:solidFill>
                            <a:schemeClr val="tx1"/>
                          </a:solidFill>
                          <a:effectLst/>
                        </a:rPr>
                        <a:t>Jutranje v</a:t>
                      </a:r>
                      <a:r>
                        <a:rPr lang="sl-SI" sz="900" dirty="0" smtClean="0">
                          <a:solidFill>
                            <a:schemeClr val="tx1"/>
                          </a:solidFill>
                          <a:effectLst/>
                        </a:rPr>
                        <a:t>. (</a:t>
                      </a:r>
                      <a:r>
                        <a:rPr lang="sl-SI" sz="900" dirty="0">
                          <a:solidFill>
                            <a:schemeClr val="tx1"/>
                          </a:solidFill>
                          <a:effectLst/>
                        </a:rPr>
                        <a:t>do 2 DU)</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gridSpan="2">
                  <a:txBody>
                    <a:bodyPr/>
                    <a:lstStyle/>
                    <a:p>
                      <a:pPr>
                        <a:lnSpc>
                          <a:spcPct val="107000"/>
                        </a:lnSpc>
                        <a:spcAft>
                          <a:spcPts val="0"/>
                        </a:spcAft>
                      </a:pPr>
                      <a:r>
                        <a:rPr lang="sl-SI" sz="900" dirty="0">
                          <a:solidFill>
                            <a:schemeClr val="tx1"/>
                          </a:solidFill>
                          <a:effectLst/>
                        </a:rPr>
                        <a:t>17,5 (na teden), samo OŠ</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hMerge="1">
                  <a:txBody>
                    <a:bodyPr/>
                    <a:lstStyle/>
                    <a:p>
                      <a:endParaRPr lang="sl-SI"/>
                    </a:p>
                  </a:txBody>
                  <a:tcPr/>
                </a:tc>
                <a:tc>
                  <a:txBody>
                    <a:bodyPr/>
                    <a:lstStyle/>
                    <a:p>
                      <a:pPr>
                        <a:lnSpc>
                          <a:spcPct val="107000"/>
                        </a:lnSpc>
                        <a:spcAft>
                          <a:spcPts val="0"/>
                        </a:spcAft>
                      </a:pPr>
                      <a:r>
                        <a:rPr lang="sl-SI" sz="900" dirty="0">
                          <a:solidFill>
                            <a:schemeClr val="tx1"/>
                          </a:solidFill>
                          <a:effectLst/>
                        </a:rPr>
                        <a:t>665 ur letno</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1435653830"/>
                  </a:ext>
                </a:extLst>
              </a:tr>
            </a:tbl>
          </a:graphicData>
        </a:graphic>
      </p:graphicFrame>
      <p:cxnSp>
        <p:nvCxnSpPr>
          <p:cNvPr id="8" name="Raven povezovalnik 7"/>
          <p:cNvCxnSpPr/>
          <p:nvPr/>
        </p:nvCxnSpPr>
        <p:spPr>
          <a:xfrm>
            <a:off x="539552" y="1678246"/>
            <a:ext cx="7466611" cy="2902882"/>
          </a:xfrm>
          <a:prstGeom prst="line">
            <a:avLst/>
          </a:prstGeom>
        </p:spPr>
        <p:style>
          <a:lnRef idx="1">
            <a:schemeClr val="dk1"/>
          </a:lnRef>
          <a:fillRef idx="0">
            <a:schemeClr val="dk1"/>
          </a:fillRef>
          <a:effectRef idx="0">
            <a:schemeClr val="dk1"/>
          </a:effectRef>
          <a:fontRef idx="minor">
            <a:schemeClr val="tx1"/>
          </a:fontRef>
        </p:style>
      </p:cxnSp>
      <p:cxnSp>
        <p:nvCxnSpPr>
          <p:cNvPr id="10" name="Raven povezovalnik 9"/>
          <p:cNvCxnSpPr/>
          <p:nvPr/>
        </p:nvCxnSpPr>
        <p:spPr>
          <a:xfrm flipV="1">
            <a:off x="647645" y="1809804"/>
            <a:ext cx="7648587" cy="2823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940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712965050"/>
              </p:ext>
            </p:extLst>
          </p:nvPr>
        </p:nvGraphicFramePr>
        <p:xfrm>
          <a:off x="313670" y="2148231"/>
          <a:ext cx="8516661" cy="3311565"/>
        </p:xfrm>
        <a:graphic>
          <a:graphicData uri="http://schemas.openxmlformats.org/drawingml/2006/table">
            <a:tbl>
              <a:tblPr firstRow="1" firstCol="1" bandRow="1">
                <a:tableStyleId>{5C22544A-7EE6-4342-B048-85BDC9FD1C3A}</a:tableStyleId>
              </a:tblPr>
              <a:tblGrid>
                <a:gridCol w="1435376">
                  <a:extLst>
                    <a:ext uri="{9D8B030D-6E8A-4147-A177-3AD203B41FA5}">
                      <a16:colId xmlns:a16="http://schemas.microsoft.com/office/drawing/2014/main" val="2906678858"/>
                    </a:ext>
                  </a:extLst>
                </a:gridCol>
                <a:gridCol w="582132">
                  <a:extLst>
                    <a:ext uri="{9D8B030D-6E8A-4147-A177-3AD203B41FA5}">
                      <a16:colId xmlns:a16="http://schemas.microsoft.com/office/drawing/2014/main" val="2941525118"/>
                    </a:ext>
                  </a:extLst>
                </a:gridCol>
                <a:gridCol w="1465423">
                  <a:extLst>
                    <a:ext uri="{9D8B030D-6E8A-4147-A177-3AD203B41FA5}">
                      <a16:colId xmlns:a16="http://schemas.microsoft.com/office/drawing/2014/main" val="2000310543"/>
                    </a:ext>
                  </a:extLst>
                </a:gridCol>
                <a:gridCol w="2516865">
                  <a:extLst>
                    <a:ext uri="{9D8B030D-6E8A-4147-A177-3AD203B41FA5}">
                      <a16:colId xmlns:a16="http://schemas.microsoft.com/office/drawing/2014/main" val="3223954482"/>
                    </a:ext>
                  </a:extLst>
                </a:gridCol>
                <a:gridCol w="2516865">
                  <a:extLst>
                    <a:ext uri="{9D8B030D-6E8A-4147-A177-3AD203B41FA5}">
                      <a16:colId xmlns:a16="http://schemas.microsoft.com/office/drawing/2014/main" val="517674203"/>
                    </a:ext>
                  </a:extLst>
                </a:gridCol>
              </a:tblGrid>
              <a:tr h="175959">
                <a:tc rowSpan="18">
                  <a:txBody>
                    <a:bodyPr/>
                    <a:lstStyle/>
                    <a:p>
                      <a:pPr>
                        <a:lnSpc>
                          <a:spcPct val="107000"/>
                        </a:lnSpc>
                        <a:spcAft>
                          <a:spcPts val="0"/>
                        </a:spcAft>
                      </a:pPr>
                      <a:r>
                        <a:rPr lang="sl-SI" sz="900" dirty="0">
                          <a:solidFill>
                            <a:schemeClr val="tx1"/>
                          </a:solidFill>
                          <a:effectLst/>
                        </a:rPr>
                        <a:t>Število učencev</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rowSpan="4">
                  <a:txBody>
                    <a:bodyPr/>
                    <a:lstStyle/>
                    <a:p>
                      <a:pPr>
                        <a:lnSpc>
                          <a:spcPct val="107000"/>
                        </a:lnSpc>
                        <a:spcAft>
                          <a:spcPts val="0"/>
                        </a:spcAft>
                      </a:pPr>
                      <a:r>
                        <a:rPr lang="sl-SI" sz="900" dirty="0">
                          <a:solidFill>
                            <a:schemeClr val="tx1"/>
                          </a:solidFill>
                          <a:effectLst/>
                        </a:rPr>
                        <a:t>4.r.</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endParaRPr lang="sl-SI" sz="900">
                        <a:solidFill>
                          <a:schemeClr val="tx1"/>
                        </a:solidFill>
                      </a:endParaRPr>
                    </a:p>
                  </a:txBody>
                  <a:tcPr marL="19400" marR="19400" marT="19400" marB="19400"/>
                </a:tc>
                <a:tc>
                  <a:txBody>
                    <a:bodyPr/>
                    <a:lstStyle/>
                    <a:p>
                      <a:endParaRPr lang="sl-SI" sz="900">
                        <a:solidFill>
                          <a:schemeClr val="tx1"/>
                        </a:solidFill>
                      </a:endParaRPr>
                    </a:p>
                  </a:txBody>
                  <a:tcPr marL="19400" marR="19400" marT="19400" marB="19400"/>
                </a:tc>
                <a:tc>
                  <a:txBody>
                    <a:bodyPr/>
                    <a:lstStyle/>
                    <a:p>
                      <a:endParaRPr lang="sl-SI" sz="900">
                        <a:solidFill>
                          <a:schemeClr val="tx1"/>
                        </a:solidFill>
                      </a:endParaRPr>
                    </a:p>
                  </a:txBody>
                  <a:tcPr marL="19400" marR="19400" marT="19400" marB="19400"/>
                </a:tc>
                <a:extLst>
                  <a:ext uri="{0D108BD9-81ED-4DB2-BD59-A6C34878D82A}">
                    <a16:rowId xmlns:a16="http://schemas.microsoft.com/office/drawing/2014/main" val="607661498"/>
                  </a:ext>
                </a:extLst>
              </a:tr>
              <a:tr h="175959">
                <a:tc vMerge="1">
                  <a:txBody>
                    <a:bodyPr/>
                    <a:lstStyle/>
                    <a:p>
                      <a:endParaRPr lang="sl-SI"/>
                    </a:p>
                  </a:txBody>
                  <a:tcPr/>
                </a:tc>
                <a:tc vMerge="1">
                  <a:txBody>
                    <a:bodyPr/>
                    <a:lstStyle/>
                    <a:p>
                      <a:endParaRPr lang="sl-SI"/>
                    </a:p>
                  </a:txBody>
                  <a:tcPr/>
                </a:tc>
                <a:tc>
                  <a:txBody>
                    <a:bodyPr/>
                    <a:lstStyle/>
                    <a:p>
                      <a:endParaRPr lang="sl-SI" sz="900">
                        <a:solidFill>
                          <a:schemeClr val="tx1"/>
                        </a:solidFill>
                      </a:endParaRPr>
                    </a:p>
                  </a:txBody>
                  <a:tcPr marL="19400" marR="19400" marT="19400" marB="19400"/>
                </a:tc>
                <a:tc>
                  <a:txBody>
                    <a:bodyPr/>
                    <a:lstStyle/>
                    <a:p>
                      <a:endParaRPr lang="sl-SI" sz="900">
                        <a:solidFill>
                          <a:schemeClr val="tx1"/>
                        </a:solidFill>
                      </a:endParaRPr>
                    </a:p>
                  </a:txBody>
                  <a:tcPr marL="19400" marR="19400" marT="19400" marB="19400"/>
                </a:tc>
                <a:tc>
                  <a:txBody>
                    <a:bodyPr/>
                    <a:lstStyle/>
                    <a:p>
                      <a:endParaRPr lang="sl-SI" sz="900">
                        <a:solidFill>
                          <a:schemeClr val="tx1"/>
                        </a:solidFill>
                      </a:endParaRPr>
                    </a:p>
                  </a:txBody>
                  <a:tcPr marL="19400" marR="19400" marT="19400" marB="19400"/>
                </a:tc>
                <a:extLst>
                  <a:ext uri="{0D108BD9-81ED-4DB2-BD59-A6C34878D82A}">
                    <a16:rowId xmlns:a16="http://schemas.microsoft.com/office/drawing/2014/main" val="3248024336"/>
                  </a:ext>
                </a:extLst>
              </a:tr>
              <a:tr h="185579">
                <a:tc vMerge="1">
                  <a:txBody>
                    <a:bodyPr/>
                    <a:lstStyle/>
                    <a:p>
                      <a:endParaRPr lang="sl-SI"/>
                    </a:p>
                  </a:txBody>
                  <a:tcPr/>
                </a:tc>
                <a:tc vMerge="1">
                  <a:txBody>
                    <a:bodyPr/>
                    <a:lstStyle/>
                    <a:p>
                      <a:endParaRPr lang="sl-SI"/>
                    </a:p>
                  </a:txBody>
                  <a:tcPr/>
                </a:tc>
                <a:tc>
                  <a:txBody>
                    <a:bodyPr/>
                    <a:lstStyle/>
                    <a:p>
                      <a:pPr>
                        <a:lnSpc>
                          <a:spcPct val="107000"/>
                        </a:lnSpc>
                        <a:spcAft>
                          <a:spcPts val="0"/>
                        </a:spcAft>
                      </a:pPr>
                      <a:r>
                        <a:rPr lang="sl-SI" sz="900" dirty="0">
                          <a:solidFill>
                            <a:schemeClr val="tx1"/>
                          </a:solidFill>
                          <a:effectLst/>
                        </a:rPr>
                        <a:t>UM</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13</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0,5 skupine</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2684632262"/>
                  </a:ext>
                </a:extLst>
              </a:tr>
              <a:tr h="185579">
                <a:tc vMerge="1">
                  <a:txBody>
                    <a:bodyPr/>
                    <a:lstStyle/>
                    <a:p>
                      <a:endParaRPr lang="sl-SI"/>
                    </a:p>
                  </a:txBody>
                  <a:tcPr/>
                </a:tc>
                <a:tc vMerge="1">
                  <a:txBody>
                    <a:bodyPr/>
                    <a:lstStyle/>
                    <a:p>
                      <a:endParaRPr lang="sl-SI"/>
                    </a:p>
                  </a:txBody>
                  <a:tcPr/>
                </a:tc>
                <a:tc>
                  <a:txBody>
                    <a:bodyPr/>
                    <a:lstStyle/>
                    <a:p>
                      <a:pPr>
                        <a:lnSpc>
                          <a:spcPct val="107000"/>
                        </a:lnSpc>
                        <a:spcAft>
                          <a:spcPts val="0"/>
                        </a:spcAft>
                      </a:pPr>
                      <a:r>
                        <a:rPr lang="sl-SI" sz="900" dirty="0">
                          <a:solidFill>
                            <a:schemeClr val="tx1"/>
                          </a:solidFill>
                          <a:effectLst/>
                        </a:rPr>
                        <a:t>RAČ</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38</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1,5 skupine</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245478128"/>
                  </a:ext>
                </a:extLst>
              </a:tr>
              <a:tr h="185579">
                <a:tc vMerge="1">
                  <a:txBody>
                    <a:bodyPr/>
                    <a:lstStyle/>
                    <a:p>
                      <a:endParaRPr lang="sl-SI"/>
                    </a:p>
                  </a:txBody>
                  <a:tcPr/>
                </a:tc>
                <a:tc>
                  <a:txBody>
                    <a:bodyPr/>
                    <a:lstStyle/>
                    <a:p>
                      <a:pPr>
                        <a:lnSpc>
                          <a:spcPct val="107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0" marR="2910" marT="2910" marB="2910" anchor="ctr"/>
                </a:tc>
                <a:tc>
                  <a:txBody>
                    <a:bodyPr/>
                    <a:lstStyle/>
                    <a:p>
                      <a:pPr>
                        <a:lnSpc>
                          <a:spcPct val="107000"/>
                        </a:lnSpc>
                        <a:spcAft>
                          <a:spcPts val="0"/>
                        </a:spcAft>
                      </a:pPr>
                      <a:r>
                        <a:rPr lang="sl-SI" sz="900">
                          <a:solidFill>
                            <a:schemeClr val="tx1"/>
                          </a:solidFill>
                          <a:effectLst/>
                        </a:rPr>
                        <a:t>ŠPO</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26</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1 skupine</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3937935474"/>
                  </a:ext>
                </a:extLst>
              </a:tr>
              <a:tr h="185579">
                <a:tc vMerge="1">
                  <a:txBody>
                    <a:bodyPr/>
                    <a:lstStyle/>
                    <a:p>
                      <a:endParaRPr lang="sl-SI"/>
                    </a:p>
                  </a:txBody>
                  <a:tcPr/>
                </a:tc>
                <a:tc rowSpan="4">
                  <a:txBody>
                    <a:bodyPr/>
                    <a:lstStyle/>
                    <a:p>
                      <a:pPr>
                        <a:lnSpc>
                          <a:spcPct val="107000"/>
                        </a:lnSpc>
                        <a:spcAft>
                          <a:spcPts val="0"/>
                        </a:spcAft>
                      </a:pPr>
                      <a:r>
                        <a:rPr lang="sl-SI" sz="900">
                          <a:solidFill>
                            <a:schemeClr val="tx1"/>
                          </a:solidFill>
                          <a:effectLst/>
                        </a:rPr>
                        <a:t>5.r.</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TJN</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14</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0,5 skupine</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4122973510"/>
                  </a:ext>
                </a:extLst>
              </a:tr>
              <a:tr h="185579">
                <a:tc vMerge="1">
                  <a:txBody>
                    <a:bodyPr/>
                    <a:lstStyle/>
                    <a:p>
                      <a:endParaRPr lang="sl-SI"/>
                    </a:p>
                  </a:txBody>
                  <a:tcPr/>
                </a:tc>
                <a:tc vMerge="1">
                  <a:txBody>
                    <a:bodyPr/>
                    <a:lstStyle/>
                    <a:p>
                      <a:endParaRPr lang="sl-SI"/>
                    </a:p>
                  </a:txBody>
                  <a:tcPr/>
                </a:tc>
                <a:tc>
                  <a:txBody>
                    <a:bodyPr/>
                    <a:lstStyle/>
                    <a:p>
                      <a:pPr>
                        <a:lnSpc>
                          <a:spcPct val="107000"/>
                        </a:lnSpc>
                        <a:spcAft>
                          <a:spcPts val="0"/>
                        </a:spcAft>
                      </a:pPr>
                      <a:r>
                        <a:rPr lang="sl-SI" sz="900">
                          <a:solidFill>
                            <a:schemeClr val="tx1"/>
                          </a:solidFill>
                          <a:effectLst/>
                        </a:rPr>
                        <a:t>TIT</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15</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0,5 skupine</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2893236355"/>
                  </a:ext>
                </a:extLst>
              </a:tr>
              <a:tr h="185579">
                <a:tc vMerge="1">
                  <a:txBody>
                    <a:bodyPr/>
                    <a:lstStyle/>
                    <a:p>
                      <a:endParaRPr lang="sl-SI"/>
                    </a:p>
                  </a:txBody>
                  <a:tcPr/>
                </a:tc>
                <a:tc vMerge="1">
                  <a:txBody>
                    <a:bodyPr/>
                    <a:lstStyle/>
                    <a:p>
                      <a:endParaRPr lang="sl-SI"/>
                    </a:p>
                  </a:txBody>
                  <a:tcPr/>
                </a:tc>
                <a:tc>
                  <a:txBody>
                    <a:bodyPr/>
                    <a:lstStyle/>
                    <a:p>
                      <a:pPr>
                        <a:lnSpc>
                          <a:spcPct val="107000"/>
                        </a:lnSpc>
                        <a:spcAft>
                          <a:spcPts val="0"/>
                        </a:spcAft>
                      </a:pPr>
                      <a:r>
                        <a:rPr lang="sl-SI" sz="900">
                          <a:solidFill>
                            <a:schemeClr val="tx1"/>
                          </a:solidFill>
                          <a:effectLst/>
                        </a:rPr>
                        <a:t>UM</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10</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0,5 skupine</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2680711018"/>
                  </a:ext>
                </a:extLst>
              </a:tr>
              <a:tr h="185579">
                <a:tc vMerge="1">
                  <a:txBody>
                    <a:bodyPr/>
                    <a:lstStyle/>
                    <a:p>
                      <a:endParaRPr lang="sl-SI"/>
                    </a:p>
                  </a:txBody>
                  <a:tcPr/>
                </a:tc>
                <a:tc vMerge="1">
                  <a:txBody>
                    <a:bodyPr/>
                    <a:lstStyle/>
                    <a:p>
                      <a:endParaRPr lang="sl-SI"/>
                    </a:p>
                  </a:txBody>
                  <a:tcPr/>
                </a:tc>
                <a:tc>
                  <a:txBody>
                    <a:bodyPr/>
                    <a:lstStyle/>
                    <a:p>
                      <a:pPr>
                        <a:lnSpc>
                          <a:spcPct val="107000"/>
                        </a:lnSpc>
                        <a:spcAft>
                          <a:spcPts val="0"/>
                        </a:spcAft>
                      </a:pPr>
                      <a:r>
                        <a:rPr lang="sl-SI" sz="900">
                          <a:solidFill>
                            <a:schemeClr val="tx1"/>
                          </a:solidFill>
                          <a:effectLst/>
                        </a:rPr>
                        <a:t>RAČ</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39</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1,5 skupine</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3705653804"/>
                  </a:ext>
                </a:extLst>
              </a:tr>
              <a:tr h="185579">
                <a:tc vMerge="1">
                  <a:txBody>
                    <a:bodyPr/>
                    <a:lstStyle/>
                    <a:p>
                      <a:endParaRPr lang="sl-SI"/>
                    </a:p>
                  </a:txBody>
                  <a:tcPr/>
                </a:tc>
                <a:tc>
                  <a:txBody>
                    <a:bodyPr/>
                    <a:lstStyle/>
                    <a:p>
                      <a:pPr>
                        <a:lnSpc>
                          <a:spcPct val="107000"/>
                        </a:lnSpc>
                        <a:spcAft>
                          <a:spcPts val="0"/>
                        </a:spcAft>
                      </a:pPr>
                      <a:r>
                        <a:rPr lang="sl-SI" sz="9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0" marR="2910" marT="2910" marB="2910" anchor="ctr"/>
                </a:tc>
                <a:tc>
                  <a:txBody>
                    <a:bodyPr/>
                    <a:lstStyle/>
                    <a:p>
                      <a:pPr>
                        <a:lnSpc>
                          <a:spcPct val="107000"/>
                        </a:lnSpc>
                        <a:spcAft>
                          <a:spcPts val="0"/>
                        </a:spcAft>
                      </a:pPr>
                      <a:r>
                        <a:rPr lang="sl-SI" sz="900">
                          <a:solidFill>
                            <a:schemeClr val="tx1"/>
                          </a:solidFill>
                          <a:effectLst/>
                        </a:rPr>
                        <a:t>ŠPO</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27</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1 skupine</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3658512449"/>
                  </a:ext>
                </a:extLst>
              </a:tr>
              <a:tr h="185579">
                <a:tc vMerge="1">
                  <a:txBody>
                    <a:bodyPr/>
                    <a:lstStyle/>
                    <a:p>
                      <a:endParaRPr lang="sl-SI"/>
                    </a:p>
                  </a:txBody>
                  <a:tcPr/>
                </a:tc>
                <a:tc rowSpan="4">
                  <a:txBody>
                    <a:bodyPr/>
                    <a:lstStyle/>
                    <a:p>
                      <a:pPr>
                        <a:lnSpc>
                          <a:spcPct val="107000"/>
                        </a:lnSpc>
                        <a:spcAft>
                          <a:spcPts val="0"/>
                        </a:spcAft>
                      </a:pPr>
                      <a:r>
                        <a:rPr lang="sl-SI" sz="900" dirty="0">
                          <a:solidFill>
                            <a:schemeClr val="tx1"/>
                          </a:solidFill>
                          <a:effectLst/>
                        </a:rPr>
                        <a:t>6.r.</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TJN</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16</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a:solidFill>
                            <a:schemeClr val="tx1"/>
                          </a:solidFill>
                          <a:effectLst/>
                        </a:rPr>
                        <a:t>1 skupina</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4183082446"/>
                  </a:ext>
                </a:extLst>
              </a:tr>
              <a:tr h="185579">
                <a:tc vMerge="1">
                  <a:txBody>
                    <a:bodyPr/>
                    <a:lstStyle/>
                    <a:p>
                      <a:endParaRPr lang="sl-SI"/>
                    </a:p>
                  </a:txBody>
                  <a:tcPr/>
                </a:tc>
                <a:tc vMerge="1">
                  <a:txBody>
                    <a:bodyPr/>
                    <a:lstStyle/>
                    <a:p>
                      <a:endParaRPr lang="sl-SI"/>
                    </a:p>
                  </a:txBody>
                  <a:tcPr/>
                </a:tc>
                <a:tc>
                  <a:txBody>
                    <a:bodyPr/>
                    <a:lstStyle/>
                    <a:p>
                      <a:pPr>
                        <a:lnSpc>
                          <a:spcPct val="107000"/>
                        </a:lnSpc>
                        <a:spcAft>
                          <a:spcPts val="0"/>
                        </a:spcAft>
                      </a:pPr>
                      <a:r>
                        <a:rPr lang="sl-SI" sz="900">
                          <a:solidFill>
                            <a:schemeClr val="tx1"/>
                          </a:solidFill>
                          <a:effectLst/>
                        </a:rPr>
                        <a:t>TIT</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5</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0,5 skupine</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71130613"/>
                  </a:ext>
                </a:extLst>
              </a:tr>
              <a:tr h="185579">
                <a:tc vMerge="1">
                  <a:txBody>
                    <a:bodyPr/>
                    <a:lstStyle/>
                    <a:p>
                      <a:endParaRPr lang="sl-SI"/>
                    </a:p>
                  </a:txBody>
                  <a:tcPr/>
                </a:tc>
                <a:tc vMerge="1">
                  <a:txBody>
                    <a:bodyPr/>
                    <a:lstStyle/>
                    <a:p>
                      <a:endParaRPr lang="sl-SI"/>
                    </a:p>
                  </a:txBody>
                  <a:tcPr/>
                </a:tc>
                <a:tc>
                  <a:txBody>
                    <a:bodyPr/>
                    <a:lstStyle/>
                    <a:p>
                      <a:pPr>
                        <a:lnSpc>
                          <a:spcPct val="107000"/>
                        </a:lnSpc>
                        <a:spcAft>
                          <a:spcPts val="0"/>
                        </a:spcAft>
                      </a:pPr>
                      <a:r>
                        <a:rPr lang="sl-SI" sz="900">
                          <a:solidFill>
                            <a:schemeClr val="tx1"/>
                          </a:solidFill>
                          <a:effectLst/>
                        </a:rPr>
                        <a:t>UM</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14</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1 skupina</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704754530"/>
                  </a:ext>
                </a:extLst>
              </a:tr>
              <a:tr h="185579">
                <a:tc vMerge="1">
                  <a:txBody>
                    <a:bodyPr/>
                    <a:lstStyle/>
                    <a:p>
                      <a:endParaRPr lang="sl-SI"/>
                    </a:p>
                  </a:txBody>
                  <a:tcPr/>
                </a:tc>
                <a:tc vMerge="1">
                  <a:txBody>
                    <a:bodyPr/>
                    <a:lstStyle/>
                    <a:p>
                      <a:endParaRPr lang="sl-SI"/>
                    </a:p>
                  </a:txBody>
                  <a:tcPr/>
                </a:tc>
                <a:tc>
                  <a:txBody>
                    <a:bodyPr/>
                    <a:lstStyle/>
                    <a:p>
                      <a:pPr>
                        <a:lnSpc>
                          <a:spcPct val="107000"/>
                        </a:lnSpc>
                        <a:spcAft>
                          <a:spcPts val="0"/>
                        </a:spcAft>
                      </a:pPr>
                      <a:r>
                        <a:rPr lang="sl-SI" sz="900">
                          <a:solidFill>
                            <a:schemeClr val="tx1"/>
                          </a:solidFill>
                          <a:effectLst/>
                        </a:rPr>
                        <a:t>RAČ</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29</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1 skupina</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1585753592"/>
                  </a:ext>
                </a:extLst>
              </a:tr>
              <a:tr h="185579">
                <a:tc vMerge="1">
                  <a:txBody>
                    <a:bodyPr/>
                    <a:lstStyle/>
                    <a:p>
                      <a:endParaRPr lang="sl-SI"/>
                    </a:p>
                  </a:txBody>
                  <a:tcPr/>
                </a:tc>
                <a:tc>
                  <a:txBody>
                    <a:bodyPr/>
                    <a:lstStyle/>
                    <a:p>
                      <a:pPr>
                        <a:lnSpc>
                          <a:spcPct val="107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0" marR="2910" marT="2910" marB="2910" anchor="ctr"/>
                </a:tc>
                <a:tc>
                  <a:txBody>
                    <a:bodyPr/>
                    <a:lstStyle/>
                    <a:p>
                      <a:pPr>
                        <a:lnSpc>
                          <a:spcPct val="107000"/>
                        </a:lnSpc>
                        <a:spcAft>
                          <a:spcPts val="0"/>
                        </a:spcAft>
                      </a:pPr>
                      <a:r>
                        <a:rPr lang="sl-SI" sz="900" dirty="0">
                          <a:solidFill>
                            <a:schemeClr val="tx1"/>
                          </a:solidFill>
                          <a:effectLst/>
                        </a:rPr>
                        <a:t>ŠPO</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29</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a:txBody>
                    <a:bodyPr/>
                    <a:lstStyle/>
                    <a:p>
                      <a:pPr>
                        <a:lnSpc>
                          <a:spcPct val="107000"/>
                        </a:lnSpc>
                        <a:spcAft>
                          <a:spcPts val="0"/>
                        </a:spcAft>
                      </a:pPr>
                      <a:r>
                        <a:rPr lang="sl-SI" sz="900" dirty="0">
                          <a:solidFill>
                            <a:schemeClr val="tx1"/>
                          </a:solidFill>
                          <a:effectLst/>
                        </a:rPr>
                        <a:t>1 skupini</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2212492583"/>
                  </a:ext>
                </a:extLst>
              </a:tr>
              <a:tr h="185579">
                <a:tc vMerge="1">
                  <a:txBody>
                    <a:bodyPr/>
                    <a:lstStyle/>
                    <a:p>
                      <a:endParaRPr lang="sl-SI"/>
                    </a:p>
                  </a:txBody>
                  <a:tcPr/>
                </a:tc>
                <a:tc>
                  <a:txBody>
                    <a:bodyPr/>
                    <a:lstStyle/>
                    <a:p>
                      <a:pPr>
                        <a:lnSpc>
                          <a:spcPct val="107000"/>
                        </a:lnSpc>
                        <a:spcAft>
                          <a:spcPts val="0"/>
                        </a:spcAft>
                      </a:pPr>
                      <a:r>
                        <a:rPr lang="sl-SI" sz="900">
                          <a:solidFill>
                            <a:schemeClr val="tx1"/>
                          </a:solidFill>
                          <a:effectLst/>
                        </a:rPr>
                        <a:t>7</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gridSpan="2">
                  <a:txBody>
                    <a:bodyPr/>
                    <a:lstStyle/>
                    <a:p>
                      <a:endParaRPr lang="sl-SI" sz="900" dirty="0">
                        <a:solidFill>
                          <a:schemeClr val="tx1"/>
                        </a:solidFill>
                      </a:endParaRPr>
                    </a:p>
                  </a:txBody>
                  <a:tcPr marL="19400" marR="19400" marT="19400" marB="19400"/>
                </a:tc>
                <a:tc hMerge="1">
                  <a:txBody>
                    <a:bodyPr/>
                    <a:lstStyle/>
                    <a:p>
                      <a:endParaRPr lang="sl-SI"/>
                    </a:p>
                  </a:txBody>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3373044752"/>
                  </a:ext>
                </a:extLst>
              </a:tr>
              <a:tr h="185579">
                <a:tc vMerge="1">
                  <a:txBody>
                    <a:bodyPr/>
                    <a:lstStyle/>
                    <a:p>
                      <a:endParaRPr lang="sl-SI"/>
                    </a:p>
                  </a:txBody>
                  <a:tcPr/>
                </a:tc>
                <a:tc>
                  <a:txBody>
                    <a:bodyPr/>
                    <a:lstStyle/>
                    <a:p>
                      <a:pPr>
                        <a:lnSpc>
                          <a:spcPct val="107000"/>
                        </a:lnSpc>
                        <a:spcAft>
                          <a:spcPts val="0"/>
                        </a:spcAft>
                      </a:pPr>
                      <a:r>
                        <a:rPr lang="sl-SI" sz="900">
                          <a:solidFill>
                            <a:schemeClr val="tx1"/>
                          </a:solidFill>
                          <a:effectLst/>
                        </a:rPr>
                        <a:t>8</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00" marR="19400" marT="19400" marB="19400"/>
                </a:tc>
                <a:tc gridSpan="2">
                  <a:txBody>
                    <a:bodyPr/>
                    <a:lstStyle/>
                    <a:p>
                      <a:endParaRPr lang="sl-SI" sz="900">
                        <a:solidFill>
                          <a:schemeClr val="tx1"/>
                        </a:solidFill>
                      </a:endParaRPr>
                    </a:p>
                  </a:txBody>
                  <a:tcPr marL="19400" marR="19400" marT="19400" marB="19400"/>
                </a:tc>
                <a:tc hMerge="1">
                  <a:txBody>
                    <a:bodyPr/>
                    <a:lstStyle/>
                    <a:p>
                      <a:endParaRPr lang="sl-SI"/>
                    </a:p>
                  </a:txBody>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19400" marR="19400" marT="19400" marB="19400"/>
                </a:tc>
                <a:extLst>
                  <a:ext uri="{0D108BD9-81ED-4DB2-BD59-A6C34878D82A}">
                    <a16:rowId xmlns:a16="http://schemas.microsoft.com/office/drawing/2014/main" val="2224205689"/>
                  </a:ext>
                </a:extLst>
              </a:tr>
              <a:tr h="175959">
                <a:tc vMerge="1">
                  <a:txBody>
                    <a:bodyPr/>
                    <a:lstStyle/>
                    <a:p>
                      <a:endParaRPr lang="sl-SI"/>
                    </a:p>
                  </a:txBody>
                  <a:tcPr/>
                </a:tc>
                <a:tc>
                  <a:txBody>
                    <a:bodyPr/>
                    <a:lstStyle/>
                    <a:p>
                      <a:endParaRPr lang="sl-SI" sz="900">
                        <a:solidFill>
                          <a:schemeClr val="tx1"/>
                        </a:solidFill>
                      </a:endParaRPr>
                    </a:p>
                  </a:txBody>
                  <a:tcPr marL="19400" marR="19400" marT="19400" marB="19400"/>
                </a:tc>
                <a:tc gridSpan="2">
                  <a:txBody>
                    <a:bodyPr/>
                    <a:lstStyle/>
                    <a:p>
                      <a:endParaRPr lang="sl-SI" sz="900" dirty="0">
                        <a:solidFill>
                          <a:schemeClr val="tx1"/>
                        </a:solidFill>
                      </a:endParaRPr>
                    </a:p>
                  </a:txBody>
                  <a:tcPr marL="19400" marR="19400" marT="19400" marB="19400"/>
                </a:tc>
                <a:tc hMerge="1">
                  <a:txBody>
                    <a:bodyPr/>
                    <a:lstStyle/>
                    <a:p>
                      <a:endParaRPr lang="sl-SI"/>
                    </a:p>
                  </a:txBody>
                  <a:tcPr/>
                </a:tc>
                <a:tc>
                  <a:txBody>
                    <a:bodyPr/>
                    <a:lstStyle/>
                    <a:p>
                      <a:endParaRPr lang="sl-SI" sz="900" dirty="0">
                        <a:solidFill>
                          <a:schemeClr val="tx1"/>
                        </a:solidFill>
                      </a:endParaRPr>
                    </a:p>
                  </a:txBody>
                  <a:tcPr marL="19400" marR="19400" marT="19400" marB="19400"/>
                </a:tc>
                <a:extLst>
                  <a:ext uri="{0D108BD9-81ED-4DB2-BD59-A6C34878D82A}">
                    <a16:rowId xmlns:a16="http://schemas.microsoft.com/office/drawing/2014/main" val="1452107711"/>
                  </a:ext>
                </a:extLst>
              </a:tr>
            </a:tbl>
          </a:graphicData>
        </a:graphic>
      </p:graphicFrame>
      <p:sp>
        <p:nvSpPr>
          <p:cNvPr id="5" name="Naslov 1"/>
          <p:cNvSpPr>
            <a:spLocks noGrp="1"/>
          </p:cNvSpPr>
          <p:nvPr>
            <p:ph type="title"/>
          </p:nvPr>
        </p:nvSpPr>
        <p:spPr/>
        <p:txBody>
          <a:bodyPr>
            <a:normAutofit fontScale="90000"/>
          </a:bodyPr>
          <a:lstStyle/>
          <a:p>
            <a:pPr lvl="0" eaLnBrk="0" fontAlgn="base" hangingPunct="0">
              <a:lnSpc>
                <a:spcPct val="100000"/>
              </a:lnSpc>
              <a:spcAft>
                <a:spcPct val="0"/>
              </a:spcAft>
            </a:pPr>
            <a:r>
              <a:rPr lang="sl-SI" altLang="sl-SI" sz="27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Predlog za izdelavo MODELA </a:t>
            </a:r>
            <a:r>
              <a:rPr lang="sl-SI" altLang="sl-SI" sz="2700"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RaP</a:t>
            </a:r>
            <a:r>
              <a:rPr lang="sl-SI" altLang="sl-SI" sz="27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sl-SI" altLang="sl-SI" sz="2700" b="0" dirty="0">
                <a:solidFill>
                  <a:srgbClr val="C00000"/>
                </a:solidFill>
                <a:effectLst>
                  <a:outerShdw blurRad="38100" dist="38100" dir="2700000" algn="tl">
                    <a:srgbClr val="000000">
                      <a:alpha val="43137"/>
                    </a:srgbClr>
                  </a:outerShdw>
                </a:effectLst>
              </a:rPr>
              <a:t/>
            </a:r>
            <a:br>
              <a:rPr lang="sl-SI" altLang="sl-SI" sz="2700" b="0" dirty="0">
                <a:solidFill>
                  <a:srgbClr val="C00000"/>
                </a:solidFill>
                <a:effectLst>
                  <a:outerShdw blurRad="38100" dist="38100" dir="2700000" algn="tl">
                    <a:srgbClr val="000000">
                      <a:alpha val="43137"/>
                    </a:srgbClr>
                  </a:outerShdw>
                </a:effectLst>
              </a:rPr>
            </a:br>
            <a:r>
              <a:rPr lang="sl-SI" altLang="sl-SI"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Osnovni podatki</a:t>
            </a:r>
            <a:r>
              <a:rPr lang="sl-SI" altLang="sl-SI" sz="1800" b="0" dirty="0">
                <a:solidFill>
                  <a:srgbClr val="C00000"/>
                </a:solidFill>
                <a:effectLst>
                  <a:outerShdw blurRad="38100" dist="38100" dir="2700000" algn="tl">
                    <a:srgbClr val="000000">
                      <a:alpha val="43137"/>
                    </a:srgbClr>
                  </a:outerShdw>
                </a:effectLst>
              </a:rPr>
              <a:t/>
            </a:r>
            <a:br>
              <a:rPr lang="sl-SI" altLang="sl-SI" sz="1800" b="0" dirty="0">
                <a:solidFill>
                  <a:srgbClr val="C00000"/>
                </a:solidFill>
                <a:effectLst>
                  <a:outerShdw blurRad="38100" dist="38100" dir="2700000" algn="tl">
                    <a:srgbClr val="000000">
                      <a:alpha val="43137"/>
                    </a:srgbClr>
                  </a:outerShdw>
                </a:effectLst>
              </a:rPr>
            </a:br>
            <a:r>
              <a:rPr lang="sl-SI" altLang="sl-SI" sz="18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  Izhodišča za izračun ur </a:t>
            </a:r>
            <a:r>
              <a:rPr lang="sl-SI" altLang="sl-SI" sz="1800" dirty="0" err="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RaP</a:t>
            </a:r>
            <a:r>
              <a:rPr lang="sl-SI" altLang="sl-SI" sz="18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a:t>
            </a:r>
            <a:r>
              <a:rPr lang="sl-SI" altLang="sl-SI" sz="1800" b="0" dirty="0">
                <a:solidFill>
                  <a:schemeClr val="tx1"/>
                </a:solidFill>
              </a:rPr>
              <a:t/>
            </a:r>
            <a:br>
              <a:rPr lang="sl-SI" altLang="sl-SI" sz="1800" b="0" dirty="0">
                <a:solidFill>
                  <a:schemeClr val="tx1"/>
                </a:solidFill>
              </a:rPr>
            </a:br>
            <a:endParaRPr lang="sl-SI" sz="1800" dirty="0"/>
          </a:p>
        </p:txBody>
      </p:sp>
      <p:cxnSp>
        <p:nvCxnSpPr>
          <p:cNvPr id="7" name="Raven povezovalnik 6"/>
          <p:cNvCxnSpPr/>
          <p:nvPr/>
        </p:nvCxnSpPr>
        <p:spPr>
          <a:xfrm>
            <a:off x="721426" y="2433699"/>
            <a:ext cx="7713023" cy="3063834"/>
          </a:xfrm>
          <a:prstGeom prst="line">
            <a:avLst/>
          </a:prstGeom>
        </p:spPr>
        <p:style>
          <a:lnRef idx="1">
            <a:schemeClr val="dk1"/>
          </a:lnRef>
          <a:fillRef idx="0">
            <a:schemeClr val="dk1"/>
          </a:fillRef>
          <a:effectRef idx="0">
            <a:schemeClr val="dk1"/>
          </a:effectRef>
          <a:fontRef idx="minor">
            <a:schemeClr val="tx1"/>
          </a:fontRef>
        </p:style>
      </p:cxnSp>
      <p:cxnSp>
        <p:nvCxnSpPr>
          <p:cNvPr id="9" name="Raven povezovalnik 8"/>
          <p:cNvCxnSpPr/>
          <p:nvPr/>
        </p:nvCxnSpPr>
        <p:spPr>
          <a:xfrm flipV="1">
            <a:off x="498764" y="2309009"/>
            <a:ext cx="7686304" cy="2992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50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4629" y="548680"/>
            <a:ext cx="8270801" cy="332212"/>
          </a:xfrm>
        </p:spPr>
        <p:txBody>
          <a:bodyPr>
            <a:normAutofit fontScale="90000"/>
          </a:bodyPr>
          <a:lstStyle/>
          <a:p>
            <a:pPr algn="ctr"/>
            <a:r>
              <a:rPr lang="sl-SI" b="1" dirty="0">
                <a:solidFill>
                  <a:srgbClr val="C00000"/>
                </a:solidFill>
                <a:effectLst>
                  <a:outerShdw blurRad="38100" dist="38100" dir="2700000" algn="tl">
                    <a:srgbClr val="000000">
                      <a:alpha val="43137"/>
                    </a:srgbClr>
                  </a:outerShdw>
                </a:effectLst>
              </a:rPr>
              <a:t>DEJAVNOSTI RAZŠIRJENEGA PROGRAMA OŠ </a:t>
            </a:r>
            <a:r>
              <a:rPr lang="sl-SI" b="1" dirty="0" smtClean="0">
                <a:solidFill>
                  <a:srgbClr val="C00000"/>
                </a:solidFill>
                <a:effectLst>
                  <a:outerShdw blurRad="38100" dist="38100" dir="2700000" algn="tl">
                    <a:srgbClr val="000000">
                      <a:alpha val="43137"/>
                    </a:srgbClr>
                  </a:outerShdw>
                </a:effectLst>
              </a:rPr>
              <a:t>2019/20</a:t>
            </a:r>
            <a:r>
              <a:rPr lang="sl-SI" dirty="0">
                <a:solidFill>
                  <a:srgbClr val="C00000"/>
                </a:solidFill>
                <a:effectLst>
                  <a:outerShdw blurRad="38100" dist="38100" dir="2700000" algn="tl">
                    <a:srgbClr val="000000">
                      <a:alpha val="43137"/>
                    </a:srgbClr>
                  </a:outerShdw>
                </a:effectLst>
              </a:rPr>
              <a:t/>
            </a:r>
            <a:br>
              <a:rPr lang="sl-SI" dirty="0">
                <a:solidFill>
                  <a:srgbClr val="C00000"/>
                </a:solidFill>
                <a:effectLst>
                  <a:outerShdw blurRad="38100" dist="38100" dir="2700000" algn="tl">
                    <a:srgbClr val="000000">
                      <a:alpha val="43137"/>
                    </a:srgbClr>
                  </a:outerShdw>
                </a:effectLst>
              </a:rPr>
            </a:br>
            <a:endParaRPr lang="sl-SI" dirty="0">
              <a:solidFill>
                <a:srgbClr val="C00000"/>
              </a:solidFill>
              <a:effectLst>
                <a:outerShdw blurRad="38100" dist="38100" dir="2700000" algn="tl">
                  <a:srgbClr val="000000">
                    <a:alpha val="43137"/>
                  </a:srgbClr>
                </a:outerShdw>
              </a:effectLst>
            </a:endParaRPr>
          </a:p>
        </p:txBody>
      </p:sp>
      <p:graphicFrame>
        <p:nvGraphicFramePr>
          <p:cNvPr id="4" name="Tabela 3"/>
          <p:cNvGraphicFramePr>
            <a:graphicFrameLocks noGrp="1"/>
          </p:cNvGraphicFramePr>
          <p:nvPr>
            <p:extLst>
              <p:ext uri="{D42A27DB-BD31-4B8C-83A1-F6EECF244321}">
                <p14:modId xmlns:p14="http://schemas.microsoft.com/office/powerpoint/2010/main" val="3756686023"/>
              </p:ext>
            </p:extLst>
          </p:nvPr>
        </p:nvGraphicFramePr>
        <p:xfrm>
          <a:off x="166796" y="1124744"/>
          <a:ext cx="8977206" cy="9220708"/>
        </p:xfrm>
        <a:graphic>
          <a:graphicData uri="http://schemas.openxmlformats.org/drawingml/2006/table">
            <a:tbl>
              <a:tblPr bandRow="1">
                <a:tableStyleId>{5C22544A-7EE6-4342-B048-85BDC9FD1C3A}</a:tableStyleId>
              </a:tblPr>
              <a:tblGrid>
                <a:gridCol w="419805">
                  <a:extLst>
                    <a:ext uri="{9D8B030D-6E8A-4147-A177-3AD203B41FA5}">
                      <a16:colId xmlns:a16="http://schemas.microsoft.com/office/drawing/2014/main" val="1775411464"/>
                    </a:ext>
                  </a:extLst>
                </a:gridCol>
                <a:gridCol w="2458785">
                  <a:extLst>
                    <a:ext uri="{9D8B030D-6E8A-4147-A177-3AD203B41FA5}">
                      <a16:colId xmlns:a16="http://schemas.microsoft.com/office/drawing/2014/main" val="2662971539"/>
                    </a:ext>
                  </a:extLst>
                </a:gridCol>
                <a:gridCol w="1102159">
                  <a:extLst>
                    <a:ext uri="{9D8B030D-6E8A-4147-A177-3AD203B41FA5}">
                      <a16:colId xmlns:a16="http://schemas.microsoft.com/office/drawing/2014/main" val="466909345"/>
                    </a:ext>
                  </a:extLst>
                </a:gridCol>
                <a:gridCol w="955205">
                  <a:extLst>
                    <a:ext uri="{9D8B030D-6E8A-4147-A177-3AD203B41FA5}">
                      <a16:colId xmlns:a16="http://schemas.microsoft.com/office/drawing/2014/main" val="3229309910"/>
                    </a:ext>
                  </a:extLst>
                </a:gridCol>
                <a:gridCol w="1763455">
                  <a:extLst>
                    <a:ext uri="{9D8B030D-6E8A-4147-A177-3AD203B41FA5}">
                      <a16:colId xmlns:a16="http://schemas.microsoft.com/office/drawing/2014/main" val="225188896"/>
                    </a:ext>
                  </a:extLst>
                </a:gridCol>
                <a:gridCol w="1028682">
                  <a:extLst>
                    <a:ext uri="{9D8B030D-6E8A-4147-A177-3AD203B41FA5}">
                      <a16:colId xmlns:a16="http://schemas.microsoft.com/office/drawing/2014/main" val="2292043809"/>
                    </a:ext>
                  </a:extLst>
                </a:gridCol>
                <a:gridCol w="1249115">
                  <a:extLst>
                    <a:ext uri="{9D8B030D-6E8A-4147-A177-3AD203B41FA5}">
                      <a16:colId xmlns:a16="http://schemas.microsoft.com/office/drawing/2014/main" val="411301938"/>
                    </a:ext>
                  </a:extLst>
                </a:gridCol>
              </a:tblGrid>
              <a:tr h="401384">
                <a:tc>
                  <a:txBody>
                    <a:bodyPr/>
                    <a:lstStyle/>
                    <a:p>
                      <a:pPr>
                        <a:lnSpc>
                          <a:spcPct val="107000"/>
                        </a:lnSpc>
                        <a:spcAft>
                          <a:spcPts val="800"/>
                        </a:spcAft>
                      </a:pPr>
                      <a:r>
                        <a:rPr lang="sl-SI" sz="1200">
                          <a:effectLst/>
                        </a:rPr>
                        <a:t>ZAP. ŠT.</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DEJAVNOST</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RAZRED V KATEREM SE IZVAJA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ŠTEVILO UR TEDENSKO</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PREDVIDEN TERMIN IZVAJANJA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REZERVNI TERMIN IZVAJANjA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UČITELJ</a:t>
                      </a: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820513310"/>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Kem</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A-sreda 5.ura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-5ura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352274546"/>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Igriva matematika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2., 3.</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1</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7.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837456554"/>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3</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v 9.r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pon. 0.ura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116284907"/>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4</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v 8.r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8.</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 0.ura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622608396"/>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5</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v 6.r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 6.ura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845490699"/>
                  </a:ext>
                </a:extLst>
              </a:tr>
              <a:tr h="371811">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6</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učencem pri učenju (ISP)</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zaenkrat</a:t>
                      </a:r>
                    </a:p>
                    <a:p>
                      <a:pPr>
                        <a:lnSpc>
                          <a:spcPct val="107000"/>
                        </a:lnSpc>
                        <a:spcAft>
                          <a:spcPts val="800"/>
                        </a:spcAft>
                      </a:pPr>
                      <a:r>
                        <a:rPr lang="sl-SI" sz="1200" dirty="0">
                          <a:effectLst/>
                        </a:rPr>
                        <a:t>3. in 4.</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6.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693369755"/>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7</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učenju4.a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torek,o. ura-A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marL="342900" lvl="0" indent="-342900">
                        <a:lnSpc>
                          <a:spcPct val="107000"/>
                        </a:lnSpc>
                        <a:spcAft>
                          <a:spcPts val="0"/>
                        </a:spcAft>
                        <a:buFont typeface="+mj-lt"/>
                        <a:buAutoNum type="alphaUcPeriod"/>
                      </a:pPr>
                      <a:endParaRPr lang="sl-SI" sz="1200" u="none" strike="noStrike">
                        <a:effectLst/>
                        <a:latin typeface="Calibri" panose="020F0502020204030204" pitchFamily="34" charset="0"/>
                      </a:endParaRPr>
                    </a:p>
                  </a:txBody>
                  <a:tcPr marL="8783" marR="8783" marT="0" marB="0"/>
                </a:tc>
                <a:extLst>
                  <a:ext uri="{0D108BD9-81ED-4DB2-BD59-A6C34878D82A}">
                    <a16:rowId xmlns:a16="http://schemas.microsoft.com/office/drawing/2014/main" val="3399035120"/>
                  </a:ext>
                </a:extLst>
              </a:tr>
              <a:tr h="223472">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8</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učenju4.a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torek,0.ura-B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405290247"/>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9</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Ročna dela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 in 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6.ura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marL="342900" lvl="0" indent="-342900">
                        <a:lnSpc>
                          <a:spcPct val="107000"/>
                        </a:lnSpc>
                        <a:spcAft>
                          <a:spcPts val="0"/>
                        </a:spcAft>
                        <a:buFont typeface="+mj-lt"/>
                        <a:buAutoNum type="alphaUcPeriod"/>
                      </a:pPr>
                      <a:endParaRPr lang="sl-SI" sz="1200" u="none" strike="noStrike">
                        <a:effectLst/>
                        <a:latin typeface="Calibri" panose="020F0502020204030204" pitchFamily="34" charset="0"/>
                      </a:endParaRPr>
                    </a:p>
                  </a:txBody>
                  <a:tcPr marL="8783" marR="8783" marT="0" marB="0"/>
                </a:tc>
                <a:extLst>
                  <a:ext uri="{0D108BD9-81ED-4DB2-BD59-A6C34878D82A}">
                    <a16:rowId xmlns:a16="http://schemas.microsoft.com/office/drawing/2014/main" val="429021287"/>
                  </a:ext>
                </a:extLst>
              </a:tr>
              <a:tr h="371811">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10</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Borbeni in adrenalinski športi</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petek,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A:sre. 5.ura</a:t>
                      </a:r>
                    </a:p>
                    <a:p>
                      <a:pPr>
                        <a:lnSpc>
                          <a:spcPct val="107000"/>
                        </a:lnSpc>
                        <a:spcAft>
                          <a:spcPts val="800"/>
                        </a:spcAft>
                      </a:pPr>
                      <a:r>
                        <a:rPr lang="sl-SI" sz="1200">
                          <a:effectLst/>
                        </a:rPr>
                        <a:t>B:sre. 6.ura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561206321"/>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11</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Oskrba živali</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četrtek 7.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549750129"/>
                  </a:ext>
                </a:extLst>
              </a:tr>
              <a:tr h="315782">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12</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4.r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4.b</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0.ura</a:t>
                      </a:r>
                    </a:p>
                    <a:p>
                      <a:pPr>
                        <a:lnSpc>
                          <a:spcPct val="107000"/>
                        </a:lnSpc>
                        <a:spcAft>
                          <a:spcPts val="800"/>
                        </a:spcAft>
                      </a:pPr>
                      <a:r>
                        <a:rPr lang="sl-SI" sz="1200">
                          <a:effectLst/>
                        </a:rPr>
                        <a:t>A turnus</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882515914"/>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13</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Cici zbor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1.,2.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Sreda 0.ura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4196555858"/>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14</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Otroški pevski zbor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2.,3.,4.,5.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Ponedeljek, četrtek 0.ura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71559730"/>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15</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4.r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0.ura B turnus</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878172387"/>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16</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Petek 0.ura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589719104"/>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17</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Sproščanje in čuječnost</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prva triada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914923835"/>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18</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Eko kotiček</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OŠ Rače</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četrtek 6.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4254852611"/>
                  </a:ext>
                </a:extLst>
              </a:tr>
              <a:tr h="371811">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19</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Učenje za uspešno opravljanje šolskih in domačih nalog</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turnus A: torek 6.ura</a:t>
                      </a:r>
                    </a:p>
                    <a:p>
                      <a:pPr>
                        <a:lnSpc>
                          <a:spcPct val="107000"/>
                        </a:lnSpc>
                        <a:spcAft>
                          <a:spcPts val="800"/>
                        </a:spcAft>
                      </a:pPr>
                      <a:r>
                        <a:rPr lang="sl-SI" sz="1200">
                          <a:effectLst/>
                        </a:rPr>
                        <a:t>turnus B: ponedeljek 7.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404228591"/>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20</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pomoč in podpora učencem DDP</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marL="342900" lvl="0" indent="-342900">
                        <a:lnSpc>
                          <a:spcPct val="107000"/>
                        </a:lnSpc>
                        <a:spcAft>
                          <a:spcPts val="0"/>
                        </a:spcAft>
                        <a:buFont typeface="+mj-lt"/>
                        <a:buAutoNum type="arabicPeriod"/>
                      </a:pPr>
                      <a:r>
                        <a:rPr lang="sl-SI" sz="1200" u="none" strike="noStrike">
                          <a:effectLst/>
                        </a:rPr>
                        <a:t>A</a:t>
                      </a:r>
                      <a:endParaRPr lang="sl-SI" sz="1200" u="none" strike="noStrike">
                        <a:effectLst/>
                        <a:latin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četrtek, o.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533991990"/>
                  </a:ext>
                </a:extLst>
              </a:tr>
              <a:tr h="505606">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21</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Priprava na tekmovanja - Dodatna podpora in pomoč pri učenju</a:t>
                      </a:r>
                    </a:p>
                    <a:p>
                      <a:pPr>
                        <a:lnSpc>
                          <a:spcPct val="107000"/>
                        </a:lnSpc>
                        <a:spcAft>
                          <a:spcPts val="800"/>
                        </a:spcAft>
                      </a:pPr>
                      <a:r>
                        <a:rPr lang="sl-SI" sz="1200">
                          <a:effectLst/>
                        </a:rPr>
                        <a:t>(MAT, FIZ, ASTR)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7., 8., 9.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ponedeljek in torek 0.ura (A in B turnus)</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238415003"/>
                  </a:ext>
                </a:extLst>
              </a:tr>
              <a:tr h="371811">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22</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MAT</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7.</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četrtek 0. </a:t>
                      </a:r>
                    </a:p>
                    <a:p>
                      <a:pPr>
                        <a:lnSpc>
                          <a:spcPct val="107000"/>
                        </a:lnSpc>
                        <a:spcAft>
                          <a:spcPts val="800"/>
                        </a:spcAft>
                      </a:pPr>
                      <a:r>
                        <a:rPr lang="sl-SI" sz="1200">
                          <a:effectLst/>
                        </a:rPr>
                        <a:t>ura (A in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586076166"/>
                  </a:ext>
                </a:extLst>
              </a:tr>
              <a:tr h="133795">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23</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DDP</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3. 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sreda 0. ura (A in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07835510"/>
                  </a:ext>
                </a:extLst>
              </a:tr>
            </a:tbl>
          </a:graphicData>
        </a:graphic>
      </p:graphicFrame>
    </p:spTree>
    <p:extLst>
      <p:ext uri="{BB962C8B-B14F-4D97-AF65-F5344CB8AC3E}">
        <p14:creationId xmlns:p14="http://schemas.microsoft.com/office/powerpoint/2010/main" val="4132551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306773547"/>
              </p:ext>
            </p:extLst>
          </p:nvPr>
        </p:nvGraphicFramePr>
        <p:xfrm>
          <a:off x="-47812" y="17738"/>
          <a:ext cx="9217024" cy="7575931"/>
        </p:xfrm>
        <a:graphic>
          <a:graphicData uri="http://schemas.openxmlformats.org/drawingml/2006/table">
            <a:tbl>
              <a:tblPr bandRow="1">
                <a:tableStyleId>{5C22544A-7EE6-4342-B048-85BDC9FD1C3A}</a:tableStyleId>
              </a:tblPr>
              <a:tblGrid>
                <a:gridCol w="431019">
                  <a:extLst>
                    <a:ext uri="{9D8B030D-6E8A-4147-A177-3AD203B41FA5}">
                      <a16:colId xmlns:a16="http://schemas.microsoft.com/office/drawing/2014/main" val="558833382"/>
                    </a:ext>
                  </a:extLst>
                </a:gridCol>
                <a:gridCol w="2779737">
                  <a:extLst>
                    <a:ext uri="{9D8B030D-6E8A-4147-A177-3AD203B41FA5}">
                      <a16:colId xmlns:a16="http://schemas.microsoft.com/office/drawing/2014/main" val="999249623"/>
                    </a:ext>
                  </a:extLst>
                </a:gridCol>
                <a:gridCol w="963872">
                  <a:extLst>
                    <a:ext uri="{9D8B030D-6E8A-4147-A177-3AD203B41FA5}">
                      <a16:colId xmlns:a16="http://schemas.microsoft.com/office/drawing/2014/main" val="1663831232"/>
                    </a:ext>
                  </a:extLst>
                </a:gridCol>
                <a:gridCol w="748721">
                  <a:extLst>
                    <a:ext uri="{9D8B030D-6E8A-4147-A177-3AD203B41FA5}">
                      <a16:colId xmlns:a16="http://schemas.microsoft.com/office/drawing/2014/main" val="1663536807"/>
                    </a:ext>
                  </a:extLst>
                </a:gridCol>
                <a:gridCol w="1610210">
                  <a:extLst>
                    <a:ext uri="{9D8B030D-6E8A-4147-A177-3AD203B41FA5}">
                      <a16:colId xmlns:a16="http://schemas.microsoft.com/office/drawing/2014/main" val="3265864477"/>
                    </a:ext>
                  </a:extLst>
                </a:gridCol>
                <a:gridCol w="1187762">
                  <a:extLst>
                    <a:ext uri="{9D8B030D-6E8A-4147-A177-3AD203B41FA5}">
                      <a16:colId xmlns:a16="http://schemas.microsoft.com/office/drawing/2014/main" val="2629952783"/>
                    </a:ext>
                  </a:extLst>
                </a:gridCol>
                <a:gridCol w="1495703">
                  <a:extLst>
                    <a:ext uri="{9D8B030D-6E8A-4147-A177-3AD203B41FA5}">
                      <a16:colId xmlns:a16="http://schemas.microsoft.com/office/drawing/2014/main" val="2107268782"/>
                    </a:ext>
                  </a:extLst>
                </a:gridCol>
              </a:tblGrid>
              <a:tr h="320802">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24</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Dodatna pomoč in podpora učencem DDP</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0. ura</a:t>
                      </a:r>
                    </a:p>
                    <a:p>
                      <a:pPr>
                        <a:lnSpc>
                          <a:spcPct val="107000"/>
                        </a:lnSpc>
                        <a:spcAft>
                          <a:spcPts val="800"/>
                        </a:spcAft>
                      </a:pPr>
                      <a:r>
                        <a:rPr lang="sl-SI" sz="1200">
                          <a:effectLst/>
                        </a:rPr>
                        <a:t>(A in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gn="ctr">
                        <a:lnSpc>
                          <a:spcPct val="107000"/>
                        </a:lnSpc>
                        <a:spcAft>
                          <a:spcPts val="800"/>
                        </a:spcAft>
                      </a:pPr>
                      <a:r>
                        <a:rPr lang="sl-SI" sz="1200" dirty="0" smtClean="0">
                          <a:effectLst/>
                          <a:latin typeface="Calibri" panose="020F0502020204030204" pitchFamily="34" charset="0"/>
                          <a:ea typeface="Calibri" panose="020F0502020204030204" pitchFamily="34" charset="0"/>
                        </a:rPr>
                        <a:t>UČITELJ</a:t>
                      </a: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892905448"/>
                  </a:ext>
                </a:extLst>
              </a:tr>
              <a:tr h="320802">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25</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Gledališče</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4., 5., 6.</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2, 5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ponedeljek. 0.ura (4., 5.r)</a:t>
                      </a:r>
                    </a:p>
                    <a:p>
                      <a:pPr>
                        <a:lnSpc>
                          <a:spcPct val="107000"/>
                        </a:lnSpc>
                        <a:spcAft>
                          <a:spcPts val="800"/>
                        </a:spcAft>
                      </a:pPr>
                      <a:r>
                        <a:rPr lang="sl-SI" sz="1200">
                          <a:effectLst/>
                        </a:rPr>
                        <a:t>petek 0.ura (6.r)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438646958"/>
                  </a:ext>
                </a:extLst>
              </a:tr>
              <a:tr h="320802">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26</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DDP</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3.b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četrtek 0. </a:t>
                      </a:r>
                    </a:p>
                    <a:p>
                      <a:pPr>
                        <a:lnSpc>
                          <a:spcPct val="107000"/>
                        </a:lnSpc>
                        <a:spcAft>
                          <a:spcPts val="800"/>
                        </a:spcAft>
                      </a:pPr>
                      <a:r>
                        <a:rPr lang="sl-SI" sz="1200">
                          <a:effectLst/>
                        </a:rPr>
                        <a:t>ura (A in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870361872"/>
                  </a:ext>
                </a:extLst>
              </a:tr>
              <a:tr h="320802">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27</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Pravljice in izražanje</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1.triada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petek 0. </a:t>
                      </a:r>
                    </a:p>
                    <a:p>
                      <a:pPr>
                        <a:lnSpc>
                          <a:spcPct val="107000"/>
                        </a:lnSpc>
                        <a:spcAft>
                          <a:spcPts val="800"/>
                        </a:spcAft>
                      </a:pPr>
                      <a:r>
                        <a:rPr lang="sl-SI" sz="1200">
                          <a:effectLst/>
                        </a:rPr>
                        <a:t>ura (A in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465384962"/>
                  </a:ext>
                </a:extLst>
              </a:tr>
              <a:tr h="320802">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28</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Kultura prehranjevanja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3.b</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sreda 6.ura</a:t>
                      </a:r>
                    </a:p>
                    <a:p>
                      <a:pPr>
                        <a:lnSpc>
                          <a:spcPct val="107000"/>
                        </a:lnSpc>
                        <a:spcAft>
                          <a:spcPts val="800"/>
                        </a:spcAft>
                      </a:pPr>
                      <a:r>
                        <a:rPr lang="sl-SI" sz="1200">
                          <a:effectLst/>
                        </a:rPr>
                        <a:t>(A in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816268015"/>
                  </a:ext>
                </a:extLst>
              </a:tr>
              <a:tr h="122301">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29</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Učenje za uspešno opravljanje šolskih nalog</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 a + 6.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1</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četrtek,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321390554"/>
                  </a:ext>
                </a:extLst>
              </a:tr>
              <a:tr h="122301">
                <a:tc>
                  <a:txBody>
                    <a:bodyPr/>
                    <a:lstStyle/>
                    <a:p>
                      <a:pPr marL="0" lvl="0" indent="0" algn="ctr">
                        <a:lnSpc>
                          <a:spcPct val="107000"/>
                        </a:lnSpc>
                        <a:buFont typeface="+mj-lt"/>
                        <a:buNone/>
                      </a:pPr>
                      <a:r>
                        <a:rPr lang="sl-SI" sz="1200" dirty="0" smtClean="0">
                          <a:effectLst/>
                          <a:latin typeface="Calibri" panose="020F0502020204030204" pitchFamily="34" charset="0"/>
                          <a:ea typeface="Calibri" panose="020F0502020204030204" pitchFamily="34" charset="0"/>
                        </a:rPr>
                        <a:t>30</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Delo z digitalno tehnologijo</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6.-9. razred</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petek,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832992809"/>
                  </a:ext>
                </a:extLst>
              </a:tr>
              <a:tr h="320802">
                <a:tc>
                  <a:txBody>
                    <a:bodyPr/>
                    <a:lstStyle/>
                    <a:p>
                      <a:pPr marL="457200" indent="-228600">
                        <a:lnSpc>
                          <a:spcPct val="107000"/>
                        </a:lnSpc>
                        <a:spcAft>
                          <a:spcPts val="800"/>
                        </a:spcAft>
                      </a:pPr>
                      <a:r>
                        <a:rPr lang="sl-SI" sz="1200">
                          <a:effectLst/>
                        </a:rPr>
                        <a:t>31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Kulturno-umetnostna vzgoja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7.a, 7. b razred</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torek, 15.30</a:t>
                      </a:r>
                    </a:p>
                    <a:p>
                      <a:pPr>
                        <a:lnSpc>
                          <a:spcPct val="107000"/>
                        </a:lnSpc>
                        <a:spcAft>
                          <a:spcPts val="800"/>
                        </a:spcAft>
                      </a:pPr>
                      <a:r>
                        <a:rPr lang="sl-SI" sz="1200" dirty="0">
                          <a:effectLst/>
                        </a:rPr>
                        <a:t>(A in B urnik)</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 dogovoru</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592550832"/>
                  </a:ext>
                </a:extLst>
              </a:tr>
              <a:tr h="122301">
                <a:tc>
                  <a:txBody>
                    <a:bodyPr/>
                    <a:lstStyle/>
                    <a:p>
                      <a:pPr marL="457200" indent="-228600">
                        <a:lnSpc>
                          <a:spcPct val="107000"/>
                        </a:lnSpc>
                        <a:spcAft>
                          <a:spcPts val="800"/>
                        </a:spcAft>
                      </a:pPr>
                      <a:r>
                        <a:rPr lang="sl-SI" sz="1200">
                          <a:effectLst/>
                        </a:rPr>
                        <a:t>32</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pri učenju SLJ</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6.a+ 6.b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ponedeljek, 7.30 (A+B)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863617845"/>
                  </a:ext>
                </a:extLst>
              </a:tr>
              <a:tr h="320802">
                <a:tc>
                  <a:txBody>
                    <a:bodyPr/>
                    <a:lstStyle/>
                    <a:p>
                      <a:pPr marL="457200" indent="-228600">
                        <a:lnSpc>
                          <a:spcPct val="107000"/>
                        </a:lnSpc>
                        <a:spcAft>
                          <a:spcPts val="800"/>
                        </a:spcAft>
                      </a:pPr>
                      <a:r>
                        <a:rPr lang="sl-SI" sz="1200">
                          <a:effectLst/>
                        </a:rPr>
                        <a:t>33</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Priprava na tekmovanja,</a:t>
                      </a:r>
                    </a:p>
                    <a:p>
                      <a:pPr>
                        <a:lnSpc>
                          <a:spcPct val="107000"/>
                        </a:lnSpc>
                        <a:spcAft>
                          <a:spcPts val="800"/>
                        </a:spcAft>
                      </a:pPr>
                      <a:r>
                        <a:rPr lang="sl-SI" sz="1200">
                          <a:effectLst/>
                        </a:rPr>
                        <a:t>dodatna pomoč in podpora učencem</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5.b</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sreda B  0. ura</a:t>
                      </a:r>
                    </a:p>
                    <a:p>
                      <a:pPr>
                        <a:lnSpc>
                          <a:spcPct val="107000"/>
                        </a:lnSpc>
                        <a:spcAft>
                          <a:spcPts val="800"/>
                        </a:spcAft>
                      </a:pPr>
                      <a:r>
                        <a:rPr lang="sl-SI" sz="1200">
                          <a:effectLst/>
                        </a:rPr>
                        <a:t>sreda A  2.ura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464945749"/>
                  </a:ext>
                </a:extLst>
              </a:tr>
              <a:tr h="320802">
                <a:tc>
                  <a:txBody>
                    <a:bodyPr/>
                    <a:lstStyle/>
                    <a:p>
                      <a:pPr marL="457200" indent="-228600">
                        <a:lnSpc>
                          <a:spcPct val="107000"/>
                        </a:lnSpc>
                        <a:spcAft>
                          <a:spcPts val="800"/>
                        </a:spcAft>
                      </a:pPr>
                      <a:r>
                        <a:rPr lang="sl-SI" sz="1200">
                          <a:effectLst/>
                        </a:rPr>
                        <a:t>34</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Mladina in gore</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5. b + narava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skupaj več ur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sobota,</a:t>
                      </a:r>
                    </a:p>
                    <a:p>
                      <a:pPr>
                        <a:lnSpc>
                          <a:spcPct val="107000"/>
                        </a:lnSpc>
                        <a:spcAft>
                          <a:spcPts val="800"/>
                        </a:spcAft>
                      </a:pPr>
                      <a:r>
                        <a:rPr lang="sl-SI" sz="1200">
                          <a:effectLst/>
                        </a:rPr>
                        <a:t>nedelja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467031028"/>
                  </a:ext>
                </a:extLst>
              </a:tr>
              <a:tr h="122301">
                <a:tc>
                  <a:txBody>
                    <a:bodyPr/>
                    <a:lstStyle/>
                    <a:p>
                      <a:pPr marL="457200" indent="-228600">
                        <a:lnSpc>
                          <a:spcPct val="107000"/>
                        </a:lnSpc>
                        <a:spcAft>
                          <a:spcPts val="800"/>
                        </a:spcAft>
                      </a:pPr>
                      <a:r>
                        <a:rPr lang="sl-SI" sz="1200">
                          <a:effectLst/>
                        </a:rPr>
                        <a:t>35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Logika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 - 9.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več ur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već terminov</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 tekmovanja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73663141"/>
                  </a:ext>
                </a:extLst>
              </a:tr>
              <a:tr h="122301">
                <a:tc>
                  <a:txBody>
                    <a:bodyPr/>
                    <a:lstStyle/>
                    <a:p>
                      <a:pPr marL="457200" indent="-228600">
                        <a:lnSpc>
                          <a:spcPct val="107000"/>
                        </a:lnSpc>
                        <a:spcAft>
                          <a:spcPts val="800"/>
                        </a:spcAft>
                      </a:pPr>
                      <a:r>
                        <a:rPr lang="sl-SI" sz="1200">
                          <a:effectLst/>
                        </a:rPr>
                        <a:t>36</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Šah</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3.</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ponedeljek 6.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4261984312"/>
                  </a:ext>
                </a:extLst>
              </a:tr>
              <a:tr h="122301">
                <a:tc>
                  <a:txBody>
                    <a:bodyPr/>
                    <a:lstStyle/>
                    <a:p>
                      <a:pPr marL="457200" indent="-228600">
                        <a:lnSpc>
                          <a:spcPct val="107000"/>
                        </a:lnSpc>
                        <a:spcAft>
                          <a:spcPts val="800"/>
                        </a:spcAft>
                      </a:pPr>
                      <a:r>
                        <a:rPr lang="sl-SI" sz="1200">
                          <a:effectLst/>
                        </a:rPr>
                        <a:t>37</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Šah</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 in 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840074781"/>
                  </a:ext>
                </a:extLst>
              </a:tr>
              <a:tr h="122301">
                <a:tc>
                  <a:txBody>
                    <a:bodyPr/>
                    <a:lstStyle/>
                    <a:p>
                      <a:pPr marL="457200" indent="-228600">
                        <a:lnSpc>
                          <a:spcPct val="107000"/>
                        </a:lnSpc>
                        <a:spcAft>
                          <a:spcPts val="800"/>
                        </a:spcAft>
                      </a:pPr>
                      <a:r>
                        <a:rPr lang="sl-SI" sz="1200">
                          <a:effectLst/>
                        </a:rPr>
                        <a:t>38</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Lego Robotika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 in 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 ali več</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še ni določeno</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 krompirjevih</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763928993"/>
                  </a:ext>
                </a:extLst>
              </a:tr>
              <a:tr h="122301">
                <a:tc>
                  <a:txBody>
                    <a:bodyPr/>
                    <a:lstStyle/>
                    <a:p>
                      <a:pPr marL="457200" indent="-228600">
                        <a:lnSpc>
                          <a:spcPct val="107000"/>
                        </a:lnSpc>
                        <a:spcAft>
                          <a:spcPts val="800"/>
                        </a:spcAft>
                      </a:pPr>
                      <a:r>
                        <a:rPr lang="sl-SI" sz="1200">
                          <a:effectLst/>
                        </a:rPr>
                        <a:t>39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Lego Robotika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 - 9.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 ali več</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še ni določeno</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 krompirjevih</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384331663"/>
                  </a:ext>
                </a:extLst>
              </a:tr>
              <a:tr h="122301">
                <a:tc>
                  <a:txBody>
                    <a:bodyPr/>
                    <a:lstStyle/>
                    <a:p>
                      <a:pPr marL="457200" indent="-228600">
                        <a:lnSpc>
                          <a:spcPct val="107000"/>
                        </a:lnSpc>
                        <a:spcAft>
                          <a:spcPts val="800"/>
                        </a:spcAft>
                      </a:pPr>
                      <a:r>
                        <a:rPr lang="sl-SI" sz="1200">
                          <a:effectLst/>
                        </a:rPr>
                        <a:t>40</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Programiranje</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 - 9.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 ali več</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še ni določeno</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 krompirjevih</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807909417"/>
                  </a:ext>
                </a:extLst>
              </a:tr>
              <a:tr h="122301">
                <a:tc>
                  <a:txBody>
                    <a:bodyPr/>
                    <a:lstStyle/>
                    <a:p>
                      <a:pPr marL="457200" indent="-228600">
                        <a:lnSpc>
                          <a:spcPct val="107000"/>
                        </a:lnSpc>
                        <a:spcAft>
                          <a:spcPts val="800"/>
                        </a:spcAft>
                      </a:pPr>
                      <a:r>
                        <a:rPr lang="sl-SI" sz="1200">
                          <a:effectLst/>
                        </a:rPr>
                        <a:t>41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Bober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 - 9.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več</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 dogovoru</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 tekmovanja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06234306"/>
                  </a:ext>
                </a:extLst>
              </a:tr>
              <a:tr h="717804">
                <a:tc>
                  <a:txBody>
                    <a:bodyPr/>
                    <a:lstStyle/>
                    <a:p>
                      <a:pPr marL="457200" indent="-228600">
                        <a:lnSpc>
                          <a:spcPct val="107000"/>
                        </a:lnSpc>
                        <a:spcAft>
                          <a:spcPts val="800"/>
                        </a:spcAft>
                      </a:pPr>
                      <a:r>
                        <a:rPr lang="sl-SI" sz="1200" dirty="0">
                          <a:effectLst/>
                        </a:rPr>
                        <a:t>42</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Hrvaščina 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5. razred</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sreda 7.30(A)</a:t>
                      </a:r>
                    </a:p>
                    <a:p>
                      <a:pPr>
                        <a:lnSpc>
                          <a:spcPct val="107000"/>
                        </a:lnSpc>
                        <a:spcAft>
                          <a:spcPts val="800"/>
                        </a:spcAft>
                      </a:pPr>
                      <a:r>
                        <a:rPr lang="sl-SI" sz="1200" dirty="0">
                          <a:effectLst/>
                        </a:rPr>
                        <a:t>petek 7.30  (A)</a:t>
                      </a:r>
                    </a:p>
                    <a:p>
                      <a:pPr>
                        <a:lnSpc>
                          <a:spcPct val="107000"/>
                        </a:lnSpc>
                        <a:spcAft>
                          <a:spcPts val="800"/>
                        </a:spcAft>
                      </a:pPr>
                      <a:r>
                        <a:rPr lang="sl-SI" sz="1200" dirty="0">
                          <a:effectLst/>
                        </a:rPr>
                        <a:t>torek 6. ura(B)</a:t>
                      </a:r>
                    </a:p>
                    <a:p>
                      <a:pPr>
                        <a:lnSpc>
                          <a:spcPct val="107000"/>
                        </a:lnSpc>
                        <a:spcAft>
                          <a:spcPts val="800"/>
                        </a:spcAft>
                      </a:pPr>
                      <a:r>
                        <a:rPr lang="sl-SI" sz="1200" dirty="0">
                          <a:effectLst/>
                        </a:rPr>
                        <a:t>sreda 7.30  (B)</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993684926"/>
                  </a:ext>
                </a:extLst>
              </a:tr>
            </a:tbl>
          </a:graphicData>
        </a:graphic>
      </p:graphicFrame>
    </p:spTree>
    <p:extLst>
      <p:ext uri="{BB962C8B-B14F-4D97-AF65-F5344CB8AC3E}">
        <p14:creationId xmlns:p14="http://schemas.microsoft.com/office/powerpoint/2010/main" val="628249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4028087821"/>
              </p:ext>
            </p:extLst>
          </p:nvPr>
        </p:nvGraphicFramePr>
        <p:xfrm>
          <a:off x="252357" y="845988"/>
          <a:ext cx="8540603" cy="6589903"/>
        </p:xfrm>
        <a:graphic>
          <a:graphicData uri="http://schemas.openxmlformats.org/drawingml/2006/table">
            <a:tbl>
              <a:tblPr bandRow="1">
                <a:tableStyleId>{5C22544A-7EE6-4342-B048-85BDC9FD1C3A}</a:tableStyleId>
              </a:tblPr>
              <a:tblGrid>
                <a:gridCol w="604233">
                  <a:extLst>
                    <a:ext uri="{9D8B030D-6E8A-4147-A177-3AD203B41FA5}">
                      <a16:colId xmlns:a16="http://schemas.microsoft.com/office/drawing/2014/main" val="1084094541"/>
                    </a:ext>
                  </a:extLst>
                </a:gridCol>
                <a:gridCol w="2370891">
                  <a:extLst>
                    <a:ext uri="{9D8B030D-6E8A-4147-A177-3AD203B41FA5}">
                      <a16:colId xmlns:a16="http://schemas.microsoft.com/office/drawing/2014/main" val="2832400888"/>
                    </a:ext>
                  </a:extLst>
                </a:gridCol>
                <a:gridCol w="893135">
                  <a:extLst>
                    <a:ext uri="{9D8B030D-6E8A-4147-A177-3AD203B41FA5}">
                      <a16:colId xmlns:a16="http://schemas.microsoft.com/office/drawing/2014/main" val="1350219179"/>
                    </a:ext>
                  </a:extLst>
                </a:gridCol>
                <a:gridCol w="480390">
                  <a:extLst>
                    <a:ext uri="{9D8B030D-6E8A-4147-A177-3AD203B41FA5}">
                      <a16:colId xmlns:a16="http://schemas.microsoft.com/office/drawing/2014/main" val="3062453747"/>
                    </a:ext>
                  </a:extLst>
                </a:gridCol>
                <a:gridCol w="1705424">
                  <a:extLst>
                    <a:ext uri="{9D8B030D-6E8A-4147-A177-3AD203B41FA5}">
                      <a16:colId xmlns:a16="http://schemas.microsoft.com/office/drawing/2014/main" val="2705367323"/>
                    </a:ext>
                  </a:extLst>
                </a:gridCol>
                <a:gridCol w="1100594">
                  <a:extLst>
                    <a:ext uri="{9D8B030D-6E8A-4147-A177-3AD203B41FA5}">
                      <a16:colId xmlns:a16="http://schemas.microsoft.com/office/drawing/2014/main" val="84896577"/>
                    </a:ext>
                  </a:extLst>
                </a:gridCol>
                <a:gridCol w="1385936">
                  <a:extLst>
                    <a:ext uri="{9D8B030D-6E8A-4147-A177-3AD203B41FA5}">
                      <a16:colId xmlns:a16="http://schemas.microsoft.com/office/drawing/2014/main" val="2020301950"/>
                    </a:ext>
                  </a:extLst>
                </a:gridCol>
              </a:tblGrid>
              <a:tr h="320802">
                <a:tc>
                  <a:txBody>
                    <a:bodyPr/>
                    <a:lstStyle/>
                    <a:p>
                      <a:pPr marL="457200" indent="-228600">
                        <a:lnSpc>
                          <a:spcPct val="107000"/>
                        </a:lnSpc>
                        <a:spcAft>
                          <a:spcPts val="800"/>
                        </a:spcAft>
                      </a:pPr>
                      <a:r>
                        <a:rPr lang="sl-SI" sz="1200" dirty="0">
                          <a:effectLst/>
                        </a:rPr>
                        <a:t>44</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Priprava na tekmovanja,</a:t>
                      </a:r>
                    </a:p>
                    <a:p>
                      <a:pPr>
                        <a:lnSpc>
                          <a:spcPct val="107000"/>
                        </a:lnSpc>
                        <a:spcAft>
                          <a:spcPts val="800"/>
                        </a:spcAft>
                      </a:pPr>
                      <a:r>
                        <a:rPr lang="sl-SI" sz="1200" dirty="0">
                          <a:effectLst/>
                        </a:rPr>
                        <a:t>dodatna pomoč in podpora učencem</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5. a</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ponedeljek A 0. ura</a:t>
                      </a:r>
                    </a:p>
                    <a:p>
                      <a:pPr>
                        <a:lnSpc>
                          <a:spcPct val="107000"/>
                        </a:lnSpc>
                        <a:spcAft>
                          <a:spcPts val="800"/>
                        </a:spcAft>
                      </a:pPr>
                      <a:r>
                        <a:rPr lang="sl-SI" sz="1200">
                          <a:effectLst/>
                        </a:rPr>
                        <a:t>torek A,B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059781564"/>
                  </a:ext>
                </a:extLst>
              </a:tr>
              <a:tr h="320802">
                <a:tc>
                  <a:txBody>
                    <a:bodyPr/>
                    <a:lstStyle/>
                    <a:p>
                      <a:pPr marL="228600">
                        <a:lnSpc>
                          <a:spcPct val="107000"/>
                        </a:lnSpc>
                        <a:spcAft>
                          <a:spcPts val="800"/>
                        </a:spcAft>
                      </a:pPr>
                      <a:r>
                        <a:rPr lang="sl-SI" sz="1200">
                          <a:effectLst/>
                        </a:rPr>
                        <a:t>45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Šolska skupnost </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marL="342900" lvl="0" indent="-342900">
                        <a:lnSpc>
                          <a:spcPct val="107000"/>
                        </a:lnSpc>
                        <a:spcAft>
                          <a:spcPts val="0"/>
                        </a:spcAft>
                        <a:buFont typeface="+mj-lt"/>
                        <a:buAutoNum type="arabicPeriod"/>
                      </a:pPr>
                      <a:r>
                        <a:rPr lang="sl-SI" sz="1200" u="none" strike="noStrike" dirty="0">
                          <a:effectLst/>
                        </a:rPr>
                        <a:t>- 9. r</a:t>
                      </a:r>
                      <a:endParaRPr lang="sl-SI" sz="1200" u="none" strike="noStrike" dirty="0">
                        <a:effectLst/>
                        <a:latin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1</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četrtek 7.30</a:t>
                      </a:r>
                    </a:p>
                    <a:p>
                      <a:pPr>
                        <a:lnSpc>
                          <a:spcPct val="107000"/>
                        </a:lnSpc>
                        <a:spcAft>
                          <a:spcPts val="800"/>
                        </a:spcAft>
                      </a:pPr>
                      <a:r>
                        <a:rPr lang="sl-SI" sz="1200" dirty="0">
                          <a:effectLst/>
                        </a:rPr>
                        <a:t>enkrat ali dvakrat mesečno </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378724484"/>
                  </a:ext>
                </a:extLst>
              </a:tr>
              <a:tr h="122301">
                <a:tc>
                  <a:txBody>
                    <a:bodyPr/>
                    <a:lstStyle/>
                    <a:p>
                      <a:pPr marL="457200" indent="-228600">
                        <a:lnSpc>
                          <a:spcPct val="107000"/>
                        </a:lnSpc>
                        <a:spcAft>
                          <a:spcPts val="800"/>
                        </a:spcAft>
                      </a:pPr>
                      <a:r>
                        <a:rPr lang="sl-SI" sz="1200">
                          <a:effectLst/>
                        </a:rPr>
                        <a:t>46</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Učenje za uspešno opravljanje šolskih in domačih nalog </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 r. - 9.r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torek ( A in B urnik) 7.30-8.15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740166382"/>
                  </a:ext>
                </a:extLst>
              </a:tr>
              <a:tr h="717804">
                <a:tc>
                  <a:txBody>
                    <a:bodyPr/>
                    <a:lstStyle/>
                    <a:p>
                      <a:pPr marL="457200" indent="-228600">
                        <a:lnSpc>
                          <a:spcPct val="107000"/>
                        </a:lnSpc>
                        <a:spcAft>
                          <a:spcPts val="800"/>
                        </a:spcAft>
                      </a:pPr>
                      <a:r>
                        <a:rPr lang="sl-SI" sz="1200">
                          <a:effectLst/>
                        </a:rPr>
                        <a:t>47</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NEMŠČINA drugi jezik</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 a, 6.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A: </a:t>
                      </a:r>
                      <a:r>
                        <a:rPr lang="sl-SI" sz="1200" dirty="0" err="1">
                          <a:effectLst/>
                        </a:rPr>
                        <a:t>pon</a:t>
                      </a:r>
                      <a:r>
                        <a:rPr lang="sl-SI" sz="1200" dirty="0">
                          <a:effectLst/>
                        </a:rPr>
                        <a:t> 7. 30 -8. 15</a:t>
                      </a:r>
                    </a:p>
                    <a:p>
                      <a:pPr>
                        <a:lnSpc>
                          <a:spcPct val="107000"/>
                        </a:lnSpc>
                        <a:spcAft>
                          <a:spcPts val="800"/>
                        </a:spcAft>
                      </a:pPr>
                      <a:r>
                        <a:rPr lang="sl-SI" sz="1200" dirty="0">
                          <a:effectLst/>
                        </a:rPr>
                        <a:t>tor: 13.45 - 14. 30</a:t>
                      </a:r>
                    </a:p>
                    <a:p>
                      <a:pPr>
                        <a:lnSpc>
                          <a:spcPct val="107000"/>
                        </a:lnSpc>
                        <a:spcAft>
                          <a:spcPts val="800"/>
                        </a:spcAft>
                      </a:pPr>
                      <a:r>
                        <a:rPr lang="sl-SI" sz="1200" dirty="0">
                          <a:effectLst/>
                        </a:rPr>
                        <a:t>B: </a:t>
                      </a:r>
                      <a:r>
                        <a:rPr lang="sl-SI" sz="1200" dirty="0" err="1">
                          <a:effectLst/>
                        </a:rPr>
                        <a:t>pon</a:t>
                      </a:r>
                      <a:r>
                        <a:rPr lang="sl-SI" sz="1200" dirty="0">
                          <a:effectLst/>
                        </a:rPr>
                        <a:t> 7. 30 -8. 15</a:t>
                      </a:r>
                    </a:p>
                    <a:p>
                      <a:pPr>
                        <a:lnSpc>
                          <a:spcPct val="107000"/>
                        </a:lnSpc>
                        <a:spcAft>
                          <a:spcPts val="800"/>
                        </a:spcAft>
                      </a:pPr>
                      <a:r>
                        <a:rPr lang="sl-SI" sz="1200" dirty="0">
                          <a:effectLst/>
                        </a:rPr>
                        <a:t>tor: 12. 55 - 13.40</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 </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169658712"/>
                  </a:ext>
                </a:extLst>
              </a:tr>
              <a:tr h="519303">
                <a:tc>
                  <a:txBody>
                    <a:bodyPr/>
                    <a:lstStyle/>
                    <a:p>
                      <a:pPr marL="457200" indent="-228600">
                        <a:lnSpc>
                          <a:spcPct val="107000"/>
                        </a:lnSpc>
                        <a:spcAft>
                          <a:spcPts val="800"/>
                        </a:spcAft>
                      </a:pPr>
                      <a:r>
                        <a:rPr lang="sl-SI" sz="1200">
                          <a:effectLst/>
                        </a:rPr>
                        <a:t>48</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LIKOVNO USTVARJANJE</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4.-9.R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2</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PON: 7:30-8:15</a:t>
                      </a:r>
                    </a:p>
                    <a:p>
                      <a:pPr>
                        <a:lnSpc>
                          <a:spcPct val="107000"/>
                        </a:lnSpc>
                        <a:spcAft>
                          <a:spcPts val="800"/>
                        </a:spcAft>
                      </a:pPr>
                      <a:r>
                        <a:rPr lang="sl-SI" sz="1200">
                          <a:effectLst/>
                        </a:rPr>
                        <a:t>SRE: 14:35-15:20</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ČETRTEK 7:30-8:15</a:t>
                      </a:r>
                    </a:p>
                    <a:p>
                      <a:pPr>
                        <a:lnSpc>
                          <a:spcPct val="107000"/>
                        </a:lnSpc>
                        <a:spcAft>
                          <a:spcPts val="800"/>
                        </a:spcAft>
                      </a:pPr>
                      <a:r>
                        <a:rPr lang="sl-SI" sz="1200">
                          <a:effectLst/>
                        </a:rPr>
                        <a:t>TOREK</a:t>
                      </a:r>
                    </a:p>
                    <a:p>
                      <a:pPr>
                        <a:lnSpc>
                          <a:spcPct val="107000"/>
                        </a:lnSpc>
                        <a:spcAft>
                          <a:spcPts val="800"/>
                        </a:spcAft>
                      </a:pPr>
                      <a:r>
                        <a:rPr lang="sl-SI" sz="1200">
                          <a:effectLst/>
                        </a:rPr>
                        <a:t>7:30-8:15</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762003600"/>
                  </a:ext>
                </a:extLst>
              </a:tr>
              <a:tr h="717804">
                <a:tc>
                  <a:txBody>
                    <a:bodyPr/>
                    <a:lstStyle/>
                    <a:p>
                      <a:pPr marL="457200" indent="-228600">
                        <a:lnSpc>
                          <a:spcPct val="107000"/>
                        </a:lnSpc>
                        <a:spcAft>
                          <a:spcPts val="800"/>
                        </a:spcAft>
                      </a:pPr>
                      <a:r>
                        <a:rPr lang="sl-SI" sz="1200">
                          <a:effectLst/>
                        </a:rPr>
                        <a:t>49</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PLES - FLAMENKO</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2.-8.r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pričetek novembra (15 ur)</a:t>
                      </a:r>
                    </a:p>
                    <a:p>
                      <a:pPr>
                        <a:lnSpc>
                          <a:spcPct val="107000"/>
                        </a:lnSpc>
                        <a:spcAft>
                          <a:spcPts val="800"/>
                        </a:spcAft>
                      </a:pPr>
                      <a:r>
                        <a:rPr lang="sl-SI" sz="1200" dirty="0">
                          <a:effectLst/>
                        </a:rPr>
                        <a:t>PONEDELJEK (A+B turnus)</a:t>
                      </a:r>
                    </a:p>
                    <a:p>
                      <a:pPr>
                        <a:lnSpc>
                          <a:spcPct val="107000"/>
                        </a:lnSpc>
                        <a:spcAft>
                          <a:spcPts val="800"/>
                        </a:spcAft>
                      </a:pPr>
                      <a:r>
                        <a:rPr lang="sl-SI" sz="1200" dirty="0">
                          <a:effectLst/>
                        </a:rPr>
                        <a:t>13.45-14.30 (7.ura)</a:t>
                      </a:r>
                    </a:p>
                    <a:p>
                      <a:pPr>
                        <a:lnSpc>
                          <a:spcPct val="107000"/>
                        </a:lnSpc>
                        <a:spcAft>
                          <a:spcPts val="800"/>
                        </a:spcAft>
                      </a:pPr>
                      <a:r>
                        <a:rPr lang="sl-SI" sz="1200" dirty="0">
                          <a:effectLst/>
                        </a:rPr>
                        <a:t> </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pričetek novembra (15 ur)</a:t>
                      </a:r>
                    </a:p>
                    <a:p>
                      <a:pPr>
                        <a:lnSpc>
                          <a:spcPct val="107000"/>
                        </a:lnSpc>
                        <a:spcAft>
                          <a:spcPts val="800"/>
                        </a:spcAft>
                      </a:pPr>
                      <a:r>
                        <a:rPr lang="sl-SI" sz="1200">
                          <a:effectLst/>
                        </a:rPr>
                        <a:t>SREDA (A+B turnus)</a:t>
                      </a:r>
                    </a:p>
                    <a:p>
                      <a:pPr>
                        <a:lnSpc>
                          <a:spcPct val="107000"/>
                        </a:lnSpc>
                        <a:spcAft>
                          <a:spcPts val="800"/>
                        </a:spcAft>
                      </a:pPr>
                      <a:r>
                        <a:rPr lang="sl-SI" sz="1200">
                          <a:effectLst/>
                        </a:rPr>
                        <a:t>13.45-14.30 (7.ura)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3575395610"/>
                  </a:ext>
                </a:extLst>
              </a:tr>
              <a:tr h="122301">
                <a:tc>
                  <a:txBody>
                    <a:bodyPr/>
                    <a:lstStyle/>
                    <a:p>
                      <a:pPr marL="457200" indent="-228600">
                        <a:lnSpc>
                          <a:spcPct val="107000"/>
                        </a:lnSpc>
                        <a:spcAft>
                          <a:spcPts val="800"/>
                        </a:spcAft>
                      </a:pPr>
                      <a:r>
                        <a:rPr lang="sl-SI" sz="1200" dirty="0" smtClean="0">
                          <a:effectLst/>
                        </a:rPr>
                        <a:t>50. </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Kuharske delavnice</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5.-9. RAZRED</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PO DOGOVORU</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 </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129850004"/>
                  </a:ext>
                </a:extLst>
              </a:tr>
              <a:tr h="122301">
                <a:tc>
                  <a:txBody>
                    <a:bodyPr/>
                    <a:lstStyle/>
                    <a:p>
                      <a:pPr marL="457200" indent="-228600">
                        <a:lnSpc>
                          <a:spcPct val="107000"/>
                        </a:lnSpc>
                        <a:spcAft>
                          <a:spcPts val="800"/>
                        </a:spcAft>
                      </a:pPr>
                      <a:r>
                        <a:rPr lang="sl-SI" sz="1200">
                          <a:effectLst/>
                        </a:rPr>
                        <a:t>51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Mladinski pevski zbor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6. - 9. R.</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3</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tor., čet., pet.,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684045367"/>
                  </a:ext>
                </a:extLst>
              </a:tr>
              <a:tr h="122301">
                <a:tc>
                  <a:txBody>
                    <a:bodyPr/>
                    <a:lstStyle/>
                    <a:p>
                      <a:pPr marL="457200" indent="-228600">
                        <a:lnSpc>
                          <a:spcPct val="107000"/>
                        </a:lnSpc>
                        <a:spcAft>
                          <a:spcPts val="800"/>
                        </a:spcAft>
                      </a:pPr>
                      <a:r>
                        <a:rPr lang="sl-SI" sz="1200">
                          <a:effectLst/>
                        </a:rPr>
                        <a:t>52</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Dodatna podpora in pomoč učencem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2. B</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1</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čet. 0. ura</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723293352"/>
                  </a:ext>
                </a:extLst>
              </a:tr>
              <a:tr h="122301">
                <a:tc>
                  <a:txBody>
                    <a:bodyPr/>
                    <a:lstStyle/>
                    <a:p>
                      <a:pPr marL="457200" indent="-228600">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a:effectLst/>
                        </a:rPr>
                        <a:t> </a:t>
                      </a:r>
                      <a:endParaRPr lang="sl-SI" sz="1200">
                        <a:effectLst/>
                        <a:latin typeface="Calibri" panose="020F0502020204030204" pitchFamily="34" charset="0"/>
                        <a:ea typeface="Calibri" panose="020F0502020204030204" pitchFamily="34" charset="0"/>
                      </a:endParaRPr>
                    </a:p>
                  </a:txBody>
                  <a:tcPr marL="8783" marR="8783" marT="0" marB="0"/>
                </a:tc>
                <a:tc>
                  <a:txBody>
                    <a:bodyPr/>
                    <a:lstStyle/>
                    <a:p>
                      <a:pPr>
                        <a:lnSpc>
                          <a:spcPct val="107000"/>
                        </a:lnSpc>
                        <a:spcAft>
                          <a:spcPts val="800"/>
                        </a:spcAft>
                      </a:pPr>
                      <a:r>
                        <a:rPr lang="sl-SI" sz="1200" dirty="0">
                          <a:effectLst/>
                        </a:rPr>
                        <a:t> </a:t>
                      </a: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2563772070"/>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368775651"/>
              </p:ext>
            </p:extLst>
          </p:nvPr>
        </p:nvGraphicFramePr>
        <p:xfrm>
          <a:off x="251520" y="19472"/>
          <a:ext cx="8540603" cy="1087628"/>
        </p:xfrm>
        <a:graphic>
          <a:graphicData uri="http://schemas.openxmlformats.org/drawingml/2006/table">
            <a:tbl>
              <a:tblPr bandRow="1">
                <a:tableStyleId>{5C22544A-7EE6-4342-B048-85BDC9FD1C3A}</a:tableStyleId>
              </a:tblPr>
              <a:tblGrid>
                <a:gridCol w="533062">
                  <a:extLst>
                    <a:ext uri="{9D8B030D-6E8A-4147-A177-3AD203B41FA5}">
                      <a16:colId xmlns:a16="http://schemas.microsoft.com/office/drawing/2014/main" val="4113573201"/>
                    </a:ext>
                  </a:extLst>
                </a:gridCol>
                <a:gridCol w="2442062">
                  <a:extLst>
                    <a:ext uri="{9D8B030D-6E8A-4147-A177-3AD203B41FA5}">
                      <a16:colId xmlns:a16="http://schemas.microsoft.com/office/drawing/2014/main" val="1651479484"/>
                    </a:ext>
                  </a:extLst>
                </a:gridCol>
                <a:gridCol w="893135">
                  <a:extLst>
                    <a:ext uri="{9D8B030D-6E8A-4147-A177-3AD203B41FA5}">
                      <a16:colId xmlns:a16="http://schemas.microsoft.com/office/drawing/2014/main" val="2411097209"/>
                    </a:ext>
                  </a:extLst>
                </a:gridCol>
                <a:gridCol w="481227">
                  <a:extLst>
                    <a:ext uri="{9D8B030D-6E8A-4147-A177-3AD203B41FA5}">
                      <a16:colId xmlns:a16="http://schemas.microsoft.com/office/drawing/2014/main" val="2435308046"/>
                    </a:ext>
                  </a:extLst>
                </a:gridCol>
                <a:gridCol w="1704587">
                  <a:extLst>
                    <a:ext uri="{9D8B030D-6E8A-4147-A177-3AD203B41FA5}">
                      <a16:colId xmlns:a16="http://schemas.microsoft.com/office/drawing/2014/main" val="2493402641"/>
                    </a:ext>
                  </a:extLst>
                </a:gridCol>
                <a:gridCol w="1100594">
                  <a:extLst>
                    <a:ext uri="{9D8B030D-6E8A-4147-A177-3AD203B41FA5}">
                      <a16:colId xmlns:a16="http://schemas.microsoft.com/office/drawing/2014/main" val="2319749621"/>
                    </a:ext>
                  </a:extLst>
                </a:gridCol>
                <a:gridCol w="1385936">
                  <a:extLst>
                    <a:ext uri="{9D8B030D-6E8A-4147-A177-3AD203B41FA5}">
                      <a16:colId xmlns:a16="http://schemas.microsoft.com/office/drawing/2014/main" val="2366275718"/>
                    </a:ext>
                  </a:extLst>
                </a:gridCol>
              </a:tblGrid>
              <a:tr h="725672">
                <a:tc>
                  <a:txBody>
                    <a:bodyPr/>
                    <a:lstStyle/>
                    <a:p>
                      <a:pPr marL="457200" lvl="0" indent="-228600" algn="l">
                        <a:lnSpc>
                          <a:spcPct val="107000"/>
                        </a:lnSpc>
                        <a:spcAft>
                          <a:spcPts val="800"/>
                        </a:spcAft>
                      </a:pPr>
                      <a:r>
                        <a:rPr lang="sl-SI" sz="1200" dirty="0">
                          <a:effectLst/>
                        </a:rPr>
                        <a:t>43</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lvl="0" algn="l">
                        <a:lnSpc>
                          <a:spcPct val="107000"/>
                        </a:lnSpc>
                        <a:spcAft>
                          <a:spcPts val="800"/>
                        </a:spcAft>
                      </a:pPr>
                      <a:r>
                        <a:rPr lang="sl-SI" sz="1200" dirty="0">
                          <a:effectLst/>
                        </a:rPr>
                        <a:t>Hrvaščina 2</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lvl="0" algn="l">
                        <a:lnSpc>
                          <a:spcPct val="107000"/>
                        </a:lnSpc>
                        <a:spcAft>
                          <a:spcPts val="800"/>
                        </a:spcAft>
                      </a:pPr>
                      <a:r>
                        <a:rPr lang="sl-SI" sz="1200" dirty="0">
                          <a:effectLst/>
                        </a:rPr>
                        <a:t>9. razred</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lvl="0" algn="l">
                        <a:lnSpc>
                          <a:spcPct val="107000"/>
                        </a:lnSpc>
                        <a:spcAft>
                          <a:spcPts val="800"/>
                        </a:spcAft>
                      </a:pPr>
                      <a:r>
                        <a:rPr lang="sl-SI" sz="1200" dirty="0">
                          <a:effectLst/>
                        </a:rPr>
                        <a:t>2</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lvl="0" algn="l">
                        <a:lnSpc>
                          <a:spcPct val="107000"/>
                        </a:lnSpc>
                        <a:spcAft>
                          <a:spcPts val="800"/>
                        </a:spcAft>
                      </a:pPr>
                      <a:r>
                        <a:rPr lang="sl-SI" sz="1200" dirty="0">
                          <a:effectLst/>
                        </a:rPr>
                        <a:t>sreda 6. ura(A)</a:t>
                      </a:r>
                    </a:p>
                    <a:p>
                      <a:pPr lvl="0" algn="l">
                        <a:lnSpc>
                          <a:spcPct val="107000"/>
                        </a:lnSpc>
                        <a:spcAft>
                          <a:spcPts val="800"/>
                        </a:spcAft>
                      </a:pPr>
                      <a:r>
                        <a:rPr lang="sl-SI" sz="1200" dirty="0">
                          <a:effectLst/>
                        </a:rPr>
                        <a:t>petek 6. ura(A)</a:t>
                      </a:r>
                    </a:p>
                    <a:p>
                      <a:pPr lvl="0" algn="l">
                        <a:lnSpc>
                          <a:spcPct val="107000"/>
                        </a:lnSpc>
                        <a:spcAft>
                          <a:spcPts val="800"/>
                        </a:spcAft>
                      </a:pPr>
                      <a:r>
                        <a:rPr lang="sl-SI" sz="1200" dirty="0">
                          <a:effectLst/>
                        </a:rPr>
                        <a:t>četrtek 6.(B)</a:t>
                      </a:r>
                    </a:p>
                    <a:p>
                      <a:pPr lvl="0" algn="l">
                        <a:lnSpc>
                          <a:spcPct val="107000"/>
                        </a:lnSpc>
                        <a:spcAft>
                          <a:spcPts val="800"/>
                        </a:spcAft>
                      </a:pPr>
                      <a:r>
                        <a:rPr lang="sl-SI" sz="1200" dirty="0">
                          <a:effectLst/>
                        </a:rPr>
                        <a:t>petek 7.30 (B)</a:t>
                      </a: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lvl="0" algn="l">
                        <a:lnSpc>
                          <a:spcPct val="107000"/>
                        </a:lnSpc>
                        <a:spcAft>
                          <a:spcPts val="800"/>
                        </a:spcAft>
                      </a:pPr>
                      <a:endParaRPr lang="sl-SI" sz="1200" dirty="0">
                        <a:effectLst/>
                        <a:latin typeface="Calibri" panose="020F0502020204030204" pitchFamily="34" charset="0"/>
                        <a:ea typeface="Calibri" panose="020F0502020204030204" pitchFamily="34" charset="0"/>
                      </a:endParaRPr>
                    </a:p>
                  </a:txBody>
                  <a:tcPr marL="8783" marR="8783" marT="0" marB="0"/>
                </a:tc>
                <a:tc>
                  <a:txBody>
                    <a:bodyPr/>
                    <a:lstStyle/>
                    <a:p>
                      <a:pPr lvl="0" algn="l">
                        <a:lnSpc>
                          <a:spcPct val="107000"/>
                        </a:lnSpc>
                        <a:spcAft>
                          <a:spcPts val="800"/>
                        </a:spcAft>
                      </a:pPr>
                      <a:r>
                        <a:rPr lang="sl-SI" sz="1200" dirty="0" smtClean="0">
                          <a:effectLst/>
                          <a:latin typeface="Calibri" panose="020F0502020204030204" pitchFamily="34" charset="0"/>
                          <a:ea typeface="Calibri" panose="020F0502020204030204" pitchFamily="34" charset="0"/>
                        </a:rPr>
                        <a:t>UČITELJ</a:t>
                      </a:r>
                      <a:endParaRPr lang="sl-SI" sz="1200" dirty="0">
                        <a:effectLst/>
                        <a:latin typeface="Calibri" panose="020F0502020204030204" pitchFamily="34" charset="0"/>
                        <a:ea typeface="Calibri" panose="020F0502020204030204" pitchFamily="34" charset="0"/>
                      </a:endParaRPr>
                    </a:p>
                  </a:txBody>
                  <a:tcPr marL="8783" marR="8783" marT="0" marB="0"/>
                </a:tc>
                <a:extLst>
                  <a:ext uri="{0D108BD9-81ED-4DB2-BD59-A6C34878D82A}">
                    <a16:rowId xmlns:a16="http://schemas.microsoft.com/office/drawing/2014/main" val="1755955886"/>
                  </a:ext>
                </a:extLst>
              </a:tr>
            </a:tbl>
          </a:graphicData>
        </a:graphic>
      </p:graphicFrame>
    </p:spTree>
    <p:extLst>
      <p:ext uri="{BB962C8B-B14F-4D97-AF65-F5344CB8AC3E}">
        <p14:creationId xmlns:p14="http://schemas.microsoft.com/office/powerpoint/2010/main" val="1299259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idx="1"/>
            <p:extLst>
              <p:ext uri="{D42A27DB-BD31-4B8C-83A1-F6EECF244321}">
                <p14:modId xmlns:p14="http://schemas.microsoft.com/office/powerpoint/2010/main" val="742966049"/>
              </p:ext>
            </p:extLst>
          </p:nvPr>
        </p:nvGraphicFramePr>
        <p:xfrm>
          <a:off x="167463" y="620688"/>
          <a:ext cx="6886130" cy="5254029"/>
        </p:xfrm>
        <a:graphic>
          <a:graphicData uri="http://schemas.openxmlformats.org/drawingml/2006/table">
            <a:tbl>
              <a:tblPr firstRow="1" firstCol="1" bandRow="1">
                <a:tableStyleId>{5C22544A-7EE6-4342-B048-85BDC9FD1C3A}</a:tableStyleId>
              </a:tblPr>
              <a:tblGrid>
                <a:gridCol w="1737026">
                  <a:extLst>
                    <a:ext uri="{9D8B030D-6E8A-4147-A177-3AD203B41FA5}">
                      <a16:colId xmlns:a16="http://schemas.microsoft.com/office/drawing/2014/main" val="3136420409"/>
                    </a:ext>
                  </a:extLst>
                </a:gridCol>
                <a:gridCol w="1947431">
                  <a:extLst>
                    <a:ext uri="{9D8B030D-6E8A-4147-A177-3AD203B41FA5}">
                      <a16:colId xmlns:a16="http://schemas.microsoft.com/office/drawing/2014/main" val="2513420191"/>
                    </a:ext>
                  </a:extLst>
                </a:gridCol>
                <a:gridCol w="1080120">
                  <a:extLst>
                    <a:ext uri="{9D8B030D-6E8A-4147-A177-3AD203B41FA5}">
                      <a16:colId xmlns:a16="http://schemas.microsoft.com/office/drawing/2014/main" val="2352001467"/>
                    </a:ext>
                  </a:extLst>
                </a:gridCol>
                <a:gridCol w="720080">
                  <a:extLst>
                    <a:ext uri="{9D8B030D-6E8A-4147-A177-3AD203B41FA5}">
                      <a16:colId xmlns:a16="http://schemas.microsoft.com/office/drawing/2014/main" val="2095236695"/>
                    </a:ext>
                  </a:extLst>
                </a:gridCol>
                <a:gridCol w="720080">
                  <a:extLst>
                    <a:ext uri="{9D8B030D-6E8A-4147-A177-3AD203B41FA5}">
                      <a16:colId xmlns:a16="http://schemas.microsoft.com/office/drawing/2014/main" val="3793341078"/>
                    </a:ext>
                  </a:extLst>
                </a:gridCol>
                <a:gridCol w="681393">
                  <a:extLst>
                    <a:ext uri="{9D8B030D-6E8A-4147-A177-3AD203B41FA5}">
                      <a16:colId xmlns:a16="http://schemas.microsoft.com/office/drawing/2014/main" val="980173568"/>
                    </a:ext>
                  </a:extLst>
                </a:gridCol>
              </a:tblGrid>
              <a:tr h="342424">
                <a:tc gridSpan="2">
                  <a:txBody>
                    <a:bodyPr/>
                    <a:lstStyle/>
                    <a:p>
                      <a:pPr>
                        <a:lnSpc>
                          <a:spcPct val="107000"/>
                        </a:lnSpc>
                        <a:spcAft>
                          <a:spcPts val="0"/>
                        </a:spcAft>
                      </a:pPr>
                      <a:r>
                        <a:rPr lang="sl-SI" sz="1100" dirty="0">
                          <a:solidFill>
                            <a:schemeClr val="tx1"/>
                          </a:solidFill>
                          <a:effectLst/>
                        </a:rPr>
                        <a:t>Področje: Gibanje in zdravje za dobro telesno in duševno počutje</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hMerge="1">
                  <a:txBody>
                    <a:bodyPr/>
                    <a:lstStyle/>
                    <a:p>
                      <a:endParaRPr lang="sl-SI"/>
                    </a:p>
                  </a:txBody>
                  <a:tcPr/>
                </a:tc>
                <a:tc>
                  <a:txBody>
                    <a:bodyPr/>
                    <a:lstStyle/>
                    <a:p>
                      <a:pPr>
                        <a:lnSpc>
                          <a:spcPct val="107000"/>
                        </a:lnSpc>
                        <a:spcAft>
                          <a:spcPts val="0"/>
                        </a:spcAft>
                      </a:pPr>
                      <a:r>
                        <a:rPr lang="sl-SI" sz="1100" dirty="0">
                          <a:solidFill>
                            <a:schemeClr val="tx1"/>
                          </a:solidFill>
                          <a:effectLst/>
                        </a:rPr>
                        <a:t>Skupno število ur</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gn="ctr">
                        <a:lnSpc>
                          <a:spcPct val="107000"/>
                        </a:lnSpc>
                        <a:spcAft>
                          <a:spcPts val="0"/>
                        </a:spcAft>
                      </a:pPr>
                      <a:r>
                        <a:rPr lang="sl-SI" sz="1100" dirty="0">
                          <a:solidFill>
                            <a:schemeClr val="tx1"/>
                          </a:solidFill>
                          <a:effectLst/>
                        </a:rPr>
                        <a:t>2294</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gn="ctr">
                        <a:lnSpc>
                          <a:spcPct val="107000"/>
                        </a:lnSpc>
                        <a:spcAft>
                          <a:spcPts val="0"/>
                        </a:spcAft>
                      </a:pPr>
                      <a:r>
                        <a:rPr lang="sl-SI" sz="1100" dirty="0">
                          <a:solidFill>
                            <a:schemeClr val="tx1"/>
                          </a:solidFill>
                          <a:effectLst/>
                        </a:rPr>
                        <a:t>69,5</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pPr>
                      <a:endParaRPr lang="sl-SI" sz="1100" dirty="0">
                        <a:solidFill>
                          <a:schemeClr val="tx1"/>
                        </a:solidFill>
                        <a:effectLst/>
                        <a:latin typeface="Calibri" panose="020F0502020204030204" pitchFamily="34" charset="0"/>
                        <a:cs typeface="Times New Roman" panose="02020603050405020304" pitchFamily="18" charset="0"/>
                      </a:endParaRPr>
                    </a:p>
                  </a:txBody>
                  <a:tcPr marL="12667" marR="12667" marT="0" marB="0" anchor="b">
                    <a:solidFill>
                      <a:srgbClr val="FFC000"/>
                    </a:solidFill>
                  </a:tcPr>
                </a:tc>
                <a:extLst>
                  <a:ext uri="{0D108BD9-81ED-4DB2-BD59-A6C34878D82A}">
                    <a16:rowId xmlns:a16="http://schemas.microsoft.com/office/drawing/2014/main" val="4275330872"/>
                  </a:ext>
                </a:extLst>
              </a:tr>
              <a:tr h="226205">
                <a:tc>
                  <a:txBody>
                    <a:bodyPr/>
                    <a:lstStyle/>
                    <a:p>
                      <a:pPr>
                        <a:lnSpc>
                          <a:spcPct val="107000"/>
                        </a:lnSpc>
                      </a:pPr>
                      <a:endParaRPr lang="sl-SI" sz="1100" dirty="0">
                        <a:solidFill>
                          <a:schemeClr val="tx1"/>
                        </a:solidFill>
                        <a:effectLst/>
                        <a:latin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363699910"/>
                  </a:ext>
                </a:extLst>
              </a:tr>
              <a:tr h="235253">
                <a:tc>
                  <a:txBody>
                    <a:bodyPr/>
                    <a:lstStyle/>
                    <a:p>
                      <a:pPr>
                        <a:lnSpc>
                          <a:spcPct val="107000"/>
                        </a:lnSpc>
                        <a:spcAft>
                          <a:spcPts val="0"/>
                        </a:spcAft>
                      </a:pPr>
                      <a:r>
                        <a:rPr lang="sl-SI" sz="1100" dirty="0">
                          <a:solidFill>
                            <a:srgbClr val="C00000"/>
                          </a:solidFill>
                          <a:effectLst/>
                        </a:rPr>
                        <a:t>Sklop: Gibanje</a:t>
                      </a:r>
                      <a:endParaRPr lang="sl-SI"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pPr>
                      <a:endParaRPr lang="sl-SI" sz="1100">
                        <a:effectLst/>
                        <a:latin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3520263140"/>
                  </a:ext>
                </a:extLst>
              </a:tr>
              <a:tr h="513636">
                <a:tc>
                  <a:txBody>
                    <a:bodyPr/>
                    <a:lstStyle/>
                    <a:p>
                      <a:pPr>
                        <a:lnSpc>
                          <a:spcPct val="107000"/>
                        </a:lnSpc>
                        <a:spcAft>
                          <a:spcPts val="0"/>
                        </a:spcAft>
                      </a:pPr>
                      <a:r>
                        <a:rPr lang="sl-SI" sz="1100" dirty="0">
                          <a:solidFill>
                            <a:srgbClr val="C00000"/>
                          </a:solidFill>
                          <a:effectLst/>
                        </a:rPr>
                        <a:t>Predlagane vsebine</a:t>
                      </a:r>
                      <a:endParaRPr lang="sl-SI"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dirty="0">
                          <a:solidFill>
                            <a:srgbClr val="C00000"/>
                          </a:solidFill>
                          <a:effectLst/>
                        </a:rPr>
                        <a:t>Ponujene/izvedene dejavnosti</a:t>
                      </a:r>
                      <a:endParaRPr lang="sl-SI"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solidFill>
                            <a:srgbClr val="C00000"/>
                          </a:solidFill>
                          <a:effectLst/>
                        </a:rPr>
                        <a:t>Časovna razporeditev v šolskem letu</a:t>
                      </a:r>
                      <a:endParaRPr lang="sl-SI"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nSpc>
                          <a:spcPct val="107000"/>
                        </a:lnSpc>
                        <a:spcAft>
                          <a:spcPts val="0"/>
                        </a:spcAft>
                      </a:pPr>
                      <a:r>
                        <a:rPr lang="sl-SI" sz="1100" dirty="0">
                          <a:solidFill>
                            <a:srgbClr val="C00000"/>
                          </a:solidFill>
                          <a:effectLst/>
                        </a:rPr>
                        <a:t>Letni fond ur</a:t>
                      </a:r>
                      <a:endParaRPr lang="sl-SI"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solidFill>
                            <a:srgbClr val="C00000"/>
                          </a:solidFill>
                          <a:effectLst/>
                        </a:rPr>
                        <a:t>VIO</a:t>
                      </a:r>
                      <a:endParaRPr lang="sl-SI"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r>
                        <a:rPr lang="sl-SI" sz="1200" dirty="0" smtClean="0">
                          <a:solidFill>
                            <a:srgbClr val="C00000"/>
                          </a:solidFill>
                        </a:rPr>
                        <a:t>Učitelj </a:t>
                      </a:r>
                      <a:endParaRPr lang="sl-SI" sz="1200" dirty="0">
                        <a:solidFill>
                          <a:srgbClr val="C00000"/>
                        </a:solidFill>
                      </a:endParaRPr>
                    </a:p>
                  </a:txBody>
                  <a:tcPr marL="12667" marR="12667" marT="0" marB="0" anchor="b"/>
                </a:tc>
                <a:extLst>
                  <a:ext uri="{0D108BD9-81ED-4DB2-BD59-A6C34878D82A}">
                    <a16:rowId xmlns:a16="http://schemas.microsoft.com/office/drawing/2014/main" val="534144668"/>
                  </a:ext>
                </a:extLst>
              </a:tr>
              <a:tr h="361927">
                <a:tc>
                  <a:txBody>
                    <a:bodyPr/>
                    <a:lstStyle/>
                    <a:p>
                      <a:pPr>
                        <a:lnSpc>
                          <a:spcPct val="107000"/>
                        </a:lnSpc>
                        <a:spcAft>
                          <a:spcPts val="0"/>
                        </a:spcAft>
                      </a:pPr>
                      <a:r>
                        <a:rPr lang="sl-SI" sz="1100" dirty="0">
                          <a:solidFill>
                            <a:schemeClr val="tx1"/>
                          </a:solidFill>
                          <a:effectLst/>
                        </a:rPr>
                        <a:t>Gibanje za izboljšanje gibalne učinkovitosti</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dirty="0">
                          <a:effectLst/>
                        </a:rPr>
                        <a:t>ŠŠT OŠ PP NIS - 7. do 9. razred</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dirty="0">
                          <a:effectLst/>
                        </a:rPr>
                        <a:t>25</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3.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3408459773"/>
                  </a:ext>
                </a:extLst>
              </a:tr>
              <a:tr h="180965">
                <a:tc>
                  <a:txBody>
                    <a:bodyPr/>
                    <a:lstStyle/>
                    <a:p>
                      <a:pPr>
                        <a:lnSpc>
                          <a:spcPct val="107000"/>
                        </a:lnSpc>
                        <a:spcAft>
                          <a:spcPts val="0"/>
                        </a:spcAft>
                      </a:pPr>
                      <a:r>
                        <a:rPr lang="sl-SI" sz="1100" dirty="0">
                          <a:solidFill>
                            <a:schemeClr val="tx1"/>
                          </a:solidFill>
                          <a:effectLst/>
                        </a:rPr>
                        <a:t>Ustvarjanje z gibanjem</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dirty="0">
                          <a:effectLst/>
                        </a:rPr>
                        <a:t>Ples in gledališče</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2</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50</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3.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1490076263"/>
                  </a:ext>
                </a:extLst>
              </a:tr>
              <a:tr h="180965">
                <a:tc>
                  <a:txBody>
                    <a:bodyPr/>
                    <a:lstStyle/>
                    <a:p>
                      <a:pPr>
                        <a:lnSpc>
                          <a:spcPct val="107000"/>
                        </a:lnSpc>
                        <a:spcAft>
                          <a:spcPts val="0"/>
                        </a:spcAft>
                      </a:pPr>
                      <a:r>
                        <a:rPr lang="sl-SI" sz="1100" dirty="0">
                          <a:solidFill>
                            <a:schemeClr val="tx1"/>
                          </a:solidFill>
                          <a:effectLst/>
                        </a:rPr>
                        <a:t>Ustvarjanje z gibanjem</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a:effectLst/>
                        </a:rPr>
                        <a:t>Šolski plesni festival</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25</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3.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656684554"/>
                  </a:ext>
                </a:extLst>
              </a:tr>
              <a:tr h="361927">
                <a:tc>
                  <a:txBody>
                    <a:bodyPr/>
                    <a:lstStyle/>
                    <a:p>
                      <a:pPr>
                        <a:lnSpc>
                          <a:spcPct val="107000"/>
                        </a:lnSpc>
                        <a:spcAft>
                          <a:spcPts val="0"/>
                        </a:spcAft>
                      </a:pPr>
                      <a:r>
                        <a:rPr lang="sl-SI" sz="1100" dirty="0">
                          <a:solidFill>
                            <a:schemeClr val="tx1"/>
                          </a:solidFill>
                          <a:effectLst/>
                        </a:rPr>
                        <a:t>Gibanje za izboljšanje gibalne učinkovitosti</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dirty="0">
                          <a:effectLst/>
                        </a:rPr>
                        <a:t>Sonček, Krpan</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25</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 in 2.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1194287648"/>
                  </a:ext>
                </a:extLst>
              </a:tr>
              <a:tr h="180965">
                <a:tc>
                  <a:txBody>
                    <a:bodyPr/>
                    <a:lstStyle/>
                    <a:p>
                      <a:pPr>
                        <a:lnSpc>
                          <a:spcPct val="107000"/>
                        </a:lnSpc>
                        <a:spcAft>
                          <a:spcPts val="0"/>
                        </a:spcAft>
                      </a:pPr>
                      <a:r>
                        <a:rPr lang="sl-SI" sz="1100" dirty="0">
                          <a:solidFill>
                            <a:schemeClr val="tx1"/>
                          </a:solidFill>
                          <a:effectLst/>
                        </a:rPr>
                        <a:t>Ustvarjanje z gibanjem</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a:effectLst/>
                        </a:rPr>
                        <a:t>Moderni ples, 3. r.</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dirty="0">
                          <a:effectLst/>
                        </a:rPr>
                        <a:t>25</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3843815870"/>
                  </a:ext>
                </a:extLst>
              </a:tr>
              <a:tr h="361927">
                <a:tc>
                  <a:txBody>
                    <a:bodyPr/>
                    <a:lstStyle/>
                    <a:p>
                      <a:pPr>
                        <a:lnSpc>
                          <a:spcPct val="107000"/>
                        </a:lnSpc>
                        <a:spcAft>
                          <a:spcPts val="0"/>
                        </a:spcAft>
                      </a:pPr>
                      <a:r>
                        <a:rPr lang="sl-SI" sz="1100" dirty="0">
                          <a:solidFill>
                            <a:schemeClr val="tx1"/>
                          </a:solidFill>
                          <a:effectLst/>
                        </a:rPr>
                        <a:t>Gibanje za dobro počutje, umiritev  in sprostitev</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a:effectLst/>
                        </a:rPr>
                        <a:t>ZŽS, 1. raz.</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38</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77853273"/>
                  </a:ext>
                </a:extLst>
              </a:tr>
              <a:tr h="361927">
                <a:tc>
                  <a:txBody>
                    <a:bodyPr/>
                    <a:lstStyle/>
                    <a:p>
                      <a:pPr>
                        <a:lnSpc>
                          <a:spcPct val="107000"/>
                        </a:lnSpc>
                        <a:spcAft>
                          <a:spcPts val="0"/>
                        </a:spcAft>
                      </a:pPr>
                      <a:r>
                        <a:rPr lang="sl-SI" sz="1100" dirty="0">
                          <a:solidFill>
                            <a:schemeClr val="tx1"/>
                          </a:solidFill>
                          <a:effectLst/>
                        </a:rPr>
                        <a:t>Gibanje za dobro počutje, umiritev  in sprostitev</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a:effectLst/>
                        </a:rPr>
                        <a:t>ZŽS, 1. raz.</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38</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3590231670"/>
                  </a:ext>
                </a:extLst>
              </a:tr>
              <a:tr h="353801">
                <a:tc>
                  <a:txBody>
                    <a:bodyPr/>
                    <a:lstStyle/>
                    <a:p>
                      <a:pPr>
                        <a:lnSpc>
                          <a:spcPct val="107000"/>
                        </a:lnSpc>
                        <a:spcAft>
                          <a:spcPts val="0"/>
                        </a:spcAft>
                      </a:pPr>
                      <a:r>
                        <a:rPr lang="sl-SI" sz="1100" dirty="0">
                          <a:solidFill>
                            <a:schemeClr val="tx1"/>
                          </a:solidFill>
                          <a:effectLst/>
                        </a:rPr>
                        <a:t>Gibanje za dobro počutje, umiritev  in sprostitev</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dirty="0">
                          <a:effectLst/>
                        </a:rPr>
                        <a:t>ZŽS, 7., 8., 9. raz.</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2</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38</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3.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1025543627"/>
                  </a:ext>
                </a:extLst>
              </a:tr>
              <a:tr h="353801">
                <a:tc>
                  <a:txBody>
                    <a:bodyPr/>
                    <a:lstStyle/>
                    <a:p>
                      <a:pPr>
                        <a:lnSpc>
                          <a:spcPct val="107000"/>
                        </a:lnSpc>
                        <a:spcAft>
                          <a:spcPts val="0"/>
                        </a:spcAft>
                      </a:pPr>
                      <a:r>
                        <a:rPr lang="sl-SI" sz="1100" dirty="0">
                          <a:solidFill>
                            <a:schemeClr val="tx1"/>
                          </a:solidFill>
                          <a:effectLst/>
                        </a:rPr>
                        <a:t>Gibanje za dobro počutje, umiritev  in sprostitev</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a:effectLst/>
                        </a:rPr>
                        <a:t>ZŽS, 7., 8., 9. raz.</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38</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3.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121972386"/>
                  </a:ext>
                </a:extLst>
              </a:tr>
              <a:tr h="353801">
                <a:tc>
                  <a:txBody>
                    <a:bodyPr/>
                    <a:lstStyle/>
                    <a:p>
                      <a:pPr>
                        <a:lnSpc>
                          <a:spcPct val="107000"/>
                        </a:lnSpc>
                        <a:spcAft>
                          <a:spcPts val="0"/>
                        </a:spcAft>
                      </a:pPr>
                      <a:r>
                        <a:rPr lang="sl-SI" sz="1100" dirty="0">
                          <a:solidFill>
                            <a:schemeClr val="tx1"/>
                          </a:solidFill>
                          <a:effectLst/>
                        </a:rPr>
                        <a:t>Korektivna vadba</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a:effectLst/>
                        </a:rPr>
                        <a:t>ZŽS,OŠ PP NIS</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2</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25</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 2. in 3.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3753179351"/>
                  </a:ext>
                </a:extLst>
              </a:tr>
              <a:tr h="190013">
                <a:tc>
                  <a:txBody>
                    <a:bodyPr/>
                    <a:lstStyle/>
                    <a:p>
                      <a:pPr>
                        <a:lnSpc>
                          <a:spcPct val="107000"/>
                        </a:lnSpc>
                        <a:spcAft>
                          <a:spcPts val="0"/>
                        </a:spcAft>
                      </a:pPr>
                      <a:r>
                        <a:rPr lang="sl-SI" sz="1100" dirty="0">
                          <a:solidFill>
                            <a:schemeClr val="tx1"/>
                          </a:solidFill>
                          <a:effectLst/>
                        </a:rPr>
                        <a:t>Ustvarjanje z gibanjem</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a:effectLst/>
                        </a:rPr>
                        <a:t>Šport, 6. razred</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2</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a:effectLst/>
                        </a:rPr>
                        <a:t>60</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2.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a:p>
                  </a:txBody>
                  <a:tcPr marL="12667" marR="12667" marT="0" marB="0" anchor="b"/>
                </a:tc>
                <a:extLst>
                  <a:ext uri="{0D108BD9-81ED-4DB2-BD59-A6C34878D82A}">
                    <a16:rowId xmlns:a16="http://schemas.microsoft.com/office/drawing/2014/main" val="913717118"/>
                  </a:ext>
                </a:extLst>
              </a:tr>
              <a:tr h="190013">
                <a:tc>
                  <a:txBody>
                    <a:bodyPr/>
                    <a:lstStyle/>
                    <a:p>
                      <a:pPr>
                        <a:lnSpc>
                          <a:spcPct val="107000"/>
                        </a:lnSpc>
                        <a:spcAft>
                          <a:spcPts val="0"/>
                        </a:spcAft>
                      </a:pPr>
                      <a:r>
                        <a:rPr lang="sl-SI" sz="1100" dirty="0">
                          <a:solidFill>
                            <a:schemeClr val="tx1"/>
                          </a:solidFill>
                          <a:effectLst/>
                        </a:rPr>
                        <a:t>Ustvarjanje z gibanjem</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solidFill>
                      <a:srgbClr val="FFC000"/>
                    </a:solidFill>
                  </a:tcPr>
                </a:tc>
                <a:tc>
                  <a:txBody>
                    <a:bodyPr/>
                    <a:lstStyle/>
                    <a:p>
                      <a:pPr>
                        <a:lnSpc>
                          <a:spcPct val="107000"/>
                        </a:lnSpc>
                        <a:spcAft>
                          <a:spcPts val="0"/>
                        </a:spcAft>
                      </a:pPr>
                      <a:r>
                        <a:rPr lang="sl-SI" sz="1100" dirty="0">
                          <a:effectLst/>
                        </a:rPr>
                        <a:t>Šport, 4., 5. razred</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1</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r">
                        <a:lnSpc>
                          <a:spcPct val="107000"/>
                        </a:lnSpc>
                        <a:spcAft>
                          <a:spcPts val="0"/>
                        </a:spcAft>
                      </a:pPr>
                      <a:r>
                        <a:rPr lang="sl-SI" sz="1100" dirty="0">
                          <a:effectLst/>
                        </a:rPr>
                        <a:t>30</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pPr algn="ctr">
                        <a:lnSpc>
                          <a:spcPct val="107000"/>
                        </a:lnSpc>
                        <a:spcAft>
                          <a:spcPts val="0"/>
                        </a:spcAft>
                      </a:pPr>
                      <a:r>
                        <a:rPr lang="sl-SI" sz="1100" dirty="0">
                          <a:effectLst/>
                        </a:rPr>
                        <a:t>2. VIO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tc>
                  <a:txBody>
                    <a:bodyPr/>
                    <a:lstStyle/>
                    <a:p>
                      <a:endParaRPr lang="sl-SI" dirty="0"/>
                    </a:p>
                  </a:txBody>
                  <a:tcPr marL="12667" marR="12667" marT="0" marB="0" anchor="b"/>
                </a:tc>
                <a:extLst>
                  <a:ext uri="{0D108BD9-81ED-4DB2-BD59-A6C34878D82A}">
                    <a16:rowId xmlns:a16="http://schemas.microsoft.com/office/drawing/2014/main" val="3075755669"/>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849578694"/>
              </p:ext>
            </p:extLst>
          </p:nvPr>
        </p:nvGraphicFramePr>
        <p:xfrm>
          <a:off x="7053593" y="629815"/>
          <a:ext cx="1835087" cy="5244901"/>
        </p:xfrm>
        <a:graphic>
          <a:graphicData uri="http://schemas.openxmlformats.org/drawingml/2006/table">
            <a:tbl>
              <a:tblPr firstRow="1" firstCol="1" bandRow="1">
                <a:tableStyleId>{5C22544A-7EE6-4342-B048-85BDC9FD1C3A}</a:tableStyleId>
              </a:tblPr>
              <a:tblGrid>
                <a:gridCol w="1835087">
                  <a:extLst>
                    <a:ext uri="{9D8B030D-6E8A-4147-A177-3AD203B41FA5}">
                      <a16:colId xmlns:a16="http://schemas.microsoft.com/office/drawing/2014/main" val="279668811"/>
                    </a:ext>
                  </a:extLst>
                </a:gridCol>
              </a:tblGrid>
              <a:tr h="369773">
                <a:tc>
                  <a:txBody>
                    <a:bodyPr/>
                    <a:lstStyle/>
                    <a:p>
                      <a:pPr>
                        <a:lnSpc>
                          <a:spcPct val="107000"/>
                        </a:lnSpc>
                      </a:pPr>
                      <a:endParaRPr lang="sl-SI" sz="1100" dirty="0">
                        <a:solidFill>
                          <a:schemeClr val="tx1"/>
                        </a:solidFill>
                        <a:effectLst/>
                        <a:latin typeface="Calibri" panose="020F0502020204030204" pitchFamily="34" charset="0"/>
                        <a:cs typeface="Times New Roman" panose="02020603050405020304" pitchFamily="18" charset="0"/>
                      </a:endParaRPr>
                    </a:p>
                  </a:txBody>
                  <a:tcPr marL="12667" marR="12667" marT="0" marB="0" anchor="b">
                    <a:solidFill>
                      <a:srgbClr val="FFC000"/>
                    </a:solidFill>
                  </a:tcPr>
                </a:tc>
                <a:extLst>
                  <a:ext uri="{0D108BD9-81ED-4DB2-BD59-A6C34878D82A}">
                    <a16:rowId xmlns:a16="http://schemas.microsoft.com/office/drawing/2014/main" val="1844624104"/>
                  </a:ext>
                </a:extLst>
              </a:tr>
              <a:tr h="259148">
                <a:tc>
                  <a:txBody>
                    <a:bodyPr/>
                    <a:lstStyle/>
                    <a:p>
                      <a:pPr>
                        <a:lnSpc>
                          <a:spcPct val="107000"/>
                        </a:lnSpc>
                      </a:pPr>
                      <a:endParaRPr lang="sl-SI" sz="1100">
                        <a:solidFill>
                          <a:schemeClr val="tx1"/>
                        </a:solidFill>
                        <a:effectLst/>
                        <a:latin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4163519660"/>
                  </a:ext>
                </a:extLst>
              </a:tr>
              <a:tr h="269513">
                <a:tc>
                  <a:txBody>
                    <a:bodyPr/>
                    <a:lstStyle/>
                    <a:p>
                      <a:pPr>
                        <a:lnSpc>
                          <a:spcPct val="107000"/>
                        </a:lnSpc>
                      </a:pPr>
                      <a:endParaRPr lang="sl-SI" sz="1100">
                        <a:solidFill>
                          <a:schemeClr val="tx1"/>
                        </a:solidFill>
                        <a:effectLst/>
                        <a:latin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3512953794"/>
                  </a:ext>
                </a:extLst>
              </a:tr>
              <a:tr h="414634">
                <a:tc>
                  <a:txBody>
                    <a:bodyPr/>
                    <a:lstStyle/>
                    <a:p>
                      <a:pPr>
                        <a:lnSpc>
                          <a:spcPct val="107000"/>
                        </a:lnSpc>
                        <a:spcAft>
                          <a:spcPts val="0"/>
                        </a:spcAft>
                      </a:pPr>
                      <a:r>
                        <a:rPr lang="sl-SI" sz="1100" dirty="0">
                          <a:solidFill>
                            <a:schemeClr val="tx1"/>
                          </a:solidFill>
                          <a:effectLst/>
                        </a:rPr>
                        <a:t>Staro poimenovanje dejavnosti</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213267470"/>
                  </a:ext>
                </a:extLst>
              </a:tr>
              <a:tr h="414634">
                <a:tc>
                  <a:txBody>
                    <a:bodyPr/>
                    <a:lstStyle/>
                    <a:p>
                      <a:pPr>
                        <a:lnSpc>
                          <a:spcPct val="107000"/>
                        </a:lnSpc>
                        <a:spcAft>
                          <a:spcPts val="0"/>
                        </a:spcAft>
                      </a:pPr>
                      <a:r>
                        <a:rPr lang="sl-SI" sz="1100" dirty="0">
                          <a:solidFill>
                            <a:schemeClr val="tx1"/>
                          </a:solidFill>
                          <a:effectLst/>
                        </a:rPr>
                        <a:t>Interesne dejavnosti</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2675367751"/>
                  </a:ext>
                </a:extLst>
              </a:tr>
              <a:tr h="207318">
                <a:tc>
                  <a:txBody>
                    <a:bodyPr/>
                    <a:lstStyle/>
                    <a:p>
                      <a:pPr>
                        <a:lnSpc>
                          <a:spcPct val="107000"/>
                        </a:lnSpc>
                        <a:spcAft>
                          <a:spcPts val="0"/>
                        </a:spcAft>
                      </a:pPr>
                      <a:r>
                        <a:rPr lang="sl-SI" sz="1100">
                          <a:solidFill>
                            <a:schemeClr val="tx1"/>
                          </a:solidFill>
                          <a:effectLst/>
                        </a:rPr>
                        <a:t>Interesne dejavnosti</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235986666"/>
                  </a:ext>
                </a:extLst>
              </a:tr>
              <a:tr h="207318">
                <a:tc>
                  <a:txBody>
                    <a:bodyPr/>
                    <a:lstStyle/>
                    <a:p>
                      <a:pPr>
                        <a:lnSpc>
                          <a:spcPct val="107000"/>
                        </a:lnSpc>
                        <a:spcAft>
                          <a:spcPts val="0"/>
                        </a:spcAft>
                      </a:pPr>
                      <a:r>
                        <a:rPr lang="sl-SI" sz="1100">
                          <a:solidFill>
                            <a:schemeClr val="tx1"/>
                          </a:solidFill>
                          <a:effectLst/>
                        </a:rPr>
                        <a:t>Interesne dejavnosti</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442222318"/>
                  </a:ext>
                </a:extLst>
              </a:tr>
              <a:tr h="414634">
                <a:tc>
                  <a:txBody>
                    <a:bodyPr/>
                    <a:lstStyle/>
                    <a:p>
                      <a:pPr>
                        <a:lnSpc>
                          <a:spcPct val="107000"/>
                        </a:lnSpc>
                        <a:spcAft>
                          <a:spcPts val="0"/>
                        </a:spcAft>
                      </a:pPr>
                      <a:r>
                        <a:rPr lang="sl-SI" sz="1100" dirty="0">
                          <a:solidFill>
                            <a:schemeClr val="tx1"/>
                          </a:solidFill>
                          <a:effectLst/>
                        </a:rPr>
                        <a:t>Interesne dejavnosti</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1665591532"/>
                  </a:ext>
                </a:extLst>
              </a:tr>
              <a:tr h="207318">
                <a:tc>
                  <a:txBody>
                    <a:bodyPr/>
                    <a:lstStyle/>
                    <a:p>
                      <a:pPr>
                        <a:lnSpc>
                          <a:spcPct val="107000"/>
                        </a:lnSpc>
                        <a:spcAft>
                          <a:spcPts val="0"/>
                        </a:spcAft>
                      </a:pPr>
                      <a:r>
                        <a:rPr lang="sl-SI" sz="1100">
                          <a:solidFill>
                            <a:schemeClr val="tx1"/>
                          </a:solidFill>
                          <a:effectLst/>
                        </a:rPr>
                        <a:t>Interesne dejavnosti</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433061149"/>
                  </a:ext>
                </a:extLst>
              </a:tr>
              <a:tr h="414634">
                <a:tc>
                  <a:txBody>
                    <a:bodyPr/>
                    <a:lstStyle/>
                    <a:p>
                      <a:pPr>
                        <a:lnSpc>
                          <a:spcPct val="107000"/>
                        </a:lnSpc>
                        <a:spcAft>
                          <a:spcPts val="0"/>
                        </a:spcAft>
                      </a:pPr>
                      <a:r>
                        <a:rPr lang="sl-SI" sz="1100">
                          <a:solidFill>
                            <a:schemeClr val="tx1"/>
                          </a:solidFill>
                          <a:effectLst/>
                        </a:rPr>
                        <a:t>Zdrav življenjski slog</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124870521"/>
                  </a:ext>
                </a:extLst>
              </a:tr>
              <a:tr h="414634">
                <a:tc>
                  <a:txBody>
                    <a:bodyPr/>
                    <a:lstStyle/>
                    <a:p>
                      <a:pPr>
                        <a:lnSpc>
                          <a:spcPct val="107000"/>
                        </a:lnSpc>
                        <a:spcAft>
                          <a:spcPts val="0"/>
                        </a:spcAft>
                      </a:pPr>
                      <a:r>
                        <a:rPr lang="sl-SI" sz="1100">
                          <a:solidFill>
                            <a:schemeClr val="tx1"/>
                          </a:solidFill>
                          <a:effectLst/>
                        </a:rPr>
                        <a:t>Zdrav življenjski slog</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2712583832"/>
                  </a:ext>
                </a:extLst>
              </a:tr>
              <a:tr h="405325">
                <a:tc>
                  <a:txBody>
                    <a:bodyPr/>
                    <a:lstStyle/>
                    <a:p>
                      <a:pPr>
                        <a:lnSpc>
                          <a:spcPct val="107000"/>
                        </a:lnSpc>
                        <a:spcAft>
                          <a:spcPts val="0"/>
                        </a:spcAft>
                      </a:pPr>
                      <a:r>
                        <a:rPr lang="sl-SI" sz="1100" dirty="0">
                          <a:solidFill>
                            <a:schemeClr val="tx1"/>
                          </a:solidFill>
                          <a:effectLst/>
                        </a:rPr>
                        <a:t>Zdrav življenjski slog</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3394437586"/>
                  </a:ext>
                </a:extLst>
              </a:tr>
              <a:tr h="405325">
                <a:tc>
                  <a:txBody>
                    <a:bodyPr/>
                    <a:lstStyle/>
                    <a:p>
                      <a:pPr>
                        <a:lnSpc>
                          <a:spcPct val="107000"/>
                        </a:lnSpc>
                        <a:spcAft>
                          <a:spcPts val="0"/>
                        </a:spcAft>
                      </a:pPr>
                      <a:r>
                        <a:rPr lang="sl-SI" sz="1100" dirty="0">
                          <a:solidFill>
                            <a:schemeClr val="tx1"/>
                          </a:solidFill>
                          <a:effectLst/>
                        </a:rPr>
                        <a:t>Zdrav življenjski slog</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3721033884"/>
                  </a:ext>
                </a:extLst>
              </a:tr>
              <a:tr h="405325">
                <a:tc>
                  <a:txBody>
                    <a:bodyPr/>
                    <a:lstStyle/>
                    <a:p>
                      <a:pPr>
                        <a:lnSpc>
                          <a:spcPct val="107000"/>
                        </a:lnSpc>
                        <a:spcAft>
                          <a:spcPts val="0"/>
                        </a:spcAft>
                      </a:pPr>
                      <a:r>
                        <a:rPr lang="sl-SI" sz="1100" dirty="0">
                          <a:solidFill>
                            <a:schemeClr val="tx1"/>
                          </a:solidFill>
                          <a:effectLst/>
                        </a:rPr>
                        <a:t>Interesne dejavnosti</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1125219258"/>
                  </a:ext>
                </a:extLst>
              </a:tr>
              <a:tr h="217684">
                <a:tc>
                  <a:txBody>
                    <a:bodyPr/>
                    <a:lstStyle/>
                    <a:p>
                      <a:pPr>
                        <a:lnSpc>
                          <a:spcPct val="107000"/>
                        </a:lnSpc>
                        <a:spcAft>
                          <a:spcPts val="0"/>
                        </a:spcAft>
                      </a:pPr>
                      <a:r>
                        <a:rPr lang="sl-SI" sz="1100" dirty="0">
                          <a:solidFill>
                            <a:schemeClr val="tx1"/>
                          </a:solidFill>
                          <a:effectLst/>
                        </a:rPr>
                        <a:t>Neobvezni izbirni predmeti</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3934207921"/>
                  </a:ext>
                </a:extLst>
              </a:tr>
              <a:tr h="217684">
                <a:tc>
                  <a:txBody>
                    <a:bodyPr/>
                    <a:lstStyle/>
                    <a:p>
                      <a:pPr>
                        <a:lnSpc>
                          <a:spcPct val="107000"/>
                        </a:lnSpc>
                        <a:spcAft>
                          <a:spcPts val="0"/>
                        </a:spcAft>
                      </a:pPr>
                      <a:r>
                        <a:rPr lang="sl-SI" sz="1100" dirty="0">
                          <a:solidFill>
                            <a:schemeClr val="tx1"/>
                          </a:solidFill>
                          <a:effectLst/>
                        </a:rPr>
                        <a:t>Neobvezni izbirni predmeti</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67" marR="12667" marT="0" marB="0" anchor="b"/>
                </a:tc>
                <a:extLst>
                  <a:ext uri="{0D108BD9-81ED-4DB2-BD59-A6C34878D82A}">
                    <a16:rowId xmlns:a16="http://schemas.microsoft.com/office/drawing/2014/main" val="3965873800"/>
                  </a:ext>
                </a:extLst>
              </a:tr>
            </a:tbl>
          </a:graphicData>
        </a:graphic>
      </p:graphicFrame>
    </p:spTree>
    <p:extLst>
      <p:ext uri="{BB962C8B-B14F-4D97-AF65-F5344CB8AC3E}">
        <p14:creationId xmlns:p14="http://schemas.microsoft.com/office/powerpoint/2010/main" val="3604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idx="1"/>
            <p:extLst>
              <p:ext uri="{D42A27DB-BD31-4B8C-83A1-F6EECF244321}">
                <p14:modId xmlns:p14="http://schemas.microsoft.com/office/powerpoint/2010/main" val="2754028025"/>
              </p:ext>
            </p:extLst>
          </p:nvPr>
        </p:nvGraphicFramePr>
        <p:xfrm>
          <a:off x="210394" y="548680"/>
          <a:ext cx="8532627" cy="1708868"/>
        </p:xfrm>
        <a:graphic>
          <a:graphicData uri="http://schemas.openxmlformats.org/drawingml/2006/table">
            <a:tbl>
              <a:tblPr firstRow="1" firstCol="1" bandRow="1">
                <a:tableStyleId>{5C22544A-7EE6-4342-B048-85BDC9FD1C3A}</a:tableStyleId>
              </a:tblPr>
              <a:tblGrid>
                <a:gridCol w="1717761">
                  <a:extLst>
                    <a:ext uri="{9D8B030D-6E8A-4147-A177-3AD203B41FA5}">
                      <a16:colId xmlns:a16="http://schemas.microsoft.com/office/drawing/2014/main" val="647962782"/>
                    </a:ext>
                  </a:extLst>
                </a:gridCol>
                <a:gridCol w="1639449">
                  <a:extLst>
                    <a:ext uri="{9D8B030D-6E8A-4147-A177-3AD203B41FA5}">
                      <a16:colId xmlns:a16="http://schemas.microsoft.com/office/drawing/2014/main" val="2348832439"/>
                    </a:ext>
                  </a:extLst>
                </a:gridCol>
                <a:gridCol w="990819">
                  <a:extLst>
                    <a:ext uri="{9D8B030D-6E8A-4147-A177-3AD203B41FA5}">
                      <a16:colId xmlns:a16="http://schemas.microsoft.com/office/drawing/2014/main" val="263358638"/>
                    </a:ext>
                  </a:extLst>
                </a:gridCol>
                <a:gridCol w="760991">
                  <a:extLst>
                    <a:ext uri="{9D8B030D-6E8A-4147-A177-3AD203B41FA5}">
                      <a16:colId xmlns:a16="http://schemas.microsoft.com/office/drawing/2014/main" val="549783020"/>
                    </a:ext>
                  </a:extLst>
                </a:gridCol>
                <a:gridCol w="1144040">
                  <a:extLst>
                    <a:ext uri="{9D8B030D-6E8A-4147-A177-3AD203B41FA5}">
                      <a16:colId xmlns:a16="http://schemas.microsoft.com/office/drawing/2014/main" val="917876314"/>
                    </a:ext>
                  </a:extLst>
                </a:gridCol>
                <a:gridCol w="556698">
                  <a:extLst>
                    <a:ext uri="{9D8B030D-6E8A-4147-A177-3AD203B41FA5}">
                      <a16:colId xmlns:a16="http://schemas.microsoft.com/office/drawing/2014/main" val="626652580"/>
                    </a:ext>
                  </a:extLst>
                </a:gridCol>
                <a:gridCol w="1722869">
                  <a:extLst>
                    <a:ext uri="{9D8B030D-6E8A-4147-A177-3AD203B41FA5}">
                      <a16:colId xmlns:a16="http://schemas.microsoft.com/office/drawing/2014/main" val="2005052639"/>
                    </a:ext>
                  </a:extLst>
                </a:gridCol>
              </a:tblGrid>
              <a:tr h="328379">
                <a:tc gridSpan="2">
                  <a:txBody>
                    <a:bodyPr/>
                    <a:lstStyle/>
                    <a:p>
                      <a:pPr>
                        <a:lnSpc>
                          <a:spcPct val="107000"/>
                        </a:lnSpc>
                        <a:spcAft>
                          <a:spcPts val="0"/>
                        </a:spcAft>
                      </a:pPr>
                      <a:r>
                        <a:rPr lang="sl-SI" sz="900" dirty="0">
                          <a:solidFill>
                            <a:schemeClr val="tx1"/>
                          </a:solidFill>
                          <a:effectLst/>
                        </a:rPr>
                        <a:t>Sklop: Hrana in prehranjevanje</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solidFill>
                      <a:srgbClr val="FFC000"/>
                    </a:solidFill>
                  </a:tcPr>
                </a:tc>
                <a:tc hMerge="1">
                  <a:txBody>
                    <a:bodyPr/>
                    <a:lstStyle/>
                    <a:p>
                      <a:endParaRPr lang="sl-SI"/>
                    </a:p>
                  </a:txBody>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27537" marR="27537" marT="0" marB="0" anchor="b">
                    <a:solidFill>
                      <a:srgbClr val="FFC000"/>
                    </a:solidFill>
                  </a:tcPr>
                </a:tc>
                <a:tc>
                  <a:txBody>
                    <a:bodyPr/>
                    <a:lstStyle/>
                    <a:p>
                      <a:pPr>
                        <a:lnSpc>
                          <a:spcPct val="107000"/>
                        </a:lnSpc>
                        <a:spcAft>
                          <a:spcPts val="0"/>
                        </a:spcAft>
                      </a:pP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extLst>
                  <a:ext uri="{0D108BD9-81ED-4DB2-BD59-A6C34878D82A}">
                    <a16:rowId xmlns:a16="http://schemas.microsoft.com/office/drawing/2014/main" val="833451707"/>
                  </a:ext>
                </a:extLst>
              </a:tr>
              <a:tr h="505200">
                <a:tc>
                  <a:txBody>
                    <a:bodyPr/>
                    <a:lstStyle/>
                    <a:p>
                      <a:pPr>
                        <a:lnSpc>
                          <a:spcPct val="107000"/>
                        </a:lnSpc>
                        <a:spcAft>
                          <a:spcPts val="0"/>
                        </a:spcAft>
                      </a:pPr>
                      <a:r>
                        <a:rPr lang="sl-SI" sz="900" dirty="0">
                          <a:solidFill>
                            <a:schemeClr val="tx1"/>
                          </a:solidFill>
                          <a:effectLst/>
                        </a:rPr>
                        <a:t>Predlagane vsebine</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solidFill>
                      <a:srgbClr val="FFC000"/>
                    </a:solidFill>
                  </a:tcPr>
                </a:tc>
                <a:tc>
                  <a:txBody>
                    <a:bodyPr/>
                    <a:lstStyle/>
                    <a:p>
                      <a:pPr>
                        <a:lnSpc>
                          <a:spcPct val="107000"/>
                        </a:lnSpc>
                        <a:spcAft>
                          <a:spcPts val="0"/>
                        </a:spcAft>
                      </a:pPr>
                      <a:r>
                        <a:rPr lang="sl-SI" sz="900" dirty="0">
                          <a:effectLst/>
                        </a:rPr>
                        <a:t>Ponujene/izvedene dejavnosti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Letni fond ur</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Časovna razporeditev v šolskem letu</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nSpc>
                          <a:spcPct val="107000"/>
                        </a:lnSpc>
                        <a:spcAft>
                          <a:spcPts val="0"/>
                        </a:spcAft>
                      </a:pPr>
                      <a:r>
                        <a:rPr lang="sl-SI" sz="900">
                          <a:effectLst/>
                        </a:rPr>
                        <a:t>Staro poimenovanje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extLst>
                  <a:ext uri="{0D108BD9-81ED-4DB2-BD59-A6C34878D82A}">
                    <a16:rowId xmlns:a16="http://schemas.microsoft.com/office/drawing/2014/main" val="2120177951"/>
                  </a:ext>
                </a:extLst>
              </a:tr>
              <a:tr h="252599">
                <a:tc>
                  <a:txBody>
                    <a:bodyPr/>
                    <a:lstStyle/>
                    <a:p>
                      <a:pPr>
                        <a:lnSpc>
                          <a:spcPct val="107000"/>
                        </a:lnSpc>
                        <a:spcAft>
                          <a:spcPts val="0"/>
                        </a:spcAft>
                      </a:pPr>
                      <a:r>
                        <a:rPr lang="sl-SI" sz="900" dirty="0">
                          <a:solidFill>
                            <a:schemeClr val="tx1"/>
                          </a:solidFill>
                          <a:effectLst/>
                        </a:rPr>
                        <a:t>Zdrav in uravnotežen jedilnik</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solidFill>
                      <a:srgbClr val="FFC000"/>
                    </a:solidFill>
                  </a:tcPr>
                </a:tc>
                <a:tc>
                  <a:txBody>
                    <a:bodyPr/>
                    <a:lstStyle/>
                    <a:p>
                      <a:pPr>
                        <a:lnSpc>
                          <a:spcPct val="107000"/>
                        </a:lnSpc>
                        <a:spcAft>
                          <a:spcPts val="0"/>
                        </a:spcAft>
                      </a:pPr>
                      <a:r>
                        <a:rPr lang="sl-SI" sz="900" dirty="0">
                          <a:effectLst/>
                        </a:rPr>
                        <a:t>Kaj vem o sladkorni bolezni?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25</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1</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3. 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nSpc>
                          <a:spcPct val="107000"/>
                        </a:lnSpc>
                        <a:spcAft>
                          <a:spcPts val="0"/>
                        </a:spcAft>
                      </a:pPr>
                      <a:r>
                        <a:rPr lang="sl-SI" sz="900" dirty="0">
                          <a:effectLst/>
                        </a:rPr>
                        <a:t>Interesne dejavnosti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extLst>
                  <a:ext uri="{0D108BD9-81ED-4DB2-BD59-A6C34878D82A}">
                    <a16:rowId xmlns:a16="http://schemas.microsoft.com/office/drawing/2014/main" val="1092514790"/>
                  </a:ext>
                </a:extLst>
              </a:tr>
              <a:tr h="370091">
                <a:tc>
                  <a:txBody>
                    <a:bodyPr/>
                    <a:lstStyle/>
                    <a:p>
                      <a:pPr>
                        <a:lnSpc>
                          <a:spcPct val="107000"/>
                        </a:lnSpc>
                        <a:spcAft>
                          <a:spcPts val="0"/>
                        </a:spcAft>
                      </a:pPr>
                      <a:r>
                        <a:rPr lang="sl-SI" sz="900" dirty="0">
                          <a:solidFill>
                            <a:schemeClr val="tx1"/>
                          </a:solidFill>
                          <a:effectLst/>
                        </a:rPr>
                        <a:t>Različni načini prehranjevanja</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solidFill>
                      <a:srgbClr val="FFC000"/>
                    </a:solidFill>
                  </a:tcPr>
                </a:tc>
                <a:tc>
                  <a:txBody>
                    <a:bodyPr/>
                    <a:lstStyle/>
                    <a:p>
                      <a:pPr>
                        <a:lnSpc>
                          <a:spcPct val="107000"/>
                        </a:lnSpc>
                        <a:spcAft>
                          <a:spcPts val="0"/>
                        </a:spcAft>
                      </a:pPr>
                      <a:r>
                        <a:rPr lang="sl-SI" sz="900">
                          <a:effectLst/>
                        </a:rPr>
                        <a:t>Zeliščarski krožek - 3. razred</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25</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1</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1. 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nSpc>
                          <a:spcPct val="107000"/>
                        </a:lnSpc>
                        <a:spcAft>
                          <a:spcPts val="0"/>
                        </a:spcAft>
                      </a:pPr>
                      <a:r>
                        <a:rPr lang="sl-SI" sz="900">
                          <a:effectLst/>
                        </a:rPr>
                        <a:t>Interesne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extLst>
                  <a:ext uri="{0D108BD9-81ED-4DB2-BD59-A6C34878D82A}">
                    <a16:rowId xmlns:a16="http://schemas.microsoft.com/office/drawing/2014/main" val="4287573788"/>
                  </a:ext>
                </a:extLst>
              </a:tr>
              <a:tr h="252599">
                <a:tc>
                  <a:txBody>
                    <a:bodyPr/>
                    <a:lstStyle/>
                    <a:p>
                      <a:pPr>
                        <a:lnSpc>
                          <a:spcPct val="107000"/>
                        </a:lnSpc>
                        <a:spcAft>
                          <a:spcPts val="0"/>
                        </a:spcAft>
                      </a:pPr>
                      <a:r>
                        <a:rPr lang="sl-SI" sz="900" dirty="0">
                          <a:solidFill>
                            <a:schemeClr val="tx1"/>
                          </a:solidFill>
                          <a:effectLst/>
                        </a:rPr>
                        <a:t>Zdrav in uravnotežen jedilnik</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solidFill>
                      <a:srgbClr val="FFC000"/>
                    </a:solidFill>
                  </a:tcPr>
                </a:tc>
                <a:tc>
                  <a:txBody>
                    <a:bodyPr/>
                    <a:lstStyle/>
                    <a:p>
                      <a:pPr>
                        <a:lnSpc>
                          <a:spcPct val="107000"/>
                        </a:lnSpc>
                        <a:spcAft>
                          <a:spcPts val="0"/>
                        </a:spcAft>
                      </a:pPr>
                      <a:r>
                        <a:rPr lang="sl-SI" sz="900">
                          <a:effectLst/>
                        </a:rPr>
                        <a:t>Zeliščarski krožek - 4. razred</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25</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1</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gn="ctr">
                        <a:lnSpc>
                          <a:spcPct val="107000"/>
                        </a:lnSpc>
                        <a:spcAft>
                          <a:spcPts val="0"/>
                        </a:spcAft>
                      </a:pPr>
                      <a:r>
                        <a:rPr lang="sl-SI" sz="900" dirty="0">
                          <a:effectLst/>
                        </a:rPr>
                        <a:t>2. 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tc>
                  <a:txBody>
                    <a:bodyPr/>
                    <a:lstStyle/>
                    <a:p>
                      <a:pPr>
                        <a:lnSpc>
                          <a:spcPct val="107000"/>
                        </a:lnSpc>
                        <a:spcAft>
                          <a:spcPts val="0"/>
                        </a:spcAft>
                      </a:pPr>
                      <a:r>
                        <a:rPr lang="sl-SI" sz="900" dirty="0">
                          <a:effectLst/>
                        </a:rPr>
                        <a:t>Interesne dejavnosti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537" marR="27537" marT="0" marB="0" anchor="b"/>
                </a:tc>
                <a:extLst>
                  <a:ext uri="{0D108BD9-81ED-4DB2-BD59-A6C34878D82A}">
                    <a16:rowId xmlns:a16="http://schemas.microsoft.com/office/drawing/2014/main" val="867594066"/>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810247110"/>
              </p:ext>
            </p:extLst>
          </p:nvPr>
        </p:nvGraphicFramePr>
        <p:xfrm>
          <a:off x="179512" y="2257548"/>
          <a:ext cx="8532629" cy="3522728"/>
        </p:xfrm>
        <a:graphic>
          <a:graphicData uri="http://schemas.openxmlformats.org/drawingml/2006/table">
            <a:tbl>
              <a:tblPr firstRow="1" firstCol="1" bandRow="1">
                <a:tableStyleId>{5C22544A-7EE6-4342-B048-85BDC9FD1C3A}</a:tableStyleId>
              </a:tblPr>
              <a:tblGrid>
                <a:gridCol w="1717762">
                  <a:extLst>
                    <a:ext uri="{9D8B030D-6E8A-4147-A177-3AD203B41FA5}">
                      <a16:colId xmlns:a16="http://schemas.microsoft.com/office/drawing/2014/main" val="727281796"/>
                    </a:ext>
                  </a:extLst>
                </a:gridCol>
                <a:gridCol w="1639449">
                  <a:extLst>
                    <a:ext uri="{9D8B030D-6E8A-4147-A177-3AD203B41FA5}">
                      <a16:colId xmlns:a16="http://schemas.microsoft.com/office/drawing/2014/main" val="1438601719"/>
                    </a:ext>
                  </a:extLst>
                </a:gridCol>
                <a:gridCol w="990820">
                  <a:extLst>
                    <a:ext uri="{9D8B030D-6E8A-4147-A177-3AD203B41FA5}">
                      <a16:colId xmlns:a16="http://schemas.microsoft.com/office/drawing/2014/main" val="4055400404"/>
                    </a:ext>
                  </a:extLst>
                </a:gridCol>
                <a:gridCol w="760991">
                  <a:extLst>
                    <a:ext uri="{9D8B030D-6E8A-4147-A177-3AD203B41FA5}">
                      <a16:colId xmlns:a16="http://schemas.microsoft.com/office/drawing/2014/main" val="3880595447"/>
                    </a:ext>
                  </a:extLst>
                </a:gridCol>
                <a:gridCol w="1144040">
                  <a:extLst>
                    <a:ext uri="{9D8B030D-6E8A-4147-A177-3AD203B41FA5}">
                      <a16:colId xmlns:a16="http://schemas.microsoft.com/office/drawing/2014/main" val="3516090998"/>
                    </a:ext>
                  </a:extLst>
                </a:gridCol>
                <a:gridCol w="556698">
                  <a:extLst>
                    <a:ext uri="{9D8B030D-6E8A-4147-A177-3AD203B41FA5}">
                      <a16:colId xmlns:a16="http://schemas.microsoft.com/office/drawing/2014/main" val="793405473"/>
                    </a:ext>
                  </a:extLst>
                </a:gridCol>
                <a:gridCol w="1722869">
                  <a:extLst>
                    <a:ext uri="{9D8B030D-6E8A-4147-A177-3AD203B41FA5}">
                      <a16:colId xmlns:a16="http://schemas.microsoft.com/office/drawing/2014/main" val="1914424362"/>
                    </a:ext>
                  </a:extLst>
                </a:gridCol>
              </a:tblGrid>
              <a:tr h="146780">
                <a:tc>
                  <a:txBody>
                    <a:bodyPr/>
                    <a:lstStyle/>
                    <a:p>
                      <a:pPr>
                        <a:lnSpc>
                          <a:spcPct val="107000"/>
                        </a:lnSpc>
                        <a:spcAft>
                          <a:spcPts val="0"/>
                        </a:spcAft>
                      </a:pPr>
                      <a:r>
                        <a:rPr lang="sl-SI" sz="900" dirty="0">
                          <a:solidFill>
                            <a:schemeClr val="tx1"/>
                          </a:solidFill>
                          <a:effectLst/>
                        </a:rPr>
                        <a:t>Sklop: Zdravje in varnost</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26908" marR="26908" marT="0" marB="0" anchor="b">
                    <a:solidFill>
                      <a:schemeClr val="accent2">
                        <a:lumMod val="40000"/>
                        <a:lumOff val="60000"/>
                      </a:schemeClr>
                    </a:solidFill>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26908" marR="26908" marT="0" marB="0" anchor="b">
                    <a:solidFill>
                      <a:schemeClr val="accent2">
                        <a:lumMod val="40000"/>
                        <a:lumOff val="60000"/>
                      </a:schemeClr>
                    </a:solidFill>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26908" marR="26908" marT="0" marB="0" anchor="b">
                    <a:solidFill>
                      <a:schemeClr val="accent2">
                        <a:lumMod val="40000"/>
                        <a:lumOff val="60000"/>
                      </a:schemeClr>
                    </a:solidFill>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26908" marR="26908" marT="0" marB="0" anchor="b">
                    <a:solidFill>
                      <a:schemeClr val="accent2">
                        <a:lumMod val="40000"/>
                        <a:lumOff val="60000"/>
                      </a:schemeClr>
                    </a:solidFill>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26908" marR="26908" marT="0" marB="0" anchor="b">
                    <a:solidFill>
                      <a:schemeClr val="accent2">
                        <a:lumMod val="40000"/>
                        <a:lumOff val="60000"/>
                      </a:schemeClr>
                    </a:solidFill>
                  </a:tcPr>
                </a:tc>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26908" marR="26908" marT="0" marB="0" anchor="b">
                    <a:solidFill>
                      <a:schemeClr val="accent2">
                        <a:lumMod val="40000"/>
                        <a:lumOff val="60000"/>
                      </a:schemeClr>
                    </a:solidFill>
                  </a:tcPr>
                </a:tc>
                <a:extLst>
                  <a:ext uri="{0D108BD9-81ED-4DB2-BD59-A6C34878D82A}">
                    <a16:rowId xmlns:a16="http://schemas.microsoft.com/office/drawing/2014/main" val="1517352211"/>
                  </a:ext>
                </a:extLst>
              </a:tr>
              <a:tr h="440341">
                <a:tc>
                  <a:txBody>
                    <a:bodyPr/>
                    <a:lstStyle/>
                    <a:p>
                      <a:pPr>
                        <a:lnSpc>
                          <a:spcPct val="107000"/>
                        </a:lnSpc>
                        <a:spcAft>
                          <a:spcPts val="0"/>
                        </a:spcAft>
                      </a:pPr>
                      <a:r>
                        <a:rPr lang="sl-SI" sz="900" dirty="0">
                          <a:solidFill>
                            <a:schemeClr val="tx1"/>
                          </a:solidFill>
                          <a:effectLst/>
                        </a:rPr>
                        <a:t>Predlagane vsebine</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dirty="0">
                          <a:effectLst/>
                        </a:rPr>
                        <a:t>Ponujene/izvedene dejavnosti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Učitelj</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Letni fond ur</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Časovna razporeditev v šolskem letu</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Staro poimenovanje dejavnosti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847000884"/>
                  </a:ext>
                </a:extLst>
              </a:tr>
              <a:tr h="293561">
                <a:tc>
                  <a:txBody>
                    <a:bodyPr/>
                    <a:lstStyle/>
                    <a:p>
                      <a:pPr>
                        <a:lnSpc>
                          <a:spcPct val="107000"/>
                        </a:lnSpc>
                        <a:spcAft>
                          <a:spcPts val="0"/>
                        </a:spcAft>
                      </a:pPr>
                      <a:r>
                        <a:rPr lang="sl-SI" sz="900" dirty="0">
                          <a:solidFill>
                            <a:schemeClr val="tx1"/>
                          </a:solidFill>
                          <a:effectLst/>
                        </a:rPr>
                        <a:t>Skrb za lastno varnost in varnost drugih</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a:effectLst/>
                        </a:rPr>
                        <a:t>Prometno kolesarski krožek, 4. r. (teorija)</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dirty="0">
                          <a:effectLst/>
                        </a:rPr>
                        <a:t>25</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1</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2. VIO</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Interesne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1016816641"/>
                  </a:ext>
                </a:extLst>
              </a:tr>
              <a:tr h="293561">
                <a:tc>
                  <a:txBody>
                    <a:bodyPr/>
                    <a:lstStyle/>
                    <a:p>
                      <a:pPr>
                        <a:lnSpc>
                          <a:spcPct val="107000"/>
                        </a:lnSpc>
                        <a:spcAft>
                          <a:spcPts val="0"/>
                        </a:spcAft>
                      </a:pPr>
                      <a:r>
                        <a:rPr lang="sl-SI" sz="900" dirty="0">
                          <a:solidFill>
                            <a:schemeClr val="tx1"/>
                          </a:solidFill>
                          <a:effectLst/>
                        </a:rPr>
                        <a:t>Skrb za lastno varnost in varnost drugih</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dirty="0">
                          <a:effectLst/>
                        </a:rPr>
                        <a:t>Prometno kolesarski krožek, 4. r.</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25</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1</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2. VIO</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Interesne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3327338502"/>
                  </a:ext>
                </a:extLst>
              </a:tr>
              <a:tr h="293561">
                <a:tc>
                  <a:txBody>
                    <a:bodyPr/>
                    <a:lstStyle/>
                    <a:p>
                      <a:pPr>
                        <a:lnSpc>
                          <a:spcPct val="107000"/>
                        </a:lnSpc>
                        <a:spcAft>
                          <a:spcPts val="0"/>
                        </a:spcAft>
                      </a:pPr>
                      <a:r>
                        <a:rPr lang="sl-SI" sz="900" dirty="0">
                          <a:solidFill>
                            <a:schemeClr val="tx1"/>
                          </a:solidFill>
                          <a:effectLst/>
                        </a:rPr>
                        <a:t>Skrb za lastno varnost in varnost drugih</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dirty="0">
                          <a:effectLst/>
                        </a:rPr>
                        <a:t>Prometno kolesarski krožek, 4. r.</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25</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1</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2. VIO</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Interesne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710083352"/>
                  </a:ext>
                </a:extLst>
              </a:tr>
              <a:tr h="293561">
                <a:tc>
                  <a:txBody>
                    <a:bodyPr/>
                    <a:lstStyle/>
                    <a:p>
                      <a:pPr>
                        <a:lnSpc>
                          <a:spcPct val="107000"/>
                        </a:lnSpc>
                        <a:spcAft>
                          <a:spcPts val="0"/>
                        </a:spcAft>
                      </a:pPr>
                      <a:r>
                        <a:rPr lang="sl-SI" sz="900" dirty="0">
                          <a:solidFill>
                            <a:schemeClr val="tx1"/>
                          </a:solidFill>
                          <a:effectLst/>
                        </a:rPr>
                        <a:t>Skrb za lastno varnost in varnost drugih</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dirty="0">
                          <a:effectLst/>
                        </a:rPr>
                        <a:t>Prometno kolesarski krožek, 4. r.</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25</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1</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2. 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Interesne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2742912123"/>
                  </a:ext>
                </a:extLst>
              </a:tr>
              <a:tr h="146780">
                <a:tc>
                  <a:txBody>
                    <a:bodyPr/>
                    <a:lstStyle/>
                    <a:p>
                      <a:pPr>
                        <a:lnSpc>
                          <a:spcPct val="107000"/>
                        </a:lnSpc>
                        <a:spcAft>
                          <a:spcPts val="0"/>
                        </a:spcAft>
                      </a:pPr>
                      <a:r>
                        <a:rPr lang="sl-SI" sz="900" dirty="0">
                          <a:solidFill>
                            <a:schemeClr val="tx1"/>
                          </a:solidFill>
                          <a:effectLst/>
                        </a:rPr>
                        <a:t>Varna mobilnost</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a:effectLst/>
                        </a:rPr>
                        <a:t>Kolesarski krožek</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dirty="0">
                          <a:effectLst/>
                        </a:rPr>
                        <a:t>25</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1</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3. VIO</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Interesne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2886574909"/>
                  </a:ext>
                </a:extLst>
              </a:tr>
              <a:tr h="146780">
                <a:tc>
                  <a:txBody>
                    <a:bodyPr/>
                    <a:lstStyle/>
                    <a:p>
                      <a:pPr>
                        <a:lnSpc>
                          <a:spcPct val="107000"/>
                        </a:lnSpc>
                        <a:spcAft>
                          <a:spcPts val="0"/>
                        </a:spcAft>
                      </a:pPr>
                      <a:r>
                        <a:rPr lang="sl-SI" sz="900" dirty="0">
                          <a:solidFill>
                            <a:schemeClr val="tx1"/>
                          </a:solidFill>
                          <a:effectLst/>
                        </a:rPr>
                        <a:t>Varna mobilnost</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a:effectLst/>
                        </a:rPr>
                        <a:t>Kolesarski izpit, 5. r. (vožnja)</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dirty="0">
                          <a:effectLst/>
                        </a:rPr>
                        <a:t>23</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 </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2. 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Kolesarski izpit</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3184692534"/>
                  </a:ext>
                </a:extLst>
              </a:tr>
              <a:tr h="146780">
                <a:tc>
                  <a:txBody>
                    <a:bodyPr/>
                    <a:lstStyle/>
                    <a:p>
                      <a:pPr>
                        <a:lnSpc>
                          <a:spcPct val="107000"/>
                        </a:lnSpc>
                        <a:spcAft>
                          <a:spcPts val="0"/>
                        </a:spcAft>
                      </a:pPr>
                      <a:r>
                        <a:rPr lang="sl-SI" sz="900" dirty="0">
                          <a:solidFill>
                            <a:schemeClr val="tx1"/>
                          </a:solidFill>
                          <a:effectLst/>
                        </a:rPr>
                        <a:t>Varna mobilnost</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a:effectLst/>
                        </a:rPr>
                        <a:t>Kolesarski izpit OŠ PP NIS</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5</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 </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2. VIO</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Kolesarski izpit</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303434568"/>
                  </a:ext>
                </a:extLst>
              </a:tr>
              <a:tr h="146780">
                <a:tc>
                  <a:txBody>
                    <a:bodyPr/>
                    <a:lstStyle/>
                    <a:p>
                      <a:pPr>
                        <a:lnSpc>
                          <a:spcPct val="107000"/>
                        </a:lnSpc>
                        <a:spcAft>
                          <a:spcPts val="0"/>
                        </a:spcAft>
                      </a:pPr>
                      <a:r>
                        <a:rPr lang="sl-SI" sz="900" dirty="0">
                          <a:solidFill>
                            <a:schemeClr val="tx1"/>
                          </a:solidFill>
                          <a:effectLst/>
                        </a:rPr>
                        <a:t>Preprečevanje odvisnosti</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dirty="0" err="1">
                          <a:effectLst/>
                        </a:rPr>
                        <a:t>Izštekani</a:t>
                      </a:r>
                      <a:r>
                        <a:rPr lang="sl-SI" sz="900" dirty="0">
                          <a:effectLst/>
                        </a:rPr>
                        <a:t> </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25</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dirty="0">
                          <a:effectLst/>
                        </a:rPr>
                        <a:t>1</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3. VIO</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Interesne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771456873"/>
                  </a:ext>
                </a:extLst>
              </a:tr>
              <a:tr h="440341">
                <a:tc>
                  <a:txBody>
                    <a:bodyPr/>
                    <a:lstStyle/>
                    <a:p>
                      <a:pPr>
                        <a:lnSpc>
                          <a:spcPct val="107000"/>
                        </a:lnSpc>
                        <a:spcAft>
                          <a:spcPts val="0"/>
                        </a:spcAft>
                      </a:pPr>
                      <a:r>
                        <a:rPr lang="sl-SI" sz="900" dirty="0">
                          <a:solidFill>
                            <a:schemeClr val="tx1"/>
                          </a:solidFill>
                          <a:effectLst/>
                        </a:rPr>
                        <a:t>Kemijska varnost ali kako živeti z nevarnimi stvarmi vsakdana</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a:effectLst/>
                        </a:rPr>
                        <a:t>Kemijska varnost</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25</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dirty="0">
                          <a:effectLst/>
                        </a:rPr>
                        <a:t>1</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2. 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Interesne dejavnosti</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3164955679"/>
                  </a:ext>
                </a:extLst>
              </a:tr>
              <a:tr h="293561">
                <a:tc>
                  <a:txBody>
                    <a:bodyPr/>
                    <a:lstStyle/>
                    <a:p>
                      <a:pPr>
                        <a:lnSpc>
                          <a:spcPct val="107000"/>
                        </a:lnSpc>
                        <a:spcAft>
                          <a:spcPts val="0"/>
                        </a:spcAft>
                      </a:pPr>
                      <a:r>
                        <a:rPr lang="sl-SI" sz="900" dirty="0">
                          <a:solidFill>
                            <a:schemeClr val="tx1"/>
                          </a:solidFill>
                          <a:effectLst/>
                        </a:rPr>
                        <a:t>Telesno in duševno zdravje ter počitek</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dirty="0">
                          <a:effectLst/>
                        </a:rPr>
                        <a:t>Prva pomoč</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25</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1</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3. VIO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Interesne dejavnosti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487382879"/>
                  </a:ext>
                </a:extLst>
              </a:tr>
              <a:tr h="293561">
                <a:tc>
                  <a:txBody>
                    <a:bodyPr/>
                    <a:lstStyle/>
                    <a:p>
                      <a:pPr>
                        <a:lnSpc>
                          <a:spcPct val="107000"/>
                        </a:lnSpc>
                        <a:spcAft>
                          <a:spcPts val="0"/>
                        </a:spcAft>
                      </a:pPr>
                      <a:r>
                        <a:rPr lang="sl-SI" sz="900" dirty="0">
                          <a:solidFill>
                            <a:schemeClr val="tx1"/>
                          </a:solidFill>
                          <a:effectLst/>
                        </a:rPr>
                        <a:t>Telesno in duševno zdravje ter počitek</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solidFill>
                      <a:srgbClr val="FFC000"/>
                    </a:solidFill>
                  </a:tcPr>
                </a:tc>
                <a:tc>
                  <a:txBody>
                    <a:bodyPr/>
                    <a:lstStyle/>
                    <a:p>
                      <a:pPr>
                        <a:lnSpc>
                          <a:spcPct val="107000"/>
                        </a:lnSpc>
                        <a:spcAft>
                          <a:spcPts val="0"/>
                        </a:spcAft>
                      </a:pPr>
                      <a:r>
                        <a:rPr lang="sl-SI" sz="900">
                          <a:effectLst/>
                        </a:rPr>
                        <a:t>Jutranje varstvo 1. razred</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dirty="0">
                          <a:effectLst/>
                        </a:rPr>
                        <a:t>665</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dirty="0">
                          <a:effectLst/>
                        </a:rPr>
                        <a:t>17,5</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a:effectLst/>
                        </a:rPr>
                        <a:t>1. VIO</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r>
                        <a:rPr lang="sl-SI" sz="900" dirty="0">
                          <a:effectLst/>
                        </a:rPr>
                        <a:t>Jutranje varstvo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1018934596"/>
                  </a:ext>
                </a:extLst>
              </a:tr>
              <a:tr h="146780">
                <a:tc>
                  <a:txBody>
                    <a:bodyPr/>
                    <a:lstStyle/>
                    <a:p>
                      <a:pPr>
                        <a:lnSpc>
                          <a:spcPct val="107000"/>
                        </a:lnSpc>
                      </a:pPr>
                      <a:endParaRPr lang="sl-SI" sz="900" dirty="0">
                        <a:solidFill>
                          <a:schemeClr val="tx1"/>
                        </a:solidFill>
                        <a:effectLst/>
                        <a:latin typeface="Calibri" panose="020F0502020204030204" pitchFamily="34" charset="0"/>
                        <a:cs typeface="Times New Roman" panose="02020603050405020304" pitchFamily="18" charset="0"/>
                      </a:endParaRPr>
                    </a:p>
                  </a:txBody>
                  <a:tcPr marL="26908" marR="26908" marT="0" marB="0" anchor="b">
                    <a:solidFill>
                      <a:schemeClr val="accent2">
                        <a:lumMod val="40000"/>
                        <a:lumOff val="60000"/>
                      </a:schemeClr>
                    </a:solidFill>
                  </a:tcPr>
                </a:tc>
                <a:tc>
                  <a:txBody>
                    <a:bodyPr/>
                    <a:lstStyle/>
                    <a:p>
                      <a:pPr>
                        <a:lnSpc>
                          <a:spcPct val="107000"/>
                        </a:lnSpc>
                      </a:pPr>
                      <a:endParaRPr lang="sl-SI" sz="900">
                        <a:effectLst/>
                        <a:latin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spcAft>
                          <a:spcPts val="0"/>
                        </a:spcAft>
                      </a:pP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1010</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gn="r">
                        <a:lnSpc>
                          <a:spcPct val="107000"/>
                        </a:lnSpc>
                        <a:spcAft>
                          <a:spcPts val="0"/>
                        </a:spcAft>
                      </a:pPr>
                      <a:r>
                        <a:rPr lang="sl-SI" sz="900">
                          <a:effectLst/>
                        </a:rPr>
                        <a:t>27,5</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pPr>
                      <a:endParaRPr lang="sl-SI" sz="900">
                        <a:effectLst/>
                        <a:latin typeface="Calibri" panose="020F0502020204030204" pitchFamily="34" charset="0"/>
                        <a:cs typeface="Times New Roman" panose="02020603050405020304" pitchFamily="18" charset="0"/>
                      </a:endParaRPr>
                    </a:p>
                  </a:txBody>
                  <a:tcPr marL="26908" marR="26908" marT="0" marB="0" anchor="b"/>
                </a:tc>
                <a:tc>
                  <a:txBody>
                    <a:bodyPr/>
                    <a:lstStyle/>
                    <a:p>
                      <a:pPr>
                        <a:lnSpc>
                          <a:spcPct val="107000"/>
                        </a:lnSpc>
                      </a:pPr>
                      <a:endParaRPr lang="sl-SI" sz="900" dirty="0">
                        <a:effectLst/>
                        <a:latin typeface="Calibri" panose="020F0502020204030204" pitchFamily="34" charset="0"/>
                        <a:cs typeface="Times New Roman" panose="02020603050405020304" pitchFamily="18" charset="0"/>
                      </a:endParaRPr>
                    </a:p>
                  </a:txBody>
                  <a:tcPr marL="26908" marR="26908" marT="0" marB="0" anchor="b"/>
                </a:tc>
                <a:extLst>
                  <a:ext uri="{0D108BD9-81ED-4DB2-BD59-A6C34878D82A}">
                    <a16:rowId xmlns:a16="http://schemas.microsoft.com/office/drawing/2014/main" val="1080718212"/>
                  </a:ext>
                </a:extLst>
              </a:tr>
            </a:tbl>
          </a:graphicData>
        </a:graphic>
      </p:graphicFrame>
    </p:spTree>
    <p:extLst>
      <p:ext uri="{BB962C8B-B14F-4D97-AF65-F5344CB8AC3E}">
        <p14:creationId xmlns:p14="http://schemas.microsoft.com/office/powerpoint/2010/main" val="1950828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p:txBody>
          <a:bodyPr>
            <a:normAutofit/>
          </a:bodyPr>
          <a:lstStyle/>
          <a:p>
            <a:pPr algn="ctr"/>
            <a:r>
              <a:rPr lang="sl-SI" dirty="0">
                <a:solidFill>
                  <a:srgbClr val="FF0000"/>
                </a:solidFill>
                <a:effectLst>
                  <a:outerShdw blurRad="38100" dist="38100" dir="2700000" algn="tl">
                    <a:srgbClr val="000000">
                      <a:alpha val="43137"/>
                    </a:srgbClr>
                  </a:outerShdw>
                </a:effectLst>
              </a:rPr>
              <a:t>IZVEDBENI MODELI</a:t>
            </a:r>
            <a:br>
              <a:rPr lang="sl-SI" dirty="0">
                <a:solidFill>
                  <a:srgbClr val="FF0000"/>
                </a:solidFill>
                <a:effectLst>
                  <a:outerShdw blurRad="38100" dist="38100" dir="2700000" algn="tl">
                    <a:srgbClr val="000000">
                      <a:alpha val="43137"/>
                    </a:srgbClr>
                  </a:outerShdw>
                </a:effectLst>
              </a:rPr>
            </a:br>
            <a:r>
              <a:rPr lang="sl-SI" dirty="0">
                <a:solidFill>
                  <a:srgbClr val="FF0000"/>
                </a:solidFill>
                <a:effectLst>
                  <a:outerShdw blurRad="38100" dist="38100" dir="2700000" algn="tl">
                    <a:srgbClr val="000000">
                      <a:alpha val="43137"/>
                    </a:srgbClr>
                  </a:outerShdw>
                </a:effectLst>
              </a:rPr>
              <a:t>Model A: </a:t>
            </a:r>
            <a:r>
              <a:rPr lang="sl-SI" dirty="0" smtClean="0">
                <a:solidFill>
                  <a:srgbClr val="FF0000"/>
                </a:solidFill>
                <a:effectLst>
                  <a:outerShdw blurRad="38100" dist="38100" dir="2700000" algn="tl">
                    <a:srgbClr val="000000">
                      <a:alpha val="43137"/>
                    </a:srgbClr>
                  </a:outerShdw>
                </a:effectLst>
              </a:rPr>
              <a:t>tradicionalni </a:t>
            </a:r>
            <a:r>
              <a:rPr lang="sl-SI" dirty="0">
                <a:solidFill>
                  <a:srgbClr val="FF0000"/>
                </a:solidFill>
                <a:effectLst>
                  <a:outerShdw blurRad="38100" dist="38100" dir="2700000" algn="tl">
                    <a:srgbClr val="000000">
                      <a:alpha val="43137"/>
                    </a:srgbClr>
                  </a:outerShdw>
                </a:effectLst>
              </a:rPr>
              <a:t>/ fiksni </a:t>
            </a:r>
            <a:r>
              <a:rPr lang="sl-SI" dirty="0" smtClean="0">
                <a:solidFill>
                  <a:srgbClr val="FF0000"/>
                </a:solidFill>
                <a:effectLst>
                  <a:outerShdw blurRad="38100" dist="38100" dir="2700000" algn="tl">
                    <a:srgbClr val="000000">
                      <a:alpha val="43137"/>
                    </a:srgbClr>
                  </a:outerShdw>
                </a:effectLst>
              </a:rPr>
              <a:t>model</a:t>
            </a:r>
            <a:endParaRPr lang="sl-SI" dirty="0">
              <a:solidFill>
                <a:srgbClr val="FF0000"/>
              </a:solidFill>
              <a:effectLst>
                <a:outerShdw blurRad="38100" dist="38100" dir="2700000" algn="tl">
                  <a:srgbClr val="000000">
                    <a:alpha val="43137"/>
                  </a:srgbClr>
                </a:outerShdw>
              </a:effectLst>
            </a:endParaRPr>
          </a:p>
        </p:txBody>
      </p:sp>
      <p:pic>
        <p:nvPicPr>
          <p:cNvPr id="5" name="Slika 4"/>
          <p:cNvPicPr/>
          <p:nvPr/>
        </p:nvPicPr>
        <p:blipFill>
          <a:blip r:embed="rId2">
            <a:extLst>
              <a:ext uri="{28A0092B-C50C-407E-A947-70E740481C1C}">
                <a14:useLocalDpi xmlns:a14="http://schemas.microsoft.com/office/drawing/2010/main" val="0"/>
              </a:ext>
            </a:extLst>
          </a:blip>
          <a:stretch>
            <a:fillRect/>
          </a:stretch>
        </p:blipFill>
        <p:spPr>
          <a:xfrm>
            <a:off x="1243207" y="2348880"/>
            <a:ext cx="6379233" cy="2581454"/>
          </a:xfrm>
          <a:prstGeom prst="rect">
            <a:avLst/>
          </a:prstGeom>
        </p:spPr>
      </p:pic>
      <p:sp>
        <p:nvSpPr>
          <p:cNvPr id="2" name="Pravokotnik 1"/>
          <p:cNvSpPr/>
          <p:nvPr/>
        </p:nvSpPr>
        <p:spPr>
          <a:xfrm>
            <a:off x="2574622" y="5130896"/>
            <a:ext cx="3716402" cy="692497"/>
          </a:xfrm>
          <a:prstGeom prst="rect">
            <a:avLst/>
          </a:prstGeom>
          <a:noFill/>
        </p:spPr>
        <p:txBody>
          <a:bodyPr wrap="none" lIns="68580" tIns="34290" rIns="68580" bIns="34290">
            <a:spAutoFit/>
          </a:bodyPr>
          <a:lstStyle/>
          <a:p>
            <a:pPr algn="ctr"/>
            <a:r>
              <a:rPr lang="sl-SI" sz="4050" b="1" dirty="0">
                <a:ln w="9525">
                  <a:solidFill>
                    <a:schemeClr val="bg1"/>
                  </a:solidFill>
                  <a:prstDash val="solid"/>
                </a:ln>
                <a:effectLst>
                  <a:outerShdw blurRad="12700" dist="38100" dir="2700000" algn="tl" rotWithShape="0">
                    <a:schemeClr val="bg1">
                      <a:lumMod val="50000"/>
                    </a:schemeClr>
                  </a:outerShdw>
                </a:effectLst>
              </a:rPr>
              <a:t> 1. – 3. razreda</a:t>
            </a:r>
          </a:p>
        </p:txBody>
      </p:sp>
      <p:sp>
        <p:nvSpPr>
          <p:cNvPr id="3" name="Pravokotnik 2"/>
          <p:cNvSpPr/>
          <p:nvPr/>
        </p:nvSpPr>
        <p:spPr>
          <a:xfrm>
            <a:off x="1346566" y="3317226"/>
            <a:ext cx="976121" cy="553998"/>
          </a:xfrm>
          <a:prstGeom prst="rect">
            <a:avLst/>
          </a:prstGeom>
          <a:solidFill>
            <a:srgbClr val="3278C4"/>
          </a:solidFill>
        </p:spPr>
        <p:txBody>
          <a:bodyPr wrap="square" lIns="68580" tIns="34290" rIns="68580" bIns="34290">
            <a:spAutoFit/>
          </a:bodyPr>
          <a:lstStyle/>
          <a:p>
            <a:pPr algn="ctr"/>
            <a:r>
              <a:rPr lang="sl-SI" sz="1050" b="1" spc="38" dirty="0">
                <a:ln w="0"/>
                <a:solidFill>
                  <a:schemeClr val="bg2"/>
                </a:solidFill>
                <a:effectLst>
                  <a:innerShdw blurRad="63500" dist="50800" dir="13500000">
                    <a:srgbClr val="000000">
                      <a:alpha val="50000"/>
                    </a:srgbClr>
                  </a:innerShdw>
                </a:effectLst>
              </a:rPr>
              <a:t>JUTRANJE </a:t>
            </a:r>
          </a:p>
          <a:p>
            <a:pPr algn="ctr"/>
            <a:r>
              <a:rPr lang="sl-SI" sz="1050" b="1" spc="38" dirty="0">
                <a:ln w="0"/>
                <a:solidFill>
                  <a:schemeClr val="bg2"/>
                </a:solidFill>
                <a:effectLst>
                  <a:innerShdw blurRad="63500" dist="50800" dir="13500000">
                    <a:srgbClr val="000000">
                      <a:alpha val="50000"/>
                    </a:srgbClr>
                  </a:innerShdw>
                </a:effectLst>
              </a:rPr>
              <a:t>VARSTVO</a:t>
            </a:r>
          </a:p>
          <a:p>
            <a:pPr algn="ctr"/>
            <a:endParaRPr lang="sl-SI" sz="1050" b="1" spc="38" dirty="0">
              <a:ln w="0"/>
              <a:solidFill>
                <a:schemeClr val="bg2"/>
              </a:solidFill>
              <a:effectLst>
                <a:innerShdw blurRad="63500" dist="50800" dir="13500000">
                  <a:srgbClr val="000000">
                    <a:alpha val="50000"/>
                  </a:srgbClr>
                </a:innerShdw>
              </a:effectLst>
            </a:endParaRPr>
          </a:p>
        </p:txBody>
      </p:sp>
      <p:sp>
        <p:nvSpPr>
          <p:cNvPr id="8" name="Odebeljen lok 7"/>
          <p:cNvSpPr/>
          <p:nvPr/>
        </p:nvSpPr>
        <p:spPr>
          <a:xfrm rot="5400000">
            <a:off x="3713219" y="2871222"/>
            <a:ext cx="2017618" cy="1536976"/>
          </a:xfrm>
          <a:prstGeom prst="blockArc">
            <a:avLst>
              <a:gd name="adj1" fmla="val 10799999"/>
              <a:gd name="adj2" fmla="val 0"/>
              <a:gd name="adj3" fmla="val 25000"/>
            </a:avLst>
          </a:prstGeom>
          <a:solidFill>
            <a:srgbClr val="327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solidFill>
                <a:schemeClr val="tx1"/>
              </a:solidFill>
            </a:endParaRPr>
          </a:p>
        </p:txBody>
      </p:sp>
      <p:sp>
        <p:nvSpPr>
          <p:cNvPr id="6" name="Pravokotnik 5"/>
          <p:cNvSpPr/>
          <p:nvPr/>
        </p:nvSpPr>
        <p:spPr>
          <a:xfrm rot="5597789">
            <a:off x="4058528" y="3280945"/>
            <a:ext cx="1562213" cy="724988"/>
          </a:xfrm>
          <a:prstGeom prst="rect">
            <a:avLst/>
          </a:prstGeom>
          <a:noFill/>
          <a:ln>
            <a:noFill/>
          </a:ln>
        </p:spPr>
        <p:txBody>
          <a:bodyPr spcFirstLastPara="1" wrap="none" lIns="68580" tIns="34290" rIns="68580" bIns="34290" numCol="1">
            <a:prstTxWarp prst="textArchUp">
              <a:avLst>
                <a:gd name="adj" fmla="val 10212557"/>
              </a:avLst>
            </a:prstTxWarp>
            <a:spAutoFit/>
          </a:bodyPr>
          <a:lstStyle/>
          <a:p>
            <a:pPr algn="ctr"/>
            <a:r>
              <a:rPr lang="sl-SI" sz="1500" b="1" cap="all" dirty="0">
                <a:ln w="10160">
                  <a:solidFill>
                    <a:schemeClr val="accent5"/>
                  </a:solidFill>
                  <a:prstDash val="solid"/>
                </a:ln>
                <a:solidFill>
                  <a:schemeClr val="bg1"/>
                </a:solidFill>
              </a:rPr>
              <a:t>1. PODROČJE – </a:t>
            </a:r>
            <a:r>
              <a:rPr lang="sl-SI" sz="1500" b="1" cap="all" dirty="0" err="1">
                <a:ln w="10160">
                  <a:solidFill>
                    <a:schemeClr val="accent5"/>
                  </a:solidFill>
                  <a:prstDash val="solid"/>
                </a:ln>
                <a:solidFill>
                  <a:schemeClr val="bg1"/>
                </a:solidFill>
              </a:rPr>
              <a:t>gibanjE</a:t>
            </a:r>
            <a:r>
              <a:rPr lang="sl-SI" sz="1500" b="1" cap="all" dirty="0">
                <a:ln w="10160">
                  <a:solidFill>
                    <a:schemeClr val="accent5"/>
                  </a:solidFill>
                  <a:prstDash val="solid"/>
                </a:ln>
                <a:solidFill>
                  <a:schemeClr val="bg1"/>
                </a:solidFill>
              </a:rPr>
              <a:t> IN ZDRAVJE za </a:t>
            </a:r>
            <a:r>
              <a:rPr lang="sl-SI" sz="1500" b="1" cap="all" dirty="0" err="1">
                <a:ln w="10160">
                  <a:solidFill>
                    <a:schemeClr val="accent5"/>
                  </a:solidFill>
                  <a:prstDash val="solid"/>
                </a:ln>
                <a:solidFill>
                  <a:schemeClr val="bg1"/>
                </a:solidFill>
              </a:rPr>
              <a:t>dtd</a:t>
            </a:r>
            <a:r>
              <a:rPr lang="sl-SI" sz="1500" b="1" cap="all" dirty="0">
                <a:ln w="10160">
                  <a:solidFill>
                    <a:schemeClr val="accent5"/>
                  </a:solidFill>
                  <a:prstDash val="solid"/>
                </a:ln>
                <a:solidFill>
                  <a:schemeClr val="bg1"/>
                </a:solidFill>
              </a:rPr>
              <a:t> </a:t>
            </a:r>
            <a:endParaRPr lang="sl-SI" sz="15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9" name="Pravokotnik 8"/>
          <p:cNvSpPr/>
          <p:nvPr/>
        </p:nvSpPr>
        <p:spPr>
          <a:xfrm>
            <a:off x="1270824" y="3155643"/>
            <a:ext cx="948383" cy="715581"/>
          </a:xfrm>
          <a:prstGeom prst="rect">
            <a:avLst/>
          </a:prstGeom>
          <a:solidFill>
            <a:srgbClr val="3278C4"/>
          </a:solidFill>
        </p:spPr>
        <p:txBody>
          <a:bodyPr wrap="square" lIns="68580" tIns="34290" rIns="68580" bIns="34290">
            <a:spAutoFit/>
          </a:bodyPr>
          <a:lstStyle/>
          <a:p>
            <a:pPr algn="ctr"/>
            <a:r>
              <a:rPr lang="sl-SI" sz="1050" b="1" spc="38" dirty="0">
                <a:ln w="0"/>
                <a:solidFill>
                  <a:schemeClr val="bg1"/>
                </a:solidFill>
                <a:effectLst>
                  <a:innerShdw blurRad="63500" dist="50800" dir="13500000">
                    <a:srgbClr val="000000">
                      <a:alpha val="50000"/>
                    </a:srgbClr>
                  </a:innerShdw>
                </a:effectLst>
              </a:rPr>
              <a:t>DEJAVNOSTI</a:t>
            </a:r>
          </a:p>
          <a:p>
            <a:pPr algn="ctr"/>
            <a:r>
              <a:rPr lang="sl-SI" sz="1050" b="1" spc="38" dirty="0" err="1">
                <a:ln w="0"/>
                <a:solidFill>
                  <a:schemeClr val="bg1"/>
                </a:solidFill>
                <a:effectLst>
                  <a:innerShdw blurRad="63500" dist="50800" dir="13500000">
                    <a:srgbClr val="000000">
                      <a:alpha val="50000"/>
                    </a:srgbClr>
                  </a:innerShdw>
                </a:effectLst>
              </a:rPr>
              <a:t>RaP</a:t>
            </a:r>
            <a:endParaRPr lang="sl-SI" sz="1050" b="1" spc="38" dirty="0">
              <a:ln w="0"/>
              <a:solidFill>
                <a:schemeClr val="bg1"/>
              </a:solidFill>
              <a:effectLst>
                <a:innerShdw blurRad="63500" dist="50800" dir="13500000">
                  <a:srgbClr val="000000">
                    <a:alpha val="50000"/>
                  </a:srgbClr>
                </a:innerShdw>
              </a:effectLst>
            </a:endParaRPr>
          </a:p>
          <a:p>
            <a:pPr algn="ctr"/>
            <a:endParaRPr lang="sl-SI" sz="1050" b="1" spc="38" dirty="0">
              <a:ln w="0"/>
              <a:solidFill>
                <a:schemeClr val="bg1"/>
              </a:solidFill>
              <a:effectLst>
                <a:innerShdw blurRad="63500" dist="50800" dir="13500000">
                  <a:srgbClr val="000000">
                    <a:alpha val="50000"/>
                  </a:srgbClr>
                </a:innerShdw>
              </a:effectLst>
            </a:endParaRPr>
          </a:p>
        </p:txBody>
      </p:sp>
      <p:grpSp>
        <p:nvGrpSpPr>
          <p:cNvPr id="7" name="Skupina 6"/>
          <p:cNvGrpSpPr/>
          <p:nvPr/>
        </p:nvGrpSpPr>
        <p:grpSpPr>
          <a:xfrm>
            <a:off x="3906371" y="2657148"/>
            <a:ext cx="1584145" cy="2017618"/>
            <a:chOff x="1373604" y="4466845"/>
            <a:chExt cx="2112193" cy="2690157"/>
          </a:xfrm>
        </p:grpSpPr>
        <p:sp>
          <p:nvSpPr>
            <p:cNvPr id="10" name="Odebeljen lok 9"/>
            <p:cNvSpPr/>
            <p:nvPr/>
          </p:nvSpPr>
          <p:spPr>
            <a:xfrm rot="5400000">
              <a:off x="1116068" y="4787273"/>
              <a:ext cx="2690157" cy="2049301"/>
            </a:xfrm>
            <a:prstGeom prst="blockArc">
              <a:avLst>
                <a:gd name="adj1" fmla="val 10799999"/>
                <a:gd name="adj2" fmla="val 0"/>
                <a:gd name="adj3" fmla="val 25000"/>
              </a:avLst>
            </a:prstGeom>
            <a:solidFill>
              <a:srgbClr val="327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solidFill>
                  <a:schemeClr val="tx1"/>
                </a:solidFill>
              </a:endParaRPr>
            </a:p>
          </p:txBody>
        </p:sp>
        <p:sp>
          <p:nvSpPr>
            <p:cNvPr id="11" name="Pravokotnik 10"/>
            <p:cNvSpPr/>
            <p:nvPr/>
          </p:nvSpPr>
          <p:spPr>
            <a:xfrm rot="5597789">
              <a:off x="1372921" y="5072706"/>
              <a:ext cx="1405240" cy="1403874"/>
            </a:xfrm>
            <a:prstGeom prst="rect">
              <a:avLst/>
            </a:prstGeom>
            <a:noFill/>
            <a:ln>
              <a:noFill/>
            </a:ln>
          </p:spPr>
          <p:txBody>
            <a:bodyPr spcFirstLastPara="1" wrap="none" lIns="68580" tIns="34290" rIns="68580" bIns="34290" numCol="1">
              <a:prstTxWarp prst="textArchUp">
                <a:avLst>
                  <a:gd name="adj" fmla="val 10212557"/>
                </a:avLst>
              </a:prstTxWarp>
              <a:spAutoFit/>
            </a:bodyPr>
            <a:lstStyle/>
            <a:p>
              <a:pPr algn="ctr"/>
              <a:r>
                <a:rPr lang="sl-SI" sz="1500" dirty="0">
                  <a:solidFill>
                    <a:schemeClr val="bg1"/>
                  </a:solidFill>
                </a:rPr>
                <a:t>Vsebine iz življenja in dela OŠ</a:t>
              </a:r>
            </a:p>
            <a:p>
              <a:pPr algn="ctr"/>
              <a:endParaRPr lang="sl-SI" sz="1500" dirty="0">
                <a:solidFill>
                  <a:schemeClr val="bg1"/>
                </a:solidFill>
              </a:endParaRPr>
            </a:p>
            <a:p>
              <a:pPr algn="ctr"/>
              <a:endParaRPr lang="sl-SI" sz="15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346028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622" y="980728"/>
            <a:ext cx="8549906" cy="691061"/>
          </a:xfrm>
        </p:spPr>
        <p:txBody>
          <a:bodyPr>
            <a:noAutofit/>
          </a:bodyPr>
          <a:lstStyle/>
          <a:p>
            <a:pPr algn="ctr"/>
            <a:r>
              <a:rPr lang="sl-SI" sz="2100" i="1" dirty="0"/>
              <a:t>Primer urnika prikazuje klasičen način načrtovanja OPB, le da so dejavnosti drugače poimenovane. Iz urnika ni razvidno kolikšen delež dejavnosti je zastopan iz 1., koliko iz 2. in koliko iz tretjega področja KD</a:t>
            </a:r>
            <a:r>
              <a:rPr lang="sl-SI" sz="2100" dirty="0"/>
              <a:t/>
            </a:r>
            <a:br>
              <a:rPr lang="sl-SI" sz="2100" dirty="0"/>
            </a:br>
            <a:endParaRPr lang="sl-SI" sz="2100" dirty="0"/>
          </a:p>
        </p:txBody>
      </p:sp>
      <p:graphicFrame>
        <p:nvGraphicFramePr>
          <p:cNvPr id="4" name="Tabela 3"/>
          <p:cNvGraphicFramePr>
            <a:graphicFrameLocks noGrp="1"/>
          </p:cNvGraphicFramePr>
          <p:nvPr>
            <p:extLst>
              <p:ext uri="{D42A27DB-BD31-4B8C-83A1-F6EECF244321}">
                <p14:modId xmlns:p14="http://schemas.microsoft.com/office/powerpoint/2010/main" val="3087062204"/>
              </p:ext>
            </p:extLst>
          </p:nvPr>
        </p:nvGraphicFramePr>
        <p:xfrm>
          <a:off x="303028" y="2946549"/>
          <a:ext cx="8448232" cy="2739584"/>
        </p:xfrm>
        <a:graphic>
          <a:graphicData uri="http://schemas.openxmlformats.org/drawingml/2006/table">
            <a:tbl>
              <a:tblPr firstRow="1" firstCol="1" bandRow="1">
                <a:tableStyleId>{5C22544A-7EE6-4342-B048-85BDC9FD1C3A}</a:tableStyleId>
              </a:tblPr>
              <a:tblGrid>
                <a:gridCol w="1350866">
                  <a:extLst>
                    <a:ext uri="{9D8B030D-6E8A-4147-A177-3AD203B41FA5}">
                      <a16:colId xmlns:a16="http://schemas.microsoft.com/office/drawing/2014/main" val="3074676675"/>
                    </a:ext>
                  </a:extLst>
                </a:gridCol>
                <a:gridCol w="1787504">
                  <a:extLst>
                    <a:ext uri="{9D8B030D-6E8A-4147-A177-3AD203B41FA5}">
                      <a16:colId xmlns:a16="http://schemas.microsoft.com/office/drawing/2014/main" val="1798400898"/>
                    </a:ext>
                  </a:extLst>
                </a:gridCol>
                <a:gridCol w="1300874">
                  <a:extLst>
                    <a:ext uri="{9D8B030D-6E8A-4147-A177-3AD203B41FA5}">
                      <a16:colId xmlns:a16="http://schemas.microsoft.com/office/drawing/2014/main" val="4019852078"/>
                    </a:ext>
                  </a:extLst>
                </a:gridCol>
                <a:gridCol w="1300874">
                  <a:extLst>
                    <a:ext uri="{9D8B030D-6E8A-4147-A177-3AD203B41FA5}">
                      <a16:colId xmlns:a16="http://schemas.microsoft.com/office/drawing/2014/main" val="1818844316"/>
                    </a:ext>
                  </a:extLst>
                </a:gridCol>
                <a:gridCol w="1354057">
                  <a:extLst>
                    <a:ext uri="{9D8B030D-6E8A-4147-A177-3AD203B41FA5}">
                      <a16:colId xmlns:a16="http://schemas.microsoft.com/office/drawing/2014/main" val="47035156"/>
                    </a:ext>
                  </a:extLst>
                </a:gridCol>
                <a:gridCol w="1354057">
                  <a:extLst>
                    <a:ext uri="{9D8B030D-6E8A-4147-A177-3AD203B41FA5}">
                      <a16:colId xmlns:a16="http://schemas.microsoft.com/office/drawing/2014/main" val="1695023261"/>
                    </a:ext>
                  </a:extLst>
                </a:gridCol>
              </a:tblGrid>
              <a:tr h="360557">
                <a:tc>
                  <a:txBody>
                    <a:bodyPr/>
                    <a:lstStyle/>
                    <a:p>
                      <a:pPr marR="33655" algn="ctr">
                        <a:lnSpc>
                          <a:spcPct val="107000"/>
                        </a:lnSpc>
                        <a:spcAft>
                          <a:spcPts val="0"/>
                        </a:spcAft>
                      </a:pPr>
                      <a:r>
                        <a:rPr lang="sl-SI" sz="1100">
                          <a:solidFill>
                            <a:schemeClr val="tx1"/>
                          </a:solidFill>
                          <a:effectLst/>
                        </a:rPr>
                        <a:t>URA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40640" algn="ctr">
                        <a:lnSpc>
                          <a:spcPct val="107000"/>
                        </a:lnSpc>
                        <a:spcAft>
                          <a:spcPts val="0"/>
                        </a:spcAft>
                      </a:pPr>
                      <a:r>
                        <a:rPr lang="sl-SI" sz="1100">
                          <a:solidFill>
                            <a:schemeClr val="tx1"/>
                          </a:solidFill>
                          <a:effectLst/>
                        </a:rPr>
                        <a:t>RaP – 1. skupina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37465" algn="ctr">
                        <a:lnSpc>
                          <a:spcPct val="107000"/>
                        </a:lnSpc>
                        <a:spcAft>
                          <a:spcPts val="0"/>
                        </a:spcAft>
                      </a:pPr>
                      <a:r>
                        <a:rPr lang="sl-SI" sz="1100">
                          <a:solidFill>
                            <a:schemeClr val="tx1"/>
                          </a:solidFill>
                          <a:effectLst/>
                        </a:rPr>
                        <a:t>RaP – 2. skupina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38100" algn="ctr">
                        <a:lnSpc>
                          <a:spcPct val="107000"/>
                        </a:lnSpc>
                        <a:spcAft>
                          <a:spcPts val="0"/>
                        </a:spcAft>
                      </a:pPr>
                      <a:r>
                        <a:rPr lang="sl-SI" sz="1100">
                          <a:solidFill>
                            <a:schemeClr val="tx1"/>
                          </a:solidFill>
                          <a:effectLst/>
                        </a:rPr>
                        <a:t>RaP – 3. skupina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45085" algn="ctr">
                        <a:lnSpc>
                          <a:spcPct val="107000"/>
                        </a:lnSpc>
                        <a:spcAft>
                          <a:spcPts val="0"/>
                        </a:spcAft>
                      </a:pPr>
                      <a:r>
                        <a:rPr lang="sl-SI" sz="1100">
                          <a:solidFill>
                            <a:schemeClr val="tx1"/>
                          </a:solidFill>
                          <a:effectLst/>
                        </a:rPr>
                        <a:t>RaP – 4. skupina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44450" algn="ctr">
                        <a:lnSpc>
                          <a:spcPct val="107000"/>
                        </a:lnSpc>
                        <a:spcAft>
                          <a:spcPts val="0"/>
                        </a:spcAft>
                      </a:pPr>
                      <a:r>
                        <a:rPr lang="sl-SI" sz="1100">
                          <a:solidFill>
                            <a:schemeClr val="tx1"/>
                          </a:solidFill>
                          <a:effectLst/>
                        </a:rPr>
                        <a:t>RaP – 5. skupina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extLst>
                  <a:ext uri="{0D108BD9-81ED-4DB2-BD59-A6C34878D82A}">
                    <a16:rowId xmlns:a16="http://schemas.microsoft.com/office/drawing/2014/main" val="3090911592"/>
                  </a:ext>
                </a:extLst>
              </a:tr>
              <a:tr h="373490">
                <a:tc>
                  <a:txBody>
                    <a:bodyPr/>
                    <a:lstStyle/>
                    <a:p>
                      <a:pPr marR="635" algn="ctr">
                        <a:lnSpc>
                          <a:spcPct val="107000"/>
                        </a:lnSpc>
                        <a:spcAft>
                          <a:spcPts val="100"/>
                        </a:spcAft>
                      </a:pPr>
                      <a:r>
                        <a:rPr lang="sl-SI" sz="1100">
                          <a:solidFill>
                            <a:schemeClr val="tx1"/>
                          </a:solidFill>
                          <a:effectLst/>
                        </a:rPr>
                        <a:t> </a:t>
                      </a:r>
                    </a:p>
                    <a:p>
                      <a:pPr marR="37465" algn="ctr">
                        <a:lnSpc>
                          <a:spcPct val="107000"/>
                        </a:lnSpc>
                        <a:spcAft>
                          <a:spcPts val="85"/>
                        </a:spcAft>
                      </a:pPr>
                      <a:r>
                        <a:rPr lang="sl-SI" sz="1100">
                          <a:solidFill>
                            <a:schemeClr val="tx1"/>
                          </a:solidFill>
                          <a:effectLst/>
                        </a:rPr>
                        <a:t>9.45-9.55</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38100" algn="ctr">
                        <a:lnSpc>
                          <a:spcPct val="107000"/>
                        </a:lnSpc>
                        <a:spcAft>
                          <a:spcPts val="0"/>
                        </a:spcAft>
                      </a:pPr>
                      <a:r>
                        <a:rPr lang="sl-SI" sz="1100">
                          <a:solidFill>
                            <a:schemeClr val="tx1"/>
                          </a:solidFill>
                          <a:effectLst/>
                        </a:rPr>
                        <a:t>Rekreativni odmor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635"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8255"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6985"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extLst>
                  <a:ext uri="{0D108BD9-81ED-4DB2-BD59-A6C34878D82A}">
                    <a16:rowId xmlns:a16="http://schemas.microsoft.com/office/drawing/2014/main" val="2514052456"/>
                  </a:ext>
                </a:extLst>
              </a:tr>
              <a:tr h="360557">
                <a:tc>
                  <a:txBody>
                    <a:bodyPr/>
                    <a:lstStyle/>
                    <a:p>
                      <a:pPr marR="35560" algn="ctr">
                        <a:lnSpc>
                          <a:spcPct val="107000"/>
                        </a:lnSpc>
                        <a:spcAft>
                          <a:spcPts val="0"/>
                        </a:spcAft>
                      </a:pPr>
                      <a:r>
                        <a:rPr lang="sl-SI" sz="1100">
                          <a:solidFill>
                            <a:schemeClr val="tx1"/>
                          </a:solidFill>
                          <a:effectLst/>
                        </a:rPr>
                        <a:t>11.35–12.25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nchor="ctr"/>
                </a:tc>
                <a:tc>
                  <a:txBody>
                    <a:bodyPr/>
                    <a:lstStyle/>
                    <a:p>
                      <a:pPr algn="ctr">
                        <a:lnSpc>
                          <a:spcPct val="107000"/>
                        </a:lnSpc>
                        <a:spcAft>
                          <a:spcPts val="0"/>
                        </a:spcAft>
                      </a:pPr>
                      <a:r>
                        <a:rPr lang="sl-SI" sz="1100">
                          <a:solidFill>
                            <a:schemeClr val="tx1"/>
                          </a:solidFill>
                          <a:effectLst/>
                        </a:rPr>
                        <a:t>Logično matematična dejavnost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38735" algn="ctr">
                        <a:lnSpc>
                          <a:spcPct val="107000"/>
                        </a:lnSpc>
                        <a:spcAft>
                          <a:spcPts val="0"/>
                        </a:spcAft>
                      </a:pPr>
                      <a:r>
                        <a:rPr lang="sl-SI" sz="1100">
                          <a:solidFill>
                            <a:schemeClr val="tx1"/>
                          </a:solidFill>
                          <a:effectLst/>
                        </a:rPr>
                        <a:t>Ustvarjanje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37465" algn="ctr">
                        <a:lnSpc>
                          <a:spcPct val="107000"/>
                        </a:lnSpc>
                        <a:spcAft>
                          <a:spcPts val="0"/>
                        </a:spcAft>
                      </a:pPr>
                      <a:r>
                        <a:rPr lang="sl-SI" sz="1100">
                          <a:solidFill>
                            <a:schemeClr val="tx1"/>
                          </a:solidFill>
                          <a:effectLst/>
                        </a:rPr>
                        <a:t>Zmorem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8255"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6985"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extLst>
                  <a:ext uri="{0D108BD9-81ED-4DB2-BD59-A6C34878D82A}">
                    <a16:rowId xmlns:a16="http://schemas.microsoft.com/office/drawing/2014/main" val="495092330"/>
                  </a:ext>
                </a:extLst>
              </a:tr>
              <a:tr h="177870">
                <a:tc rowSpan="2">
                  <a:txBody>
                    <a:bodyPr/>
                    <a:lstStyle/>
                    <a:p>
                      <a:pPr marR="35560" algn="ctr">
                        <a:lnSpc>
                          <a:spcPct val="107000"/>
                        </a:lnSpc>
                        <a:spcAft>
                          <a:spcPts val="0"/>
                        </a:spcAft>
                      </a:pPr>
                      <a:r>
                        <a:rPr lang="sl-SI" sz="1100">
                          <a:solidFill>
                            <a:schemeClr val="tx1"/>
                          </a:solidFill>
                          <a:effectLst/>
                        </a:rPr>
                        <a:t>12.25–13.15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nchor="ctr"/>
                </a:tc>
                <a:tc rowSpan="2">
                  <a:txBody>
                    <a:bodyPr/>
                    <a:lstStyle/>
                    <a:p>
                      <a:pPr algn="ctr">
                        <a:lnSpc>
                          <a:spcPct val="107000"/>
                        </a:lnSpc>
                        <a:spcAft>
                          <a:spcPts val="0"/>
                        </a:spcAft>
                      </a:pPr>
                      <a:r>
                        <a:rPr lang="sl-SI" sz="1100">
                          <a:solidFill>
                            <a:schemeClr val="tx1"/>
                          </a:solidFill>
                          <a:effectLst/>
                        </a:rPr>
                        <a:t>Prehranjevanje in sprostitev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38100"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38100"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42545"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44450"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extLst>
                  <a:ext uri="{0D108BD9-81ED-4DB2-BD59-A6C34878D82A}">
                    <a16:rowId xmlns:a16="http://schemas.microsoft.com/office/drawing/2014/main" val="1648393516"/>
                  </a:ext>
                </a:extLst>
              </a:tr>
              <a:tr h="360557">
                <a:tc vMerge="1">
                  <a:txBody>
                    <a:bodyPr/>
                    <a:lstStyle/>
                    <a:p>
                      <a:endParaRPr lang="sl-SI"/>
                    </a:p>
                  </a:txBody>
                  <a:tcPr/>
                </a:tc>
                <a:tc vMerge="1">
                  <a:txBody>
                    <a:bodyPr/>
                    <a:lstStyle/>
                    <a:p>
                      <a:endParaRPr lang="sl-SI"/>
                    </a:p>
                  </a:txBody>
                  <a:tcPr/>
                </a:tc>
                <a:tc>
                  <a:txBody>
                    <a:bodyPr/>
                    <a:lstStyle/>
                    <a:p>
                      <a:pPr algn="ctr">
                        <a:lnSpc>
                          <a:spcPct val="107000"/>
                        </a:lnSpc>
                        <a:spcAft>
                          <a:spcPts val="0"/>
                        </a:spcAft>
                      </a:pPr>
                      <a:r>
                        <a:rPr lang="sl-SI" sz="1100">
                          <a:solidFill>
                            <a:schemeClr val="tx1"/>
                          </a:solidFill>
                          <a:effectLst/>
                        </a:rPr>
                        <a:t>Prehranjevanje in sprostitev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34925" algn="ctr">
                        <a:lnSpc>
                          <a:spcPct val="107000"/>
                        </a:lnSpc>
                        <a:spcAft>
                          <a:spcPts val="0"/>
                        </a:spcAft>
                      </a:pPr>
                      <a:r>
                        <a:rPr lang="sl-SI" sz="1100">
                          <a:solidFill>
                            <a:schemeClr val="tx1"/>
                          </a:solidFill>
                          <a:effectLst/>
                        </a:rPr>
                        <a:t>Še več tehnike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45085" algn="ctr">
                        <a:lnSpc>
                          <a:spcPct val="107000"/>
                        </a:lnSpc>
                        <a:spcAft>
                          <a:spcPts val="0"/>
                        </a:spcAft>
                      </a:pPr>
                      <a:r>
                        <a:rPr lang="sl-SI" sz="1100">
                          <a:solidFill>
                            <a:schemeClr val="tx1"/>
                          </a:solidFill>
                          <a:effectLst/>
                        </a:rPr>
                        <a:t>Še več športa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a:lnSpc>
                          <a:spcPct val="107000"/>
                        </a:lnSpc>
                        <a:spcAft>
                          <a:spcPts val="0"/>
                        </a:spcAft>
                      </a:pPr>
                      <a:r>
                        <a:rPr lang="sl-SI" sz="1100">
                          <a:solidFill>
                            <a:schemeClr val="tx1"/>
                          </a:solidFill>
                          <a:effectLst/>
                        </a:rPr>
                        <a:t>Prvi koraki v nemščino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extLst>
                  <a:ext uri="{0D108BD9-81ED-4DB2-BD59-A6C34878D82A}">
                    <a16:rowId xmlns:a16="http://schemas.microsoft.com/office/drawing/2014/main" val="3468707254"/>
                  </a:ext>
                </a:extLst>
              </a:tr>
              <a:tr h="177870">
                <a:tc rowSpan="2">
                  <a:txBody>
                    <a:bodyPr/>
                    <a:lstStyle/>
                    <a:p>
                      <a:pPr marR="35560" algn="ctr">
                        <a:lnSpc>
                          <a:spcPct val="107000"/>
                        </a:lnSpc>
                        <a:spcAft>
                          <a:spcPts val="0"/>
                        </a:spcAft>
                      </a:pPr>
                      <a:r>
                        <a:rPr lang="sl-SI" sz="1100">
                          <a:solidFill>
                            <a:schemeClr val="tx1"/>
                          </a:solidFill>
                          <a:effectLst/>
                        </a:rPr>
                        <a:t>13.15–14.05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nchor="ctr"/>
                </a:tc>
                <a:tc rowSpan="2">
                  <a:txBody>
                    <a:bodyPr/>
                    <a:lstStyle/>
                    <a:p>
                      <a:pPr marR="41910" algn="ctr">
                        <a:lnSpc>
                          <a:spcPct val="107000"/>
                        </a:lnSpc>
                        <a:spcAft>
                          <a:spcPts val="0"/>
                        </a:spcAft>
                      </a:pPr>
                      <a:r>
                        <a:rPr lang="sl-SI" sz="1100">
                          <a:solidFill>
                            <a:schemeClr val="tx1"/>
                          </a:solidFill>
                          <a:effectLst/>
                        </a:rPr>
                        <a:t>Od jeseni do poletja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rowSpan="2">
                  <a:txBody>
                    <a:bodyPr/>
                    <a:lstStyle/>
                    <a:p>
                      <a:pPr marR="37465" algn="ctr">
                        <a:lnSpc>
                          <a:spcPct val="107000"/>
                        </a:lnSpc>
                        <a:spcAft>
                          <a:spcPts val="0"/>
                        </a:spcAft>
                      </a:pPr>
                      <a:r>
                        <a:rPr lang="sl-SI" sz="1100">
                          <a:solidFill>
                            <a:schemeClr val="tx1"/>
                          </a:solidFill>
                          <a:effectLst/>
                        </a:rPr>
                        <a:t>Talent show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rowSpan="2">
                  <a:txBody>
                    <a:bodyPr/>
                    <a:lstStyle/>
                    <a:p>
                      <a:pPr algn="ctr">
                        <a:lnSpc>
                          <a:spcPct val="107000"/>
                        </a:lnSpc>
                        <a:spcAft>
                          <a:spcPts val="0"/>
                        </a:spcAft>
                      </a:pPr>
                      <a:r>
                        <a:rPr lang="sl-SI" sz="1100">
                          <a:solidFill>
                            <a:schemeClr val="tx1"/>
                          </a:solidFill>
                          <a:effectLst/>
                        </a:rPr>
                        <a:t>Računalniško opismenjevanje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R="43180"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rowSpan="2">
                  <a:txBody>
                    <a:bodyPr/>
                    <a:lstStyle/>
                    <a:p>
                      <a:pPr marR="6985" algn="ct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extLst>
                  <a:ext uri="{0D108BD9-81ED-4DB2-BD59-A6C34878D82A}">
                    <a16:rowId xmlns:a16="http://schemas.microsoft.com/office/drawing/2014/main" val="1855878693"/>
                  </a:ext>
                </a:extLst>
              </a:tr>
              <a:tr h="182687">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marR="44450" algn="ctr">
                        <a:lnSpc>
                          <a:spcPct val="107000"/>
                        </a:lnSpc>
                        <a:spcAft>
                          <a:spcPts val="0"/>
                        </a:spcAft>
                      </a:pPr>
                      <a:r>
                        <a:rPr lang="sl-SI" sz="1100">
                          <a:solidFill>
                            <a:schemeClr val="tx1"/>
                          </a:solidFill>
                          <a:effectLst/>
                        </a:rPr>
                        <a:t>Zmorem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vMerge="1">
                  <a:txBody>
                    <a:bodyPr/>
                    <a:lstStyle/>
                    <a:p>
                      <a:endParaRPr lang="sl-SI"/>
                    </a:p>
                  </a:txBody>
                  <a:tcPr/>
                </a:tc>
                <a:extLst>
                  <a:ext uri="{0D108BD9-81ED-4DB2-BD59-A6C34878D82A}">
                    <a16:rowId xmlns:a16="http://schemas.microsoft.com/office/drawing/2014/main" val="1167933489"/>
                  </a:ext>
                </a:extLst>
              </a:tr>
              <a:tr h="360557">
                <a:tc>
                  <a:txBody>
                    <a:bodyPr/>
                    <a:lstStyle/>
                    <a:p>
                      <a:pPr marR="35560" algn="ctr">
                        <a:lnSpc>
                          <a:spcPct val="107000"/>
                        </a:lnSpc>
                        <a:spcAft>
                          <a:spcPts val="0"/>
                        </a:spcAft>
                      </a:pPr>
                      <a:r>
                        <a:rPr lang="sl-SI" sz="1100">
                          <a:solidFill>
                            <a:schemeClr val="tx1"/>
                          </a:solidFill>
                          <a:effectLst/>
                        </a:rPr>
                        <a:t>14.05–14.55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nchor="ctr"/>
                </a:tc>
                <a:tc>
                  <a:txBody>
                    <a:bodyPr/>
                    <a:lstStyle/>
                    <a:p>
                      <a:pPr marR="40005" algn="ctr">
                        <a:lnSpc>
                          <a:spcPct val="107000"/>
                        </a:lnSpc>
                        <a:spcAft>
                          <a:spcPts val="0"/>
                        </a:spcAft>
                      </a:pPr>
                      <a:r>
                        <a:rPr lang="sl-SI" sz="1100">
                          <a:solidFill>
                            <a:schemeClr val="tx1"/>
                          </a:solidFill>
                          <a:effectLst/>
                        </a:rPr>
                        <a:t>Učimo se skupaj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marL="31750">
                        <a:lnSpc>
                          <a:spcPct val="107000"/>
                        </a:lnSpc>
                        <a:spcAft>
                          <a:spcPts val="0"/>
                        </a:spcAft>
                      </a:pPr>
                      <a:r>
                        <a:rPr lang="sl-SI" sz="1100">
                          <a:solidFill>
                            <a:schemeClr val="tx1"/>
                          </a:solidFill>
                          <a:effectLst/>
                        </a:rPr>
                        <a:t>Potepamo se po SLO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rowSpan="2">
                  <a:txBody>
                    <a:bodyPr/>
                    <a:lstStyle/>
                    <a:p>
                      <a:pPr algn="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rowSpan="2">
                  <a:txBody>
                    <a:bodyPr/>
                    <a:lstStyle/>
                    <a:p>
                      <a:pP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rowSpan="2">
                  <a:txBody>
                    <a:bodyPr/>
                    <a:lstStyle/>
                    <a:p>
                      <a:pPr>
                        <a:lnSpc>
                          <a:spcPct val="107000"/>
                        </a:lnSpc>
                        <a:spcAft>
                          <a:spcPts val="0"/>
                        </a:spcAft>
                      </a:pPr>
                      <a:r>
                        <a:rPr lang="sl-SI" sz="1100">
                          <a:solidFill>
                            <a:schemeClr val="tx1"/>
                          </a:solidFill>
                          <a:effectLst/>
                        </a:rPr>
                        <a:t> </a:t>
                      </a:r>
                      <a:endParaRPr lang="sl-SI"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extLst>
                  <a:ext uri="{0D108BD9-81ED-4DB2-BD59-A6C34878D82A}">
                    <a16:rowId xmlns:a16="http://schemas.microsoft.com/office/drawing/2014/main" val="1486013858"/>
                  </a:ext>
                </a:extLst>
              </a:tr>
              <a:tr h="360557">
                <a:tc>
                  <a:txBody>
                    <a:bodyPr/>
                    <a:lstStyle/>
                    <a:p>
                      <a:pPr marR="35560" algn="ctr">
                        <a:lnSpc>
                          <a:spcPct val="107000"/>
                        </a:lnSpc>
                        <a:spcAft>
                          <a:spcPts val="0"/>
                        </a:spcAft>
                      </a:pPr>
                      <a:r>
                        <a:rPr lang="sl-SI" sz="1100" dirty="0">
                          <a:solidFill>
                            <a:schemeClr val="tx1"/>
                          </a:solidFill>
                          <a:effectLst/>
                        </a:rPr>
                        <a:t>14.55–15.45 </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nchor="ctr"/>
                </a:tc>
                <a:tc>
                  <a:txBody>
                    <a:bodyPr/>
                    <a:lstStyle/>
                    <a:p>
                      <a:pPr marR="41910" algn="ctr">
                        <a:lnSpc>
                          <a:spcPct val="107000"/>
                        </a:lnSpc>
                        <a:spcAft>
                          <a:spcPts val="0"/>
                        </a:spcAft>
                      </a:pPr>
                      <a:r>
                        <a:rPr lang="sl-SI" sz="1100" dirty="0" err="1">
                          <a:solidFill>
                            <a:schemeClr val="tx1"/>
                          </a:solidFill>
                          <a:effectLst/>
                        </a:rPr>
                        <a:t>Gibalnice</a:t>
                      </a:r>
                      <a:r>
                        <a:rPr lang="sl-SI" sz="1100" dirty="0">
                          <a:solidFill>
                            <a:schemeClr val="tx1"/>
                          </a:solidFill>
                          <a:effectLst/>
                        </a:rPr>
                        <a:t> </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a:txBody>
                    <a:bodyPr/>
                    <a:lstStyle/>
                    <a:p>
                      <a:pPr algn="ctr">
                        <a:lnSpc>
                          <a:spcPct val="107000"/>
                        </a:lnSpc>
                        <a:spcAft>
                          <a:spcPts val="0"/>
                        </a:spcAft>
                      </a:pPr>
                      <a:r>
                        <a:rPr lang="sl-SI" sz="1100" dirty="0">
                          <a:solidFill>
                            <a:schemeClr val="tx1"/>
                          </a:solidFill>
                          <a:effectLst/>
                        </a:rPr>
                        <a:t> </a:t>
                      </a:r>
                    </a:p>
                    <a:p>
                      <a:pPr algn="ctr">
                        <a:lnSpc>
                          <a:spcPct val="107000"/>
                        </a:lnSpc>
                        <a:spcAft>
                          <a:spcPts val="0"/>
                        </a:spcAft>
                      </a:pPr>
                      <a:r>
                        <a:rPr lang="sl-SI" sz="1100" dirty="0">
                          <a:solidFill>
                            <a:schemeClr val="tx1"/>
                          </a:solidFill>
                          <a:effectLst/>
                        </a:rPr>
                        <a:t> </a:t>
                      </a:r>
                      <a:endParaRPr lang="sl-S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04" marR="42386" marT="4286" marB="0"/>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3023815879"/>
                  </a:ext>
                </a:extLst>
              </a:tr>
            </a:tbl>
          </a:graphicData>
        </a:graphic>
      </p:graphicFrame>
      <p:sp>
        <p:nvSpPr>
          <p:cNvPr id="5" name="Pravokotnik 4"/>
          <p:cNvSpPr/>
          <p:nvPr/>
        </p:nvSpPr>
        <p:spPr>
          <a:xfrm flipH="1">
            <a:off x="303027" y="2523904"/>
            <a:ext cx="1604676" cy="300082"/>
          </a:xfrm>
          <a:prstGeom prst="rect">
            <a:avLst/>
          </a:prstGeom>
          <a:noFill/>
        </p:spPr>
        <p:txBody>
          <a:bodyPr wrap="square" lIns="68580" tIns="34290" rIns="68580" bIns="34290">
            <a:spAutoFit/>
          </a:bodyPr>
          <a:lstStyle/>
          <a:p>
            <a:pPr algn="ctr"/>
            <a:r>
              <a:rPr lang="sl-SI" sz="1500" dirty="0">
                <a:ln w="0"/>
                <a:effectLst>
                  <a:outerShdw blurRad="38100" dist="19050" dir="2700000" algn="tl" rotWithShape="0">
                    <a:schemeClr val="dk1">
                      <a:alpha val="40000"/>
                    </a:schemeClr>
                  </a:outerShdw>
                </a:effectLst>
              </a:rPr>
              <a:t>PONEDELJEK</a:t>
            </a:r>
          </a:p>
        </p:txBody>
      </p:sp>
      <p:cxnSp>
        <p:nvCxnSpPr>
          <p:cNvPr id="7" name="Raven puščični povezovalnik 6"/>
          <p:cNvCxnSpPr/>
          <p:nvPr/>
        </p:nvCxnSpPr>
        <p:spPr>
          <a:xfrm flipH="1">
            <a:off x="2715225" y="2585170"/>
            <a:ext cx="1229096" cy="417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PoljeZBesedilom 7"/>
          <p:cNvSpPr txBox="1"/>
          <p:nvPr/>
        </p:nvSpPr>
        <p:spPr>
          <a:xfrm>
            <a:off x="3963388" y="2415886"/>
            <a:ext cx="1976764" cy="300082"/>
          </a:xfrm>
          <a:prstGeom prst="rect">
            <a:avLst/>
          </a:prstGeom>
          <a:noFill/>
        </p:spPr>
        <p:txBody>
          <a:bodyPr wrap="square" rtlCol="0">
            <a:spAutoFit/>
          </a:bodyPr>
          <a:lstStyle/>
          <a:p>
            <a:r>
              <a:rPr lang="sl-SI" sz="1350" dirty="0" smtClean="0"/>
              <a:t>Za 1</a:t>
            </a:r>
            <a:r>
              <a:rPr lang="sl-SI" sz="1350" dirty="0"/>
              <a:t>. r. </a:t>
            </a:r>
            <a:r>
              <a:rPr lang="sl-SI" sz="1350" dirty="0" smtClean="0"/>
              <a:t>bi to bilo </a:t>
            </a:r>
            <a:r>
              <a:rPr lang="sl-SI" sz="1350" dirty="0" err="1" smtClean="0"/>
              <a:t>vredu</a:t>
            </a:r>
            <a:endParaRPr lang="sl-SI" sz="1350" dirty="0"/>
          </a:p>
        </p:txBody>
      </p:sp>
    </p:spTree>
    <p:extLst>
      <p:ext uri="{BB962C8B-B14F-4D97-AF65-F5344CB8AC3E}">
        <p14:creationId xmlns:p14="http://schemas.microsoft.com/office/powerpoint/2010/main" val="85244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11560" y="260648"/>
            <a:ext cx="7772400" cy="680703"/>
          </a:xfrm>
        </p:spPr>
        <p:txBody>
          <a:bodyPr>
            <a:normAutofit fontScale="90000"/>
          </a:bodyPr>
          <a:lstStyle/>
          <a:p>
            <a:r>
              <a:rPr lang="sl-SI" dirty="0" smtClean="0">
                <a:solidFill>
                  <a:schemeClr val="bg1"/>
                </a:solidFill>
              </a:rPr>
              <a:t>Izvajanje razširjenega programa v poskusu</a:t>
            </a:r>
            <a:endParaRPr lang="sl-SI" i="1" dirty="0">
              <a:solidFill>
                <a:schemeClr val="bg1"/>
              </a:solidFill>
            </a:endParaRPr>
          </a:p>
        </p:txBody>
      </p:sp>
      <p:sp>
        <p:nvSpPr>
          <p:cNvPr id="3" name="Podnaslov 2"/>
          <p:cNvSpPr>
            <a:spLocks noGrp="1"/>
          </p:cNvSpPr>
          <p:nvPr>
            <p:ph type="subTitle" idx="1"/>
          </p:nvPr>
        </p:nvSpPr>
        <p:spPr>
          <a:xfrm>
            <a:off x="1354773" y="4600261"/>
            <a:ext cx="6400800" cy="1290921"/>
          </a:xfrm>
        </p:spPr>
        <p:txBody>
          <a:bodyPr/>
          <a:lstStyle/>
          <a:p>
            <a:r>
              <a:rPr lang="sl-SI" sz="1800" dirty="0">
                <a:solidFill>
                  <a:schemeClr val="bg1"/>
                </a:solidFill>
              </a:rPr>
              <a:t>Predstavitev </a:t>
            </a:r>
            <a:r>
              <a:rPr lang="sl-SI" sz="1800" dirty="0" err="1">
                <a:solidFill>
                  <a:schemeClr val="bg1"/>
                </a:solidFill>
              </a:rPr>
              <a:t>kurikularnega</a:t>
            </a:r>
            <a:r>
              <a:rPr lang="sl-SI" sz="1800" dirty="0">
                <a:solidFill>
                  <a:schemeClr val="bg1"/>
                </a:solidFill>
              </a:rPr>
              <a:t> </a:t>
            </a:r>
            <a:r>
              <a:rPr lang="sl-SI" sz="1800" dirty="0" smtClean="0">
                <a:solidFill>
                  <a:schemeClr val="bg1"/>
                </a:solidFill>
              </a:rPr>
              <a:t>dokumenta </a:t>
            </a:r>
            <a:r>
              <a:rPr lang="sl-SI" sz="1800" dirty="0" err="1" smtClean="0">
                <a:solidFill>
                  <a:schemeClr val="bg1"/>
                </a:solidFill>
              </a:rPr>
              <a:t>RaP</a:t>
            </a:r>
            <a:endParaRPr lang="sl-SI" sz="1800" dirty="0" smtClean="0">
              <a:solidFill>
                <a:schemeClr val="bg1"/>
              </a:solidFill>
            </a:endParaRPr>
          </a:p>
          <a:p>
            <a:r>
              <a:rPr lang="sl-SI" sz="1800" dirty="0" smtClean="0">
                <a:solidFill>
                  <a:schemeClr val="bg1"/>
                </a:solidFill>
              </a:rPr>
              <a:t>Dr. Nataša Potočnik</a:t>
            </a:r>
            <a:endParaRPr lang="sl-SI" sz="1800" dirty="0">
              <a:solidFill>
                <a:schemeClr val="bg1"/>
              </a:solidFill>
            </a:endParaRPr>
          </a:p>
        </p:txBody>
      </p:sp>
      <p:pic>
        <p:nvPicPr>
          <p:cNvPr id="4" name="Slika 3"/>
          <p:cNvPicPr>
            <a:picLocks noChangeAspect="1"/>
          </p:cNvPicPr>
          <p:nvPr/>
        </p:nvPicPr>
        <p:blipFill>
          <a:blip r:embed="rId2"/>
          <a:stretch>
            <a:fillRect/>
          </a:stretch>
        </p:blipFill>
        <p:spPr>
          <a:xfrm>
            <a:off x="-17223" y="1124744"/>
            <a:ext cx="9144793" cy="3475517"/>
          </a:xfrm>
          <a:prstGeom prst="rect">
            <a:avLst/>
          </a:prstGeom>
        </p:spPr>
      </p:pic>
    </p:spTree>
    <p:extLst>
      <p:ext uri="{BB962C8B-B14F-4D97-AF65-F5344CB8AC3E}">
        <p14:creationId xmlns:p14="http://schemas.microsoft.com/office/powerpoint/2010/main" val="1172378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79512" y="1492511"/>
            <a:ext cx="8864120" cy="4032448"/>
          </a:xfrm>
          <a:prstGeom prst="rect">
            <a:avLst/>
          </a:prstGeom>
        </p:spPr>
      </p:pic>
      <p:cxnSp>
        <p:nvCxnSpPr>
          <p:cNvPr id="5" name="Raven puščični povezovalnik 4"/>
          <p:cNvCxnSpPr/>
          <p:nvPr/>
        </p:nvCxnSpPr>
        <p:spPr>
          <a:xfrm flipH="1">
            <a:off x="2555776" y="1284762"/>
            <a:ext cx="1069167" cy="632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PoljeZBesedilom 5"/>
          <p:cNvSpPr txBox="1"/>
          <p:nvPr/>
        </p:nvSpPr>
        <p:spPr>
          <a:xfrm>
            <a:off x="3851920" y="984680"/>
            <a:ext cx="2664296" cy="507831"/>
          </a:xfrm>
          <a:prstGeom prst="rect">
            <a:avLst/>
          </a:prstGeom>
          <a:noFill/>
        </p:spPr>
        <p:txBody>
          <a:bodyPr wrap="square" rtlCol="0">
            <a:spAutoFit/>
          </a:bodyPr>
          <a:lstStyle/>
          <a:p>
            <a:r>
              <a:rPr lang="sl-SI" sz="1350" dirty="0"/>
              <a:t>z</a:t>
            </a:r>
            <a:r>
              <a:rPr lang="sl-SI" sz="1350" dirty="0" smtClean="0"/>
              <a:t>a 1</a:t>
            </a:r>
            <a:r>
              <a:rPr lang="sl-SI" sz="1350" dirty="0"/>
              <a:t>. r. </a:t>
            </a:r>
            <a:r>
              <a:rPr lang="sl-SI" sz="1350" dirty="0" smtClean="0"/>
              <a:t>to naj ne bi bilo tako, razen v specifičnih primerih </a:t>
            </a:r>
            <a:endParaRPr lang="sl-SI" sz="1350" dirty="0"/>
          </a:p>
        </p:txBody>
      </p:sp>
    </p:spTree>
    <p:extLst>
      <p:ext uri="{BB962C8B-B14F-4D97-AF65-F5344CB8AC3E}">
        <p14:creationId xmlns:p14="http://schemas.microsoft.com/office/powerpoint/2010/main" val="410633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0" y="1052736"/>
            <a:ext cx="9122185" cy="4032448"/>
          </a:xfrm>
          <a:prstGeom prst="rect">
            <a:avLst/>
          </a:prstGeom>
        </p:spPr>
      </p:pic>
    </p:spTree>
    <p:extLst>
      <p:ext uri="{BB962C8B-B14F-4D97-AF65-F5344CB8AC3E}">
        <p14:creationId xmlns:p14="http://schemas.microsoft.com/office/powerpoint/2010/main" val="500616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4021" y="476672"/>
            <a:ext cx="8823367" cy="994172"/>
          </a:xfrm>
        </p:spPr>
        <p:txBody>
          <a:bodyPr>
            <a:noAutofit/>
          </a:bodyPr>
          <a:lstStyle/>
          <a:p>
            <a:r>
              <a:rPr lang="sl-SI" sz="1500" i="1" dirty="0"/>
              <a:t>Urnik  prikazuje več možnih rešitev, ki sledijo določenim priporočenim organizacijskih izvedbam in sicer:</a:t>
            </a:r>
            <a:r>
              <a:rPr lang="sl-SI" sz="1500" dirty="0"/>
              <a:t/>
            </a:r>
            <a:br>
              <a:rPr lang="sl-SI" sz="1500" dirty="0"/>
            </a:br>
            <a:r>
              <a:rPr lang="sl-SI" sz="1500" dirty="0"/>
              <a:t>- </a:t>
            </a:r>
            <a:r>
              <a:rPr lang="sl-SI" sz="1500" i="1" dirty="0"/>
              <a:t>Heterogenost skupin</a:t>
            </a:r>
            <a:r>
              <a:rPr lang="sl-SI" sz="1500" dirty="0"/>
              <a:t/>
            </a:r>
            <a:br>
              <a:rPr lang="sl-SI" sz="1500" dirty="0"/>
            </a:br>
            <a:r>
              <a:rPr lang="sl-SI" sz="1500" dirty="0"/>
              <a:t>- </a:t>
            </a:r>
            <a:r>
              <a:rPr lang="sl-SI" sz="1500" i="1" dirty="0"/>
              <a:t>Izbirnost med vsaj dvema dejavnostma, ki potekata istočasno </a:t>
            </a:r>
            <a:r>
              <a:rPr lang="sl-SI" sz="1500" dirty="0"/>
              <a:t/>
            </a:r>
            <a:br>
              <a:rPr lang="sl-SI" sz="1500" dirty="0"/>
            </a:br>
            <a:r>
              <a:rPr lang="sl-SI" sz="1500" dirty="0"/>
              <a:t>- </a:t>
            </a:r>
            <a:r>
              <a:rPr lang="sl-SI" sz="1500" i="1" dirty="0"/>
              <a:t>Fleksibilna organizacija urnika </a:t>
            </a:r>
            <a:r>
              <a:rPr lang="sl-SI" sz="1500" i="1" dirty="0" err="1"/>
              <a:t>RaP</a:t>
            </a:r>
            <a:r>
              <a:rPr lang="sl-SI" sz="1500" i="1" dirty="0"/>
              <a:t>, ki se pojavlja skozi cel dan (pred, med in po obveznem učnem programu)</a:t>
            </a:r>
            <a:r>
              <a:rPr lang="sl-SI" sz="1500" dirty="0"/>
              <a:t/>
            </a:r>
            <a:br>
              <a:rPr lang="sl-SI" sz="1500" dirty="0"/>
            </a:br>
            <a:endParaRPr lang="sl-SI" sz="1500" dirty="0"/>
          </a:p>
        </p:txBody>
      </p:sp>
      <p:graphicFrame>
        <p:nvGraphicFramePr>
          <p:cNvPr id="4" name="Tabela 3"/>
          <p:cNvGraphicFramePr>
            <a:graphicFrameLocks noGrp="1"/>
          </p:cNvGraphicFramePr>
          <p:nvPr>
            <p:extLst>
              <p:ext uri="{D42A27DB-BD31-4B8C-83A1-F6EECF244321}">
                <p14:modId xmlns:p14="http://schemas.microsoft.com/office/powerpoint/2010/main" val="1753070024"/>
              </p:ext>
            </p:extLst>
          </p:nvPr>
        </p:nvGraphicFramePr>
        <p:xfrm>
          <a:off x="179512" y="1628800"/>
          <a:ext cx="8737270" cy="13133764"/>
        </p:xfrm>
        <a:graphic>
          <a:graphicData uri="http://schemas.openxmlformats.org/drawingml/2006/table">
            <a:tbl>
              <a:tblPr firstRow="1" firstCol="1" bandRow="1">
                <a:tableStyleId>{5C22544A-7EE6-4342-B048-85BDC9FD1C3A}</a:tableStyleId>
              </a:tblPr>
              <a:tblGrid>
                <a:gridCol w="1467809">
                  <a:extLst>
                    <a:ext uri="{9D8B030D-6E8A-4147-A177-3AD203B41FA5}">
                      <a16:colId xmlns:a16="http://schemas.microsoft.com/office/drawing/2014/main" val="363934998"/>
                    </a:ext>
                  </a:extLst>
                </a:gridCol>
                <a:gridCol w="1412511">
                  <a:extLst>
                    <a:ext uri="{9D8B030D-6E8A-4147-A177-3AD203B41FA5}">
                      <a16:colId xmlns:a16="http://schemas.microsoft.com/office/drawing/2014/main" val="1871928365"/>
                    </a:ext>
                  </a:extLst>
                </a:gridCol>
                <a:gridCol w="1505711">
                  <a:extLst>
                    <a:ext uri="{9D8B030D-6E8A-4147-A177-3AD203B41FA5}">
                      <a16:colId xmlns:a16="http://schemas.microsoft.com/office/drawing/2014/main" val="229514338"/>
                    </a:ext>
                  </a:extLst>
                </a:gridCol>
                <a:gridCol w="1450413">
                  <a:extLst>
                    <a:ext uri="{9D8B030D-6E8A-4147-A177-3AD203B41FA5}">
                      <a16:colId xmlns:a16="http://schemas.microsoft.com/office/drawing/2014/main" val="2366155902"/>
                    </a:ext>
                  </a:extLst>
                </a:gridCol>
                <a:gridCol w="1450413">
                  <a:extLst>
                    <a:ext uri="{9D8B030D-6E8A-4147-A177-3AD203B41FA5}">
                      <a16:colId xmlns:a16="http://schemas.microsoft.com/office/drawing/2014/main" val="4239876957"/>
                    </a:ext>
                  </a:extLst>
                </a:gridCol>
                <a:gridCol w="1450413">
                  <a:extLst>
                    <a:ext uri="{9D8B030D-6E8A-4147-A177-3AD203B41FA5}">
                      <a16:colId xmlns:a16="http://schemas.microsoft.com/office/drawing/2014/main" val="4097002095"/>
                    </a:ext>
                  </a:extLst>
                </a:gridCol>
              </a:tblGrid>
              <a:tr h="262890">
                <a:tc>
                  <a:txBody>
                    <a:bodyPr/>
                    <a:lstStyle/>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PONEDELJEK</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TOREK</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SREDA</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ČETRTEK</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PETEK</a:t>
                      </a:r>
                    </a:p>
                    <a:p>
                      <a:pPr algn="l">
                        <a:lnSpc>
                          <a:spcPct val="115000"/>
                        </a:lnSpc>
                        <a:spcAft>
                          <a:spcPts val="0"/>
                        </a:spcAft>
                      </a:pPr>
                      <a:r>
                        <a:rPr lang="sl-SI" sz="1000">
                          <a:solidFill>
                            <a:schemeClr val="tx1"/>
                          </a:solidFill>
                          <a:effectLst/>
                        </a:rPr>
                        <a:t> </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2935310034"/>
                  </a:ext>
                </a:extLst>
              </a:tr>
              <a:tr h="657225">
                <a:tc>
                  <a:txBody>
                    <a:bodyPr/>
                    <a:lstStyle/>
                    <a:p>
                      <a:pPr algn="l">
                        <a:lnSpc>
                          <a:spcPct val="115000"/>
                        </a:lnSpc>
                        <a:spcAft>
                          <a:spcPts val="0"/>
                        </a:spcAft>
                      </a:pPr>
                      <a:r>
                        <a:rPr lang="sl-SI" sz="1000" dirty="0">
                          <a:solidFill>
                            <a:schemeClr val="tx1"/>
                          </a:solidFill>
                          <a:effectLst/>
                        </a:rPr>
                        <a:t>6.15-7.15/1.sk</a:t>
                      </a:r>
                    </a:p>
                    <a:p>
                      <a:pPr algn="l">
                        <a:lnSpc>
                          <a:spcPct val="115000"/>
                        </a:lnSpc>
                        <a:spcAft>
                          <a:spcPts val="0"/>
                        </a:spcAft>
                      </a:pPr>
                      <a:r>
                        <a:rPr lang="sl-SI" sz="1000" dirty="0">
                          <a:solidFill>
                            <a:schemeClr val="tx1"/>
                          </a:solidFill>
                          <a:effectLst/>
                        </a:rPr>
                        <a:t>7.15-8.15/ (2. </a:t>
                      </a:r>
                      <a:r>
                        <a:rPr lang="sl-SI" sz="1000" dirty="0" err="1">
                          <a:solidFill>
                            <a:schemeClr val="tx1"/>
                          </a:solidFill>
                          <a:effectLst/>
                        </a:rPr>
                        <a:t>sk</a:t>
                      </a:r>
                      <a:r>
                        <a:rPr lang="sl-SI" sz="1000" dirty="0">
                          <a:solidFill>
                            <a:schemeClr val="tx1"/>
                          </a:solidFill>
                          <a:effectLst/>
                        </a:rPr>
                        <a:t>. JV)</a:t>
                      </a: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Razgibani v nov dan</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Začnimo dan z zajtrkom</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V nov dan z glasbo</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Razgibani v nov dan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Začnimo dan z zajtrkom</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V nov dan z glasbo</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Razgibani v nov dan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Začnimo dan z zajtrkom</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Pravljične urice s poustvarjanjem</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Razgibani v nov dan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Začnimo dan z zajtrkom</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V nov dan z glasbo</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Razgibani v nov dan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Začnimo dan z zajtrkom</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Družabne igre</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3940552351"/>
                  </a:ext>
                </a:extLst>
              </a:tr>
              <a:tr h="394335">
                <a:tc rowSpan="2">
                  <a:txBody>
                    <a:bodyPr/>
                    <a:lstStyle/>
                    <a:p>
                      <a:pPr algn="l">
                        <a:lnSpc>
                          <a:spcPct val="115000"/>
                        </a:lnSpc>
                        <a:spcAft>
                          <a:spcPts val="0"/>
                        </a:spcAft>
                      </a:pPr>
                      <a:r>
                        <a:rPr lang="sl-SI" sz="1000">
                          <a:solidFill>
                            <a:schemeClr val="tx1"/>
                          </a:solidFill>
                          <a:effectLst/>
                        </a:rPr>
                        <a:t>7.30-8.15</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MPZ (39)</a:t>
                      </a:r>
                    </a:p>
                    <a:p>
                      <a:pPr algn="l">
                        <a:lnSpc>
                          <a:spcPct val="115000"/>
                        </a:lnSpc>
                        <a:spcAft>
                          <a:spcPts val="0"/>
                        </a:spcAft>
                      </a:pPr>
                      <a:r>
                        <a:rPr lang="sl-SI" sz="1000" dirty="0">
                          <a:solidFill>
                            <a:schemeClr val="tx1"/>
                          </a:solidFill>
                          <a:effectLst/>
                        </a:rPr>
                        <a:t>(Vaje potekajo po glasovih)</a:t>
                      </a: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2">
                  <a:txBody>
                    <a:bodyPr/>
                    <a:lstStyle/>
                    <a:p>
                      <a:pPr algn="l">
                        <a:lnSpc>
                          <a:spcPct val="115000"/>
                        </a:lnSpc>
                        <a:spcAft>
                          <a:spcPts val="0"/>
                        </a:spcAft>
                      </a:pPr>
                      <a:r>
                        <a:rPr lang="sl-SI" sz="1000" dirty="0">
                          <a:solidFill>
                            <a:schemeClr val="tx1"/>
                          </a:solidFill>
                          <a:effectLst/>
                        </a:rPr>
                        <a:t>Odbij žogico (4.-6.r.) (15)</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Bodi moj tutor (1.-9.r.) (16)</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Prva pomoč (1.-9.r.) (20)</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Viharim možgane (1.-4.r.) (30</a:t>
                      </a:r>
                      <a:r>
                        <a:rPr lang="sl-SI" sz="1000" dirty="0" smtClean="0">
                          <a:solidFill>
                            <a:schemeClr val="tx1"/>
                          </a:solidFill>
                          <a:effectLst/>
                        </a:rPr>
                        <a:t>)</a:t>
                      </a:r>
                      <a:endParaRPr lang="sl-SI" sz="1000" dirty="0">
                        <a:solidFill>
                          <a:schemeClr val="tx1"/>
                        </a:solidFill>
                        <a:effectLst/>
                      </a:endParaRPr>
                    </a:p>
                  </a:txBody>
                  <a:tcPr marL="13002" marR="13002" marT="0" marB="0"/>
                </a:tc>
                <a:tc rowSpan="2">
                  <a:txBody>
                    <a:bodyPr/>
                    <a:lstStyle/>
                    <a:p>
                      <a:pPr algn="l">
                        <a:lnSpc>
                          <a:spcPct val="115000"/>
                        </a:lnSpc>
                        <a:spcAft>
                          <a:spcPts val="0"/>
                        </a:spcAft>
                      </a:pPr>
                      <a:r>
                        <a:rPr lang="sl-SI" sz="1000" dirty="0">
                          <a:solidFill>
                            <a:schemeClr val="tx1"/>
                          </a:solidFill>
                          <a:effectLst/>
                        </a:rPr>
                        <a:t>Olgica TV (4.-6.r.) (27)</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Šah-mat (4.-9.r.) (5)</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Šolski novinarji (7.-9.r.) (17)</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2">
                  <a:txBody>
                    <a:bodyPr/>
                    <a:lstStyle/>
                    <a:p>
                      <a:pPr algn="l">
                        <a:lnSpc>
                          <a:spcPct val="115000"/>
                        </a:lnSpc>
                        <a:spcAft>
                          <a:spcPts val="0"/>
                        </a:spcAft>
                      </a:pPr>
                      <a:r>
                        <a:rPr lang="sl-SI" sz="1000" dirty="0">
                          <a:solidFill>
                            <a:schemeClr val="tx1"/>
                          </a:solidFill>
                          <a:effectLst/>
                        </a:rPr>
                        <a:t>Odbij žogico (4.-6.r.) (14)</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Knjižni molji III. VIO (19)</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2">
                  <a:txBody>
                    <a:bodyPr/>
                    <a:lstStyle/>
                    <a:p>
                      <a:pPr algn="l">
                        <a:lnSpc>
                          <a:spcPct val="115000"/>
                        </a:lnSpc>
                        <a:spcAft>
                          <a:spcPts val="0"/>
                        </a:spcAft>
                      </a:pPr>
                      <a:r>
                        <a:rPr lang="sl-SI" sz="1000" dirty="0">
                          <a:solidFill>
                            <a:schemeClr val="tx1"/>
                          </a:solidFill>
                          <a:effectLst/>
                        </a:rPr>
                        <a:t>MPZ  (39)</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Nemščino se učim se znanja veselim (4.-9.r.) (34)</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Matematični izzivi (6.-9.r.) (6)</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3517611023"/>
                  </a:ext>
                </a:extLst>
              </a:tr>
              <a:tr h="777200">
                <a:tc vMerge="1">
                  <a:txBody>
                    <a:bodyPr/>
                    <a:lstStyle/>
                    <a:p>
                      <a:endParaRPr lang="sl-SI"/>
                    </a:p>
                  </a:txBody>
                  <a:tcPr/>
                </a:tc>
                <a:tc>
                  <a:txBody>
                    <a:bodyPr/>
                    <a:lstStyle/>
                    <a:p>
                      <a:pPr algn="l">
                        <a:lnSpc>
                          <a:spcPct val="115000"/>
                        </a:lnSpc>
                        <a:spcAft>
                          <a:spcPts val="0"/>
                        </a:spcAft>
                      </a:pPr>
                      <a:r>
                        <a:rPr lang="sl-SI" sz="1000" dirty="0">
                          <a:solidFill>
                            <a:schemeClr val="tx1"/>
                          </a:solidFill>
                          <a:effectLst/>
                        </a:rPr>
                        <a:t>7.45-8.15 /Jutranji pedagoški pogovor za vse strokovne delavce</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531696162"/>
                  </a:ext>
                </a:extLst>
              </a:tr>
              <a:tr h="332948">
                <a:tc>
                  <a:txBody>
                    <a:bodyPr/>
                    <a:lstStyle/>
                    <a:p>
                      <a:pPr algn="l">
                        <a:lnSpc>
                          <a:spcPct val="115000"/>
                        </a:lnSpc>
                        <a:spcAft>
                          <a:spcPts val="0"/>
                        </a:spcAft>
                      </a:pPr>
                      <a:r>
                        <a:rPr lang="sl-SI" sz="1000">
                          <a:solidFill>
                            <a:schemeClr val="tx1"/>
                          </a:solidFill>
                          <a:effectLst/>
                        </a:rPr>
                        <a:t>8.20-9.05</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gridSpan="5">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sl-SI" sz="1400" dirty="0" smtClean="0">
                          <a:solidFill>
                            <a:schemeClr val="tx1"/>
                          </a:solidFill>
                          <a:effectLst>
                            <a:outerShdw blurRad="38100" dist="38100" dir="2700000" algn="tl">
                              <a:srgbClr val="000000">
                                <a:alpha val="43137"/>
                              </a:srgbClr>
                            </a:outerShdw>
                          </a:effectLst>
                        </a:rPr>
                        <a:t>                                                          Pouk </a:t>
                      </a:r>
                      <a:endParaRPr lang="sl-SI" sz="14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1594985252"/>
                  </a:ext>
                </a:extLst>
              </a:tr>
              <a:tr h="262890">
                <a:tc>
                  <a:txBody>
                    <a:bodyPr/>
                    <a:lstStyle/>
                    <a:p>
                      <a:pPr algn="l">
                        <a:lnSpc>
                          <a:spcPct val="115000"/>
                        </a:lnSpc>
                        <a:spcAft>
                          <a:spcPts val="0"/>
                        </a:spcAft>
                      </a:pPr>
                      <a:r>
                        <a:rPr lang="sl-SI" sz="1000">
                          <a:solidFill>
                            <a:schemeClr val="tx1"/>
                          </a:solidFill>
                          <a:effectLst/>
                        </a:rPr>
                        <a:t>ODMOR</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5 min aktivni odmor (izmenjaje a/b oddelek)</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5 min aktivni odmor (izmenjaje a/b oddelek)</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5 min aktivni odmor (izmenjaje a/b oddelek)</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5 min aktivni odmor (izmenjaje a/b oddelek)</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5 min aktivni odmor (izmenjaje a/b oddelek)</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2579403071"/>
                  </a:ext>
                </a:extLst>
              </a:tr>
              <a:tr h="262890">
                <a:tc>
                  <a:txBody>
                    <a:bodyPr/>
                    <a:lstStyle/>
                    <a:p>
                      <a:pPr algn="l">
                        <a:lnSpc>
                          <a:spcPct val="115000"/>
                        </a:lnSpc>
                        <a:spcAft>
                          <a:spcPts val="0"/>
                        </a:spcAft>
                      </a:pPr>
                      <a:r>
                        <a:rPr lang="sl-SI" sz="1000">
                          <a:solidFill>
                            <a:schemeClr val="tx1"/>
                          </a:solidFill>
                          <a:effectLst/>
                        </a:rPr>
                        <a:t>9.25-10.10</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Aktivnosti sproščanja in umiritve I.VIO (5-8 minut, po oddelkih)</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gridSpan="4">
                  <a:txBody>
                    <a:bodyPr/>
                    <a:lstStyle/>
                    <a:p>
                      <a:pPr algn="l">
                        <a:lnSpc>
                          <a:spcPct val="115000"/>
                        </a:lnSpc>
                        <a:spcAft>
                          <a:spcPts val="0"/>
                        </a:spcAft>
                      </a:pPr>
                      <a:r>
                        <a:rPr lang="sl-SI" sz="1000" dirty="0">
                          <a:solidFill>
                            <a:schemeClr val="tx1"/>
                          </a:solidFill>
                          <a:effectLst/>
                        </a:rPr>
                        <a:t> </a:t>
                      </a:r>
                      <a:r>
                        <a:rPr lang="sl-SI" sz="1000" dirty="0" smtClean="0">
                          <a:solidFill>
                            <a:schemeClr val="tx1"/>
                          </a:solidFill>
                          <a:effectLst/>
                        </a:rPr>
                        <a:t>                                           </a:t>
                      </a:r>
                      <a:r>
                        <a:rPr lang="sl-SI" sz="1400" dirty="0" smtClean="0">
                          <a:solidFill>
                            <a:schemeClr val="tx1"/>
                          </a:solidFill>
                          <a:effectLst>
                            <a:outerShdw blurRad="38100" dist="38100" dir="2700000" algn="tl">
                              <a:srgbClr val="000000">
                                <a:alpha val="43137"/>
                              </a:srgbClr>
                            </a:outerShdw>
                          </a:effectLst>
                        </a:rPr>
                        <a:t>Pouk</a:t>
                      </a:r>
                      <a:endParaRPr lang="sl-S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2203233129"/>
                  </a:ext>
                </a:extLst>
              </a:tr>
              <a:tr h="262890">
                <a:tc>
                  <a:txBody>
                    <a:bodyPr/>
                    <a:lstStyle/>
                    <a:p>
                      <a:pPr algn="l">
                        <a:lnSpc>
                          <a:spcPct val="115000"/>
                        </a:lnSpc>
                        <a:spcAft>
                          <a:spcPts val="0"/>
                        </a:spcAft>
                      </a:pPr>
                      <a:r>
                        <a:rPr lang="sl-SI" sz="1000" dirty="0">
                          <a:solidFill>
                            <a:schemeClr val="tx1"/>
                          </a:solidFill>
                          <a:effectLst/>
                        </a:rPr>
                        <a:t>ODMOR</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5 min aktivni odmor (izmenjaje a/b oddelek)</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5 min aktivni odmor (izmenjaje a/b oddelek)</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5 min aktivni odmor (izmenjaje a/b oddelek) </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5 min aktivni odmor (izmenjaje a/b oddelek)</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5 min aktivni odmor (izmenjaje a/b oddelek)</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3492288200"/>
                  </a:ext>
                </a:extLst>
              </a:tr>
              <a:tr h="339784">
                <a:tc>
                  <a:txBody>
                    <a:bodyPr/>
                    <a:lstStyle/>
                    <a:p>
                      <a:pPr algn="l">
                        <a:lnSpc>
                          <a:spcPct val="115000"/>
                        </a:lnSpc>
                        <a:spcAft>
                          <a:spcPts val="0"/>
                        </a:spcAft>
                      </a:pPr>
                      <a:r>
                        <a:rPr lang="sl-SI" sz="1000" dirty="0">
                          <a:solidFill>
                            <a:schemeClr val="tx1"/>
                          </a:solidFill>
                          <a:effectLst/>
                        </a:rPr>
                        <a:t>10.30-11.15</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ctr">
                        <a:lnSpc>
                          <a:spcPct val="115000"/>
                        </a:lnSpc>
                        <a:spcAft>
                          <a:spcPts val="0"/>
                        </a:spcAft>
                      </a:pP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ctr">
                        <a:lnSpc>
                          <a:spcPct val="115000"/>
                        </a:lnSpc>
                        <a:spcAft>
                          <a:spcPts val="0"/>
                        </a:spcAft>
                      </a:pP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400" dirty="0" smtClean="0">
                          <a:solidFill>
                            <a:schemeClr val="tx1"/>
                          </a:solidFill>
                          <a:effectLst>
                            <a:outerShdw blurRad="38100" dist="38100" dir="2700000" algn="tl">
                              <a:srgbClr val="000000">
                                <a:alpha val="43137"/>
                              </a:srgbClr>
                            </a:outerShdw>
                          </a:effectLst>
                        </a:rPr>
                        <a:t>Pouk</a:t>
                      </a: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ctr">
                        <a:lnSpc>
                          <a:spcPct val="115000"/>
                        </a:lnSpc>
                        <a:spcAft>
                          <a:spcPts val="0"/>
                        </a:spcAft>
                      </a:pP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ctr">
                        <a:lnSpc>
                          <a:spcPct val="115000"/>
                        </a:lnSpc>
                        <a:spcAft>
                          <a:spcPts val="0"/>
                        </a:spcAft>
                      </a:pP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1349219167"/>
                  </a:ext>
                </a:extLst>
              </a:tr>
              <a:tr h="262890">
                <a:tc>
                  <a:txBody>
                    <a:bodyPr/>
                    <a:lstStyle/>
                    <a:p>
                      <a:pPr algn="l">
                        <a:lnSpc>
                          <a:spcPct val="115000"/>
                        </a:lnSpc>
                        <a:spcAft>
                          <a:spcPts val="0"/>
                        </a:spcAft>
                      </a:pPr>
                      <a:r>
                        <a:rPr lang="sl-SI" sz="1000" dirty="0">
                          <a:solidFill>
                            <a:schemeClr val="tx1"/>
                          </a:solidFill>
                          <a:effectLst/>
                        </a:rPr>
                        <a:t>11.20-12.05</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Aktivnosti sproščanja in umiritve II.VIO (5-8 minut po oddelkih)</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gridSpan="4">
                  <a:txBody>
                    <a:bodyPr/>
                    <a:lstStyle/>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sl-SI" sz="1000" dirty="0">
                          <a:solidFill>
                            <a:schemeClr val="tx1"/>
                          </a:solidFill>
                          <a:effectLst/>
                        </a:rPr>
                        <a:t> </a:t>
                      </a:r>
                      <a:r>
                        <a:rPr lang="sl-SI" sz="1000" dirty="0" smtClean="0">
                          <a:solidFill>
                            <a:schemeClr val="tx1"/>
                          </a:solidFill>
                          <a:effectLst/>
                        </a:rPr>
                        <a:t>                                          </a:t>
                      </a:r>
                      <a:r>
                        <a:rPr lang="sl-SI" sz="1400" dirty="0" smtClean="0">
                          <a:solidFill>
                            <a:schemeClr val="tx1"/>
                          </a:solidFill>
                          <a:effectLst>
                            <a:outerShdw blurRad="38100" dist="38100" dir="2700000" algn="tl">
                              <a:srgbClr val="000000">
                                <a:alpha val="43137"/>
                              </a:srgbClr>
                            </a:outerShdw>
                          </a:effectLst>
                        </a:rPr>
                        <a:t>Pouk </a:t>
                      </a:r>
                      <a:endParaRPr lang="sl-SI" sz="14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1265211460"/>
                  </a:ext>
                </a:extLst>
              </a:tr>
              <a:tr h="262890">
                <a:tc>
                  <a:txBody>
                    <a:bodyPr/>
                    <a:lstStyle/>
                    <a:p>
                      <a:pPr algn="l">
                        <a:lnSpc>
                          <a:spcPct val="115000"/>
                        </a:lnSpc>
                        <a:spcAft>
                          <a:spcPts val="0"/>
                        </a:spcAft>
                      </a:pPr>
                      <a:r>
                        <a:rPr lang="sl-SI" sz="1000" dirty="0" smtClean="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gridSpan="5">
                  <a:txBody>
                    <a:bodyPr/>
                    <a:lstStyle/>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sl-SI" sz="1000" dirty="0">
                          <a:solidFill>
                            <a:schemeClr val="tx1"/>
                          </a:solidFill>
                          <a:effectLst/>
                        </a:rPr>
                        <a:t>Aktivnosti sproščanja in umiritve III. VIO (5-8 minut po oddelkih)</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sl-SI" sz="1000" dirty="0" err="1">
                          <a:solidFill>
                            <a:schemeClr val="tx1"/>
                          </a:solidFill>
                          <a:effectLst/>
                        </a:rPr>
                        <a:t>Cici</a:t>
                      </a:r>
                      <a:r>
                        <a:rPr lang="sl-SI" sz="1000" dirty="0">
                          <a:solidFill>
                            <a:schemeClr val="tx1"/>
                          </a:solidFill>
                          <a:effectLst/>
                        </a:rPr>
                        <a:t> zbor 1. r (1. r. še ni v celoti preizkušen</a:t>
                      </a:r>
                      <a:r>
                        <a:rPr lang="sl-SI" sz="1000" dirty="0" smtClean="0">
                          <a:solidFill>
                            <a:schemeClr val="tx1"/>
                          </a:solidFill>
                          <a:effectLst/>
                        </a:rPr>
                        <a:t>)</a:t>
                      </a:r>
                      <a:r>
                        <a:rPr lang="sl-SI" sz="1000" dirty="0">
                          <a:solidFill>
                            <a:schemeClr val="tx1"/>
                          </a:solidFill>
                          <a:effectLst/>
                        </a:rPr>
                        <a:t> </a:t>
                      </a:r>
                      <a:endParaRPr lang="sl-SI" sz="1000" dirty="0" smtClean="0">
                        <a:solidFill>
                          <a:schemeClr val="tx1"/>
                        </a:solidFill>
                        <a:effectLst/>
                      </a:endParaRPr>
                    </a:p>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881442941"/>
                  </a:ext>
                </a:extLst>
              </a:tr>
              <a:tr h="525780">
                <a:tc rowSpan="4">
                  <a:txBody>
                    <a:bodyPr/>
                    <a:lstStyle/>
                    <a:p>
                      <a:pPr algn="l">
                        <a:lnSpc>
                          <a:spcPct val="115000"/>
                        </a:lnSpc>
                        <a:spcAft>
                          <a:spcPts val="0"/>
                        </a:spcAft>
                      </a:pPr>
                      <a:endParaRPr lang="sl-SI" sz="1000" dirty="0" smtClean="0">
                        <a:solidFill>
                          <a:schemeClr val="tx1"/>
                        </a:solidFill>
                        <a:effectLst/>
                      </a:endParaRPr>
                    </a:p>
                    <a:p>
                      <a:pPr algn="l">
                        <a:lnSpc>
                          <a:spcPct val="115000"/>
                        </a:lnSpc>
                        <a:spcAft>
                          <a:spcPts val="0"/>
                        </a:spcAft>
                      </a:pPr>
                      <a:r>
                        <a:rPr lang="sl-SI" sz="1000" dirty="0" smtClean="0">
                          <a:solidFill>
                            <a:schemeClr val="tx1"/>
                          </a:solidFill>
                          <a:effectLst/>
                        </a:rPr>
                        <a:t>13.00-13.45</a:t>
                      </a:r>
                      <a:endParaRPr lang="sl-SI" sz="1000" dirty="0">
                        <a:solidFill>
                          <a:schemeClr val="tx1"/>
                        </a:solidFill>
                        <a:effectLst/>
                      </a:endParaRP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Načrtuj, izdelaj, uporabi  (4.-6.r.) (9)</a:t>
                      </a:r>
                    </a:p>
                    <a:p>
                      <a:pPr algn="l">
                        <a:lnSpc>
                          <a:spcPct val="115000"/>
                        </a:lnSpc>
                        <a:spcAft>
                          <a:spcPts val="0"/>
                        </a:spcAft>
                      </a:pPr>
                      <a:r>
                        <a:rPr lang="sl-SI" sz="1000" dirty="0">
                          <a:solidFill>
                            <a:schemeClr val="tx1"/>
                          </a:solidFill>
                          <a:effectLst/>
                        </a:rPr>
                        <a:t>Ansambelska igra (10)</a:t>
                      </a: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2">
                  <a:txBody>
                    <a:bodyPr/>
                    <a:lstStyle/>
                    <a:p>
                      <a:pPr algn="l">
                        <a:lnSpc>
                          <a:spcPct val="115000"/>
                        </a:lnSpc>
                        <a:spcAft>
                          <a:spcPts val="0"/>
                        </a:spcAft>
                      </a:pPr>
                      <a:r>
                        <a:rPr lang="sl-SI" sz="1000" dirty="0">
                          <a:solidFill>
                            <a:schemeClr val="tx1"/>
                          </a:solidFill>
                          <a:effectLst/>
                        </a:rPr>
                        <a:t>Čebelica, moja prijateljica (3.-9.r.) (9)</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MPZ (39)</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Mi smo košarkarji (7.-9.r.) (26)</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Poskusi s snovmi iz vsakdanjega življenja (4.-6. r.) (39)</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Olgica TV (7.-9.r.) (23)</a:t>
                      </a: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4">
                  <a:txBody>
                    <a:bodyPr/>
                    <a:lstStyle/>
                    <a:p>
                      <a:pPr algn="l">
                        <a:lnSpc>
                          <a:spcPct val="115000"/>
                        </a:lnSpc>
                        <a:spcAft>
                          <a:spcPts val="0"/>
                        </a:spcAft>
                      </a:pPr>
                      <a:r>
                        <a:rPr lang="sl-SI" sz="1000">
                          <a:solidFill>
                            <a:schemeClr val="tx1"/>
                          </a:solidFill>
                          <a:effectLst/>
                        </a:rPr>
                        <a:t>Joga za vsak dan (1.-3.r.) (50)</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OPZ (39)</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Šolski novinarji (4.-6.r.) (32)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Poskusi s snovmi iz vsakdanjega življenja (7.-9.r.) (20)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Ustvarjajmo z lutkami (4.-9.r.) (23)</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 </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4">
                  <a:txBody>
                    <a:bodyPr/>
                    <a:lstStyle/>
                    <a:p>
                      <a:pPr algn="l">
                        <a:lnSpc>
                          <a:spcPct val="115000"/>
                        </a:lnSpc>
                        <a:spcAft>
                          <a:spcPts val="0"/>
                        </a:spcAft>
                      </a:pPr>
                      <a:r>
                        <a:rPr lang="sl-SI" sz="1000" dirty="0">
                          <a:solidFill>
                            <a:schemeClr val="tx1"/>
                          </a:solidFill>
                          <a:effectLst/>
                        </a:rPr>
                        <a:t>Odklopi me (4.-9.r.) (15)</a:t>
                      </a:r>
                    </a:p>
                    <a:p>
                      <a:pPr algn="l">
                        <a:lnSpc>
                          <a:spcPct val="115000"/>
                        </a:lnSpc>
                        <a:spcAft>
                          <a:spcPts val="0"/>
                        </a:spcAft>
                      </a:pPr>
                      <a:r>
                        <a:rPr lang="sl-SI" sz="1000" dirty="0">
                          <a:solidFill>
                            <a:schemeClr val="tx1"/>
                          </a:solidFill>
                          <a:effectLst/>
                        </a:rPr>
                        <a:t>Načrtuj, izdelaj, uporabi Go-Car-GO (7.-9.r.) (12)</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Klepetalnica za otroke (4.-6.r.) (?) </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Mini teater (4.-9.r.) (17)</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13.30-14.15 </a:t>
                      </a:r>
                    </a:p>
                    <a:p>
                      <a:pPr algn="l">
                        <a:lnSpc>
                          <a:spcPct val="115000"/>
                        </a:lnSpc>
                        <a:spcAft>
                          <a:spcPts val="0"/>
                        </a:spcAft>
                      </a:pPr>
                      <a:r>
                        <a:rPr lang="sl-SI" sz="1000" dirty="0">
                          <a:solidFill>
                            <a:schemeClr val="tx1"/>
                          </a:solidFill>
                          <a:effectLst/>
                        </a:rPr>
                        <a:t>Ljudski običaji in igre naše preteklosti (1.-9.r.) (13)</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4">
                  <a:txBody>
                    <a:bodyPr/>
                    <a:lstStyle/>
                    <a:p>
                      <a:pPr algn="l">
                        <a:lnSpc>
                          <a:spcPct val="115000"/>
                        </a:lnSpc>
                        <a:spcAft>
                          <a:spcPts val="0"/>
                        </a:spcAft>
                      </a:pPr>
                      <a:r>
                        <a:rPr lang="sl-SI" sz="1000" dirty="0">
                          <a:solidFill>
                            <a:schemeClr val="tx1"/>
                          </a:solidFill>
                          <a:effectLst/>
                        </a:rPr>
                        <a:t>OPZ (39)</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3954231084"/>
                  </a:ext>
                </a:extLst>
              </a:tr>
              <a:tr h="1051560">
                <a:tc vMerge="1">
                  <a:txBody>
                    <a:bodyPr/>
                    <a:lstStyle/>
                    <a:p>
                      <a:endParaRPr lang="sl-SI"/>
                    </a:p>
                  </a:txBody>
                  <a:tcPr/>
                </a:tc>
                <a:tc rowSpan="3">
                  <a:txBody>
                    <a:bodyPr/>
                    <a:lstStyle/>
                    <a:p>
                      <a:pPr algn="l">
                        <a:lnSpc>
                          <a:spcPct val="115000"/>
                        </a:lnSpc>
                        <a:spcAft>
                          <a:spcPts val="0"/>
                        </a:spcAft>
                      </a:pPr>
                      <a:r>
                        <a:rPr lang="sl-SI" sz="1000" dirty="0">
                          <a:solidFill>
                            <a:schemeClr val="tx1"/>
                          </a:solidFill>
                          <a:effectLst/>
                        </a:rPr>
                        <a:t>Kuhajmo zdravo (4.-9.r, na 14 dni) (5)</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945865789"/>
                  </a:ext>
                </a:extLst>
              </a:tr>
              <a:tr h="394335">
                <a:tc vMerge="1">
                  <a:txBody>
                    <a:bodyPr/>
                    <a:lstStyle/>
                    <a:p>
                      <a:endParaRPr lang="sl-SI"/>
                    </a:p>
                  </a:txBody>
                  <a:tcPr/>
                </a:tc>
                <a:tc vMerge="1">
                  <a:txBody>
                    <a:bodyPr/>
                    <a:lstStyle/>
                    <a:p>
                      <a:endParaRPr lang="sl-SI"/>
                    </a:p>
                  </a:txBody>
                  <a:tcPr/>
                </a:tc>
                <a:tc>
                  <a:txBody>
                    <a:bodyPr/>
                    <a:lstStyle/>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13.00-14.50 Računalniško razmišljanje (4.-6.r.) (48)</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3674717715"/>
                  </a:ext>
                </a:extLst>
              </a:tr>
              <a:tr h="394335">
                <a:tc vMerge="1">
                  <a:txBody>
                    <a:bodyPr/>
                    <a:lstStyle/>
                    <a:p>
                      <a:endParaRPr lang="sl-SI"/>
                    </a:p>
                  </a:txBody>
                  <a:tcPr/>
                </a:tc>
                <a:tc vMerge="1">
                  <a:txBody>
                    <a:bodyPr/>
                    <a:lstStyle/>
                    <a:p>
                      <a:endParaRPr lang="sl-SI"/>
                    </a:p>
                  </a:txBody>
                  <a:tcPr/>
                </a:tc>
                <a:tc>
                  <a:txBody>
                    <a:bodyPr/>
                    <a:lstStyle/>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13.15-14.45</a:t>
                      </a:r>
                    </a:p>
                    <a:p>
                      <a:pPr algn="l">
                        <a:lnSpc>
                          <a:spcPct val="115000"/>
                        </a:lnSpc>
                        <a:spcAft>
                          <a:spcPts val="0"/>
                        </a:spcAft>
                      </a:pPr>
                      <a:r>
                        <a:rPr lang="sl-SI" sz="1000" dirty="0">
                          <a:solidFill>
                            <a:schemeClr val="tx1"/>
                          </a:solidFill>
                          <a:effectLst/>
                        </a:rPr>
                        <a:t>Kaj veš o prometu (6.-9.r.) (0)</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2452623577"/>
                  </a:ext>
                </a:extLst>
              </a:tr>
              <a:tr h="1445895">
                <a:tc>
                  <a:txBody>
                    <a:bodyPr/>
                    <a:lstStyle/>
                    <a:p>
                      <a:pPr algn="l">
                        <a:lnSpc>
                          <a:spcPct val="115000"/>
                        </a:lnSpc>
                        <a:spcAft>
                          <a:spcPts val="0"/>
                        </a:spcAft>
                      </a:pPr>
                      <a:r>
                        <a:rPr lang="sl-SI" sz="1000">
                          <a:solidFill>
                            <a:schemeClr val="tx1"/>
                          </a:solidFill>
                          <a:effectLst/>
                        </a:rPr>
                        <a:t>13.50-14.35</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Nemščino se učim se znanja veselim (4.-9.r.) (34)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13.45-14.30</a:t>
                      </a:r>
                    </a:p>
                    <a:p>
                      <a:pPr algn="l">
                        <a:lnSpc>
                          <a:spcPct val="115000"/>
                        </a:lnSpc>
                        <a:spcAft>
                          <a:spcPts val="0"/>
                        </a:spcAft>
                      </a:pPr>
                      <a:r>
                        <a:rPr lang="sl-SI" sz="1000">
                          <a:solidFill>
                            <a:schemeClr val="tx1"/>
                          </a:solidFill>
                          <a:effectLst/>
                        </a:rPr>
                        <a:t>Vesela šola (4.-9.r.) (5)</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13.45- 14.30</a:t>
                      </a:r>
                    </a:p>
                    <a:p>
                      <a:pPr algn="l">
                        <a:lnSpc>
                          <a:spcPct val="115000"/>
                        </a:lnSpc>
                        <a:spcAft>
                          <a:spcPts val="0"/>
                        </a:spcAft>
                      </a:pPr>
                      <a:r>
                        <a:rPr lang="sl-SI" sz="1000">
                          <a:solidFill>
                            <a:schemeClr val="tx1"/>
                          </a:solidFill>
                          <a:effectLst/>
                        </a:rPr>
                        <a:t>Gibalno ustvarjanje z glasbo (1.-3.r.) (43)</a:t>
                      </a:r>
                    </a:p>
                    <a:p>
                      <a:pPr algn="l">
                        <a:lnSpc>
                          <a:spcPct val="115000"/>
                        </a:lnSpc>
                        <a:spcAft>
                          <a:spcPts val="0"/>
                        </a:spcAft>
                      </a:pPr>
                      <a:r>
                        <a:rPr lang="sl-SI" sz="1000">
                          <a:solidFill>
                            <a:schemeClr val="tx1"/>
                          </a:solidFill>
                          <a:effectLst/>
                        </a:rPr>
                        <a:t> </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 </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Joga za vsak dan (4.-9.r.) (20)</a:t>
                      </a:r>
                    </a:p>
                    <a:p>
                      <a:pPr algn="l">
                        <a:lnSpc>
                          <a:spcPct val="115000"/>
                        </a:lnSpc>
                        <a:spcAft>
                          <a:spcPts val="0"/>
                        </a:spcAft>
                      </a:pPr>
                      <a:r>
                        <a:rPr lang="sl-SI" sz="1000">
                          <a:solidFill>
                            <a:schemeClr val="tx1"/>
                          </a:solidFill>
                          <a:effectLst/>
                        </a:rPr>
                        <a:t> </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Tutorstvo (1.-9.r.) (16)</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901260972"/>
                  </a:ext>
                </a:extLst>
              </a:tr>
              <a:tr h="788670">
                <a:tc>
                  <a:txBody>
                    <a:bodyPr/>
                    <a:lstStyle/>
                    <a:p>
                      <a:pPr algn="l">
                        <a:lnSpc>
                          <a:spcPct val="115000"/>
                        </a:lnSpc>
                        <a:spcAft>
                          <a:spcPts val="0"/>
                        </a:spcAft>
                      </a:pPr>
                      <a:r>
                        <a:rPr lang="sl-SI" sz="800">
                          <a:effectLst/>
                        </a:rPr>
                        <a:t>14.05-14.50</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Mi smo košarkarji (1.-6.r.) (30)</a:t>
                      </a:r>
                    </a:p>
                    <a:p>
                      <a:pPr algn="l">
                        <a:lnSpc>
                          <a:spcPct val="115000"/>
                        </a:lnSpc>
                        <a:spcAft>
                          <a:spcPts val="0"/>
                        </a:spcAft>
                      </a:pPr>
                      <a:r>
                        <a:rPr lang="sl-SI" sz="800">
                          <a:effectLst/>
                        </a:rPr>
                        <a:t> </a:t>
                      </a:r>
                    </a:p>
                    <a:p>
                      <a:pPr algn="l">
                        <a:lnSpc>
                          <a:spcPct val="115000"/>
                        </a:lnSpc>
                        <a:spcAft>
                          <a:spcPts val="0"/>
                        </a:spcAft>
                      </a:pPr>
                      <a:r>
                        <a:rPr lang="sl-SI" sz="800">
                          <a:effectLst/>
                        </a:rPr>
                        <a:t>Foto in video (6.-9.r.) (18) </a:t>
                      </a:r>
                    </a:p>
                    <a:p>
                      <a:pPr algn="l">
                        <a:lnSpc>
                          <a:spcPct val="115000"/>
                        </a:lnSpc>
                        <a:spcAft>
                          <a:spcPts val="0"/>
                        </a:spcAft>
                      </a:pPr>
                      <a:r>
                        <a:rPr lang="sl-SI" sz="800">
                          <a:effectLst/>
                        </a:rPr>
                        <a:t> </a:t>
                      </a:r>
                    </a:p>
                    <a:p>
                      <a:pPr algn="l">
                        <a:lnSpc>
                          <a:spcPct val="115000"/>
                        </a:lnSpc>
                        <a:spcAft>
                          <a:spcPts val="0"/>
                        </a:spcAft>
                      </a:pPr>
                      <a:r>
                        <a:rPr lang="sl-SI" sz="800">
                          <a:effectLst/>
                        </a:rPr>
                        <a:t>Jezikajmo po francosko (4.-9.r.) (23)</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MPZ (39)</a:t>
                      </a:r>
                    </a:p>
                    <a:p>
                      <a:pPr algn="l">
                        <a:lnSpc>
                          <a:spcPct val="115000"/>
                        </a:lnSpc>
                        <a:spcAft>
                          <a:spcPts val="0"/>
                        </a:spcAft>
                      </a:pPr>
                      <a:r>
                        <a:rPr lang="sl-SI" sz="800">
                          <a:effectLst/>
                        </a:rPr>
                        <a:t> </a:t>
                      </a:r>
                    </a:p>
                    <a:p>
                      <a:pPr algn="l">
                        <a:lnSpc>
                          <a:spcPct val="115000"/>
                        </a:lnSpc>
                        <a:spcAft>
                          <a:spcPts val="0"/>
                        </a:spcAft>
                      </a:pPr>
                      <a:r>
                        <a:rPr lang="sl-SI" sz="800">
                          <a:effectLst/>
                        </a:rPr>
                        <a:t> </a:t>
                      </a:r>
                    </a:p>
                    <a:p>
                      <a:pPr algn="l">
                        <a:lnSpc>
                          <a:spcPct val="115000"/>
                        </a:lnSpc>
                        <a:spcAft>
                          <a:spcPts val="0"/>
                        </a:spcAft>
                      </a:pPr>
                      <a:r>
                        <a:rPr lang="sl-SI" sz="800">
                          <a:effectLst/>
                        </a:rPr>
                        <a:t>Matematični izzivi (6.-9.r.,) (6)</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Ustvarjajmo z lutkami (4.-9.r.) (23)</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Odklopi me (4.-9.r.) (14)</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Cici zbor (2. r.) (33)</a:t>
                      </a:r>
                    </a:p>
                    <a:p>
                      <a:pPr algn="l">
                        <a:lnSpc>
                          <a:spcPct val="115000"/>
                        </a:lnSpc>
                        <a:spcAft>
                          <a:spcPts val="0"/>
                        </a:spcAft>
                      </a:pPr>
                      <a:r>
                        <a:rPr lang="sl-SI" sz="800">
                          <a:effectLst/>
                        </a:rPr>
                        <a:t> </a:t>
                      </a:r>
                    </a:p>
                    <a:p>
                      <a:pPr algn="l">
                        <a:lnSpc>
                          <a:spcPct val="115000"/>
                        </a:lnSpc>
                        <a:spcAft>
                          <a:spcPts val="0"/>
                        </a:spcAft>
                      </a:pPr>
                      <a:r>
                        <a:rPr lang="sl-SI" sz="800">
                          <a:effectLst/>
                        </a:rPr>
                        <a:t> </a:t>
                      </a:r>
                    </a:p>
                    <a:p>
                      <a:pPr algn="l">
                        <a:lnSpc>
                          <a:spcPct val="115000"/>
                        </a:lnSpc>
                        <a:spcAft>
                          <a:spcPts val="0"/>
                        </a:spcAft>
                      </a:pPr>
                      <a:r>
                        <a:rPr lang="sl-SI" sz="800">
                          <a:effectLst/>
                        </a:rPr>
                        <a:t> </a:t>
                      </a:r>
                    </a:p>
                    <a:p>
                      <a:pPr algn="l">
                        <a:lnSpc>
                          <a:spcPct val="115000"/>
                        </a:lnSpc>
                        <a:spcAft>
                          <a:spcPts val="0"/>
                        </a:spcAft>
                      </a:pPr>
                      <a:r>
                        <a:rPr lang="sl-SI" sz="800">
                          <a:effectLst/>
                        </a:rPr>
                        <a:t>Jezikajmo po francosko (4.-9.r.) (23)</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3449107504"/>
                  </a:ext>
                </a:extLst>
              </a:tr>
              <a:tr h="131445">
                <a:tc>
                  <a:txBody>
                    <a:bodyPr/>
                    <a:lstStyle/>
                    <a:p>
                      <a:pPr algn="l">
                        <a:lnSpc>
                          <a:spcPct val="115000"/>
                        </a:lnSpc>
                        <a:spcAft>
                          <a:spcPts val="0"/>
                        </a:spcAft>
                      </a:pPr>
                      <a:r>
                        <a:rPr lang="sl-SI" sz="800">
                          <a:effectLst/>
                        </a:rPr>
                        <a:t>14.45-15.30</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Žogarija (1.-5-r.) (33)</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Planinske urice (1.-9.9.r.)(40)</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206963472"/>
                  </a:ext>
                </a:extLst>
              </a:tr>
              <a:tr h="131445">
                <a:tc>
                  <a:txBody>
                    <a:bodyPr/>
                    <a:lstStyle/>
                    <a:p>
                      <a:pPr algn="l">
                        <a:lnSpc>
                          <a:spcPct val="115000"/>
                        </a:lnSpc>
                        <a:spcAft>
                          <a:spcPts val="0"/>
                        </a:spcAft>
                      </a:pPr>
                      <a:r>
                        <a:rPr lang="sl-SI" sz="800">
                          <a:effectLst/>
                        </a:rPr>
                        <a:t>15.30-16.20</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a:effectLst/>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800" dirty="0">
                          <a:effectLst/>
                        </a:rPr>
                        <a:t> </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1881190488"/>
                  </a:ext>
                </a:extLst>
              </a:tr>
            </a:tbl>
          </a:graphicData>
        </a:graphic>
      </p:graphicFrame>
    </p:spTree>
    <p:extLst>
      <p:ext uri="{BB962C8B-B14F-4D97-AF65-F5344CB8AC3E}">
        <p14:creationId xmlns:p14="http://schemas.microsoft.com/office/powerpoint/2010/main" val="3232564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26952844"/>
              </p:ext>
            </p:extLst>
          </p:nvPr>
        </p:nvGraphicFramePr>
        <p:xfrm>
          <a:off x="179512" y="260648"/>
          <a:ext cx="8737270" cy="5141908"/>
        </p:xfrm>
        <a:graphic>
          <a:graphicData uri="http://schemas.openxmlformats.org/drawingml/2006/table">
            <a:tbl>
              <a:tblPr firstRow="1" firstCol="1" bandRow="1">
                <a:tableStyleId>{5C22544A-7EE6-4342-B048-85BDC9FD1C3A}</a:tableStyleId>
              </a:tblPr>
              <a:tblGrid>
                <a:gridCol w="1008112">
                  <a:extLst>
                    <a:ext uri="{9D8B030D-6E8A-4147-A177-3AD203B41FA5}">
                      <a16:colId xmlns:a16="http://schemas.microsoft.com/office/drawing/2014/main" val="2120227236"/>
                    </a:ext>
                  </a:extLst>
                </a:gridCol>
                <a:gridCol w="1872208">
                  <a:extLst>
                    <a:ext uri="{9D8B030D-6E8A-4147-A177-3AD203B41FA5}">
                      <a16:colId xmlns:a16="http://schemas.microsoft.com/office/drawing/2014/main" val="132145711"/>
                    </a:ext>
                  </a:extLst>
                </a:gridCol>
                <a:gridCol w="1505711">
                  <a:extLst>
                    <a:ext uri="{9D8B030D-6E8A-4147-A177-3AD203B41FA5}">
                      <a16:colId xmlns:a16="http://schemas.microsoft.com/office/drawing/2014/main" val="3879753862"/>
                    </a:ext>
                  </a:extLst>
                </a:gridCol>
                <a:gridCol w="1662641">
                  <a:extLst>
                    <a:ext uri="{9D8B030D-6E8A-4147-A177-3AD203B41FA5}">
                      <a16:colId xmlns:a16="http://schemas.microsoft.com/office/drawing/2014/main" val="1279658681"/>
                    </a:ext>
                  </a:extLst>
                </a:gridCol>
                <a:gridCol w="1656184">
                  <a:extLst>
                    <a:ext uri="{9D8B030D-6E8A-4147-A177-3AD203B41FA5}">
                      <a16:colId xmlns:a16="http://schemas.microsoft.com/office/drawing/2014/main" val="1974058156"/>
                    </a:ext>
                  </a:extLst>
                </a:gridCol>
                <a:gridCol w="1032414">
                  <a:extLst>
                    <a:ext uri="{9D8B030D-6E8A-4147-A177-3AD203B41FA5}">
                      <a16:colId xmlns:a16="http://schemas.microsoft.com/office/drawing/2014/main" val="1688974087"/>
                    </a:ext>
                  </a:extLst>
                </a:gridCol>
              </a:tblGrid>
              <a:tr h="339784">
                <a:tc>
                  <a:txBody>
                    <a:bodyPr/>
                    <a:lstStyle/>
                    <a:p>
                      <a:pPr algn="l">
                        <a:lnSpc>
                          <a:spcPct val="115000"/>
                        </a:lnSpc>
                        <a:spcAft>
                          <a:spcPts val="0"/>
                        </a:spcAft>
                      </a:pPr>
                      <a:r>
                        <a:rPr lang="sl-SI" sz="1000" dirty="0">
                          <a:solidFill>
                            <a:schemeClr val="tx1"/>
                          </a:solidFill>
                          <a:effectLst/>
                        </a:rPr>
                        <a:t>10.30-11.15</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ctr">
                        <a:lnSpc>
                          <a:spcPct val="115000"/>
                        </a:lnSpc>
                        <a:spcAft>
                          <a:spcPts val="0"/>
                        </a:spcAft>
                      </a:pP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ctr">
                        <a:lnSpc>
                          <a:spcPct val="115000"/>
                        </a:lnSpc>
                        <a:spcAft>
                          <a:spcPts val="0"/>
                        </a:spcAft>
                      </a:pP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400" dirty="0" smtClean="0">
                          <a:solidFill>
                            <a:schemeClr val="tx1"/>
                          </a:solidFill>
                          <a:effectLst>
                            <a:outerShdw blurRad="38100" dist="38100" dir="2700000" algn="tl">
                              <a:srgbClr val="000000">
                                <a:alpha val="43137"/>
                              </a:srgbClr>
                            </a:outerShdw>
                          </a:effectLst>
                        </a:rPr>
                        <a:t>Pouk</a:t>
                      </a: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ctr">
                        <a:lnSpc>
                          <a:spcPct val="115000"/>
                        </a:lnSpc>
                        <a:spcAft>
                          <a:spcPts val="0"/>
                        </a:spcAft>
                      </a:pP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ctr">
                        <a:lnSpc>
                          <a:spcPct val="115000"/>
                        </a:lnSpc>
                        <a:spcAft>
                          <a:spcPts val="0"/>
                        </a:spcAft>
                      </a:pPr>
                      <a:r>
                        <a:rPr lang="sl-SI" sz="1400" dirty="0">
                          <a:solidFill>
                            <a:schemeClr val="tx1"/>
                          </a:solidFill>
                          <a:effectLst>
                            <a:outerShdw blurRad="38100" dist="38100" dir="2700000" algn="tl">
                              <a:srgbClr val="000000">
                                <a:alpha val="43137"/>
                              </a:srgbClr>
                            </a:outerShdw>
                          </a:effectLst>
                        </a:rPr>
                        <a:t> </a:t>
                      </a:r>
                      <a:endParaRPr lang="sl-SI"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2033255019"/>
                  </a:ext>
                </a:extLst>
              </a:tr>
              <a:tr h="262890">
                <a:tc>
                  <a:txBody>
                    <a:bodyPr/>
                    <a:lstStyle/>
                    <a:p>
                      <a:pPr algn="l">
                        <a:lnSpc>
                          <a:spcPct val="115000"/>
                        </a:lnSpc>
                        <a:spcAft>
                          <a:spcPts val="0"/>
                        </a:spcAft>
                      </a:pPr>
                      <a:r>
                        <a:rPr lang="sl-SI" sz="1000" dirty="0">
                          <a:solidFill>
                            <a:schemeClr val="tx1"/>
                          </a:solidFill>
                          <a:effectLst/>
                        </a:rPr>
                        <a:t>11.20-12.05</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a:solidFill>
                            <a:schemeClr val="tx1"/>
                          </a:solidFill>
                          <a:effectLst/>
                        </a:rPr>
                        <a:t>Aktivnosti sproščanja in umiritve II.VIO (5-8 minut po oddelkih)</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gridSpan="4">
                  <a:txBody>
                    <a:bodyPr/>
                    <a:lstStyle/>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sl-SI" sz="1000" dirty="0">
                          <a:solidFill>
                            <a:schemeClr val="tx1"/>
                          </a:solidFill>
                          <a:effectLst/>
                        </a:rPr>
                        <a:t> </a:t>
                      </a:r>
                      <a:r>
                        <a:rPr lang="sl-SI" sz="1000" dirty="0" smtClean="0">
                          <a:solidFill>
                            <a:schemeClr val="tx1"/>
                          </a:solidFill>
                          <a:effectLst/>
                        </a:rPr>
                        <a:t>                                          </a:t>
                      </a:r>
                      <a:r>
                        <a:rPr lang="sl-SI" sz="1400" dirty="0" smtClean="0">
                          <a:solidFill>
                            <a:schemeClr val="tx1"/>
                          </a:solidFill>
                          <a:effectLst>
                            <a:outerShdw blurRad="38100" dist="38100" dir="2700000" algn="tl">
                              <a:srgbClr val="000000">
                                <a:alpha val="43137"/>
                              </a:srgbClr>
                            </a:outerShdw>
                          </a:effectLst>
                        </a:rPr>
                        <a:t>Pouk </a:t>
                      </a:r>
                      <a:endParaRPr lang="sl-SI" sz="14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295789446"/>
                  </a:ext>
                </a:extLst>
              </a:tr>
              <a:tr h="262890">
                <a:tc>
                  <a:txBody>
                    <a:bodyPr/>
                    <a:lstStyle/>
                    <a:p>
                      <a:pPr algn="l">
                        <a:lnSpc>
                          <a:spcPct val="115000"/>
                        </a:lnSpc>
                        <a:spcAft>
                          <a:spcPts val="0"/>
                        </a:spcAft>
                      </a:pPr>
                      <a:r>
                        <a:rPr lang="sl-SI" sz="1000" dirty="0" smtClean="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gridSpan="5">
                  <a:txBody>
                    <a:bodyPr/>
                    <a:lstStyle/>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sl-SI" sz="1000" dirty="0">
                          <a:solidFill>
                            <a:schemeClr val="tx1"/>
                          </a:solidFill>
                          <a:effectLst/>
                        </a:rPr>
                        <a:t>Aktivnosti sproščanja in umiritve III. VIO (5-8 minut po oddelkih)</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sl-SI" sz="1000" dirty="0" err="1">
                          <a:solidFill>
                            <a:schemeClr val="tx1"/>
                          </a:solidFill>
                          <a:effectLst/>
                        </a:rPr>
                        <a:t>Cici</a:t>
                      </a:r>
                      <a:r>
                        <a:rPr lang="sl-SI" sz="1000" dirty="0">
                          <a:solidFill>
                            <a:schemeClr val="tx1"/>
                          </a:solidFill>
                          <a:effectLst/>
                        </a:rPr>
                        <a:t> zbor 1. r (1. r. še ni v celoti preizkušen</a:t>
                      </a:r>
                      <a:r>
                        <a:rPr lang="sl-SI" sz="1000" dirty="0" smtClean="0">
                          <a:solidFill>
                            <a:schemeClr val="tx1"/>
                          </a:solidFill>
                          <a:effectLst/>
                        </a:rPr>
                        <a:t>)</a:t>
                      </a:r>
                      <a:r>
                        <a:rPr lang="sl-SI" sz="1000" dirty="0">
                          <a:solidFill>
                            <a:schemeClr val="tx1"/>
                          </a:solidFill>
                          <a:effectLst/>
                        </a:rPr>
                        <a:t> </a:t>
                      </a:r>
                      <a:endParaRPr lang="sl-SI" sz="1000" dirty="0" smtClean="0">
                        <a:solidFill>
                          <a:schemeClr val="tx1"/>
                        </a:solidFill>
                        <a:effectLst/>
                      </a:endParaRPr>
                    </a:p>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pPr algn="l">
                        <a:lnSpc>
                          <a:spcPct val="115000"/>
                        </a:lnSpc>
                        <a:spcAft>
                          <a:spcPts val="0"/>
                        </a:spcAft>
                      </a:pP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3821174011"/>
                  </a:ext>
                </a:extLst>
              </a:tr>
              <a:tr h="525780">
                <a:tc rowSpan="4">
                  <a:txBody>
                    <a:bodyPr/>
                    <a:lstStyle/>
                    <a:p>
                      <a:pPr algn="l">
                        <a:lnSpc>
                          <a:spcPct val="115000"/>
                        </a:lnSpc>
                        <a:spcAft>
                          <a:spcPts val="0"/>
                        </a:spcAft>
                      </a:pPr>
                      <a:endParaRPr lang="sl-SI" sz="1000" dirty="0" smtClean="0">
                        <a:solidFill>
                          <a:schemeClr val="tx1"/>
                        </a:solidFill>
                        <a:effectLst/>
                      </a:endParaRPr>
                    </a:p>
                    <a:p>
                      <a:pPr algn="l">
                        <a:lnSpc>
                          <a:spcPct val="115000"/>
                        </a:lnSpc>
                        <a:spcAft>
                          <a:spcPts val="0"/>
                        </a:spcAft>
                      </a:pPr>
                      <a:r>
                        <a:rPr lang="sl-SI" sz="1000" dirty="0" smtClean="0">
                          <a:solidFill>
                            <a:schemeClr val="tx1"/>
                          </a:solidFill>
                          <a:effectLst/>
                        </a:rPr>
                        <a:t>13.00-13.45</a:t>
                      </a:r>
                      <a:endParaRPr lang="sl-SI" sz="1000" dirty="0">
                        <a:solidFill>
                          <a:schemeClr val="tx1"/>
                        </a:solidFill>
                        <a:effectLst/>
                      </a:endParaRP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a:txBody>
                    <a:bodyPr/>
                    <a:lstStyle/>
                    <a:p>
                      <a:pPr algn="l">
                        <a:lnSpc>
                          <a:spcPct val="115000"/>
                        </a:lnSpc>
                        <a:spcAft>
                          <a:spcPts val="0"/>
                        </a:spcAft>
                      </a:pPr>
                      <a:r>
                        <a:rPr lang="sl-SI" sz="1000" dirty="0">
                          <a:solidFill>
                            <a:schemeClr val="tx1"/>
                          </a:solidFill>
                          <a:effectLst/>
                        </a:rPr>
                        <a:t>Načrtuj, izdelaj, uporabi  (4.-6.r.) (9)</a:t>
                      </a:r>
                    </a:p>
                    <a:p>
                      <a:pPr algn="l">
                        <a:lnSpc>
                          <a:spcPct val="115000"/>
                        </a:lnSpc>
                        <a:spcAft>
                          <a:spcPts val="0"/>
                        </a:spcAft>
                      </a:pPr>
                      <a:r>
                        <a:rPr lang="sl-SI" sz="1000" dirty="0">
                          <a:solidFill>
                            <a:schemeClr val="tx1"/>
                          </a:solidFill>
                          <a:effectLst/>
                        </a:rPr>
                        <a:t>Ansambelska igra (10)</a:t>
                      </a: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2">
                  <a:txBody>
                    <a:bodyPr/>
                    <a:lstStyle/>
                    <a:p>
                      <a:pPr algn="l">
                        <a:lnSpc>
                          <a:spcPct val="115000"/>
                        </a:lnSpc>
                        <a:spcAft>
                          <a:spcPts val="0"/>
                        </a:spcAft>
                      </a:pPr>
                      <a:r>
                        <a:rPr lang="sl-SI" sz="1000" dirty="0">
                          <a:solidFill>
                            <a:schemeClr val="tx1"/>
                          </a:solidFill>
                          <a:effectLst/>
                        </a:rPr>
                        <a:t>Čebelica, moja prijateljica (3.-9.r.) (9)</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MPZ (39)</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Mi smo košarkarji (7.-9.r.) (26)</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Poskusi s snovmi iz vsakdanjega življenja (4.-6. r.) (39)</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Olgica TV (7.-9.r.) (23)</a:t>
                      </a: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4">
                  <a:txBody>
                    <a:bodyPr/>
                    <a:lstStyle/>
                    <a:p>
                      <a:pPr algn="l">
                        <a:lnSpc>
                          <a:spcPct val="115000"/>
                        </a:lnSpc>
                        <a:spcAft>
                          <a:spcPts val="0"/>
                        </a:spcAft>
                      </a:pPr>
                      <a:r>
                        <a:rPr lang="sl-SI" sz="1000">
                          <a:solidFill>
                            <a:schemeClr val="tx1"/>
                          </a:solidFill>
                          <a:effectLst/>
                        </a:rPr>
                        <a:t>Joga za vsak dan (1.-3.r.) (50)</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OPZ (39)</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Šolski novinarji (4.-6.r.) (32)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Poskusi s snovmi iz vsakdanjega življenja (7.-9.r.) (20)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Ustvarjajmo z lutkami (4.-9.r.) (23)</a:t>
                      </a:r>
                    </a:p>
                    <a:p>
                      <a:pPr algn="l">
                        <a:lnSpc>
                          <a:spcPct val="115000"/>
                        </a:lnSpc>
                        <a:spcAft>
                          <a:spcPts val="0"/>
                        </a:spcAft>
                      </a:pPr>
                      <a:r>
                        <a:rPr lang="sl-SI" sz="1000">
                          <a:solidFill>
                            <a:schemeClr val="tx1"/>
                          </a:solidFill>
                          <a:effectLst/>
                        </a:rPr>
                        <a:t> </a:t>
                      </a:r>
                    </a:p>
                    <a:p>
                      <a:pPr algn="l">
                        <a:lnSpc>
                          <a:spcPct val="115000"/>
                        </a:lnSpc>
                        <a:spcAft>
                          <a:spcPts val="0"/>
                        </a:spcAft>
                      </a:pPr>
                      <a:r>
                        <a:rPr lang="sl-SI" sz="1000">
                          <a:solidFill>
                            <a:schemeClr val="tx1"/>
                          </a:solidFill>
                          <a:effectLst/>
                        </a:rPr>
                        <a:t> </a:t>
                      </a:r>
                      <a:endParaRPr lang="sl-SI"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4">
                  <a:txBody>
                    <a:bodyPr/>
                    <a:lstStyle/>
                    <a:p>
                      <a:pPr algn="l">
                        <a:lnSpc>
                          <a:spcPct val="115000"/>
                        </a:lnSpc>
                        <a:spcAft>
                          <a:spcPts val="0"/>
                        </a:spcAft>
                      </a:pPr>
                      <a:r>
                        <a:rPr lang="sl-SI" sz="1000" dirty="0">
                          <a:solidFill>
                            <a:schemeClr val="tx1"/>
                          </a:solidFill>
                          <a:effectLst/>
                        </a:rPr>
                        <a:t>Odklopi me (4.-9.r.) (15)</a:t>
                      </a:r>
                    </a:p>
                    <a:p>
                      <a:pPr algn="l">
                        <a:lnSpc>
                          <a:spcPct val="115000"/>
                        </a:lnSpc>
                        <a:spcAft>
                          <a:spcPts val="0"/>
                        </a:spcAft>
                      </a:pPr>
                      <a:r>
                        <a:rPr lang="sl-SI" sz="1000" dirty="0">
                          <a:solidFill>
                            <a:schemeClr val="tx1"/>
                          </a:solidFill>
                          <a:effectLst/>
                        </a:rPr>
                        <a:t>Načrtuj, izdelaj, uporabi Go-Car-GO (7.-9.r.) (12)</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Klepetalnica za otroke (4.-6.r.) (?) </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Mini teater (4.-9.r.) (17)</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13.30-14.15 </a:t>
                      </a:r>
                    </a:p>
                    <a:p>
                      <a:pPr algn="l">
                        <a:lnSpc>
                          <a:spcPct val="115000"/>
                        </a:lnSpc>
                        <a:spcAft>
                          <a:spcPts val="0"/>
                        </a:spcAft>
                      </a:pPr>
                      <a:r>
                        <a:rPr lang="sl-SI" sz="1000" dirty="0">
                          <a:solidFill>
                            <a:schemeClr val="tx1"/>
                          </a:solidFill>
                          <a:effectLst/>
                        </a:rPr>
                        <a:t>Ljudski običaji in igre naše preteklosti (1.-9.r.) (13)</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rowSpan="4">
                  <a:txBody>
                    <a:bodyPr/>
                    <a:lstStyle/>
                    <a:p>
                      <a:pPr algn="l">
                        <a:lnSpc>
                          <a:spcPct val="115000"/>
                        </a:lnSpc>
                        <a:spcAft>
                          <a:spcPts val="0"/>
                        </a:spcAft>
                      </a:pPr>
                      <a:r>
                        <a:rPr lang="sl-SI" sz="1000" dirty="0">
                          <a:solidFill>
                            <a:schemeClr val="tx1"/>
                          </a:solidFill>
                          <a:effectLst/>
                        </a:rPr>
                        <a:t>OPZ (39)</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extLst>
                  <a:ext uri="{0D108BD9-81ED-4DB2-BD59-A6C34878D82A}">
                    <a16:rowId xmlns:a16="http://schemas.microsoft.com/office/drawing/2014/main" val="3436419063"/>
                  </a:ext>
                </a:extLst>
              </a:tr>
              <a:tr h="1051560">
                <a:tc vMerge="1">
                  <a:txBody>
                    <a:bodyPr/>
                    <a:lstStyle/>
                    <a:p>
                      <a:endParaRPr lang="sl-SI"/>
                    </a:p>
                  </a:txBody>
                  <a:tcPr/>
                </a:tc>
                <a:tc rowSpan="3">
                  <a:txBody>
                    <a:bodyPr/>
                    <a:lstStyle/>
                    <a:p>
                      <a:pPr algn="l">
                        <a:lnSpc>
                          <a:spcPct val="115000"/>
                        </a:lnSpc>
                        <a:spcAft>
                          <a:spcPts val="0"/>
                        </a:spcAft>
                      </a:pPr>
                      <a:r>
                        <a:rPr lang="sl-SI" sz="1000" dirty="0">
                          <a:solidFill>
                            <a:schemeClr val="tx1"/>
                          </a:solidFill>
                          <a:effectLst/>
                        </a:rPr>
                        <a:t>Kuhajmo zdravo (4.-9.r, na 14 dni) (5)</a:t>
                      </a:r>
                    </a:p>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 </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4028131915"/>
                  </a:ext>
                </a:extLst>
              </a:tr>
              <a:tr h="394335">
                <a:tc vMerge="1">
                  <a:txBody>
                    <a:bodyPr/>
                    <a:lstStyle/>
                    <a:p>
                      <a:endParaRPr lang="sl-SI"/>
                    </a:p>
                  </a:txBody>
                  <a:tcPr/>
                </a:tc>
                <a:tc vMerge="1">
                  <a:txBody>
                    <a:bodyPr/>
                    <a:lstStyle/>
                    <a:p>
                      <a:endParaRPr lang="sl-SI"/>
                    </a:p>
                  </a:txBody>
                  <a:tcPr/>
                </a:tc>
                <a:tc>
                  <a:txBody>
                    <a:bodyPr/>
                    <a:lstStyle/>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13.00-14.50 Računalniško razmišljanje (4.-6.r.) (48)</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508726169"/>
                  </a:ext>
                </a:extLst>
              </a:tr>
              <a:tr h="394335">
                <a:tc vMerge="1">
                  <a:txBody>
                    <a:bodyPr/>
                    <a:lstStyle/>
                    <a:p>
                      <a:endParaRPr lang="sl-SI"/>
                    </a:p>
                  </a:txBody>
                  <a:tcPr/>
                </a:tc>
                <a:tc vMerge="1">
                  <a:txBody>
                    <a:bodyPr/>
                    <a:lstStyle/>
                    <a:p>
                      <a:endParaRPr lang="sl-SI"/>
                    </a:p>
                  </a:txBody>
                  <a:tcPr/>
                </a:tc>
                <a:tc>
                  <a:txBody>
                    <a:bodyPr/>
                    <a:lstStyle/>
                    <a:p>
                      <a:pPr algn="l">
                        <a:lnSpc>
                          <a:spcPct val="115000"/>
                        </a:lnSpc>
                        <a:spcAft>
                          <a:spcPts val="0"/>
                        </a:spcAft>
                      </a:pPr>
                      <a:r>
                        <a:rPr lang="sl-SI" sz="1000" dirty="0">
                          <a:solidFill>
                            <a:schemeClr val="tx1"/>
                          </a:solidFill>
                          <a:effectLst/>
                        </a:rPr>
                        <a:t> </a:t>
                      </a:r>
                    </a:p>
                    <a:p>
                      <a:pPr algn="l">
                        <a:lnSpc>
                          <a:spcPct val="115000"/>
                        </a:lnSpc>
                        <a:spcAft>
                          <a:spcPts val="0"/>
                        </a:spcAft>
                      </a:pPr>
                      <a:r>
                        <a:rPr lang="sl-SI" sz="1000" dirty="0">
                          <a:solidFill>
                            <a:schemeClr val="tx1"/>
                          </a:solidFill>
                          <a:effectLst/>
                        </a:rPr>
                        <a:t>13.15-14.45</a:t>
                      </a:r>
                    </a:p>
                    <a:p>
                      <a:pPr algn="l">
                        <a:lnSpc>
                          <a:spcPct val="115000"/>
                        </a:lnSpc>
                        <a:spcAft>
                          <a:spcPts val="0"/>
                        </a:spcAft>
                      </a:pPr>
                      <a:r>
                        <a:rPr lang="sl-SI" sz="1000" dirty="0">
                          <a:solidFill>
                            <a:schemeClr val="tx1"/>
                          </a:solidFill>
                          <a:effectLst/>
                        </a:rPr>
                        <a:t>Kaj veš o prometu (6.-9.r.) (0)</a:t>
                      </a:r>
                      <a:endParaRPr lang="sl-SI"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02" marR="13002" marT="0" marB="0"/>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1984954519"/>
                  </a:ext>
                </a:extLst>
              </a:tr>
            </a:tbl>
          </a:graphicData>
        </a:graphic>
      </p:graphicFrame>
    </p:spTree>
    <p:extLst>
      <p:ext uri="{BB962C8B-B14F-4D97-AF65-F5344CB8AC3E}">
        <p14:creationId xmlns:p14="http://schemas.microsoft.com/office/powerpoint/2010/main" val="3572634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451656728"/>
              </p:ext>
            </p:extLst>
          </p:nvPr>
        </p:nvGraphicFramePr>
        <p:xfrm>
          <a:off x="179512" y="188640"/>
          <a:ext cx="8523515" cy="6204588"/>
        </p:xfrm>
        <a:graphic>
          <a:graphicData uri="http://schemas.openxmlformats.org/drawingml/2006/table">
            <a:tbl>
              <a:tblPr firstRow="1" firstCol="1" bandRow="1">
                <a:tableStyleId>{5C22544A-7EE6-4342-B048-85BDC9FD1C3A}</a:tableStyleId>
              </a:tblPr>
              <a:tblGrid>
                <a:gridCol w="720080">
                  <a:extLst>
                    <a:ext uri="{9D8B030D-6E8A-4147-A177-3AD203B41FA5}">
                      <a16:colId xmlns:a16="http://schemas.microsoft.com/office/drawing/2014/main" val="2493226598"/>
                    </a:ext>
                  </a:extLst>
                </a:gridCol>
                <a:gridCol w="1656184">
                  <a:extLst>
                    <a:ext uri="{9D8B030D-6E8A-4147-A177-3AD203B41FA5}">
                      <a16:colId xmlns:a16="http://schemas.microsoft.com/office/drawing/2014/main" val="2776006812"/>
                    </a:ext>
                  </a:extLst>
                </a:gridCol>
                <a:gridCol w="2016224">
                  <a:extLst>
                    <a:ext uri="{9D8B030D-6E8A-4147-A177-3AD203B41FA5}">
                      <a16:colId xmlns:a16="http://schemas.microsoft.com/office/drawing/2014/main" val="535872048"/>
                    </a:ext>
                  </a:extLst>
                </a:gridCol>
                <a:gridCol w="1800200">
                  <a:extLst>
                    <a:ext uri="{9D8B030D-6E8A-4147-A177-3AD203B41FA5}">
                      <a16:colId xmlns:a16="http://schemas.microsoft.com/office/drawing/2014/main" val="3075580636"/>
                    </a:ext>
                  </a:extLst>
                </a:gridCol>
                <a:gridCol w="1368152">
                  <a:extLst>
                    <a:ext uri="{9D8B030D-6E8A-4147-A177-3AD203B41FA5}">
                      <a16:colId xmlns:a16="http://schemas.microsoft.com/office/drawing/2014/main" val="3859435804"/>
                    </a:ext>
                  </a:extLst>
                </a:gridCol>
                <a:gridCol w="962675">
                  <a:extLst>
                    <a:ext uri="{9D8B030D-6E8A-4147-A177-3AD203B41FA5}">
                      <a16:colId xmlns:a16="http://schemas.microsoft.com/office/drawing/2014/main" val="3881329707"/>
                    </a:ext>
                  </a:extLst>
                </a:gridCol>
              </a:tblGrid>
              <a:tr h="630936">
                <a:tc rowSpan="4">
                  <a:txBody>
                    <a:bodyPr/>
                    <a:lstStyle/>
                    <a:p>
                      <a:pPr algn="l">
                        <a:lnSpc>
                          <a:spcPct val="115000"/>
                        </a:lnSpc>
                        <a:spcAft>
                          <a:spcPts val="0"/>
                        </a:spcAft>
                      </a:pPr>
                      <a:r>
                        <a:rPr lang="sl-SI" sz="900" dirty="0">
                          <a:solidFill>
                            <a:schemeClr val="tx1"/>
                          </a:solidFill>
                          <a:effectLst/>
                        </a:rPr>
                        <a:t>13.00-13.45</a:t>
                      </a:r>
                    </a:p>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a:solidFill>
                            <a:schemeClr val="tx1"/>
                          </a:solidFill>
                          <a:effectLst/>
                        </a:rPr>
                        <a:t>Načrtuj, izdelaj, uporabi  (4.-6.r.) (9)</a:t>
                      </a:r>
                    </a:p>
                    <a:p>
                      <a:pPr algn="l">
                        <a:lnSpc>
                          <a:spcPct val="115000"/>
                        </a:lnSpc>
                        <a:spcAft>
                          <a:spcPts val="0"/>
                        </a:spcAft>
                      </a:pPr>
                      <a:r>
                        <a:rPr lang="sl-SI" sz="900">
                          <a:solidFill>
                            <a:schemeClr val="tx1"/>
                          </a:solidFill>
                          <a:effectLst/>
                        </a:rPr>
                        <a:t>Ansambelska igra (10)</a:t>
                      </a:r>
                    </a:p>
                    <a:p>
                      <a:pPr algn="l">
                        <a:lnSpc>
                          <a:spcPct val="115000"/>
                        </a:lnSpc>
                        <a:spcAft>
                          <a:spcPts val="0"/>
                        </a:spcAft>
                      </a:pPr>
                      <a:r>
                        <a:rPr lang="sl-SI" sz="9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rowSpan="2">
                  <a:txBody>
                    <a:bodyPr/>
                    <a:lstStyle/>
                    <a:p>
                      <a:pPr algn="l">
                        <a:lnSpc>
                          <a:spcPct val="115000"/>
                        </a:lnSpc>
                        <a:spcAft>
                          <a:spcPts val="0"/>
                        </a:spcAft>
                      </a:pPr>
                      <a:r>
                        <a:rPr lang="sl-SI" sz="900">
                          <a:solidFill>
                            <a:schemeClr val="tx1"/>
                          </a:solidFill>
                          <a:effectLst/>
                        </a:rPr>
                        <a:t>Čebelica, moja prijateljica (3.-9.r.) (9)</a:t>
                      </a:r>
                    </a:p>
                    <a:p>
                      <a:pPr algn="l">
                        <a:lnSpc>
                          <a:spcPct val="115000"/>
                        </a:lnSpc>
                        <a:spcAft>
                          <a:spcPts val="0"/>
                        </a:spcAft>
                      </a:pPr>
                      <a:r>
                        <a:rPr lang="sl-SI" sz="900">
                          <a:solidFill>
                            <a:schemeClr val="tx1"/>
                          </a:solidFill>
                          <a:effectLst/>
                        </a:rPr>
                        <a:t> </a:t>
                      </a:r>
                    </a:p>
                    <a:p>
                      <a:pPr algn="l">
                        <a:lnSpc>
                          <a:spcPct val="115000"/>
                        </a:lnSpc>
                        <a:spcAft>
                          <a:spcPts val="0"/>
                        </a:spcAft>
                      </a:pPr>
                      <a:r>
                        <a:rPr lang="sl-SI" sz="900">
                          <a:solidFill>
                            <a:schemeClr val="tx1"/>
                          </a:solidFill>
                          <a:effectLst/>
                        </a:rPr>
                        <a:t>MPZ (39)</a:t>
                      </a:r>
                    </a:p>
                    <a:p>
                      <a:pPr algn="l">
                        <a:lnSpc>
                          <a:spcPct val="115000"/>
                        </a:lnSpc>
                        <a:spcAft>
                          <a:spcPts val="0"/>
                        </a:spcAft>
                      </a:pPr>
                      <a:r>
                        <a:rPr lang="sl-SI" sz="900">
                          <a:solidFill>
                            <a:schemeClr val="tx1"/>
                          </a:solidFill>
                          <a:effectLst/>
                        </a:rPr>
                        <a:t> </a:t>
                      </a:r>
                    </a:p>
                    <a:p>
                      <a:pPr algn="l">
                        <a:lnSpc>
                          <a:spcPct val="115000"/>
                        </a:lnSpc>
                        <a:spcAft>
                          <a:spcPts val="0"/>
                        </a:spcAft>
                      </a:pPr>
                      <a:r>
                        <a:rPr lang="sl-SI" sz="900">
                          <a:solidFill>
                            <a:schemeClr val="tx1"/>
                          </a:solidFill>
                          <a:effectLst/>
                        </a:rPr>
                        <a:t>Mi smo košarkarji (7.-9.r.) (26)</a:t>
                      </a:r>
                    </a:p>
                    <a:p>
                      <a:pPr algn="l">
                        <a:lnSpc>
                          <a:spcPct val="115000"/>
                        </a:lnSpc>
                        <a:spcAft>
                          <a:spcPts val="0"/>
                        </a:spcAft>
                      </a:pPr>
                      <a:r>
                        <a:rPr lang="sl-SI" sz="900">
                          <a:solidFill>
                            <a:schemeClr val="tx1"/>
                          </a:solidFill>
                          <a:effectLst/>
                        </a:rPr>
                        <a:t> </a:t>
                      </a:r>
                    </a:p>
                    <a:p>
                      <a:pPr algn="l">
                        <a:lnSpc>
                          <a:spcPct val="115000"/>
                        </a:lnSpc>
                        <a:spcAft>
                          <a:spcPts val="0"/>
                        </a:spcAft>
                      </a:pPr>
                      <a:r>
                        <a:rPr lang="sl-SI" sz="900">
                          <a:solidFill>
                            <a:schemeClr val="tx1"/>
                          </a:solidFill>
                          <a:effectLst/>
                        </a:rPr>
                        <a:t>Poskusi s snovmi iz vsakdanjega življenja (4.-6. r.) (39)</a:t>
                      </a:r>
                    </a:p>
                    <a:p>
                      <a:pPr algn="l">
                        <a:lnSpc>
                          <a:spcPct val="115000"/>
                        </a:lnSpc>
                        <a:spcAft>
                          <a:spcPts val="0"/>
                        </a:spcAft>
                      </a:pPr>
                      <a:r>
                        <a:rPr lang="sl-SI" sz="900">
                          <a:solidFill>
                            <a:schemeClr val="tx1"/>
                          </a:solidFill>
                          <a:effectLst/>
                        </a:rPr>
                        <a:t> </a:t>
                      </a:r>
                    </a:p>
                    <a:p>
                      <a:pPr algn="l">
                        <a:lnSpc>
                          <a:spcPct val="115000"/>
                        </a:lnSpc>
                        <a:spcAft>
                          <a:spcPts val="0"/>
                        </a:spcAft>
                      </a:pPr>
                      <a:r>
                        <a:rPr lang="sl-SI" sz="900">
                          <a:solidFill>
                            <a:schemeClr val="tx1"/>
                          </a:solidFill>
                          <a:effectLst/>
                        </a:rPr>
                        <a:t>Olgica TV (7.-9.r.) (23)</a:t>
                      </a:r>
                    </a:p>
                    <a:p>
                      <a:pPr algn="l">
                        <a:lnSpc>
                          <a:spcPct val="115000"/>
                        </a:lnSpc>
                        <a:spcAft>
                          <a:spcPts val="0"/>
                        </a:spcAft>
                      </a:pPr>
                      <a:r>
                        <a:rPr lang="sl-SI" sz="9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rowSpan="4">
                  <a:txBody>
                    <a:bodyPr/>
                    <a:lstStyle/>
                    <a:p>
                      <a:pPr algn="l">
                        <a:lnSpc>
                          <a:spcPct val="115000"/>
                        </a:lnSpc>
                        <a:spcAft>
                          <a:spcPts val="0"/>
                        </a:spcAft>
                      </a:pPr>
                      <a:r>
                        <a:rPr lang="sl-SI" sz="900" dirty="0">
                          <a:solidFill>
                            <a:schemeClr val="tx1"/>
                          </a:solidFill>
                          <a:effectLst/>
                        </a:rPr>
                        <a:t>Joga za vsak dan (1.-3.r.) (50)</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OPZ (39)</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Šolski novinarji (4.-6.r.) (32) </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Poskusi s snovmi iz vsakdanjega življenja (7.-9.r.) (20) </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Ustvarjajmo z lutkami (4.-9.r.) (23)</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rowSpan="4">
                  <a:txBody>
                    <a:bodyPr/>
                    <a:lstStyle/>
                    <a:p>
                      <a:pPr algn="l">
                        <a:lnSpc>
                          <a:spcPct val="115000"/>
                        </a:lnSpc>
                        <a:spcAft>
                          <a:spcPts val="0"/>
                        </a:spcAft>
                      </a:pPr>
                      <a:r>
                        <a:rPr lang="sl-SI" sz="900" dirty="0">
                          <a:solidFill>
                            <a:schemeClr val="tx1"/>
                          </a:solidFill>
                          <a:effectLst/>
                        </a:rPr>
                        <a:t>Odklopi me (4.-9.r.) (15)</a:t>
                      </a:r>
                    </a:p>
                    <a:p>
                      <a:pPr algn="l">
                        <a:lnSpc>
                          <a:spcPct val="115000"/>
                        </a:lnSpc>
                        <a:spcAft>
                          <a:spcPts val="0"/>
                        </a:spcAft>
                      </a:pPr>
                      <a:r>
                        <a:rPr lang="sl-SI" sz="900" dirty="0">
                          <a:solidFill>
                            <a:schemeClr val="tx1"/>
                          </a:solidFill>
                          <a:effectLst/>
                        </a:rPr>
                        <a:t>Načrtuj, izdelaj, uporabi Go-Car-GO (7.-9.r.) (12)</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Klepetalnica za otroke (4.-6.r.) (?) </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Mini teater (4.-9.r.) (17)</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13.30-14.15 </a:t>
                      </a:r>
                    </a:p>
                    <a:p>
                      <a:pPr algn="l">
                        <a:lnSpc>
                          <a:spcPct val="115000"/>
                        </a:lnSpc>
                        <a:spcAft>
                          <a:spcPts val="0"/>
                        </a:spcAft>
                      </a:pPr>
                      <a:r>
                        <a:rPr lang="sl-SI" sz="900" dirty="0">
                          <a:solidFill>
                            <a:schemeClr val="tx1"/>
                          </a:solidFill>
                          <a:effectLst/>
                        </a:rPr>
                        <a:t>Ljudski običaji in igre naše preteklosti (1.-9.r.) (13)</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rowSpan="4">
                  <a:txBody>
                    <a:bodyPr/>
                    <a:lstStyle/>
                    <a:p>
                      <a:pPr algn="l">
                        <a:lnSpc>
                          <a:spcPct val="115000"/>
                        </a:lnSpc>
                        <a:spcAft>
                          <a:spcPts val="0"/>
                        </a:spcAft>
                      </a:pPr>
                      <a:r>
                        <a:rPr lang="sl-SI" sz="900">
                          <a:solidFill>
                            <a:schemeClr val="tx1"/>
                          </a:solidFill>
                          <a:effectLst/>
                        </a:rPr>
                        <a:t>OPZ (39)</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extLst>
                  <a:ext uri="{0D108BD9-81ED-4DB2-BD59-A6C34878D82A}">
                    <a16:rowId xmlns:a16="http://schemas.microsoft.com/office/drawing/2014/main" val="207462047"/>
                  </a:ext>
                </a:extLst>
              </a:tr>
              <a:tr h="1577340">
                <a:tc vMerge="1">
                  <a:txBody>
                    <a:bodyPr/>
                    <a:lstStyle/>
                    <a:p>
                      <a:endParaRPr lang="sl-SI"/>
                    </a:p>
                  </a:txBody>
                  <a:tcPr/>
                </a:tc>
                <a:tc rowSpan="3">
                  <a:txBody>
                    <a:bodyPr/>
                    <a:lstStyle/>
                    <a:p>
                      <a:pPr algn="l">
                        <a:lnSpc>
                          <a:spcPct val="115000"/>
                        </a:lnSpc>
                        <a:spcAft>
                          <a:spcPts val="0"/>
                        </a:spcAft>
                      </a:pPr>
                      <a:r>
                        <a:rPr lang="sl-SI" sz="900" dirty="0">
                          <a:solidFill>
                            <a:schemeClr val="tx1"/>
                          </a:solidFill>
                          <a:effectLst/>
                        </a:rPr>
                        <a:t>Kuhajmo zdravo (4.-9.r, na 14 dni) (5)</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3735646898"/>
                  </a:ext>
                </a:extLst>
              </a:tr>
              <a:tr h="478387">
                <a:tc vMerge="1">
                  <a:txBody>
                    <a:bodyPr/>
                    <a:lstStyle/>
                    <a:p>
                      <a:endParaRPr lang="sl-SI"/>
                    </a:p>
                  </a:txBody>
                  <a:tcPr/>
                </a:tc>
                <a:tc vMerge="1">
                  <a:txBody>
                    <a:bodyPr/>
                    <a:lstStyle/>
                    <a:p>
                      <a:endParaRPr lang="sl-SI"/>
                    </a:p>
                  </a:txBody>
                  <a:tcPr/>
                </a:tc>
                <a:tc>
                  <a:txBody>
                    <a:bodyPr/>
                    <a:lstStyle/>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13.00-14.50 Računalniško razmišljanje (4.-6.r.) (48)</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2911263721"/>
                  </a:ext>
                </a:extLst>
              </a:tr>
              <a:tr h="442135">
                <a:tc vMerge="1">
                  <a:txBody>
                    <a:bodyPr/>
                    <a:lstStyle/>
                    <a:p>
                      <a:endParaRPr lang="sl-SI"/>
                    </a:p>
                  </a:txBody>
                  <a:tcPr/>
                </a:tc>
                <a:tc vMerge="1">
                  <a:txBody>
                    <a:bodyPr/>
                    <a:lstStyle/>
                    <a:p>
                      <a:endParaRPr lang="sl-SI"/>
                    </a:p>
                  </a:txBody>
                  <a:tcPr/>
                </a:tc>
                <a:tc>
                  <a:txBody>
                    <a:bodyPr/>
                    <a:lstStyle/>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13.15-14.45</a:t>
                      </a:r>
                    </a:p>
                    <a:p>
                      <a:pPr algn="l">
                        <a:lnSpc>
                          <a:spcPct val="115000"/>
                        </a:lnSpc>
                        <a:spcAft>
                          <a:spcPts val="0"/>
                        </a:spcAft>
                      </a:pPr>
                      <a:r>
                        <a:rPr lang="sl-SI" sz="900" dirty="0">
                          <a:solidFill>
                            <a:schemeClr val="tx1"/>
                          </a:solidFill>
                          <a:effectLst/>
                        </a:rPr>
                        <a:t>Kaj veš o prometu (6.-9.r.) (0)</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1695814946"/>
                  </a:ext>
                </a:extLst>
              </a:tr>
              <a:tr h="1467383">
                <a:tc>
                  <a:txBody>
                    <a:bodyPr/>
                    <a:lstStyle/>
                    <a:p>
                      <a:pPr algn="l">
                        <a:lnSpc>
                          <a:spcPct val="115000"/>
                        </a:lnSpc>
                        <a:spcAft>
                          <a:spcPts val="0"/>
                        </a:spcAft>
                      </a:pPr>
                      <a:r>
                        <a:rPr lang="sl-SI" sz="900">
                          <a:solidFill>
                            <a:schemeClr val="tx1"/>
                          </a:solidFill>
                          <a:effectLst/>
                        </a:rPr>
                        <a:t>13.50-14.35</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Nemščino se učim se znanja veselim (4.-9.r.) (34)  </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 </a:t>
                      </a:r>
                      <a:r>
                        <a:rPr lang="sl-SI" sz="900" dirty="0" smtClean="0">
                          <a:solidFill>
                            <a:schemeClr val="tx1"/>
                          </a:solidFill>
                          <a:effectLst/>
                        </a:rPr>
                        <a:t>13.45-14.30</a:t>
                      </a:r>
                      <a:endParaRPr lang="sl-SI" sz="900" dirty="0">
                        <a:solidFill>
                          <a:schemeClr val="tx1"/>
                        </a:solidFill>
                        <a:effectLst/>
                      </a:endParaRPr>
                    </a:p>
                    <a:p>
                      <a:pPr algn="l">
                        <a:lnSpc>
                          <a:spcPct val="115000"/>
                        </a:lnSpc>
                        <a:spcAft>
                          <a:spcPts val="0"/>
                        </a:spcAft>
                      </a:pPr>
                      <a:r>
                        <a:rPr lang="sl-SI" sz="900" dirty="0">
                          <a:solidFill>
                            <a:schemeClr val="tx1"/>
                          </a:solidFill>
                          <a:effectLst/>
                        </a:rPr>
                        <a:t>Vesela šola (4.-9.r.) (5)</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13.45- 14.30</a:t>
                      </a:r>
                    </a:p>
                    <a:p>
                      <a:pPr algn="l">
                        <a:lnSpc>
                          <a:spcPct val="115000"/>
                        </a:lnSpc>
                        <a:spcAft>
                          <a:spcPts val="0"/>
                        </a:spcAft>
                      </a:pPr>
                      <a:r>
                        <a:rPr lang="sl-SI" sz="900" dirty="0">
                          <a:solidFill>
                            <a:schemeClr val="tx1"/>
                          </a:solidFill>
                          <a:effectLst/>
                        </a:rPr>
                        <a:t>Gibalno ustvarjanje z glasbo (1.-3.r.) (43</a:t>
                      </a:r>
                      <a:r>
                        <a:rPr lang="sl-SI" sz="900" dirty="0" smtClean="0">
                          <a:solidFill>
                            <a:schemeClr val="tx1"/>
                          </a:solidFill>
                          <a:effectLst/>
                        </a:rPr>
                        <a:t>)</a:t>
                      </a:r>
                      <a:endParaRPr lang="sl-SI" sz="900" dirty="0">
                        <a:solidFill>
                          <a:schemeClr val="tx1"/>
                        </a:solidFill>
                        <a:effectLst/>
                      </a:endParaRPr>
                    </a:p>
                  </a:txBody>
                  <a:tcPr marL="23135" marR="23135" marT="0" marB="0"/>
                </a:tc>
                <a:tc>
                  <a:txBody>
                    <a:bodyPr/>
                    <a:lstStyle/>
                    <a:p>
                      <a:pPr algn="l">
                        <a:lnSpc>
                          <a:spcPct val="115000"/>
                        </a:lnSpc>
                        <a:spcAft>
                          <a:spcPts val="0"/>
                        </a:spcAft>
                      </a:pPr>
                      <a:r>
                        <a:rPr lang="sl-SI" sz="9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Joga za vsak dan (4.-9.r.) (20)</a:t>
                      </a:r>
                    </a:p>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Tutorstvo (1.-9.r.) (16)</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extLst>
                  <a:ext uri="{0D108BD9-81ED-4DB2-BD59-A6C34878D82A}">
                    <a16:rowId xmlns:a16="http://schemas.microsoft.com/office/drawing/2014/main" val="3656630277"/>
                  </a:ext>
                </a:extLst>
              </a:tr>
              <a:tr h="946404">
                <a:tc>
                  <a:txBody>
                    <a:bodyPr/>
                    <a:lstStyle/>
                    <a:p>
                      <a:pPr algn="l">
                        <a:lnSpc>
                          <a:spcPct val="115000"/>
                        </a:lnSpc>
                        <a:spcAft>
                          <a:spcPts val="0"/>
                        </a:spcAft>
                      </a:pPr>
                      <a:r>
                        <a:rPr lang="sl-SI" sz="900">
                          <a:solidFill>
                            <a:schemeClr val="tx1"/>
                          </a:solidFill>
                          <a:effectLst/>
                        </a:rPr>
                        <a:t>14.05-14.50</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Mi smo košarkarji (1.-6.r.) (30)</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Foto in video (6.-9.r.) (18) </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Jezikajmo po francosko (4.-9.r.) (23)</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a:solidFill>
                            <a:schemeClr val="tx1"/>
                          </a:solidFill>
                          <a:effectLst/>
                        </a:rPr>
                        <a:t>MPZ (39)</a:t>
                      </a:r>
                    </a:p>
                    <a:p>
                      <a:pPr algn="l">
                        <a:lnSpc>
                          <a:spcPct val="115000"/>
                        </a:lnSpc>
                        <a:spcAft>
                          <a:spcPts val="0"/>
                        </a:spcAft>
                      </a:pPr>
                      <a:r>
                        <a:rPr lang="sl-SI" sz="900">
                          <a:solidFill>
                            <a:schemeClr val="tx1"/>
                          </a:solidFill>
                          <a:effectLst/>
                        </a:rPr>
                        <a:t> </a:t>
                      </a:r>
                    </a:p>
                    <a:p>
                      <a:pPr algn="l">
                        <a:lnSpc>
                          <a:spcPct val="115000"/>
                        </a:lnSpc>
                        <a:spcAft>
                          <a:spcPts val="0"/>
                        </a:spcAft>
                      </a:pPr>
                      <a:r>
                        <a:rPr lang="sl-SI" sz="900">
                          <a:solidFill>
                            <a:schemeClr val="tx1"/>
                          </a:solidFill>
                          <a:effectLst/>
                        </a:rPr>
                        <a:t> </a:t>
                      </a:r>
                    </a:p>
                    <a:p>
                      <a:pPr algn="l">
                        <a:lnSpc>
                          <a:spcPct val="115000"/>
                        </a:lnSpc>
                        <a:spcAft>
                          <a:spcPts val="0"/>
                        </a:spcAft>
                      </a:pPr>
                      <a:r>
                        <a:rPr lang="sl-SI" sz="900">
                          <a:solidFill>
                            <a:schemeClr val="tx1"/>
                          </a:solidFill>
                          <a:effectLst/>
                        </a:rPr>
                        <a:t>Matematični izzivi (6.-9.r.,) (6)</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a:solidFill>
                            <a:schemeClr val="tx1"/>
                          </a:solidFill>
                          <a:effectLst/>
                        </a:rPr>
                        <a:t>Ustvarjajmo z lutkami (4.-9.r.) (23)</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Odklopi me (4.-9.r.) (14)</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err="1">
                          <a:solidFill>
                            <a:schemeClr val="tx1"/>
                          </a:solidFill>
                          <a:effectLst/>
                        </a:rPr>
                        <a:t>Cici</a:t>
                      </a:r>
                      <a:r>
                        <a:rPr lang="sl-SI" sz="900" dirty="0">
                          <a:solidFill>
                            <a:schemeClr val="tx1"/>
                          </a:solidFill>
                          <a:effectLst/>
                        </a:rPr>
                        <a:t> zbor (2. r.) (33)</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 </a:t>
                      </a:r>
                    </a:p>
                    <a:p>
                      <a:pPr algn="l">
                        <a:lnSpc>
                          <a:spcPct val="115000"/>
                        </a:lnSpc>
                        <a:spcAft>
                          <a:spcPts val="0"/>
                        </a:spcAft>
                      </a:pPr>
                      <a:r>
                        <a:rPr lang="sl-SI" sz="900" dirty="0">
                          <a:solidFill>
                            <a:schemeClr val="tx1"/>
                          </a:solidFill>
                          <a:effectLst/>
                        </a:rPr>
                        <a:t> </a:t>
                      </a:r>
                      <a:r>
                        <a:rPr lang="sl-SI" sz="900" dirty="0" smtClean="0">
                          <a:solidFill>
                            <a:schemeClr val="tx1"/>
                          </a:solidFill>
                          <a:effectLst/>
                        </a:rPr>
                        <a:t>Jezikajmo </a:t>
                      </a:r>
                      <a:r>
                        <a:rPr lang="sl-SI" sz="900" dirty="0">
                          <a:solidFill>
                            <a:schemeClr val="tx1"/>
                          </a:solidFill>
                          <a:effectLst/>
                        </a:rPr>
                        <a:t>po francosko (4.-9.r.) (23)</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extLst>
                  <a:ext uri="{0D108BD9-81ED-4DB2-BD59-A6C34878D82A}">
                    <a16:rowId xmlns:a16="http://schemas.microsoft.com/office/drawing/2014/main" val="1264591016"/>
                  </a:ext>
                </a:extLst>
              </a:tr>
              <a:tr h="315468">
                <a:tc>
                  <a:txBody>
                    <a:bodyPr/>
                    <a:lstStyle/>
                    <a:p>
                      <a:pPr algn="l">
                        <a:lnSpc>
                          <a:spcPct val="115000"/>
                        </a:lnSpc>
                        <a:spcAft>
                          <a:spcPts val="0"/>
                        </a:spcAft>
                      </a:pPr>
                      <a:r>
                        <a:rPr lang="sl-SI" sz="900" dirty="0">
                          <a:solidFill>
                            <a:schemeClr val="tx1"/>
                          </a:solidFill>
                          <a:effectLst/>
                        </a:rPr>
                        <a:t>14.45-15.30</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err="1">
                          <a:solidFill>
                            <a:schemeClr val="tx1"/>
                          </a:solidFill>
                          <a:effectLst/>
                        </a:rPr>
                        <a:t>Žogarija</a:t>
                      </a:r>
                      <a:r>
                        <a:rPr lang="sl-SI" sz="900" dirty="0">
                          <a:solidFill>
                            <a:schemeClr val="tx1"/>
                          </a:solidFill>
                          <a:effectLst/>
                        </a:rPr>
                        <a:t> (1.-5-r.) (33)</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Planinske urice (1.-9.9.r.)(40)</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extLst>
                  <a:ext uri="{0D108BD9-81ED-4DB2-BD59-A6C34878D82A}">
                    <a16:rowId xmlns:a16="http://schemas.microsoft.com/office/drawing/2014/main" val="1763250275"/>
                  </a:ext>
                </a:extLst>
              </a:tr>
              <a:tr h="157734">
                <a:tc>
                  <a:txBody>
                    <a:bodyPr/>
                    <a:lstStyle/>
                    <a:p>
                      <a:pPr algn="l">
                        <a:lnSpc>
                          <a:spcPct val="115000"/>
                        </a:lnSpc>
                        <a:spcAft>
                          <a:spcPts val="0"/>
                        </a:spcAft>
                      </a:pPr>
                      <a:r>
                        <a:rPr lang="sl-SI" sz="900">
                          <a:solidFill>
                            <a:schemeClr val="tx1"/>
                          </a:solidFill>
                          <a:effectLst/>
                        </a:rPr>
                        <a:t>15.30-16.20</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tc>
                  <a:txBody>
                    <a:bodyPr/>
                    <a:lstStyle/>
                    <a:p>
                      <a:pPr algn="l">
                        <a:lnSpc>
                          <a:spcPct val="115000"/>
                        </a:lnSpc>
                        <a:spcAft>
                          <a:spcPts val="0"/>
                        </a:spcAft>
                      </a:pPr>
                      <a:r>
                        <a:rPr lang="sl-SI" sz="9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35" marR="23135" marT="0" marB="0"/>
                </a:tc>
                <a:extLst>
                  <a:ext uri="{0D108BD9-81ED-4DB2-BD59-A6C34878D82A}">
                    <a16:rowId xmlns:a16="http://schemas.microsoft.com/office/drawing/2014/main" val="3155770650"/>
                  </a:ext>
                </a:extLst>
              </a:tr>
            </a:tbl>
          </a:graphicData>
        </a:graphic>
      </p:graphicFrame>
    </p:spTree>
    <p:extLst>
      <p:ext uri="{BB962C8B-B14F-4D97-AF65-F5344CB8AC3E}">
        <p14:creationId xmlns:p14="http://schemas.microsoft.com/office/powerpoint/2010/main" val="3443882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p:txBody>
          <a:bodyPr>
            <a:normAutofit/>
          </a:bodyPr>
          <a:lstStyle/>
          <a:p>
            <a:pPr algn="ctr"/>
            <a:r>
              <a:rPr lang="sl-SI" b="1" dirty="0">
                <a:solidFill>
                  <a:srgbClr val="FF0000"/>
                </a:solidFill>
                <a:effectLst>
                  <a:outerShdw blurRad="38100" dist="38100" dir="2700000" algn="tl">
                    <a:srgbClr val="000000">
                      <a:alpha val="43137"/>
                    </a:srgbClr>
                  </a:outerShdw>
                </a:effectLst>
              </a:rPr>
              <a:t>IZVEDBENI MODELI</a:t>
            </a:r>
            <a:br>
              <a:rPr lang="sl-SI" b="1" dirty="0">
                <a:solidFill>
                  <a:srgbClr val="FF0000"/>
                </a:solidFill>
                <a:effectLst>
                  <a:outerShdw blurRad="38100" dist="38100" dir="2700000" algn="tl">
                    <a:srgbClr val="000000">
                      <a:alpha val="43137"/>
                    </a:srgbClr>
                  </a:outerShdw>
                </a:effectLst>
              </a:rPr>
            </a:br>
            <a:r>
              <a:rPr lang="sl-SI" b="1" dirty="0" smtClean="0">
                <a:solidFill>
                  <a:srgbClr val="FF0000"/>
                </a:solidFill>
                <a:effectLst>
                  <a:outerShdw blurRad="38100" dist="38100" dir="2700000" algn="tl">
                    <a:srgbClr val="000000">
                      <a:alpha val="43137"/>
                    </a:srgbClr>
                  </a:outerShdw>
                </a:effectLst>
              </a:rPr>
              <a:t>Model </a:t>
            </a:r>
            <a:r>
              <a:rPr lang="sl-SI" b="1" dirty="0">
                <a:solidFill>
                  <a:srgbClr val="FF0000"/>
                </a:solidFill>
                <a:effectLst>
                  <a:outerShdw blurRad="38100" dist="38100" dir="2700000" algn="tl">
                    <a:srgbClr val="000000">
                      <a:alpha val="43137"/>
                    </a:srgbClr>
                  </a:outerShdw>
                </a:effectLst>
              </a:rPr>
              <a:t>B: fleksibilni </a:t>
            </a:r>
            <a:r>
              <a:rPr lang="sl-SI" b="1" dirty="0" smtClean="0">
                <a:solidFill>
                  <a:srgbClr val="FF0000"/>
                </a:solidFill>
                <a:effectLst>
                  <a:outerShdw blurRad="38100" dist="38100" dir="2700000" algn="tl">
                    <a:srgbClr val="000000">
                      <a:alpha val="43137"/>
                    </a:srgbClr>
                  </a:outerShdw>
                </a:effectLst>
              </a:rPr>
              <a:t>model</a:t>
            </a:r>
            <a:endParaRPr lang="sl-SI" dirty="0"/>
          </a:p>
        </p:txBody>
      </p:sp>
      <p:pic>
        <p:nvPicPr>
          <p:cNvPr id="5" name="Slika 4"/>
          <p:cNvPicPr/>
          <p:nvPr/>
        </p:nvPicPr>
        <p:blipFill>
          <a:blip r:embed="rId2">
            <a:extLst>
              <a:ext uri="{28A0092B-C50C-407E-A947-70E740481C1C}">
                <a14:useLocalDpi xmlns:a14="http://schemas.microsoft.com/office/drawing/2010/main" val="0"/>
              </a:ext>
            </a:extLst>
          </a:blip>
          <a:stretch>
            <a:fillRect/>
          </a:stretch>
        </p:blipFill>
        <p:spPr>
          <a:xfrm>
            <a:off x="818829" y="2387777"/>
            <a:ext cx="6976873" cy="3070202"/>
          </a:xfrm>
          <a:prstGeom prst="rect">
            <a:avLst/>
          </a:prstGeom>
        </p:spPr>
      </p:pic>
      <p:sp>
        <p:nvSpPr>
          <p:cNvPr id="2" name="Pravokotnik 1"/>
          <p:cNvSpPr/>
          <p:nvPr/>
        </p:nvSpPr>
        <p:spPr>
          <a:xfrm>
            <a:off x="944726" y="3474487"/>
            <a:ext cx="891351" cy="93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ln w="0"/>
                <a:solidFill>
                  <a:schemeClr val="tx1"/>
                </a:solidFill>
                <a:effectLst>
                  <a:outerShdw blurRad="38100" dist="19050" dir="2700000" algn="tl" rotWithShape="0">
                    <a:schemeClr val="dk1">
                      <a:alpha val="40000"/>
                    </a:schemeClr>
                  </a:outerShdw>
                </a:effectLst>
              </a:rPr>
              <a:t>Dejavnosti </a:t>
            </a:r>
            <a:r>
              <a:rPr lang="sl-SI" sz="1350" dirty="0" err="1">
                <a:ln w="0"/>
                <a:solidFill>
                  <a:schemeClr val="tx1"/>
                </a:solidFill>
                <a:effectLst>
                  <a:outerShdw blurRad="38100" dist="19050" dir="2700000" algn="tl" rotWithShape="0">
                    <a:schemeClr val="dk1">
                      <a:alpha val="40000"/>
                    </a:schemeClr>
                  </a:outerShdw>
                </a:effectLst>
              </a:rPr>
              <a:t>RaP</a:t>
            </a:r>
            <a:endParaRPr lang="sl-SI" sz="1350" dirty="0">
              <a:ln w="0"/>
              <a:solidFill>
                <a:schemeClr val="tx1"/>
              </a:solidFill>
              <a:effectLst>
                <a:outerShdw blurRad="38100" dist="19050" dir="2700000" algn="tl" rotWithShape="0">
                  <a:schemeClr val="dk1">
                    <a:alpha val="40000"/>
                  </a:schemeClr>
                </a:outerShdw>
              </a:effectLst>
            </a:endParaRPr>
          </a:p>
        </p:txBody>
      </p:sp>
      <p:sp>
        <p:nvSpPr>
          <p:cNvPr id="6" name="Pravokotnik 5"/>
          <p:cNvSpPr/>
          <p:nvPr/>
        </p:nvSpPr>
        <p:spPr>
          <a:xfrm>
            <a:off x="2272464" y="5308253"/>
            <a:ext cx="3716402" cy="692497"/>
          </a:xfrm>
          <a:prstGeom prst="rect">
            <a:avLst/>
          </a:prstGeom>
          <a:noFill/>
        </p:spPr>
        <p:txBody>
          <a:bodyPr wrap="none" lIns="68580" tIns="34290" rIns="68580" bIns="34290">
            <a:spAutoFit/>
          </a:bodyPr>
          <a:lstStyle/>
          <a:p>
            <a:pPr algn="ctr"/>
            <a:r>
              <a:rPr lang="sl-SI" sz="4050" b="1" dirty="0">
                <a:ln w="9525">
                  <a:solidFill>
                    <a:schemeClr val="bg1"/>
                  </a:solidFill>
                  <a:prstDash val="solid"/>
                </a:ln>
                <a:effectLst>
                  <a:outerShdw blurRad="12700" dist="38100" dir="2700000" algn="tl" rotWithShape="0">
                    <a:schemeClr val="bg1">
                      <a:lumMod val="50000"/>
                    </a:schemeClr>
                  </a:outerShdw>
                </a:effectLst>
              </a:rPr>
              <a:t> 4. – 9. razreda</a:t>
            </a:r>
          </a:p>
        </p:txBody>
      </p:sp>
      <p:sp>
        <p:nvSpPr>
          <p:cNvPr id="3" name="Pravokotnik 2"/>
          <p:cNvSpPr/>
          <p:nvPr/>
        </p:nvSpPr>
        <p:spPr>
          <a:xfrm>
            <a:off x="6487108" y="4107327"/>
            <a:ext cx="1175657" cy="323165"/>
          </a:xfrm>
          <a:prstGeom prst="rect">
            <a:avLst/>
          </a:prstGeom>
          <a:solidFill>
            <a:schemeClr val="accent1"/>
          </a:solidFill>
        </p:spPr>
        <p:txBody>
          <a:bodyPr wrap="square">
            <a:spAutoFit/>
          </a:bodyPr>
          <a:lstStyle/>
          <a:p>
            <a:pPr algn="ctr"/>
            <a:r>
              <a:rPr lang="sl-SI" sz="750" dirty="0">
                <a:solidFill>
                  <a:schemeClr val="bg1"/>
                </a:solidFill>
              </a:rPr>
              <a:t>Vsebine iz življenja in dela OŠ</a:t>
            </a:r>
          </a:p>
        </p:txBody>
      </p:sp>
    </p:spTree>
    <p:extLst>
      <p:ext uri="{BB962C8B-B14F-4D97-AF65-F5344CB8AC3E}">
        <p14:creationId xmlns:p14="http://schemas.microsoft.com/office/powerpoint/2010/main" val="21629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2687" y="857250"/>
            <a:ext cx="7886700" cy="839755"/>
          </a:xfrm>
        </p:spPr>
        <p:txBody>
          <a:bodyPr/>
          <a:lstStyle/>
          <a:p>
            <a:pPr algn="ctr"/>
            <a:r>
              <a:rPr lang="sl-SI" dirty="0" smtClean="0">
                <a:solidFill>
                  <a:srgbClr val="C00000"/>
                </a:solidFill>
                <a:effectLst>
                  <a:outerShdw blurRad="38100" dist="38100" dir="2700000" algn="tl">
                    <a:srgbClr val="000000">
                      <a:alpha val="43137"/>
                    </a:srgbClr>
                  </a:outerShdw>
                </a:effectLst>
              </a:rPr>
              <a:t>PRIMER FLEKSIBILNEGA URNIKA</a:t>
            </a:r>
            <a:endParaRPr lang="sl-SI" dirty="0">
              <a:solidFill>
                <a:srgbClr val="C00000"/>
              </a:solidFill>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2"/>
          <a:stretch>
            <a:fillRect/>
          </a:stretch>
        </p:blipFill>
        <p:spPr>
          <a:xfrm>
            <a:off x="264065" y="3516474"/>
            <a:ext cx="8546366" cy="1517536"/>
          </a:xfrm>
          <a:prstGeom prst="rect">
            <a:avLst/>
          </a:prstGeom>
        </p:spPr>
      </p:pic>
      <p:pic>
        <p:nvPicPr>
          <p:cNvPr id="5" name="Slika 4"/>
          <p:cNvPicPr/>
          <p:nvPr/>
        </p:nvPicPr>
        <p:blipFill>
          <a:blip r:embed="rId3">
            <a:extLst>
              <a:ext uri="{28A0092B-C50C-407E-A947-70E740481C1C}">
                <a14:useLocalDpi xmlns:a14="http://schemas.microsoft.com/office/drawing/2010/main" val="0"/>
              </a:ext>
            </a:extLst>
          </a:blip>
          <a:stretch>
            <a:fillRect/>
          </a:stretch>
        </p:blipFill>
        <p:spPr>
          <a:xfrm>
            <a:off x="1854942" y="1697005"/>
            <a:ext cx="4968527" cy="1640593"/>
          </a:xfrm>
          <a:prstGeom prst="rect">
            <a:avLst/>
          </a:prstGeom>
        </p:spPr>
      </p:pic>
      <p:sp>
        <p:nvSpPr>
          <p:cNvPr id="6" name="Pravokotnik 5"/>
          <p:cNvSpPr/>
          <p:nvPr/>
        </p:nvSpPr>
        <p:spPr>
          <a:xfrm>
            <a:off x="1950572" y="2287501"/>
            <a:ext cx="634769" cy="498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750" dirty="0">
                <a:ln w="0"/>
                <a:solidFill>
                  <a:schemeClr val="tx1"/>
                </a:solidFill>
                <a:effectLst>
                  <a:outerShdw blurRad="38100" dist="19050" dir="2700000" algn="tl" rotWithShape="0">
                    <a:schemeClr val="dk1">
                      <a:alpha val="40000"/>
                    </a:schemeClr>
                  </a:outerShdw>
                </a:effectLst>
              </a:rPr>
              <a:t>Dejavnosti </a:t>
            </a:r>
            <a:r>
              <a:rPr lang="sl-SI" sz="750" dirty="0" err="1">
                <a:ln w="0"/>
                <a:solidFill>
                  <a:schemeClr val="tx1"/>
                </a:solidFill>
                <a:effectLst>
                  <a:outerShdw blurRad="38100" dist="19050" dir="2700000" algn="tl" rotWithShape="0">
                    <a:schemeClr val="dk1">
                      <a:alpha val="40000"/>
                    </a:schemeClr>
                  </a:outerShdw>
                </a:effectLst>
              </a:rPr>
              <a:t>RaP</a:t>
            </a:r>
            <a:endParaRPr lang="sl-SI" sz="750" dirty="0">
              <a:ln w="0"/>
              <a:solidFill>
                <a:schemeClr val="tx1"/>
              </a:solidFill>
              <a:effectLst>
                <a:outerShdw blurRad="38100" dist="19050" dir="2700000" algn="tl" rotWithShape="0">
                  <a:schemeClr val="dk1">
                    <a:alpha val="40000"/>
                  </a:schemeClr>
                </a:outerShdw>
              </a:effectLst>
            </a:endParaRPr>
          </a:p>
        </p:txBody>
      </p:sp>
      <p:sp>
        <p:nvSpPr>
          <p:cNvPr id="7" name="Puščica dol 6"/>
          <p:cNvSpPr/>
          <p:nvPr/>
        </p:nvSpPr>
        <p:spPr>
          <a:xfrm>
            <a:off x="2204358" y="2786018"/>
            <a:ext cx="132961" cy="55158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sz="1350"/>
          </a:p>
        </p:txBody>
      </p:sp>
    </p:spTree>
    <p:extLst>
      <p:ext uri="{BB962C8B-B14F-4D97-AF65-F5344CB8AC3E}">
        <p14:creationId xmlns:p14="http://schemas.microsoft.com/office/powerpoint/2010/main" val="154438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67940"/>
            <a:ext cx="8229600" cy="1143000"/>
          </a:xfrm>
        </p:spPr>
        <p:txBody>
          <a:bodyPr/>
          <a:lstStyle/>
          <a:p>
            <a:pPr algn="ctr"/>
            <a:r>
              <a:rPr lang="sl-SI" dirty="0" smtClean="0">
                <a:solidFill>
                  <a:srgbClr val="C00000"/>
                </a:solidFill>
                <a:effectLst>
                  <a:outerShdw blurRad="38100" dist="38100" dir="2700000" algn="tl">
                    <a:srgbClr val="000000">
                      <a:alpha val="43137"/>
                    </a:srgbClr>
                  </a:outerShdw>
                </a:effectLst>
              </a:rPr>
              <a:t>PRIMER FLEKSIBILNEGA URNIKA</a:t>
            </a:r>
            <a:endParaRPr lang="sl-SI" dirty="0"/>
          </a:p>
        </p:txBody>
      </p:sp>
      <p:pic>
        <p:nvPicPr>
          <p:cNvPr id="4" name="Slika 3"/>
          <p:cNvPicPr/>
          <p:nvPr/>
        </p:nvPicPr>
        <p:blipFill>
          <a:blip r:embed="rId3">
            <a:extLst>
              <a:ext uri="{28A0092B-C50C-407E-A947-70E740481C1C}">
                <a14:useLocalDpi xmlns:a14="http://schemas.microsoft.com/office/drawing/2010/main" val="0"/>
              </a:ext>
            </a:extLst>
          </a:blip>
          <a:stretch>
            <a:fillRect/>
          </a:stretch>
        </p:blipFill>
        <p:spPr>
          <a:xfrm>
            <a:off x="1907704" y="1052736"/>
            <a:ext cx="4968527" cy="1640593"/>
          </a:xfrm>
          <a:prstGeom prst="rect">
            <a:avLst/>
          </a:prstGeom>
        </p:spPr>
      </p:pic>
      <p:sp>
        <p:nvSpPr>
          <p:cNvPr id="5" name="Pravokotnik 4"/>
          <p:cNvSpPr/>
          <p:nvPr/>
        </p:nvSpPr>
        <p:spPr>
          <a:xfrm>
            <a:off x="1929205" y="1583263"/>
            <a:ext cx="634769" cy="498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750" dirty="0">
                <a:ln w="0"/>
                <a:solidFill>
                  <a:schemeClr val="tx1"/>
                </a:solidFill>
                <a:effectLst>
                  <a:outerShdw blurRad="38100" dist="19050" dir="2700000" algn="tl" rotWithShape="0">
                    <a:schemeClr val="dk1">
                      <a:alpha val="40000"/>
                    </a:schemeClr>
                  </a:outerShdw>
                </a:effectLst>
              </a:rPr>
              <a:t>Dejavnosti </a:t>
            </a:r>
            <a:r>
              <a:rPr lang="sl-SI" sz="750" dirty="0" err="1">
                <a:ln w="0"/>
                <a:solidFill>
                  <a:schemeClr val="tx1"/>
                </a:solidFill>
                <a:effectLst>
                  <a:outerShdw blurRad="38100" dist="19050" dir="2700000" algn="tl" rotWithShape="0">
                    <a:schemeClr val="dk1">
                      <a:alpha val="40000"/>
                    </a:schemeClr>
                  </a:outerShdw>
                </a:effectLst>
              </a:rPr>
              <a:t>RaP</a:t>
            </a:r>
            <a:endParaRPr lang="sl-SI" sz="750" dirty="0">
              <a:ln w="0"/>
              <a:solidFill>
                <a:schemeClr val="tx1"/>
              </a:solidFill>
              <a:effectLst>
                <a:outerShdw blurRad="38100" dist="19050" dir="2700000" algn="tl" rotWithShape="0">
                  <a:schemeClr val="dk1">
                    <a:alpha val="40000"/>
                  </a:schemeClr>
                </a:outerShdw>
              </a:effectLst>
            </a:endParaRPr>
          </a:p>
        </p:txBody>
      </p:sp>
      <p:sp>
        <p:nvSpPr>
          <p:cNvPr id="6" name="Puščica dol 5"/>
          <p:cNvSpPr/>
          <p:nvPr/>
        </p:nvSpPr>
        <p:spPr>
          <a:xfrm>
            <a:off x="4123048" y="2417539"/>
            <a:ext cx="132961" cy="55158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sz="1350"/>
          </a:p>
        </p:txBody>
      </p:sp>
      <p:pic>
        <p:nvPicPr>
          <p:cNvPr id="9" name="Slika 8"/>
          <p:cNvPicPr>
            <a:picLocks noChangeAspect="1"/>
          </p:cNvPicPr>
          <p:nvPr/>
        </p:nvPicPr>
        <p:blipFill>
          <a:blip r:embed="rId4"/>
          <a:stretch>
            <a:fillRect/>
          </a:stretch>
        </p:blipFill>
        <p:spPr>
          <a:xfrm>
            <a:off x="-27585" y="3068961"/>
            <a:ext cx="9064082" cy="2808312"/>
          </a:xfrm>
          <a:prstGeom prst="rect">
            <a:avLst/>
          </a:prstGeom>
        </p:spPr>
      </p:pic>
    </p:spTree>
    <p:extLst>
      <p:ext uri="{BB962C8B-B14F-4D97-AF65-F5344CB8AC3E}">
        <p14:creationId xmlns:p14="http://schemas.microsoft.com/office/powerpoint/2010/main" val="235706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179512" y="1844824"/>
            <a:ext cx="8820998" cy="4344231"/>
          </a:xfrm>
          <a:prstGeom prst="rect">
            <a:avLst/>
          </a:prstGeom>
        </p:spPr>
      </p:pic>
      <p:pic>
        <p:nvPicPr>
          <p:cNvPr id="3" name="Slika 2"/>
          <p:cNvPicPr/>
          <p:nvPr/>
        </p:nvPicPr>
        <p:blipFill>
          <a:blip r:embed="rId4">
            <a:extLst>
              <a:ext uri="{28A0092B-C50C-407E-A947-70E740481C1C}">
                <a14:useLocalDpi xmlns:a14="http://schemas.microsoft.com/office/drawing/2010/main" val="0"/>
              </a:ext>
            </a:extLst>
          </a:blip>
          <a:stretch>
            <a:fillRect/>
          </a:stretch>
        </p:blipFill>
        <p:spPr>
          <a:xfrm>
            <a:off x="2051720" y="-30426"/>
            <a:ext cx="4968527" cy="1640593"/>
          </a:xfrm>
          <a:prstGeom prst="rect">
            <a:avLst/>
          </a:prstGeom>
        </p:spPr>
      </p:pic>
      <p:sp>
        <p:nvSpPr>
          <p:cNvPr id="5" name="Pravokotnik 4"/>
          <p:cNvSpPr/>
          <p:nvPr/>
        </p:nvSpPr>
        <p:spPr>
          <a:xfrm>
            <a:off x="2195736" y="540611"/>
            <a:ext cx="634769" cy="498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750" dirty="0">
                <a:ln w="0"/>
                <a:solidFill>
                  <a:schemeClr val="tx1"/>
                </a:solidFill>
                <a:effectLst>
                  <a:outerShdw blurRad="38100" dist="19050" dir="2700000" algn="tl" rotWithShape="0">
                    <a:schemeClr val="dk1">
                      <a:alpha val="40000"/>
                    </a:schemeClr>
                  </a:outerShdw>
                </a:effectLst>
              </a:rPr>
              <a:t>Dejavnosti </a:t>
            </a:r>
            <a:r>
              <a:rPr lang="sl-SI" sz="750" dirty="0" err="1">
                <a:ln w="0"/>
                <a:solidFill>
                  <a:schemeClr val="tx1"/>
                </a:solidFill>
                <a:effectLst>
                  <a:outerShdw blurRad="38100" dist="19050" dir="2700000" algn="tl" rotWithShape="0">
                    <a:schemeClr val="dk1">
                      <a:alpha val="40000"/>
                    </a:schemeClr>
                  </a:outerShdw>
                </a:effectLst>
              </a:rPr>
              <a:t>RaP</a:t>
            </a:r>
            <a:endParaRPr lang="sl-SI" sz="750" dirty="0">
              <a:ln w="0"/>
              <a:solidFill>
                <a:schemeClr val="tx1"/>
              </a:solidFill>
              <a:effectLst>
                <a:outerShdw blurRad="38100" dist="19050" dir="2700000" algn="tl" rotWithShape="0">
                  <a:schemeClr val="dk1">
                    <a:alpha val="40000"/>
                  </a:schemeClr>
                </a:outerShdw>
              </a:effectLst>
            </a:endParaRPr>
          </a:p>
        </p:txBody>
      </p:sp>
      <p:sp>
        <p:nvSpPr>
          <p:cNvPr id="6" name="Puščica dol 5"/>
          <p:cNvSpPr/>
          <p:nvPr/>
        </p:nvSpPr>
        <p:spPr>
          <a:xfrm>
            <a:off x="6660232" y="1175916"/>
            <a:ext cx="132961" cy="55158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sz="1350"/>
          </a:p>
        </p:txBody>
      </p:sp>
    </p:spTree>
    <p:extLst>
      <p:ext uri="{BB962C8B-B14F-4D97-AF65-F5344CB8AC3E}">
        <p14:creationId xmlns:p14="http://schemas.microsoft.com/office/powerpoint/2010/main" val="175073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1" y="1130600"/>
            <a:ext cx="8229600" cy="857250"/>
          </a:xfrm>
        </p:spPr>
        <p:txBody>
          <a:bodyPr>
            <a:normAutofit fontScale="90000"/>
          </a:bodyPr>
          <a:lstStyle/>
          <a:p>
            <a:r>
              <a:rPr lang="sl-SI" dirty="0" smtClean="0">
                <a:solidFill>
                  <a:srgbClr val="0070C0"/>
                </a:solidFill>
              </a:rPr>
              <a:t>Izvajanje razširjenega programa sledi temeljnemu namenu RAP v OŠ …</a:t>
            </a:r>
            <a:br>
              <a:rPr lang="sl-SI" dirty="0" smtClean="0">
                <a:solidFill>
                  <a:srgbClr val="0070C0"/>
                </a:solidFill>
              </a:rPr>
            </a:br>
            <a:endParaRPr lang="sl-SI" dirty="0">
              <a:solidFill>
                <a:srgbClr val="0070C0"/>
              </a:solidFill>
            </a:endParaRPr>
          </a:p>
        </p:txBody>
      </p:sp>
      <p:sp>
        <p:nvSpPr>
          <p:cNvPr id="3" name="Označba mesta vsebine 2"/>
          <p:cNvSpPr>
            <a:spLocks noGrp="1"/>
          </p:cNvSpPr>
          <p:nvPr>
            <p:ph idx="1"/>
          </p:nvPr>
        </p:nvSpPr>
        <p:spPr>
          <a:xfrm>
            <a:off x="457201" y="2016500"/>
            <a:ext cx="8229600" cy="3327185"/>
          </a:xfrm>
        </p:spPr>
        <p:txBody>
          <a:bodyPr/>
          <a:lstStyle/>
          <a:p>
            <a:r>
              <a:rPr lang="sl-SI" sz="1800" dirty="0">
                <a:solidFill>
                  <a:srgbClr val="002060"/>
                </a:solidFill>
              </a:rPr>
              <a:t>Zdrav in celosten </a:t>
            </a:r>
            <a:r>
              <a:rPr lang="sl-SI" sz="1800" dirty="0">
                <a:solidFill>
                  <a:srgbClr val="00B0F0"/>
                </a:solidFill>
              </a:rPr>
              <a:t>osebnostni razvoj </a:t>
            </a:r>
            <a:r>
              <a:rPr lang="sl-SI" sz="1800" dirty="0">
                <a:solidFill>
                  <a:srgbClr val="002060"/>
                </a:solidFill>
              </a:rPr>
              <a:t>(individualnost),</a:t>
            </a:r>
          </a:p>
          <a:p>
            <a:r>
              <a:rPr lang="sl-SI" sz="1800" dirty="0">
                <a:solidFill>
                  <a:srgbClr val="002060"/>
                </a:solidFill>
              </a:rPr>
              <a:t>bolj </a:t>
            </a:r>
            <a:r>
              <a:rPr lang="sl-SI" sz="1800" dirty="0">
                <a:solidFill>
                  <a:srgbClr val="00B0F0"/>
                </a:solidFill>
              </a:rPr>
              <a:t>poglobljeno spoznavanje </a:t>
            </a:r>
            <a:r>
              <a:rPr lang="sl-SI" sz="1800" dirty="0">
                <a:solidFill>
                  <a:srgbClr val="002060"/>
                </a:solidFill>
              </a:rPr>
              <a:t>učencev,</a:t>
            </a:r>
          </a:p>
          <a:p>
            <a:r>
              <a:rPr lang="sl-SI" sz="1800" dirty="0">
                <a:solidFill>
                  <a:srgbClr val="002060"/>
                </a:solidFill>
              </a:rPr>
              <a:t>medsebojno </a:t>
            </a:r>
            <a:r>
              <a:rPr lang="sl-SI" sz="1800" dirty="0">
                <a:solidFill>
                  <a:srgbClr val="00B0F0"/>
                </a:solidFill>
              </a:rPr>
              <a:t>sodelovanje</a:t>
            </a:r>
            <a:r>
              <a:rPr lang="sl-SI" sz="1800" dirty="0">
                <a:solidFill>
                  <a:srgbClr val="002060"/>
                </a:solidFill>
              </a:rPr>
              <a:t>,</a:t>
            </a:r>
          </a:p>
          <a:p>
            <a:r>
              <a:rPr lang="sl-SI" sz="1800" dirty="0">
                <a:solidFill>
                  <a:srgbClr val="002060"/>
                </a:solidFill>
              </a:rPr>
              <a:t>razvijanje </a:t>
            </a:r>
            <a:r>
              <a:rPr lang="sl-SI" sz="1800" dirty="0">
                <a:solidFill>
                  <a:srgbClr val="00B0F0"/>
                </a:solidFill>
              </a:rPr>
              <a:t>kakovostnih odnosov</a:t>
            </a:r>
            <a:r>
              <a:rPr lang="sl-SI" sz="1800" dirty="0">
                <a:solidFill>
                  <a:srgbClr val="002060"/>
                </a:solidFill>
              </a:rPr>
              <a:t> – večja motiviranost za doseganje ciljev OŠ-programa.</a:t>
            </a:r>
          </a:p>
          <a:p>
            <a:endParaRPr lang="sl-SI" sz="1800" dirty="0">
              <a:solidFill>
                <a:srgbClr val="002060"/>
              </a:solidFill>
            </a:endParaRPr>
          </a:p>
        </p:txBody>
      </p:sp>
      <p:pic>
        <p:nvPicPr>
          <p:cNvPr id="1026" name="Picture 2" descr="Rezultat iskanja slik za coop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276" y="1336763"/>
            <a:ext cx="2123525" cy="1618127"/>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4"/>
          <a:stretch>
            <a:fillRect/>
          </a:stretch>
        </p:blipFill>
        <p:spPr>
          <a:xfrm>
            <a:off x="2722471" y="3367194"/>
            <a:ext cx="3575614" cy="1947841"/>
          </a:xfrm>
          <a:prstGeom prst="rect">
            <a:avLst/>
          </a:prstGeom>
        </p:spPr>
      </p:pic>
    </p:spTree>
    <p:extLst>
      <p:ext uri="{BB962C8B-B14F-4D97-AF65-F5344CB8AC3E}">
        <p14:creationId xmlns:p14="http://schemas.microsoft.com/office/powerpoint/2010/main" val="2817172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0"/>
            <a:ext cx="7886700" cy="692798"/>
          </a:xfrm>
        </p:spPr>
        <p:txBody>
          <a:bodyPr/>
          <a:lstStyle/>
          <a:p>
            <a:pPr algn="ctr"/>
            <a:r>
              <a:rPr lang="sl-SI" dirty="0" smtClean="0">
                <a:solidFill>
                  <a:srgbClr val="C00000"/>
                </a:solidFill>
                <a:effectLst>
                  <a:outerShdw blurRad="38100" dist="38100" dir="2700000" algn="tl">
                    <a:srgbClr val="000000">
                      <a:alpha val="43137"/>
                    </a:srgbClr>
                  </a:outerShdw>
                </a:effectLst>
              </a:rPr>
              <a:t>IZODIŠČA ZA NAČRTOVANJE </a:t>
            </a:r>
            <a:r>
              <a:rPr lang="sl-SI" dirty="0" err="1" smtClean="0">
                <a:solidFill>
                  <a:srgbClr val="C00000"/>
                </a:solidFill>
                <a:effectLst>
                  <a:outerShdw blurRad="38100" dist="38100" dir="2700000" algn="tl">
                    <a:srgbClr val="000000">
                      <a:alpha val="43137"/>
                    </a:srgbClr>
                  </a:outerShdw>
                </a:effectLst>
              </a:rPr>
              <a:t>RaP</a:t>
            </a:r>
            <a:endParaRPr lang="sl-SI" dirty="0">
              <a:solidFill>
                <a:srgbClr val="C00000"/>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0" y="836712"/>
            <a:ext cx="9217024" cy="4779810"/>
          </a:xfrm>
        </p:spPr>
        <p:txBody>
          <a:bodyPr>
            <a:normAutofit fontScale="85000" lnSpcReduction="20000"/>
          </a:bodyPr>
          <a:lstStyle/>
          <a:p>
            <a:r>
              <a:rPr lang="sl-SI" sz="2600" dirty="0" smtClean="0">
                <a:solidFill>
                  <a:schemeClr val="accent1">
                    <a:lumMod val="50000"/>
                  </a:schemeClr>
                </a:solidFill>
              </a:rPr>
              <a:t>ŠTEVILO UČENCEV, KI POTREBUJEJO/SE ŽELIJO VPISATI V </a:t>
            </a:r>
            <a:r>
              <a:rPr lang="sl-SI" sz="2600" dirty="0" err="1" smtClean="0">
                <a:solidFill>
                  <a:schemeClr val="accent1">
                    <a:lumMod val="50000"/>
                  </a:schemeClr>
                </a:solidFill>
              </a:rPr>
              <a:t>RaP</a:t>
            </a:r>
            <a:r>
              <a:rPr lang="sl-SI" sz="2600" dirty="0" smtClean="0">
                <a:solidFill>
                  <a:schemeClr val="accent1">
                    <a:lumMod val="50000"/>
                  </a:schemeClr>
                </a:solidFill>
              </a:rPr>
              <a:t>:</a:t>
            </a:r>
          </a:p>
          <a:p>
            <a:pPr lvl="1"/>
            <a:r>
              <a:rPr lang="sl-SI" sz="2200" dirty="0"/>
              <a:t>Od ure do ure</a:t>
            </a:r>
          </a:p>
          <a:p>
            <a:pPr lvl="1"/>
            <a:r>
              <a:rPr lang="sl-SI" sz="2200" dirty="0"/>
              <a:t>Glede na starost/razred</a:t>
            </a:r>
          </a:p>
          <a:p>
            <a:pPr marL="342900" lvl="1" indent="0">
              <a:buNone/>
            </a:pPr>
            <a:endParaRPr lang="sl-SI" sz="1500" dirty="0"/>
          </a:p>
          <a:p>
            <a:r>
              <a:rPr lang="sl-SI" sz="2400" dirty="0">
                <a:solidFill>
                  <a:schemeClr val="accent1">
                    <a:lumMod val="50000"/>
                  </a:schemeClr>
                </a:solidFill>
              </a:rPr>
              <a:t>DEJAVNOSTI IZ POSAMEZNEGA PODROČJA KD</a:t>
            </a:r>
            <a:r>
              <a:rPr lang="sl-SI" sz="2400" dirty="0"/>
              <a:t>:</a:t>
            </a:r>
          </a:p>
          <a:p>
            <a:pPr lvl="1"/>
            <a:r>
              <a:rPr lang="sl-SI" sz="2200" dirty="0"/>
              <a:t>Gibanje in zdravje za dobro telesno in duševno počutje </a:t>
            </a:r>
          </a:p>
          <a:p>
            <a:pPr lvl="1"/>
            <a:r>
              <a:rPr lang="sl-SI" sz="2200" dirty="0"/>
              <a:t>Kultura in tradicija </a:t>
            </a:r>
          </a:p>
          <a:p>
            <a:pPr lvl="1"/>
            <a:r>
              <a:rPr lang="sl-SI" sz="2200" dirty="0"/>
              <a:t>Vsebine iz življenja in dela osnovne šole</a:t>
            </a:r>
          </a:p>
          <a:p>
            <a:pPr lvl="2"/>
            <a:r>
              <a:rPr lang="sl-SI" sz="2200" dirty="0"/>
              <a:t>Upoštevanje vsebin NIP-ov, ki jih šola vključi v vsebine KD</a:t>
            </a:r>
          </a:p>
          <a:p>
            <a:pPr lvl="2"/>
            <a:r>
              <a:rPr lang="sl-SI" sz="2200" dirty="0"/>
              <a:t>Ponudba prehrane za vse učence</a:t>
            </a:r>
          </a:p>
          <a:p>
            <a:pPr lvl="2"/>
            <a:r>
              <a:rPr lang="sl-SI" sz="2200" dirty="0"/>
              <a:t>Upoštevanje časa za samostojno učenje (domače naloge in drugo)</a:t>
            </a:r>
          </a:p>
          <a:p>
            <a:pPr lvl="1"/>
            <a:endParaRPr lang="sl-SI" sz="1500" dirty="0"/>
          </a:p>
          <a:p>
            <a:r>
              <a:rPr lang="sl-SI" sz="2400" dirty="0">
                <a:solidFill>
                  <a:schemeClr val="accent1">
                    <a:lumMod val="50000"/>
                  </a:schemeClr>
                </a:solidFill>
              </a:rPr>
              <a:t>PRETVORBA OBSTOJEČE POIMENOVANI DEJAVNOSTI V NOVO POIMENOVANJE DEJAVNOSTI:</a:t>
            </a:r>
          </a:p>
          <a:p>
            <a:pPr lvl="1"/>
            <a:r>
              <a:rPr lang="sl-SI" sz="2400" dirty="0" err="1"/>
              <a:t>Exelova</a:t>
            </a:r>
            <a:r>
              <a:rPr lang="sl-SI" sz="2400" dirty="0"/>
              <a:t> tabela za načrtovanje, ki je bila uporabljena  v začetku šol. l. 2018/19</a:t>
            </a:r>
          </a:p>
        </p:txBody>
      </p:sp>
    </p:spTree>
    <p:extLst>
      <p:ext uri="{BB962C8B-B14F-4D97-AF65-F5344CB8AC3E}">
        <p14:creationId xmlns:p14="http://schemas.microsoft.com/office/powerpoint/2010/main" val="1786623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5616" y="22940"/>
            <a:ext cx="8229600" cy="1143000"/>
          </a:xfrm>
        </p:spPr>
        <p:txBody>
          <a:bodyPr/>
          <a:lstStyle/>
          <a:p>
            <a:r>
              <a:rPr lang="sl-SI" dirty="0" smtClean="0">
                <a:solidFill>
                  <a:srgbClr val="0070C0"/>
                </a:solidFill>
              </a:rPr>
              <a:t>Sledi doseganju ciljev in načelom </a:t>
            </a:r>
            <a:endParaRPr lang="sl-SI" dirty="0">
              <a:solidFill>
                <a:srgbClr val="0070C0"/>
              </a:solidFill>
            </a:endParaRPr>
          </a:p>
        </p:txBody>
      </p:sp>
      <p:sp>
        <p:nvSpPr>
          <p:cNvPr id="3" name="Označba mesta vsebine 2"/>
          <p:cNvSpPr>
            <a:spLocks noGrp="1"/>
          </p:cNvSpPr>
          <p:nvPr>
            <p:ph idx="1"/>
          </p:nvPr>
        </p:nvSpPr>
        <p:spPr>
          <a:xfrm>
            <a:off x="323528" y="1136842"/>
            <a:ext cx="8507288" cy="4133850"/>
          </a:xfrm>
        </p:spPr>
        <p:txBody>
          <a:bodyPr/>
          <a:lstStyle/>
          <a:p>
            <a:r>
              <a:rPr lang="sl-SI" dirty="0" smtClean="0">
                <a:solidFill>
                  <a:srgbClr val="002060"/>
                </a:solidFill>
              </a:rPr>
              <a:t>Večja možnost </a:t>
            </a:r>
            <a:r>
              <a:rPr lang="sl-SI" dirty="0">
                <a:solidFill>
                  <a:srgbClr val="002060"/>
                </a:solidFill>
              </a:rPr>
              <a:t>za udejanjanje </a:t>
            </a:r>
            <a:r>
              <a:rPr lang="sl-SI" dirty="0">
                <a:solidFill>
                  <a:srgbClr val="00B0F0"/>
                </a:solidFill>
              </a:rPr>
              <a:t>načela </a:t>
            </a:r>
            <a:r>
              <a:rPr lang="sl-SI" dirty="0" smtClean="0">
                <a:solidFill>
                  <a:srgbClr val="00B0F0"/>
                </a:solidFill>
              </a:rPr>
              <a:t>individualizacije</a:t>
            </a:r>
            <a:r>
              <a:rPr lang="sl-SI" dirty="0" smtClean="0">
                <a:solidFill>
                  <a:srgbClr val="002060"/>
                </a:solidFill>
              </a:rPr>
              <a:t>,</a:t>
            </a:r>
            <a:endParaRPr lang="sl-SI" dirty="0">
              <a:solidFill>
                <a:srgbClr val="002060"/>
              </a:solidFill>
            </a:endParaRPr>
          </a:p>
          <a:p>
            <a:r>
              <a:rPr lang="sl-SI" dirty="0" smtClean="0">
                <a:solidFill>
                  <a:srgbClr val="002060"/>
                </a:solidFill>
              </a:rPr>
              <a:t>Zagotavljanje </a:t>
            </a:r>
            <a:r>
              <a:rPr lang="sl-SI" dirty="0">
                <a:solidFill>
                  <a:srgbClr val="00B0F0"/>
                </a:solidFill>
              </a:rPr>
              <a:t>optimalnega učnega okolja </a:t>
            </a:r>
            <a:r>
              <a:rPr lang="sl-SI" dirty="0">
                <a:solidFill>
                  <a:srgbClr val="002060"/>
                </a:solidFill>
              </a:rPr>
              <a:t>za učenke in </a:t>
            </a:r>
            <a:r>
              <a:rPr lang="sl-SI" dirty="0" smtClean="0">
                <a:solidFill>
                  <a:srgbClr val="002060"/>
                </a:solidFill>
              </a:rPr>
              <a:t>učence,</a:t>
            </a:r>
          </a:p>
          <a:p>
            <a:r>
              <a:rPr lang="sl-SI" dirty="0" smtClean="0">
                <a:solidFill>
                  <a:srgbClr val="00B0F0"/>
                </a:solidFill>
              </a:rPr>
              <a:t>izzivi</a:t>
            </a:r>
            <a:r>
              <a:rPr lang="sl-SI" dirty="0" smtClean="0">
                <a:solidFill>
                  <a:srgbClr val="002060"/>
                </a:solidFill>
              </a:rPr>
              <a:t> </a:t>
            </a:r>
            <a:r>
              <a:rPr lang="sl-SI" dirty="0">
                <a:solidFill>
                  <a:srgbClr val="002060"/>
                </a:solidFill>
              </a:rPr>
              <a:t>pri usvajanju </a:t>
            </a:r>
            <a:r>
              <a:rPr lang="sl-SI" dirty="0" smtClean="0">
                <a:solidFill>
                  <a:srgbClr val="002060"/>
                </a:solidFill>
              </a:rPr>
              <a:t>znanja,</a:t>
            </a:r>
          </a:p>
          <a:p>
            <a:r>
              <a:rPr lang="sl-SI" dirty="0">
                <a:solidFill>
                  <a:srgbClr val="002060"/>
                </a:solidFill>
              </a:rPr>
              <a:t>prostor </a:t>
            </a:r>
            <a:r>
              <a:rPr lang="sl-SI" dirty="0" smtClean="0">
                <a:solidFill>
                  <a:srgbClr val="002060"/>
                </a:solidFill>
              </a:rPr>
              <a:t>za </a:t>
            </a:r>
            <a:r>
              <a:rPr lang="sl-SI" dirty="0" smtClean="0">
                <a:solidFill>
                  <a:srgbClr val="00B0F0"/>
                </a:solidFill>
              </a:rPr>
              <a:t>razvijanje </a:t>
            </a:r>
            <a:r>
              <a:rPr lang="sl-SI" dirty="0">
                <a:solidFill>
                  <a:srgbClr val="00B0F0"/>
                </a:solidFill>
              </a:rPr>
              <a:t>posebnih talentov in nadarjenosti</a:t>
            </a:r>
            <a:r>
              <a:rPr lang="sl-SI" dirty="0">
                <a:solidFill>
                  <a:srgbClr val="002060"/>
                </a:solidFill>
              </a:rPr>
              <a:t> učenk in </a:t>
            </a:r>
            <a:r>
              <a:rPr lang="sl-SI" dirty="0" smtClean="0">
                <a:solidFill>
                  <a:srgbClr val="002060"/>
                </a:solidFill>
              </a:rPr>
              <a:t>učencev.</a:t>
            </a:r>
            <a:endParaRPr lang="sl-SI" dirty="0">
              <a:solidFill>
                <a:srgbClr val="002060"/>
              </a:solidFill>
            </a:endParaRPr>
          </a:p>
          <a:p>
            <a:endParaRPr lang="sl-SI" dirty="0">
              <a:solidFill>
                <a:srgbClr val="002060"/>
              </a:solidFill>
            </a:endParaRPr>
          </a:p>
        </p:txBody>
      </p:sp>
      <p:pic>
        <p:nvPicPr>
          <p:cNvPr id="4" name="Slika 3"/>
          <p:cNvPicPr>
            <a:picLocks noChangeAspect="1"/>
          </p:cNvPicPr>
          <p:nvPr/>
        </p:nvPicPr>
        <p:blipFill rotWithShape="1">
          <a:blip r:embed="rId2"/>
          <a:srcRect l="45177" t="53212" r="11032" b="16726"/>
          <a:stretch/>
        </p:blipFill>
        <p:spPr>
          <a:xfrm>
            <a:off x="6101862" y="3767504"/>
            <a:ext cx="2456434" cy="1266092"/>
          </a:xfrm>
          <a:prstGeom prst="rect">
            <a:avLst/>
          </a:prstGeom>
        </p:spPr>
      </p:pic>
      <p:pic>
        <p:nvPicPr>
          <p:cNvPr id="6" name="Slika 5"/>
          <p:cNvPicPr>
            <a:picLocks noChangeAspect="1"/>
          </p:cNvPicPr>
          <p:nvPr/>
        </p:nvPicPr>
        <p:blipFill>
          <a:blip r:embed="rId3"/>
          <a:stretch>
            <a:fillRect/>
          </a:stretch>
        </p:blipFill>
        <p:spPr>
          <a:xfrm>
            <a:off x="1331640" y="5033596"/>
            <a:ext cx="2286000" cy="1714500"/>
          </a:xfrm>
          <a:prstGeom prst="rect">
            <a:avLst/>
          </a:prstGeom>
        </p:spPr>
      </p:pic>
    </p:spTree>
    <p:extLst>
      <p:ext uri="{BB962C8B-B14F-4D97-AF65-F5344CB8AC3E}">
        <p14:creationId xmlns:p14="http://schemas.microsoft.com/office/powerpoint/2010/main" val="459646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70C0"/>
                </a:solidFill>
              </a:rPr>
              <a:t>Raven načrtovanja in izvedbe</a:t>
            </a:r>
            <a:endParaRPr lang="sl-SI" dirty="0">
              <a:solidFill>
                <a:srgbClr val="0070C0"/>
              </a:solidFill>
            </a:endParaRPr>
          </a:p>
        </p:txBody>
      </p:sp>
      <p:sp>
        <p:nvSpPr>
          <p:cNvPr id="3" name="Označba mesta vsebine 2"/>
          <p:cNvSpPr>
            <a:spLocks noGrp="1"/>
          </p:cNvSpPr>
          <p:nvPr>
            <p:ph idx="1"/>
          </p:nvPr>
        </p:nvSpPr>
        <p:spPr>
          <a:xfrm>
            <a:off x="179512" y="1181180"/>
            <a:ext cx="8229600" cy="3153966"/>
          </a:xfrm>
        </p:spPr>
        <p:txBody>
          <a:bodyPr/>
          <a:lstStyle/>
          <a:p>
            <a:r>
              <a:rPr lang="sl-SI" sz="2800" dirty="0" smtClean="0"/>
              <a:t>Smiselno povezovanje in dopolnjevanje dejavnosti,</a:t>
            </a:r>
          </a:p>
          <a:p>
            <a:r>
              <a:rPr lang="sl-SI" sz="2800" dirty="0" smtClean="0"/>
              <a:t> velika mera </a:t>
            </a:r>
            <a:r>
              <a:rPr lang="sl-SI" sz="2800" dirty="0"/>
              <a:t>organizacijske prožnosti, </a:t>
            </a:r>
            <a:endParaRPr lang="sl-SI" sz="2800" dirty="0" smtClean="0"/>
          </a:p>
          <a:p>
            <a:r>
              <a:rPr lang="sl-SI" sz="2800" dirty="0"/>
              <a:t>časovno </a:t>
            </a:r>
            <a:r>
              <a:rPr lang="sl-SI" sz="2800" dirty="0" smtClean="0"/>
              <a:t>strnjeno izvajanje dejavnosti </a:t>
            </a:r>
            <a:r>
              <a:rPr lang="sl-SI" sz="2800" dirty="0"/>
              <a:t>v posameznih sklopih in na posameznih </a:t>
            </a:r>
            <a:r>
              <a:rPr lang="sl-SI" sz="2800" dirty="0" smtClean="0"/>
              <a:t>področjih.</a:t>
            </a:r>
          </a:p>
          <a:p>
            <a:pPr marL="0" indent="0">
              <a:buNone/>
            </a:pPr>
            <a:r>
              <a:rPr lang="sl-SI" sz="2800" dirty="0" smtClean="0"/>
              <a:t>Primeri: </a:t>
            </a:r>
          </a:p>
          <a:p>
            <a:r>
              <a:rPr lang="sl-SI" sz="2800" dirty="0" smtClean="0"/>
              <a:t>modularno izvajanje dejavnosti v krajših časovnih obdobjih</a:t>
            </a:r>
          </a:p>
          <a:p>
            <a:r>
              <a:rPr lang="sl-SI" sz="2800" dirty="0" smtClean="0"/>
              <a:t>en nabor dejavnosti za prvo polletje in drug nabor za drugo polletje,</a:t>
            </a:r>
          </a:p>
          <a:p>
            <a:r>
              <a:rPr lang="sl-SI" sz="2800" dirty="0" smtClean="0"/>
              <a:t>drugi modeli.</a:t>
            </a:r>
            <a:endParaRPr lang="sl-SI" sz="2800" dirty="0"/>
          </a:p>
        </p:txBody>
      </p:sp>
      <p:pic>
        <p:nvPicPr>
          <p:cNvPr id="4" name="Slika 3"/>
          <p:cNvPicPr>
            <a:picLocks noChangeAspect="1"/>
          </p:cNvPicPr>
          <p:nvPr/>
        </p:nvPicPr>
        <p:blipFill>
          <a:blip r:embed="rId2"/>
          <a:stretch>
            <a:fillRect/>
          </a:stretch>
        </p:blipFill>
        <p:spPr>
          <a:xfrm>
            <a:off x="7607674" y="1665755"/>
            <a:ext cx="1536326" cy="1316850"/>
          </a:xfrm>
          <a:prstGeom prst="rect">
            <a:avLst/>
          </a:prstGeom>
        </p:spPr>
      </p:pic>
    </p:spTree>
    <p:extLst>
      <p:ext uri="{BB962C8B-B14F-4D97-AF65-F5344CB8AC3E}">
        <p14:creationId xmlns:p14="http://schemas.microsoft.com/office/powerpoint/2010/main" val="872408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t="20412"/>
          <a:stretch/>
        </p:blipFill>
        <p:spPr>
          <a:xfrm>
            <a:off x="654134" y="1405890"/>
            <a:ext cx="8090112" cy="4112703"/>
          </a:xfrm>
          <a:prstGeom prst="rect">
            <a:avLst/>
          </a:prstGeom>
        </p:spPr>
      </p:pic>
      <p:sp>
        <p:nvSpPr>
          <p:cNvPr id="4" name="Ovalni oblaček 3"/>
          <p:cNvSpPr/>
          <p:nvPr/>
        </p:nvSpPr>
        <p:spPr>
          <a:xfrm>
            <a:off x="1700784" y="1405890"/>
            <a:ext cx="1090422" cy="569214"/>
          </a:xfrm>
          <a:prstGeom prst="wedgeEllipseCallou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1200" dirty="0">
                <a:solidFill>
                  <a:schemeClr val="tx1"/>
                </a:solidFill>
                <a:effectLst>
                  <a:outerShdw blurRad="38100" dist="38100" dir="2700000" algn="tl">
                    <a:srgbClr val="000000">
                      <a:alpha val="43137"/>
                    </a:srgbClr>
                  </a:outerShdw>
                </a:effectLst>
              </a:rPr>
              <a:t>področje</a:t>
            </a:r>
          </a:p>
        </p:txBody>
      </p:sp>
      <p:sp>
        <p:nvSpPr>
          <p:cNvPr id="5" name="Ovalni oblaček 4"/>
          <p:cNvSpPr/>
          <p:nvPr/>
        </p:nvSpPr>
        <p:spPr>
          <a:xfrm flipH="1">
            <a:off x="192362" y="2098548"/>
            <a:ext cx="825246" cy="425196"/>
          </a:xfrm>
          <a:prstGeom prst="wedgeEllipseCallou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1200" dirty="0">
                <a:solidFill>
                  <a:schemeClr val="bg1"/>
                </a:solidFill>
                <a:effectLst>
                  <a:outerShdw blurRad="38100" dist="38100" dir="2700000" algn="tl">
                    <a:srgbClr val="000000">
                      <a:alpha val="43137"/>
                    </a:srgbClr>
                  </a:outerShdw>
                </a:effectLst>
              </a:rPr>
              <a:t>sklop</a:t>
            </a:r>
          </a:p>
        </p:txBody>
      </p:sp>
      <p:sp>
        <p:nvSpPr>
          <p:cNvPr id="6" name="Ovalni oblaček 5"/>
          <p:cNvSpPr/>
          <p:nvPr/>
        </p:nvSpPr>
        <p:spPr>
          <a:xfrm flipH="1" flipV="1">
            <a:off x="192362" y="4416552"/>
            <a:ext cx="937260" cy="553212"/>
          </a:xfrm>
          <a:prstGeom prst="wedgeEllipseCallou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sz="1050" dirty="0">
              <a:solidFill>
                <a:schemeClr val="tx1"/>
              </a:solidFill>
              <a:effectLst>
                <a:outerShdw blurRad="38100" dist="38100" dir="2700000" algn="tl">
                  <a:srgbClr val="000000">
                    <a:alpha val="43137"/>
                  </a:srgbClr>
                </a:outerShdw>
              </a:effectLst>
            </a:endParaRPr>
          </a:p>
        </p:txBody>
      </p:sp>
      <p:sp>
        <p:nvSpPr>
          <p:cNvPr id="7" name="Pravokotnik 6"/>
          <p:cNvSpPr/>
          <p:nvPr/>
        </p:nvSpPr>
        <p:spPr>
          <a:xfrm>
            <a:off x="304376" y="4594860"/>
            <a:ext cx="713232" cy="2194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a:solidFill>
                  <a:schemeClr val="tx1"/>
                </a:solidFill>
                <a:effectLst>
                  <a:outerShdw blurRad="38100" dist="38100" dir="2700000" algn="tl">
                    <a:srgbClr val="000000">
                      <a:alpha val="43137"/>
                    </a:srgbClr>
                  </a:outerShdw>
                </a:effectLst>
              </a:rPr>
              <a:t>vsebine</a:t>
            </a:r>
          </a:p>
        </p:txBody>
      </p:sp>
    </p:spTree>
    <p:extLst>
      <p:ext uri="{BB962C8B-B14F-4D97-AF65-F5344CB8AC3E}">
        <p14:creationId xmlns:p14="http://schemas.microsoft.com/office/powerpoint/2010/main" val="3605075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70C0"/>
                </a:solidFill>
              </a:rPr>
              <a:t>Znanja izvajalcev dejavnosti </a:t>
            </a:r>
            <a:r>
              <a:rPr lang="sl-SI" dirty="0">
                <a:solidFill>
                  <a:srgbClr val="0070C0"/>
                </a:solidFill>
              </a:rPr>
              <a:t>razširjenega </a:t>
            </a:r>
            <a:r>
              <a:rPr lang="sl-SI" dirty="0" smtClean="0">
                <a:solidFill>
                  <a:srgbClr val="0070C0"/>
                </a:solidFill>
              </a:rPr>
              <a:t>programa</a:t>
            </a:r>
            <a:endParaRPr lang="sl-SI" dirty="0">
              <a:solidFill>
                <a:srgbClr val="0070C0"/>
              </a:solidFill>
            </a:endParaRPr>
          </a:p>
        </p:txBody>
      </p:sp>
      <p:sp>
        <p:nvSpPr>
          <p:cNvPr id="3" name="Označba mesta vsebine 2"/>
          <p:cNvSpPr>
            <a:spLocks noGrp="1"/>
          </p:cNvSpPr>
          <p:nvPr>
            <p:ph idx="1"/>
          </p:nvPr>
        </p:nvSpPr>
        <p:spPr>
          <a:xfrm>
            <a:off x="457200" y="1417638"/>
            <a:ext cx="8229600" cy="4133850"/>
          </a:xfrm>
        </p:spPr>
        <p:txBody>
          <a:bodyPr/>
          <a:lstStyle/>
          <a:p>
            <a:pPr marL="0" indent="0">
              <a:buNone/>
            </a:pPr>
            <a:r>
              <a:rPr lang="sl-SI" sz="2800" dirty="0">
                <a:solidFill>
                  <a:srgbClr val="00B0F0"/>
                </a:solidFill>
                <a:effectLst>
                  <a:outerShdw blurRad="38100" dist="38100" dir="2700000" algn="tl">
                    <a:srgbClr val="000000">
                      <a:alpha val="43137"/>
                    </a:srgbClr>
                  </a:outerShdw>
                </a:effectLst>
              </a:rPr>
              <a:t>V prvem vzgojno-izobraževalnem obdobju </a:t>
            </a:r>
            <a:r>
              <a:rPr lang="sl-SI" sz="2800" dirty="0"/>
              <a:t>osnovne šole dejavnosti izvajajo:</a:t>
            </a:r>
          </a:p>
          <a:p>
            <a:pPr lvl="0"/>
            <a:r>
              <a:rPr lang="sl-SI" sz="2800" dirty="0">
                <a:solidFill>
                  <a:srgbClr val="00B0F0"/>
                </a:solidFill>
              </a:rPr>
              <a:t>učitelj razrednega pouka </a:t>
            </a:r>
            <a:r>
              <a:rPr lang="sl-SI" sz="2800" dirty="0"/>
              <a:t>(praviloma),</a:t>
            </a:r>
          </a:p>
          <a:p>
            <a:pPr lvl="0"/>
            <a:r>
              <a:rPr lang="sl-SI" sz="2800" dirty="0">
                <a:solidFill>
                  <a:srgbClr val="00B0F0"/>
                </a:solidFill>
              </a:rPr>
              <a:t>vzgojitelj predšolskih otrok </a:t>
            </a:r>
            <a:r>
              <a:rPr lang="sl-SI" sz="2800" dirty="0"/>
              <a:t>(vse dejavnosti razširjenega programa v 1. razredu, izvajanje vsebin umetnosti in vsebin koncepta interesne dejavnosti v 9-letni osnovni šoli),</a:t>
            </a:r>
          </a:p>
          <a:p>
            <a:pPr lvl="0"/>
            <a:r>
              <a:rPr lang="sl-SI" sz="2800" dirty="0" smtClean="0"/>
              <a:t>rehabilitacijski </a:t>
            </a:r>
            <a:r>
              <a:rPr lang="sl-SI" sz="2800" dirty="0"/>
              <a:t>pedagog, socialni pedagog, pedagog, inkluzivni pedagog, psiholog, defektolog (delo z otroki s PP).</a:t>
            </a:r>
          </a:p>
          <a:p>
            <a:endParaRPr lang="sl-SI" sz="2800" dirty="0"/>
          </a:p>
        </p:txBody>
      </p:sp>
    </p:spTree>
    <p:extLst>
      <p:ext uri="{BB962C8B-B14F-4D97-AF65-F5344CB8AC3E}">
        <p14:creationId xmlns:p14="http://schemas.microsoft.com/office/powerpoint/2010/main" val="3773300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95536" y="620688"/>
            <a:ext cx="8215826" cy="5256584"/>
          </a:xfrm>
        </p:spPr>
        <p:txBody>
          <a:bodyPr>
            <a:normAutofit fontScale="55000" lnSpcReduction="20000"/>
          </a:bodyPr>
          <a:lstStyle/>
          <a:p>
            <a:pPr marL="0" indent="0">
              <a:buNone/>
            </a:pPr>
            <a:r>
              <a:rPr lang="sl-SI" sz="4500" dirty="0" smtClean="0">
                <a:solidFill>
                  <a:srgbClr val="00B0F0"/>
                </a:solidFill>
                <a:effectLst>
                  <a:outerShdw blurRad="38100" dist="38100" dir="2700000" algn="tl">
                    <a:srgbClr val="000000">
                      <a:alpha val="43137"/>
                    </a:srgbClr>
                  </a:outerShdw>
                </a:effectLst>
              </a:rPr>
              <a:t>V drugem vzgojno-izobraževalnem obdobju</a:t>
            </a:r>
            <a:r>
              <a:rPr lang="sl-SI" sz="4500" dirty="0" smtClean="0"/>
              <a:t> osnovne šole dejavnosti izvajajo:</a:t>
            </a:r>
          </a:p>
          <a:p>
            <a:pPr lvl="0"/>
            <a:r>
              <a:rPr lang="sl-SI" sz="4500" dirty="0" smtClean="0">
                <a:solidFill>
                  <a:srgbClr val="00B0F0"/>
                </a:solidFill>
              </a:rPr>
              <a:t>učitelj razrednega pouka </a:t>
            </a:r>
            <a:r>
              <a:rPr lang="sl-SI" sz="4500" dirty="0" smtClean="0"/>
              <a:t>(praviloma vse dejavnosti, razen dejavnosti vsebin tehnika in tehnologija ter računalništvo, za dodatni tuji jezik pa mora imeti dodatna znanja s področja ustreznega tujega jezika – izhajajoč iz znanj izvajalcev, navedenih v UN NIP in TJ),</a:t>
            </a:r>
          </a:p>
          <a:p>
            <a:pPr lvl="0"/>
            <a:r>
              <a:rPr lang="sl-SI" sz="4500" dirty="0" smtClean="0">
                <a:solidFill>
                  <a:srgbClr val="00B0F0"/>
                </a:solidFill>
              </a:rPr>
              <a:t>vzgojitelj predšolskih otrok </a:t>
            </a:r>
            <a:r>
              <a:rPr lang="sl-SI" sz="4500" dirty="0" smtClean="0"/>
              <a:t>(izvajanje vsebin umetnosti in vsebin koncepta interesne dejavnosti v 9-letni osnovni šoli),</a:t>
            </a:r>
          </a:p>
          <a:p>
            <a:pPr lvl="0"/>
            <a:r>
              <a:rPr lang="sl-SI" sz="4500" dirty="0" smtClean="0">
                <a:solidFill>
                  <a:srgbClr val="00B0F0"/>
                </a:solidFill>
              </a:rPr>
              <a:t>učitelj predmetnega pouka</a:t>
            </a:r>
            <a:r>
              <a:rPr lang="sl-SI" sz="4500" dirty="0" smtClean="0"/>
              <a:t>,</a:t>
            </a:r>
          </a:p>
          <a:p>
            <a:pPr lvl="0"/>
            <a:r>
              <a:rPr lang="sl-SI" sz="4500" dirty="0" smtClean="0">
                <a:solidFill>
                  <a:srgbClr val="00B0F0"/>
                </a:solidFill>
              </a:rPr>
              <a:t>specialni </a:t>
            </a:r>
            <a:r>
              <a:rPr lang="sl-SI" sz="4500" dirty="0" smtClean="0"/>
              <a:t>rehabilitacijski pedagog, socialni pedagog, pedagog, inkluzivni pedagog, psiholog, defektolog (delo z otroki s PP).</a:t>
            </a:r>
          </a:p>
          <a:p>
            <a:endParaRPr lang="sl-SI" dirty="0"/>
          </a:p>
        </p:txBody>
      </p:sp>
    </p:spTree>
    <p:extLst>
      <p:ext uri="{BB962C8B-B14F-4D97-AF65-F5344CB8AC3E}">
        <p14:creationId xmlns:p14="http://schemas.microsoft.com/office/powerpoint/2010/main" val="1697579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23528" y="332656"/>
            <a:ext cx="8229600" cy="5357192"/>
          </a:xfrm>
        </p:spPr>
        <p:txBody>
          <a:bodyPr/>
          <a:lstStyle/>
          <a:p>
            <a:pPr marL="0" indent="0">
              <a:buNone/>
            </a:pPr>
            <a:r>
              <a:rPr lang="sl-SI" dirty="0">
                <a:solidFill>
                  <a:srgbClr val="00B0F0"/>
                </a:solidFill>
                <a:effectLst>
                  <a:outerShdw blurRad="38100" dist="38100" dir="2700000" algn="tl">
                    <a:srgbClr val="000000">
                      <a:alpha val="43137"/>
                    </a:srgbClr>
                  </a:outerShdw>
                </a:effectLst>
              </a:rPr>
              <a:t>V tretjem vzgojno-izobraževalnem obdobju </a:t>
            </a:r>
            <a:r>
              <a:rPr lang="sl-SI" dirty="0"/>
              <a:t>osnovne šole dejavnosti razširjenega programa </a:t>
            </a:r>
            <a:r>
              <a:rPr lang="sl-SI" dirty="0" smtClean="0"/>
              <a:t>izvajajo:</a:t>
            </a:r>
          </a:p>
          <a:p>
            <a:r>
              <a:rPr lang="sl-SI" dirty="0" smtClean="0"/>
              <a:t> </a:t>
            </a:r>
            <a:r>
              <a:rPr lang="sl-SI" dirty="0">
                <a:solidFill>
                  <a:srgbClr val="00B0F0"/>
                </a:solidFill>
              </a:rPr>
              <a:t>učitelji predmetnega pouka </a:t>
            </a:r>
            <a:r>
              <a:rPr lang="sl-SI" dirty="0"/>
              <a:t>(praviloma), </a:t>
            </a:r>
            <a:endParaRPr lang="sl-SI" dirty="0" smtClean="0"/>
          </a:p>
          <a:p>
            <a:r>
              <a:rPr lang="sl-SI" dirty="0" smtClean="0">
                <a:solidFill>
                  <a:srgbClr val="00B0F0"/>
                </a:solidFill>
              </a:rPr>
              <a:t>strokovni </a:t>
            </a:r>
            <a:r>
              <a:rPr lang="sl-SI" dirty="0">
                <a:solidFill>
                  <a:srgbClr val="00B0F0"/>
                </a:solidFill>
              </a:rPr>
              <a:t>delavci šolske svetovalne službe </a:t>
            </a:r>
            <a:r>
              <a:rPr lang="sl-SI" dirty="0"/>
              <a:t>(npr. karierna orientacija, delo z nadarjenimi ipd., učenje učenja, socialna vključenost </a:t>
            </a:r>
            <a:r>
              <a:rPr lang="sl-SI" dirty="0" smtClean="0"/>
              <a:t>…),</a:t>
            </a:r>
          </a:p>
          <a:p>
            <a:r>
              <a:rPr lang="sl-SI" dirty="0" smtClean="0"/>
              <a:t>strokovni </a:t>
            </a:r>
            <a:r>
              <a:rPr lang="sl-SI" dirty="0"/>
              <a:t>delavci, ki izvajajo vsebine </a:t>
            </a:r>
            <a:r>
              <a:rPr lang="sl-SI" dirty="0" smtClean="0"/>
              <a:t>v </a:t>
            </a:r>
            <a:r>
              <a:rPr lang="sl-SI" dirty="0"/>
              <a:t>9-letni osnovni šoli.</a:t>
            </a:r>
          </a:p>
        </p:txBody>
      </p:sp>
    </p:spTree>
    <p:extLst>
      <p:ext uri="{BB962C8B-B14F-4D97-AF65-F5344CB8AC3E}">
        <p14:creationId xmlns:p14="http://schemas.microsoft.com/office/powerpoint/2010/main" val="2747662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70C0"/>
                </a:solidFill>
              </a:rPr>
              <a:t>Izvajanje razširjenega programa OŠ</a:t>
            </a:r>
            <a:endParaRPr lang="sl-SI" dirty="0">
              <a:solidFill>
                <a:srgbClr val="0070C0"/>
              </a:solidFill>
            </a:endParaRPr>
          </a:p>
        </p:txBody>
      </p:sp>
      <p:sp>
        <p:nvSpPr>
          <p:cNvPr id="3" name="Označba mesta vsebine 2"/>
          <p:cNvSpPr>
            <a:spLocks noGrp="1"/>
          </p:cNvSpPr>
          <p:nvPr>
            <p:ph idx="1"/>
          </p:nvPr>
        </p:nvSpPr>
        <p:spPr>
          <a:xfrm>
            <a:off x="329400" y="1240261"/>
            <a:ext cx="8229600" cy="3153966"/>
          </a:xfrm>
        </p:spPr>
        <p:txBody>
          <a:bodyPr/>
          <a:lstStyle/>
          <a:p>
            <a:r>
              <a:rPr lang="sl-SI" dirty="0"/>
              <a:t>Šola pripravi </a:t>
            </a:r>
            <a:r>
              <a:rPr lang="sl-SI" dirty="0">
                <a:solidFill>
                  <a:srgbClr val="00B0F0"/>
                </a:solidFill>
              </a:rPr>
              <a:t>ponudbo </a:t>
            </a:r>
            <a:r>
              <a:rPr lang="sl-SI" dirty="0" smtClean="0">
                <a:solidFill>
                  <a:srgbClr val="00B0F0"/>
                </a:solidFill>
              </a:rPr>
              <a:t>dejavnosti </a:t>
            </a:r>
            <a:r>
              <a:rPr lang="sl-SI" dirty="0" smtClean="0"/>
              <a:t>s </a:t>
            </a:r>
            <a:r>
              <a:rPr lang="sl-SI" dirty="0"/>
              <a:t>posameznih področij glede </a:t>
            </a:r>
            <a:r>
              <a:rPr lang="sl-SI" dirty="0" smtClean="0"/>
              <a:t>na:</a:t>
            </a:r>
          </a:p>
          <a:p>
            <a:r>
              <a:rPr lang="sl-SI" dirty="0" smtClean="0"/>
              <a:t>splošne </a:t>
            </a:r>
            <a:r>
              <a:rPr lang="sl-SI" dirty="0"/>
              <a:t>usmeritve </a:t>
            </a:r>
            <a:r>
              <a:rPr lang="sl-SI" dirty="0" smtClean="0"/>
              <a:t>in </a:t>
            </a:r>
            <a:r>
              <a:rPr lang="sl-SI" dirty="0"/>
              <a:t>priporočila, </a:t>
            </a:r>
            <a:endParaRPr lang="sl-SI" dirty="0" smtClean="0"/>
          </a:p>
          <a:p>
            <a:r>
              <a:rPr lang="sl-SI" dirty="0" smtClean="0"/>
              <a:t>potrebe </a:t>
            </a:r>
            <a:r>
              <a:rPr lang="sl-SI" dirty="0"/>
              <a:t>in izražene interese učencev, </a:t>
            </a:r>
            <a:endParaRPr lang="sl-SI" dirty="0" smtClean="0"/>
          </a:p>
          <a:p>
            <a:r>
              <a:rPr lang="sl-SI" dirty="0" smtClean="0"/>
              <a:t>prostorske </a:t>
            </a:r>
            <a:r>
              <a:rPr lang="sl-SI" dirty="0"/>
              <a:t>in kadrovske pogoje šole ter </a:t>
            </a:r>
            <a:endParaRPr lang="sl-SI" dirty="0" smtClean="0"/>
          </a:p>
          <a:p>
            <a:r>
              <a:rPr lang="sl-SI" dirty="0" smtClean="0"/>
              <a:t>možnosti</a:t>
            </a:r>
            <a:r>
              <a:rPr lang="sl-SI" dirty="0"/>
              <a:t>, ki jih ponuja širše okolje. </a:t>
            </a:r>
            <a:endParaRPr lang="sl-SI" dirty="0" smtClean="0"/>
          </a:p>
          <a:p>
            <a:r>
              <a:rPr lang="sl-SI" dirty="0" smtClean="0"/>
              <a:t>Ponudba </a:t>
            </a:r>
            <a:r>
              <a:rPr lang="sl-SI" dirty="0"/>
              <a:t>dejavnosti je za šolo obvezna, učenci pa se prostovoljno vključujejo. </a:t>
            </a:r>
          </a:p>
        </p:txBody>
      </p:sp>
      <p:pic>
        <p:nvPicPr>
          <p:cNvPr id="4" name="Slika 3"/>
          <p:cNvPicPr>
            <a:picLocks noChangeAspect="1"/>
          </p:cNvPicPr>
          <p:nvPr/>
        </p:nvPicPr>
        <p:blipFill>
          <a:blip r:embed="rId2"/>
          <a:stretch>
            <a:fillRect/>
          </a:stretch>
        </p:blipFill>
        <p:spPr>
          <a:xfrm>
            <a:off x="6732613" y="1740109"/>
            <a:ext cx="2162909" cy="1165823"/>
          </a:xfrm>
          <a:prstGeom prst="rect">
            <a:avLst/>
          </a:prstGeom>
        </p:spPr>
      </p:pic>
      <p:pic>
        <p:nvPicPr>
          <p:cNvPr id="5" name="Slika 4"/>
          <p:cNvPicPr>
            <a:picLocks noChangeAspect="1"/>
          </p:cNvPicPr>
          <p:nvPr/>
        </p:nvPicPr>
        <p:blipFill>
          <a:blip r:embed="rId3"/>
          <a:stretch>
            <a:fillRect/>
          </a:stretch>
        </p:blipFill>
        <p:spPr>
          <a:xfrm>
            <a:off x="7932364" y="4160055"/>
            <a:ext cx="983036" cy="969092"/>
          </a:xfrm>
          <a:prstGeom prst="rect">
            <a:avLst/>
          </a:prstGeom>
        </p:spPr>
      </p:pic>
      <p:pic>
        <p:nvPicPr>
          <p:cNvPr id="6" name="Slika 5"/>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66000"/>
                    </a14:imgEffect>
                    <a14:imgEffect>
                      <a14:brightnessContrast bright="40000" contrast="-40000"/>
                    </a14:imgEffect>
                  </a14:imgLayer>
                </a14:imgProps>
              </a:ext>
            </a:extLst>
          </a:blip>
          <a:srcRect l="1787" t="26496" r="1700"/>
          <a:stretch/>
        </p:blipFill>
        <p:spPr>
          <a:xfrm rot="856501">
            <a:off x="8061874" y="2953806"/>
            <a:ext cx="743230" cy="1132095"/>
          </a:xfrm>
          <a:prstGeom prst="rect">
            <a:avLst/>
          </a:prstGeom>
          <a:ln>
            <a:noFill/>
          </a:ln>
          <a:effectLst>
            <a:softEdge rad="112500"/>
          </a:effectLst>
        </p:spPr>
      </p:pic>
    </p:spTree>
    <p:extLst>
      <p:ext uri="{BB962C8B-B14F-4D97-AF65-F5344CB8AC3E}">
        <p14:creationId xmlns:p14="http://schemas.microsoft.com/office/powerpoint/2010/main" val="4216984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0"/>
            <a:ext cx="8229600" cy="1143000"/>
          </a:xfrm>
        </p:spPr>
        <p:txBody>
          <a:bodyPr/>
          <a:lstStyle/>
          <a:p>
            <a:r>
              <a:rPr lang="sl-SI" dirty="0" smtClean="0">
                <a:solidFill>
                  <a:srgbClr val="0070C0"/>
                </a:solidFill>
              </a:rPr>
              <a:t>Izhodišča</a:t>
            </a:r>
            <a:r>
              <a:rPr lang="sl-SI" dirty="0">
                <a:solidFill>
                  <a:srgbClr val="0070C0"/>
                </a:solidFill>
              </a:rPr>
              <a:t> za </a:t>
            </a:r>
            <a:r>
              <a:rPr lang="sl-SI" dirty="0" smtClean="0">
                <a:solidFill>
                  <a:srgbClr val="0070C0"/>
                </a:solidFill>
              </a:rPr>
              <a:t>organizacijo </a:t>
            </a:r>
            <a:r>
              <a:rPr lang="sl-SI" dirty="0">
                <a:solidFill>
                  <a:srgbClr val="0070C0"/>
                </a:solidFill>
              </a:rPr>
              <a:t>in </a:t>
            </a:r>
            <a:r>
              <a:rPr lang="sl-SI" dirty="0" smtClean="0">
                <a:solidFill>
                  <a:srgbClr val="0070C0"/>
                </a:solidFill>
              </a:rPr>
              <a:t>izvajanje razširjenega programa </a:t>
            </a:r>
            <a:endParaRPr lang="sl-SI" dirty="0">
              <a:solidFill>
                <a:srgbClr val="0070C0"/>
              </a:solidFill>
            </a:endParaRPr>
          </a:p>
        </p:txBody>
      </p:sp>
      <p:sp>
        <p:nvSpPr>
          <p:cNvPr id="3" name="Označba mesta vsebine 2"/>
          <p:cNvSpPr>
            <a:spLocks noGrp="1"/>
          </p:cNvSpPr>
          <p:nvPr>
            <p:ph idx="1"/>
          </p:nvPr>
        </p:nvSpPr>
        <p:spPr>
          <a:xfrm>
            <a:off x="179512" y="1628800"/>
            <a:ext cx="8229600" cy="3153966"/>
          </a:xfrm>
        </p:spPr>
        <p:txBody>
          <a:bodyPr numCol="2"/>
          <a:lstStyle/>
          <a:p>
            <a:pPr>
              <a:buFont typeface="+mj-lt"/>
              <a:buAutoNum type="arabicPeriod"/>
            </a:pPr>
            <a:r>
              <a:rPr lang="sl-SI" sz="2800" dirty="0" smtClean="0"/>
              <a:t>V </a:t>
            </a:r>
            <a:r>
              <a:rPr lang="sl-SI" sz="2800" dirty="0">
                <a:solidFill>
                  <a:srgbClr val="00B0F0"/>
                </a:solidFill>
              </a:rPr>
              <a:t>1. razredu </a:t>
            </a:r>
            <a:r>
              <a:rPr lang="sl-SI" sz="2800" dirty="0"/>
              <a:t>za razliko od preostalih razredov dejavnosti načrtujemo </a:t>
            </a:r>
            <a:r>
              <a:rPr lang="sl-SI" sz="2800" dirty="0">
                <a:solidFill>
                  <a:srgbClr val="00B0F0"/>
                </a:solidFill>
              </a:rPr>
              <a:t>v homogenih skupinah</a:t>
            </a:r>
            <a:r>
              <a:rPr lang="sl-SI" sz="2800" dirty="0"/>
              <a:t>. Pri tem je posebej priporočljivo, da vse dni v tednu izvajajo VI-dejavnosti isti učitelji oz. </a:t>
            </a:r>
            <a:r>
              <a:rPr lang="sl-SI" sz="2800" dirty="0" smtClean="0"/>
              <a:t>vzgojitelji (Priporočila MIZŠ ob uvedbi devetletke)</a:t>
            </a:r>
          </a:p>
          <a:p>
            <a:pPr>
              <a:buFont typeface="+mj-lt"/>
              <a:buAutoNum type="arabicPeriod"/>
            </a:pPr>
            <a:r>
              <a:rPr lang="sl-SI" sz="2800" dirty="0" smtClean="0"/>
              <a:t>Učencem </a:t>
            </a:r>
            <a:r>
              <a:rPr lang="sl-SI" sz="2800" dirty="0">
                <a:solidFill>
                  <a:srgbClr val="00B0F0"/>
                </a:solidFill>
              </a:rPr>
              <a:t>od 2. do 9. razreda </a:t>
            </a:r>
            <a:r>
              <a:rPr lang="sl-SI" sz="2800" dirty="0"/>
              <a:t>šola ponudi dejavnosti, ki se lahko izvajajo </a:t>
            </a:r>
            <a:r>
              <a:rPr lang="sl-SI" sz="2800" dirty="0">
                <a:solidFill>
                  <a:srgbClr val="00B0F0"/>
                </a:solidFill>
              </a:rPr>
              <a:t>v heterogenih skupinah</a:t>
            </a:r>
            <a:r>
              <a:rPr lang="sl-SI" sz="2800" dirty="0"/>
              <a:t>. </a:t>
            </a:r>
            <a:endParaRPr lang="sl-SI" sz="2800" dirty="0" smtClean="0"/>
          </a:p>
        </p:txBody>
      </p:sp>
    </p:spTree>
    <p:extLst>
      <p:ext uri="{BB962C8B-B14F-4D97-AF65-F5344CB8AC3E}">
        <p14:creationId xmlns:p14="http://schemas.microsoft.com/office/powerpoint/2010/main" val="4202193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23528" y="476672"/>
            <a:ext cx="8229600" cy="4133850"/>
          </a:xfrm>
        </p:spPr>
        <p:txBody>
          <a:bodyPr/>
          <a:lstStyle/>
          <a:p>
            <a:pPr marL="385763" indent="-385763">
              <a:buFont typeface="+mj-lt"/>
              <a:buAutoNum type="arabicPeriod" startAt="3"/>
            </a:pPr>
            <a:r>
              <a:rPr lang="sl-SI" sz="2800" dirty="0"/>
              <a:t>Smiselno povezovanje sklopov in vsebin, pri čemer se dejavnosti </a:t>
            </a:r>
            <a:r>
              <a:rPr lang="sl-SI" sz="2800" dirty="0">
                <a:solidFill>
                  <a:srgbClr val="00B0F0"/>
                </a:solidFill>
              </a:rPr>
              <a:t>praviloma</a:t>
            </a:r>
            <a:r>
              <a:rPr lang="sl-SI" sz="2800" dirty="0"/>
              <a:t> izvajajo strnjeno </a:t>
            </a:r>
            <a:r>
              <a:rPr lang="sl-SI" sz="2800" dirty="0">
                <a:solidFill>
                  <a:srgbClr val="00B0F0"/>
                </a:solidFill>
              </a:rPr>
              <a:t>v daljših časovnih obdobjih</a:t>
            </a:r>
            <a:r>
              <a:rPr lang="sl-SI" sz="2800" dirty="0"/>
              <a:t>. Če se izvajajo </a:t>
            </a:r>
            <a:r>
              <a:rPr lang="sl-SI" sz="2800" dirty="0">
                <a:solidFill>
                  <a:srgbClr val="00B0F0"/>
                </a:solidFill>
              </a:rPr>
              <a:t>v krajših </a:t>
            </a:r>
            <a:r>
              <a:rPr lang="sl-SI" sz="2800" dirty="0"/>
              <a:t>časovnih obdobjih (npr. 2 meseca in ne celo polletje), je treba učencem </a:t>
            </a:r>
            <a:r>
              <a:rPr lang="sl-SI" sz="2800" dirty="0">
                <a:solidFill>
                  <a:srgbClr val="00B0F0"/>
                </a:solidFill>
              </a:rPr>
              <a:t>zagotoviti vključenost v naslednjo dejavnost</a:t>
            </a:r>
            <a:r>
              <a:rPr lang="sl-SI" sz="2800" dirty="0"/>
              <a:t>, ko se prva zaključi, torej skozi vse leto. </a:t>
            </a:r>
            <a:endParaRPr lang="sl-SI" sz="2800" dirty="0" smtClean="0"/>
          </a:p>
          <a:p>
            <a:pPr marL="385763" indent="-385763">
              <a:buFont typeface="+mj-lt"/>
              <a:buAutoNum type="arabicPeriod" startAt="3"/>
            </a:pPr>
            <a:r>
              <a:rPr lang="sl-SI" sz="2800" dirty="0"/>
              <a:t>Pri načrtovanju dejavnosti sta priporočljiva </a:t>
            </a:r>
            <a:r>
              <a:rPr lang="sl-SI" sz="2800" dirty="0" smtClean="0">
                <a:solidFill>
                  <a:srgbClr val="00B0F0"/>
                </a:solidFill>
              </a:rPr>
              <a:t>interdisciplinarni </a:t>
            </a:r>
            <a:r>
              <a:rPr lang="sl-SI" sz="2800" dirty="0"/>
              <a:t>pristop (med vsebinami posameznih področij) in izvajanje dejavnosti </a:t>
            </a:r>
            <a:r>
              <a:rPr lang="sl-SI" sz="2800" dirty="0">
                <a:solidFill>
                  <a:srgbClr val="00B0F0"/>
                </a:solidFill>
              </a:rPr>
              <a:t>na različnih lokacijah </a:t>
            </a:r>
            <a:r>
              <a:rPr lang="sl-SI" sz="2800" dirty="0"/>
              <a:t>v šoli in njeni okolici.</a:t>
            </a:r>
          </a:p>
          <a:p>
            <a:pPr marL="385763" indent="-385763">
              <a:buFont typeface="+mj-lt"/>
              <a:buAutoNum type="arabicPeriod" startAt="3"/>
            </a:pPr>
            <a:endParaRPr lang="sl-SI" sz="2800" dirty="0"/>
          </a:p>
          <a:p>
            <a:endParaRPr lang="sl-SI" sz="2800" dirty="0"/>
          </a:p>
        </p:txBody>
      </p:sp>
    </p:spTree>
    <p:extLst>
      <p:ext uri="{BB962C8B-B14F-4D97-AF65-F5344CB8AC3E}">
        <p14:creationId xmlns:p14="http://schemas.microsoft.com/office/powerpoint/2010/main" val="3319789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vsebine 4"/>
          <p:cNvSpPr>
            <a:spLocks noGrp="1"/>
          </p:cNvSpPr>
          <p:nvPr>
            <p:ph idx="1"/>
          </p:nvPr>
        </p:nvSpPr>
        <p:spPr>
          <a:xfrm>
            <a:off x="179512" y="188640"/>
            <a:ext cx="8496944" cy="3384376"/>
          </a:xfrm>
        </p:spPr>
        <p:txBody>
          <a:bodyPr/>
          <a:lstStyle/>
          <a:p>
            <a:pPr marL="385763" indent="-385763">
              <a:buFont typeface="+mj-lt"/>
              <a:buAutoNum type="arabicPeriod" startAt="5"/>
            </a:pPr>
            <a:r>
              <a:rPr lang="sl-SI" sz="2800" dirty="0" smtClean="0">
                <a:solidFill>
                  <a:srgbClr val="00B0F0"/>
                </a:solidFill>
              </a:rPr>
              <a:t>Vključevanje učencev </a:t>
            </a:r>
            <a:r>
              <a:rPr lang="sl-SI" sz="2800" dirty="0">
                <a:solidFill>
                  <a:srgbClr val="00B0F0"/>
                </a:solidFill>
              </a:rPr>
              <a:t>v iste dejavnosti v več zaporednih obdobjih </a:t>
            </a:r>
            <a:r>
              <a:rPr lang="sl-SI" sz="2800" dirty="0"/>
              <a:t>(polletjih/šolskih letih</a:t>
            </a:r>
            <a:r>
              <a:rPr lang="sl-SI" sz="2800" dirty="0" smtClean="0"/>
              <a:t>) - zagotoviti poglabljanje </a:t>
            </a:r>
            <a:r>
              <a:rPr lang="sl-SI" sz="2800" dirty="0"/>
              <a:t>vsebin oz. jasno določiti, katere dejavnosti bodo nadgrajene in katere se ponavljajo in so vsakokrat namenjene drugi skupini učencev.  </a:t>
            </a:r>
          </a:p>
          <a:p>
            <a:pPr marL="385763" indent="-385763">
              <a:buFont typeface="+mj-lt"/>
              <a:buAutoNum type="arabicPeriod" startAt="5"/>
            </a:pPr>
            <a:r>
              <a:rPr lang="sl-SI" sz="2800" dirty="0" smtClean="0">
                <a:solidFill>
                  <a:srgbClr val="00B0F0"/>
                </a:solidFill>
              </a:rPr>
              <a:t>Vsebine </a:t>
            </a:r>
            <a:r>
              <a:rPr lang="sl-SI" sz="2800" dirty="0">
                <a:solidFill>
                  <a:srgbClr val="00B0F0"/>
                </a:solidFill>
              </a:rPr>
              <a:t>neobveznih izbirnih predmetov </a:t>
            </a:r>
            <a:r>
              <a:rPr lang="sl-SI" sz="2800" dirty="0"/>
              <a:t>tuji jezik, umetnost, računalništvo, šport in tehnika se izvajajo v enakem obsegu ur, kot to določa Zakon v osnovni šoli. Izvedbene oblike določi šola, ki pri tem upošteva časovno razporeditev preostalih dejavnosti razširjenega </a:t>
            </a:r>
            <a:r>
              <a:rPr lang="sl-SI" sz="2800" dirty="0" smtClean="0"/>
              <a:t>programa (in področja </a:t>
            </a:r>
            <a:r>
              <a:rPr lang="sl-SI" sz="2800" dirty="0" err="1" smtClean="0"/>
              <a:t>kurikularnega</a:t>
            </a:r>
            <a:r>
              <a:rPr lang="sl-SI" sz="2800" dirty="0" smtClean="0"/>
              <a:t> dokumenta).</a:t>
            </a:r>
            <a:endParaRPr lang="sl-SI" sz="2800" dirty="0"/>
          </a:p>
          <a:p>
            <a:endParaRPr lang="sl-SI" sz="2800" dirty="0"/>
          </a:p>
        </p:txBody>
      </p:sp>
    </p:spTree>
    <p:extLst>
      <p:ext uri="{BB962C8B-B14F-4D97-AF65-F5344CB8AC3E}">
        <p14:creationId xmlns:p14="http://schemas.microsoft.com/office/powerpoint/2010/main" val="822747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1520" y="188640"/>
            <a:ext cx="8229600" cy="3153966"/>
          </a:xfrm>
        </p:spPr>
        <p:txBody>
          <a:bodyPr/>
          <a:lstStyle/>
          <a:p>
            <a:pPr marL="385763" indent="-385763">
              <a:buFont typeface="+mj-lt"/>
              <a:buAutoNum type="arabicPeriod" startAt="7"/>
            </a:pPr>
            <a:r>
              <a:rPr lang="sl-SI" dirty="0"/>
              <a:t>Šola ponudi dejavnosti </a:t>
            </a:r>
            <a:r>
              <a:rPr lang="sl-SI" dirty="0">
                <a:solidFill>
                  <a:srgbClr val="C00000"/>
                </a:solidFill>
              </a:rPr>
              <a:t>z vseh vsebinskih področij </a:t>
            </a:r>
            <a:r>
              <a:rPr lang="sl-SI" dirty="0"/>
              <a:t>razširjenega programa (A/B/C) </a:t>
            </a:r>
            <a:r>
              <a:rPr lang="sl-SI" dirty="0">
                <a:solidFill>
                  <a:srgbClr val="C00000"/>
                </a:solidFill>
              </a:rPr>
              <a:t>v obsegu ene tretjine ur celotnega </a:t>
            </a:r>
            <a:r>
              <a:rPr lang="sl-SI" dirty="0">
                <a:solidFill>
                  <a:schemeClr val="tx1">
                    <a:lumMod val="95000"/>
                    <a:lumOff val="5000"/>
                  </a:schemeClr>
                </a:solidFill>
              </a:rPr>
              <a:t>razširjenega programa za vsako področje. </a:t>
            </a:r>
            <a:r>
              <a:rPr lang="sl-SI" dirty="0" smtClean="0">
                <a:solidFill>
                  <a:srgbClr val="0070C0"/>
                </a:solidFill>
              </a:rPr>
              <a:t>Iz vsakega sklopa </a:t>
            </a:r>
            <a:r>
              <a:rPr lang="sl-SI" dirty="0" smtClean="0">
                <a:solidFill>
                  <a:srgbClr val="00B0F0"/>
                </a:solidFill>
              </a:rPr>
              <a:t>posameznega področja </a:t>
            </a:r>
            <a:r>
              <a:rPr lang="sl-SI" dirty="0"/>
              <a:t>obvezno ponudi </a:t>
            </a:r>
            <a:r>
              <a:rPr lang="sl-SI" dirty="0">
                <a:solidFill>
                  <a:srgbClr val="0070C0"/>
                </a:solidFill>
              </a:rPr>
              <a:t>vsaj eno vsebino na letni ravni</a:t>
            </a:r>
            <a:r>
              <a:rPr lang="sl-SI" dirty="0"/>
              <a:t>, da zagotovi uravnoteženo ponudbo. </a:t>
            </a:r>
            <a:r>
              <a:rPr lang="sl-SI" dirty="0">
                <a:solidFill>
                  <a:srgbClr val="0070C0"/>
                </a:solidFill>
              </a:rPr>
              <a:t>Izjema</a:t>
            </a:r>
            <a:r>
              <a:rPr lang="sl-SI" dirty="0"/>
              <a:t> je prvo vzgojno-izobraževalno obdobje, v katerem šola na področju </a:t>
            </a:r>
            <a:r>
              <a:rPr lang="sl-SI" i="1" dirty="0"/>
              <a:t>Kulturna in državljanska vzgoja</a:t>
            </a:r>
            <a:r>
              <a:rPr lang="sl-SI" dirty="0"/>
              <a:t> ne ponudi vsebin iz sklopa </a:t>
            </a:r>
            <a:r>
              <a:rPr lang="sl-SI" i="1" dirty="0"/>
              <a:t>tuji jeziki</a:t>
            </a:r>
            <a:r>
              <a:rPr lang="sl-SI" dirty="0"/>
              <a:t>. </a:t>
            </a:r>
          </a:p>
        </p:txBody>
      </p:sp>
    </p:spTree>
    <p:extLst>
      <p:ext uri="{BB962C8B-B14F-4D97-AF65-F5344CB8AC3E}">
        <p14:creationId xmlns:p14="http://schemas.microsoft.com/office/powerpoint/2010/main" val="2063249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520637" y="281861"/>
            <a:ext cx="7886700" cy="994172"/>
          </a:xfrm>
        </p:spPr>
        <p:txBody>
          <a:bodyPr/>
          <a:lstStyle/>
          <a:p>
            <a:pPr algn="ctr"/>
            <a:r>
              <a:rPr lang="sl-SI" dirty="0" smtClean="0">
                <a:solidFill>
                  <a:srgbClr val="C00000"/>
                </a:solidFill>
                <a:effectLst>
                  <a:outerShdw blurRad="38100" dist="38100" dir="2700000" algn="tl">
                    <a:srgbClr val="000000">
                      <a:alpha val="43137"/>
                    </a:srgbClr>
                  </a:outerShdw>
                </a:effectLst>
              </a:rPr>
              <a:t>IZODIŠČA ZA NAČRTOVANJE </a:t>
            </a:r>
            <a:r>
              <a:rPr lang="sl-SI" dirty="0" err="1" smtClean="0">
                <a:solidFill>
                  <a:srgbClr val="C00000"/>
                </a:solidFill>
                <a:effectLst>
                  <a:outerShdw blurRad="38100" dist="38100" dir="2700000" algn="tl">
                    <a:srgbClr val="000000">
                      <a:alpha val="43137"/>
                    </a:srgbClr>
                  </a:outerShdw>
                </a:effectLst>
              </a:rPr>
              <a:t>RaP</a:t>
            </a:r>
            <a:endParaRPr lang="sl-SI" dirty="0">
              <a:solidFill>
                <a:srgbClr val="C00000"/>
              </a:solidFill>
              <a:effectLst>
                <a:outerShdw blurRad="38100" dist="38100" dir="2700000" algn="tl">
                  <a:srgbClr val="000000">
                    <a:alpha val="43137"/>
                  </a:srgbClr>
                </a:outerShdw>
              </a:effectLst>
            </a:endParaRPr>
          </a:p>
        </p:txBody>
      </p:sp>
      <p:sp>
        <p:nvSpPr>
          <p:cNvPr id="5" name="Zaobljeni pravokotnik 4"/>
          <p:cNvSpPr/>
          <p:nvPr/>
        </p:nvSpPr>
        <p:spPr>
          <a:xfrm>
            <a:off x="625992" y="1662750"/>
            <a:ext cx="1713760" cy="77343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ln w="0"/>
                <a:solidFill>
                  <a:schemeClr val="bg1"/>
                </a:solidFill>
                <a:effectLst>
                  <a:outerShdw blurRad="38100" dist="19050" dir="2700000" algn="tl" rotWithShape="0">
                    <a:schemeClr val="dk1">
                      <a:alpha val="40000"/>
                    </a:schemeClr>
                  </a:outerShdw>
                </a:effectLst>
              </a:rPr>
              <a:t>ŠT. PROSTOVOLJNO VKLJUČENIH UČENCEV</a:t>
            </a:r>
          </a:p>
        </p:txBody>
      </p:sp>
      <p:sp>
        <p:nvSpPr>
          <p:cNvPr id="6" name="Zaobljeni pravokotnik 5"/>
          <p:cNvSpPr/>
          <p:nvPr/>
        </p:nvSpPr>
        <p:spPr>
          <a:xfrm>
            <a:off x="5894424" y="1662750"/>
            <a:ext cx="1845927" cy="77343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ln w="0"/>
                <a:solidFill>
                  <a:schemeClr val="bg1"/>
                </a:solidFill>
                <a:effectLst>
                  <a:outerShdw blurRad="38100" dist="19050" dir="2700000" algn="tl" rotWithShape="0">
                    <a:schemeClr val="dk1">
                      <a:alpha val="40000"/>
                    </a:schemeClr>
                  </a:outerShdw>
                </a:effectLst>
              </a:rPr>
              <a:t>DEJAVNOSTI, KI JIH PONUJAJO STR. DELAVCI OŠ</a:t>
            </a:r>
          </a:p>
        </p:txBody>
      </p:sp>
      <p:sp>
        <p:nvSpPr>
          <p:cNvPr id="7" name="Zaobljeni pravokotnik 6"/>
          <p:cNvSpPr/>
          <p:nvPr/>
        </p:nvSpPr>
        <p:spPr>
          <a:xfrm>
            <a:off x="3414379" y="2382333"/>
            <a:ext cx="1597425" cy="6439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ln w="0"/>
                <a:solidFill>
                  <a:schemeClr val="bg1"/>
                </a:solidFill>
                <a:effectLst>
                  <a:outerShdw blurRad="38100" dist="19050" dir="2700000" algn="tl" rotWithShape="0">
                    <a:schemeClr val="dk1">
                      <a:alpha val="40000"/>
                    </a:schemeClr>
                  </a:outerShdw>
                </a:effectLst>
              </a:rPr>
              <a:t>ČAS: </a:t>
            </a:r>
          </a:p>
          <a:p>
            <a:pPr algn="ctr"/>
            <a:r>
              <a:rPr lang="sl-SI" sz="1350" dirty="0">
                <a:ln w="0"/>
                <a:solidFill>
                  <a:schemeClr val="bg1"/>
                </a:solidFill>
                <a:effectLst>
                  <a:outerShdw blurRad="38100" dist="19050" dir="2700000" algn="tl" rotWithShape="0">
                    <a:schemeClr val="dk1">
                      <a:alpha val="40000"/>
                    </a:schemeClr>
                  </a:outerShdw>
                </a:effectLst>
              </a:rPr>
              <a:t>OD - DO</a:t>
            </a:r>
          </a:p>
        </p:txBody>
      </p:sp>
      <p:sp>
        <p:nvSpPr>
          <p:cNvPr id="8" name="Desno ukrivljena puščica 7"/>
          <p:cNvSpPr/>
          <p:nvPr/>
        </p:nvSpPr>
        <p:spPr>
          <a:xfrm rot="17220853">
            <a:off x="2073620" y="1925992"/>
            <a:ext cx="446568" cy="2200600"/>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solidFill>
                <a:schemeClr val="tx1"/>
              </a:solidFill>
            </a:endParaRPr>
          </a:p>
        </p:txBody>
      </p:sp>
      <p:sp>
        <p:nvSpPr>
          <p:cNvPr id="9" name="Desno ukrivljena puščica 8"/>
          <p:cNvSpPr/>
          <p:nvPr/>
        </p:nvSpPr>
        <p:spPr>
          <a:xfrm rot="15176125" flipV="1">
            <a:off x="5657351" y="1906025"/>
            <a:ext cx="474146" cy="2209752"/>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solidFill>
                <a:schemeClr val="tx1"/>
              </a:solidFill>
            </a:endParaRPr>
          </a:p>
        </p:txBody>
      </p:sp>
      <p:sp>
        <p:nvSpPr>
          <p:cNvPr id="10" name="Trosmerna puščica 9"/>
          <p:cNvSpPr/>
          <p:nvPr/>
        </p:nvSpPr>
        <p:spPr>
          <a:xfrm flipV="1">
            <a:off x="2096568" y="3264257"/>
            <a:ext cx="3989867" cy="925032"/>
          </a:xfrm>
          <a:prstGeom prst="leftRigh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sp>
        <p:nvSpPr>
          <p:cNvPr id="11" name="Zaobljeni pravokotnik 10"/>
          <p:cNvSpPr/>
          <p:nvPr/>
        </p:nvSpPr>
        <p:spPr>
          <a:xfrm>
            <a:off x="405244" y="3290564"/>
            <a:ext cx="1548366" cy="731264"/>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50" dirty="0">
                <a:ln w="0"/>
                <a:solidFill>
                  <a:schemeClr val="tx1"/>
                </a:solidFill>
                <a:effectLst>
                  <a:outerShdw blurRad="38100" dist="19050" dir="2700000" algn="tl" rotWithShape="0">
                    <a:schemeClr val="dk1">
                      <a:alpha val="40000"/>
                    </a:schemeClr>
                  </a:outerShdw>
                </a:effectLst>
              </a:rPr>
              <a:t>GIBANJE ZA ZDRAVJE IN DOBRO TELESNO TER DUŠEVNO POČUTJE</a:t>
            </a:r>
          </a:p>
        </p:txBody>
      </p:sp>
      <p:sp>
        <p:nvSpPr>
          <p:cNvPr id="12" name="Zaobljeni pravokotnik 11"/>
          <p:cNvSpPr/>
          <p:nvPr/>
        </p:nvSpPr>
        <p:spPr>
          <a:xfrm>
            <a:off x="3317318" y="4167735"/>
            <a:ext cx="1548366" cy="590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ln w="0"/>
                <a:solidFill>
                  <a:schemeClr val="tx1"/>
                </a:solidFill>
                <a:effectLst>
                  <a:outerShdw blurRad="38100" dist="19050" dir="2700000" algn="tl" rotWithShape="0">
                    <a:schemeClr val="dk1">
                      <a:alpha val="40000"/>
                    </a:schemeClr>
                  </a:outerShdw>
                </a:effectLst>
              </a:rPr>
              <a:t>KULTURA IN TRADICIJA</a:t>
            </a:r>
          </a:p>
        </p:txBody>
      </p:sp>
      <p:sp>
        <p:nvSpPr>
          <p:cNvPr id="13" name="Zaobljeni pravokotnik 12"/>
          <p:cNvSpPr/>
          <p:nvPr/>
        </p:nvSpPr>
        <p:spPr>
          <a:xfrm>
            <a:off x="6246044" y="3290563"/>
            <a:ext cx="1548366" cy="5901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ln w="0"/>
                <a:solidFill>
                  <a:schemeClr val="tx1"/>
                </a:solidFill>
                <a:effectLst>
                  <a:outerShdw blurRad="38100" dist="19050" dir="2700000" algn="tl" rotWithShape="0">
                    <a:schemeClr val="dk1">
                      <a:alpha val="40000"/>
                    </a:schemeClr>
                  </a:outerShdw>
                </a:effectLst>
              </a:rPr>
              <a:t>VSEBINE IZ ŽIVLJENJA IN DELA OŠ</a:t>
            </a:r>
          </a:p>
        </p:txBody>
      </p:sp>
      <p:graphicFrame>
        <p:nvGraphicFramePr>
          <p:cNvPr id="14" name="Diagram 13"/>
          <p:cNvGraphicFramePr/>
          <p:nvPr>
            <p:extLst>
              <p:ext uri="{D42A27DB-BD31-4B8C-83A1-F6EECF244321}">
                <p14:modId xmlns:p14="http://schemas.microsoft.com/office/powerpoint/2010/main" val="1186282451"/>
              </p:ext>
            </p:extLst>
          </p:nvPr>
        </p:nvGraphicFramePr>
        <p:xfrm>
          <a:off x="334926" y="4167734"/>
          <a:ext cx="2822783" cy="1021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42156791"/>
              </p:ext>
            </p:extLst>
          </p:nvPr>
        </p:nvGraphicFramePr>
        <p:xfrm>
          <a:off x="2987824" y="4841573"/>
          <a:ext cx="2952327" cy="11016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p:cNvGraphicFramePr/>
          <p:nvPr>
            <p:extLst>
              <p:ext uri="{D42A27DB-BD31-4B8C-83A1-F6EECF244321}">
                <p14:modId xmlns:p14="http://schemas.microsoft.com/office/powerpoint/2010/main" val="4056774772"/>
              </p:ext>
            </p:extLst>
          </p:nvPr>
        </p:nvGraphicFramePr>
        <p:xfrm>
          <a:off x="6229393" y="4006358"/>
          <a:ext cx="2807103" cy="15653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994406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dloga_prosojnice_v15">
  <a:themeElements>
    <a:clrScheme name="predloga_prosojnice_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loga_prosojnice_v15">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loga_prosojnice_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loga_prosojnice_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loga_prosojnice_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loga_prosojnice_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loga_prosojnice_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loga_prosojnice_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loga_prosojnice_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loga_prosojnice_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loga_prosojnice_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loga_prosojnice_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loga_prosojnice_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loga_prosojnice_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3140</TotalTime>
  <Words>3681</Words>
  <Application>Microsoft Office PowerPoint</Application>
  <PresentationFormat>Diaprojekcija na zaslonu (4:3)</PresentationFormat>
  <Paragraphs>1183</Paragraphs>
  <Slides>35</Slides>
  <Notes>11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35</vt:i4>
      </vt:variant>
    </vt:vector>
  </HeadingPairs>
  <TitlesOfParts>
    <vt:vector size="39" baseType="lpstr">
      <vt:lpstr>Arial</vt:lpstr>
      <vt:lpstr>Calibri</vt:lpstr>
      <vt:lpstr>Times New Roman</vt:lpstr>
      <vt:lpstr>predloga_prosojnice_v15</vt:lpstr>
      <vt:lpstr>Predlogi in  organizacijske rešitve razširjenega programa v šol. letu 2019/20 </vt:lpstr>
      <vt:lpstr>Izvajanje razširjenega programa v poskusu</vt:lpstr>
      <vt:lpstr>IZODIŠČA ZA NAČRTOVANJE RaP</vt:lpstr>
      <vt:lpstr>Izvajanje razširjenega programa OŠ</vt:lpstr>
      <vt:lpstr>Izhodišča za organizacijo in izvajanje razširjenega programa </vt:lpstr>
      <vt:lpstr>PowerPointova predstavitev</vt:lpstr>
      <vt:lpstr>PowerPointova predstavitev</vt:lpstr>
      <vt:lpstr>PowerPointova predstavitev</vt:lpstr>
      <vt:lpstr>IZODIŠČA ZA NAČRTOVANJE RaP</vt:lpstr>
      <vt:lpstr>PRIMER UČENCA JK  (od 6.30-8.00 in od 12.15-16.05)</vt:lpstr>
      <vt:lpstr>Predlog za izdelavo MODELA RaP  1.  Osnovni podatki 2.  Izhodišča za izračun ur RaP-a </vt:lpstr>
      <vt:lpstr>Predlog za izdelavo MODELA RaP  1.  Osnovni podatki 2.  Izhodišča za izračun ur RaP-a </vt:lpstr>
      <vt:lpstr>DEJAVNOSTI RAZŠIRJENEGA PROGRAMA OŠ 2019/20 </vt:lpstr>
      <vt:lpstr>PowerPointova predstavitev</vt:lpstr>
      <vt:lpstr>PowerPointova predstavitev</vt:lpstr>
      <vt:lpstr>PowerPointova predstavitev</vt:lpstr>
      <vt:lpstr>PowerPointova predstavitev</vt:lpstr>
      <vt:lpstr>IZVEDBENI MODELI Model A: tradicionalni / fiksni model</vt:lpstr>
      <vt:lpstr>Primer urnika prikazuje klasičen način načrtovanja OPB, le da so dejavnosti drugače poimenovane. Iz urnika ni razvidno kolikšen delež dejavnosti je zastopan iz 1., koliko iz 2. in koliko iz tretjega področja KD </vt:lpstr>
      <vt:lpstr>PowerPointova predstavitev</vt:lpstr>
      <vt:lpstr>PowerPointova predstavitev</vt:lpstr>
      <vt:lpstr>Urnik  prikazuje več možnih rešitev, ki sledijo določenim priporočenim organizacijskih izvedbam in sicer: - Heterogenost skupin - Izbirnost med vsaj dvema dejavnostma, ki potekata istočasno  - Fleksibilna organizacija urnika RaP, ki se pojavlja skozi cel dan (pred, med in po obveznem učnem programu) </vt:lpstr>
      <vt:lpstr>PowerPointova predstavitev</vt:lpstr>
      <vt:lpstr>PowerPointova predstavitev</vt:lpstr>
      <vt:lpstr>IZVEDBENI MODELI Model B: fleksibilni model</vt:lpstr>
      <vt:lpstr>PRIMER FLEKSIBILNEGA URNIKA</vt:lpstr>
      <vt:lpstr>PRIMER FLEKSIBILNEGA URNIKA</vt:lpstr>
      <vt:lpstr>PowerPointova predstavitev</vt:lpstr>
      <vt:lpstr>Izvajanje razširjenega programa sledi temeljnemu namenu RAP v OŠ … </vt:lpstr>
      <vt:lpstr>Sledi doseganju ciljev in načelom </vt:lpstr>
      <vt:lpstr>Raven načrtovanja in izvedbe</vt:lpstr>
      <vt:lpstr>PowerPointova predstavitev</vt:lpstr>
      <vt:lpstr>Znanja izvajalcev dejavnosti razširjenega programa</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SSlavic</dc:creator>
  <cp:lastModifiedBy>Tatjana Krapše</cp:lastModifiedBy>
  <cp:revision>237</cp:revision>
  <cp:lastPrinted>2019-03-12T14:42:38Z</cp:lastPrinted>
  <dcterms:created xsi:type="dcterms:W3CDTF">2014-05-08T05:52:19Z</dcterms:created>
  <dcterms:modified xsi:type="dcterms:W3CDTF">2019-03-12T19:58:09Z</dcterms:modified>
</cp:coreProperties>
</file>