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303" r:id="rId4"/>
    <p:sldId id="309" r:id="rId5"/>
    <p:sldId id="263" r:id="rId6"/>
    <p:sldId id="288" r:id="rId7"/>
    <p:sldId id="307" r:id="rId8"/>
    <p:sldId id="308" r:id="rId9"/>
    <p:sldId id="313" r:id="rId10"/>
    <p:sldId id="314" r:id="rId11"/>
    <p:sldId id="295" r:id="rId12"/>
    <p:sldId id="293" r:id="rId13"/>
    <p:sldId id="315" r:id="rId14"/>
    <p:sldId id="298" r:id="rId15"/>
    <p:sldId id="310" r:id="rId16"/>
    <p:sldId id="311" r:id="rId17"/>
    <p:sldId id="312" r:id="rId18"/>
    <p:sldId id="276" r:id="rId19"/>
    <p:sldId id="289" r:id="rId20"/>
    <p:sldId id="290" r:id="rId21"/>
    <p:sldId id="281" r:id="rId22"/>
    <p:sldId id="291" r:id="rId23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69" d="100"/>
          <a:sy n="69" d="100"/>
        </p:scale>
        <p:origin x="5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noProof="0"/>
              <a:t>Click to edit Master text styles</a:t>
            </a:r>
          </a:p>
          <a:p>
            <a:pPr lvl="1"/>
            <a:r>
              <a:rPr lang="sl-SI" altLang="sl-SI" noProof="0"/>
              <a:t>Second level</a:t>
            </a:r>
          </a:p>
          <a:p>
            <a:pPr lvl="2"/>
            <a:r>
              <a:rPr lang="sl-SI" altLang="sl-SI" noProof="0"/>
              <a:t>Third level</a:t>
            </a:r>
          </a:p>
          <a:p>
            <a:pPr lvl="3"/>
            <a:r>
              <a:rPr lang="sl-SI" altLang="sl-SI" noProof="0"/>
              <a:t>Fourth level</a:t>
            </a:r>
          </a:p>
          <a:p>
            <a:pPr lvl="4"/>
            <a:r>
              <a:rPr lang="sl-SI" altLang="sl-SI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EB2820-C914-4A2B-9622-ADA9DAB559F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134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836712"/>
            <a:ext cx="7772400" cy="14700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4581128"/>
            <a:ext cx="6400800" cy="864096"/>
          </a:xfrm>
        </p:spPr>
        <p:txBody>
          <a:bodyPr/>
          <a:lstStyle>
            <a:lvl1pPr marL="0" indent="0" algn="r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subtitle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</p:spTree>
    <p:extLst>
      <p:ext uri="{BB962C8B-B14F-4D97-AF65-F5344CB8AC3E}">
        <p14:creationId xmlns:p14="http://schemas.microsoft.com/office/powerpoint/2010/main" val="317557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205081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3603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8685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063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14792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6708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1871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78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77147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2156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pic>
        <p:nvPicPr>
          <p:cNvPr id="1028" name="Slika 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81688"/>
            <a:ext cx="91440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MMUgK3hAf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alinc.si/sl/leo-leo/leo-leo-2/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ctrTitle"/>
          </p:nvPr>
        </p:nvSpPr>
        <p:spPr>
          <a:xfrm>
            <a:off x="-129522" y="1956"/>
            <a:ext cx="9432602" cy="1470025"/>
          </a:xfrm>
        </p:spPr>
        <p:txBody>
          <a:bodyPr/>
          <a:lstStyle/>
          <a:p>
            <a:pPr algn="ctr"/>
            <a:r>
              <a:rPr lang="sl-SI" altLang="sl-SI" sz="4800" dirty="0">
                <a:latin typeface="Candara" panose="020E0502030303020204" pitchFamily="34" charset="0"/>
              </a:rPr>
              <a:t>Študijska skupina </a:t>
            </a:r>
            <a:br>
              <a:rPr lang="sl-SI" altLang="sl-SI" sz="4800" dirty="0">
                <a:latin typeface="Candara" panose="020E0502030303020204" pitchFamily="34" charset="0"/>
              </a:rPr>
            </a:br>
            <a:r>
              <a:rPr lang="sl-SI" altLang="sl-SI" sz="4800" dirty="0">
                <a:latin typeface="Candara" panose="020E0502030303020204" pitchFamily="34" charset="0"/>
              </a:rPr>
              <a:t>RUŠČINA  SŠ</a:t>
            </a:r>
          </a:p>
        </p:txBody>
      </p:sp>
      <p:sp>
        <p:nvSpPr>
          <p:cNvPr id="3075" name="Podnaslov 2"/>
          <p:cNvSpPr>
            <a:spLocks noGrp="1"/>
          </p:cNvSpPr>
          <p:nvPr>
            <p:ph type="subTitle" idx="1"/>
          </p:nvPr>
        </p:nvSpPr>
        <p:spPr>
          <a:xfrm>
            <a:off x="2734881" y="5157192"/>
            <a:ext cx="6400800" cy="863600"/>
          </a:xfrm>
        </p:spPr>
        <p:txBody>
          <a:bodyPr/>
          <a:lstStyle/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</a:p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12.11.2018</a:t>
            </a:r>
          </a:p>
        </p:txBody>
      </p:sp>
      <p:pic>
        <p:nvPicPr>
          <p:cNvPr id="3" name="Slika 2" descr="Slika, ki vsebuje besede prst, zunanje, voda, nebo&#10;&#10;Opis, ustvarjen z zelo visoko stopnjo zanesljivosti.">
            <a:extLst>
              <a:ext uri="{FF2B5EF4-FFF2-40B4-BE49-F238E27FC236}">
                <a16:creationId xmlns:a16="http://schemas.microsoft.com/office/drawing/2014/main" id="{C5F16365-4BE2-4025-AC90-3D5A0CF2DEB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86582"/>
            <a:ext cx="9144000" cy="4229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8A65EB4-CEEC-443B-A847-417A426A2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5438" y="-76501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9481" y="1124744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 smtClean="0">
                <a:solidFill>
                  <a:schemeClr val="tx1"/>
                </a:solidFill>
                <a:latin typeface="Candara" panose="020E0502030303020204" pitchFamily="34" charset="0"/>
              </a:rPr>
              <a:t>Posnetek</a:t>
            </a:r>
            <a: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az-Cyrl-AZ" sz="3600" dirty="0">
                <a:solidFill>
                  <a:srgbClr val="FF0000"/>
                </a:solidFill>
                <a:latin typeface="Candara" panose="020E0502030303020204" pitchFamily="34" charset="0"/>
              </a:rPr>
              <a:t>Ералаш №284 "Говорите громче!"</a:t>
            </a:r>
            <a:r>
              <a:rPr lang="az-Cyrl-AZ" sz="3600" dirty="0"/>
              <a:t/>
            </a:r>
            <a:br>
              <a:rPr lang="az-Cyrl-AZ" sz="3600" dirty="0"/>
            </a:br>
            <a: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1560" y="2326639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l-SI" altLang="sl-SI" sz="2800" kern="0" dirty="0">
                <a:solidFill>
                  <a:schemeClr val="tx1"/>
                </a:solidFill>
                <a:latin typeface="Candara" panose="020E0502030303020204" pitchFamily="34" charset="0"/>
                <a:hlinkClick r:id="rId3"/>
              </a:rPr>
              <a:t>https://</a:t>
            </a:r>
            <a:r>
              <a:rPr lang="sl-SI" altLang="sl-SI" sz="2800" kern="0" dirty="0" smtClean="0">
                <a:solidFill>
                  <a:schemeClr val="tx1"/>
                </a:solidFill>
                <a:latin typeface="Candara" panose="020E0502030303020204" pitchFamily="34" charset="0"/>
                <a:hlinkClick r:id="rId3"/>
              </a:rPr>
              <a:t>www.youtube.com/watch?v=BMMUgK3hAfc</a:t>
            </a:r>
            <a:endParaRPr lang="sl-SI" altLang="sl-SI" sz="2800" kern="0" dirty="0" smtClean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algn="ctr" eaLnBrk="1" hangingPunct="1"/>
            <a:r>
              <a:rPr lang="az-Cyrl-AZ" sz="3600" kern="0" dirty="0" smtClean="0"/>
              <a:t/>
            </a:r>
            <a:br>
              <a:rPr lang="az-Cyrl-AZ" sz="3600" kern="0" dirty="0" smtClean="0"/>
            </a:br>
            <a:r>
              <a:rPr lang="sl-SI" altLang="sl-SI" sz="3600" kern="0" dirty="0" smtClean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sl-SI" altLang="sl-SI" sz="3600" kern="0" dirty="0" smtClean="0">
                <a:latin typeface="Candara" panose="020E0502030303020204" pitchFamily="34" charset="0"/>
              </a:rPr>
              <a:t/>
            </a:r>
            <a:br>
              <a:rPr lang="sl-SI" altLang="sl-SI" sz="3600" kern="0" dirty="0" smtClean="0">
                <a:latin typeface="Candara" panose="020E0502030303020204" pitchFamily="34" charset="0"/>
              </a:rPr>
            </a:br>
            <a:endParaRPr lang="sl-SI" altLang="sl-SI" sz="2800" b="0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73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0922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Založba </a:t>
            </a:r>
            <a:r>
              <a:rPr lang="sl-SI" altLang="sl-SI" b="0" dirty="0" err="1">
                <a:solidFill>
                  <a:srgbClr val="FF0000"/>
                </a:solidFill>
                <a:latin typeface="Candara" panose="020E0502030303020204" pitchFamily="34" charset="0"/>
              </a:rPr>
              <a:t>Malinc</a:t>
            </a:r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 – Bralno motivacijski projekti</a:t>
            </a: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45" y="126647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400" b="1" kern="0" dirty="0">
                <a:latin typeface="Candara" panose="020E0502030303020204" pitchFamily="34" charset="0"/>
              </a:rPr>
              <a:t>Praktično usposabljanje mentorjev in mentoric branja</a:t>
            </a:r>
          </a:p>
          <a:p>
            <a:pPr marL="0" indent="0" eaLnBrk="1" hangingPunct="1">
              <a:buNone/>
            </a:pPr>
            <a:r>
              <a:rPr lang="sl-SI" altLang="sl-SI" sz="2400" kern="0" dirty="0">
                <a:latin typeface="Candara" panose="020E0502030303020204" pitchFamily="34" charset="0"/>
              </a:rPr>
              <a:t>(2015 – 3 ure, 2016 – 3 ure, 2017 – 8 ur, 2018 – 4 ure)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V bralno motivacijskem projektu  LEO, LEO z učenci sodelujem že od leta 2015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Obisk španske pisateljice, večkratne literarne nagrajenke, </a:t>
            </a:r>
            <a:r>
              <a:rPr lang="sl-SI" altLang="sl-SI" sz="2400" kern="0" dirty="0" err="1">
                <a:latin typeface="Candara" panose="020E0502030303020204" pitchFamily="34" charset="0"/>
              </a:rPr>
              <a:t>Care</a:t>
            </a:r>
            <a:r>
              <a:rPr lang="sl-SI" altLang="sl-SI" sz="2400" kern="0" dirty="0">
                <a:latin typeface="Candara" panose="020E0502030303020204" pitchFamily="34" charset="0"/>
              </a:rPr>
              <a:t> Santos (marec 2016)</a:t>
            </a: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57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0922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b="0" dirty="0" err="1">
                <a:solidFill>
                  <a:srgbClr val="FF0000"/>
                </a:solidFill>
                <a:latin typeface="Candara" panose="020E0502030303020204" pitchFamily="34" charset="0"/>
              </a:rPr>
              <a:t>Montserrat</a:t>
            </a:r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sl-SI" altLang="sl-SI" b="0" dirty="0" err="1">
                <a:solidFill>
                  <a:srgbClr val="FF0000"/>
                </a:solidFill>
                <a:latin typeface="Candara" panose="020E0502030303020204" pitchFamily="34" charset="0"/>
              </a:rPr>
              <a:t>Sarto</a:t>
            </a:r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: </a:t>
            </a:r>
            <a:b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Strategije motiviranja za branje</a:t>
            </a: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66" y="1334687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kern="0" dirty="0">
                <a:latin typeface="Candara" panose="020E0502030303020204" pitchFamily="34" charset="0"/>
              </a:rPr>
              <a:t>V slovenskem prostoru jih razvija                                           </a:t>
            </a:r>
            <a:r>
              <a:rPr lang="sl-SI" altLang="sl-SI" b="1" kern="0" dirty="0">
                <a:latin typeface="Candara" panose="020E0502030303020204" pitchFamily="34" charset="0"/>
              </a:rPr>
              <a:t>dr. Barbara Pregelj</a:t>
            </a:r>
            <a:r>
              <a:rPr lang="sl-SI" altLang="sl-SI" kern="0" dirty="0">
                <a:latin typeface="Candara" panose="020E0502030303020204" pitchFamily="34" charset="0"/>
              </a:rPr>
              <a:t>, docentka za književnost na                 Fakulteti za humanistiko Univerze v Novi Gorici. </a:t>
            </a:r>
            <a:endParaRPr lang="ru-RU" altLang="sl-SI" sz="2800" kern="0" dirty="0">
              <a:latin typeface="Cambria" panose="02040503050406030204" pitchFamily="18" charset="0"/>
            </a:endParaRPr>
          </a:p>
          <a:p>
            <a:pPr marL="0" indent="0" eaLnBrk="1" hangingPunct="1">
              <a:buNone/>
            </a:pPr>
            <a:endParaRPr lang="sl-SI" altLang="sl-SI" sz="2800" kern="0" dirty="0">
              <a:latin typeface="Cambria" panose="02040503050406030204" pitchFamily="18" charset="0"/>
            </a:endParaRP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C1D58ED8-2AB1-42C8-AB51-95DF60834FF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701" y="87547"/>
            <a:ext cx="1361899" cy="188554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54BA0BD-1E69-49F5-AD25-D1F89BB2490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60" y="2950671"/>
            <a:ext cx="8880728" cy="2279634"/>
          </a:xfrm>
          <a:prstGeom prst="rect">
            <a:avLst/>
          </a:prstGeom>
        </p:spPr>
      </p:pic>
      <p:sp>
        <p:nvSpPr>
          <p:cNvPr id="10" name="Pravokotnik 9">
            <a:extLst>
              <a:ext uri="{FF2B5EF4-FFF2-40B4-BE49-F238E27FC236}">
                <a16:creationId xmlns:a16="http://schemas.microsoft.com/office/drawing/2014/main" id="{38DD9FCD-439F-46FC-862D-24C28ED791D4}"/>
              </a:ext>
            </a:extLst>
          </p:cNvPr>
          <p:cNvSpPr/>
          <p:nvPr/>
        </p:nvSpPr>
        <p:spPr>
          <a:xfrm>
            <a:off x="1259632" y="5283871"/>
            <a:ext cx="4403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hlinkClick r:id="rId5"/>
              </a:rPr>
              <a:t>https://www.malinc.si/sl/leo-leo/leo-leo-2/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875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0922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b="0" dirty="0" err="1">
                <a:solidFill>
                  <a:srgbClr val="FF0000"/>
                </a:solidFill>
                <a:latin typeface="Candara" panose="020E0502030303020204" pitchFamily="34" charset="0"/>
              </a:rPr>
              <a:t>Montserrat</a:t>
            </a:r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sl-SI" altLang="sl-SI" b="0" dirty="0" err="1">
                <a:solidFill>
                  <a:srgbClr val="FF0000"/>
                </a:solidFill>
                <a:latin typeface="Candara" panose="020E0502030303020204" pitchFamily="34" charset="0"/>
              </a:rPr>
              <a:t>Sarto</a:t>
            </a:r>
            <a: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  <a:t>: </a:t>
            </a:r>
            <a:br>
              <a:rPr lang="sl-SI" altLang="sl-SI" b="0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Strategije motiviranja za branje</a:t>
            </a: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66" y="1334687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kern="0" dirty="0" smtClean="0">
                <a:latin typeface="Candara" panose="020E0502030303020204" pitchFamily="34" charset="0"/>
              </a:rPr>
              <a:t>„Izvedba strategije je zavestno delovanje, katerega namen je vzpostavljanje čustvene in intelektualne vezi s konkretno knjigo ter spodbujanje dolgotrajnega pozitivnega odnosa do knjig.“ (Carmen </a:t>
            </a:r>
            <a:r>
              <a:rPr lang="sl-SI" altLang="sl-SI" kern="0" dirty="0" err="1" smtClean="0">
                <a:latin typeface="Candara" panose="020E0502030303020204" pitchFamily="34" charset="0"/>
              </a:rPr>
              <a:t>Olivares</a:t>
            </a:r>
            <a:r>
              <a:rPr lang="sl-SI" altLang="sl-SI" kern="0" dirty="0" smtClean="0">
                <a:latin typeface="Candara" panose="020E0502030303020204" pitchFamily="34" charset="0"/>
              </a:rPr>
              <a:t>)</a:t>
            </a:r>
            <a:endParaRPr lang="ru-RU" altLang="sl-SI" sz="2800" kern="0" dirty="0">
              <a:latin typeface="Cambria" panose="02040503050406030204" pitchFamily="18" charset="0"/>
            </a:endParaRPr>
          </a:p>
          <a:p>
            <a:pPr marL="0" indent="0" eaLnBrk="1" hangingPunct="1">
              <a:buNone/>
            </a:pPr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531" y="-15697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88" y="98072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Strategija MIDVA SVA SKUPAJ</a:t>
            </a:r>
            <a:b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Пушкин: Я ПОМНЮ ЧУДНОЕ МГНОВЕНЬЕ</a:t>
            </a:r>
            <a:r>
              <a:rPr lang="ru-RU" dirty="0"/>
              <a:t/>
            </a:r>
            <a:br>
              <a:rPr lang="ru-RU" dirty="0"/>
            </a:br>
            <a:r>
              <a:rPr lang="sl-SI" dirty="0"/>
              <a:t/>
            </a:r>
            <a:br>
              <a:rPr lang="sl-SI" dirty="0"/>
            </a:b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48" y="14731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Za prvo branje poezije</a:t>
            </a:r>
          </a:p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Parno število udeležencev</a:t>
            </a:r>
          </a:p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Kartončke, na katerih napišemo pesem z enim pobeglim verzom</a:t>
            </a:r>
          </a:p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Kartončke s pobeglim verzom</a:t>
            </a: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90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531" y="-15697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88" y="898663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Strategija </a:t>
            </a:r>
            <a:r>
              <a:rPr lang="sl-SI" dirty="0" smtClean="0">
                <a:solidFill>
                  <a:srgbClr val="FF0000"/>
                </a:solidFill>
                <a:latin typeface="Candara" panose="020E0502030303020204" pitchFamily="34" charset="0"/>
              </a:rPr>
              <a:t>MOTITE SE (</a:t>
            </a:r>
            <a:r>
              <a:rPr lang="az-Cyrl-AZ" dirty="0" smtClean="0">
                <a:solidFill>
                  <a:srgbClr val="FF0000"/>
                </a:solidFill>
                <a:latin typeface="Candara" panose="020E0502030303020204" pitchFamily="34" charset="0"/>
              </a:rPr>
              <a:t>Вы</a:t>
            </a:r>
            <a:r>
              <a:rPr lang="sl-SI" dirty="0" smtClean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az-Cyrl-AZ" dirty="0" smtClean="0">
                <a:solidFill>
                  <a:srgbClr val="FF0000"/>
                </a:solidFill>
                <a:latin typeface="Candara" panose="020E0502030303020204" pitchFamily="34" charset="0"/>
              </a:rPr>
              <a:t>ошибаетесь</a:t>
            </a:r>
            <a:r>
              <a:rPr lang="sl-SI" dirty="0" smtClean="0">
                <a:solidFill>
                  <a:srgbClr val="FF0000"/>
                </a:solidFill>
                <a:latin typeface="Candara" panose="020E0502030303020204" pitchFamily="34" charset="0"/>
              </a:rPr>
              <a:t>!)</a:t>
            </a:r>
            <a: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Лермонтов: ПАРУС </a:t>
            </a:r>
            <a:r>
              <a:rPr lang="ru-RU" dirty="0"/>
              <a:t/>
            </a:r>
            <a:br>
              <a:rPr lang="ru-RU" dirty="0"/>
            </a:br>
            <a:r>
              <a:rPr lang="sl-SI" dirty="0"/>
              <a:t/>
            </a:r>
            <a:br>
              <a:rPr lang="sl-SI" dirty="0"/>
            </a:b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0849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sz="2800" kern="0" dirty="0">
                <a:latin typeface="Candara" panose="020E0502030303020204" pitchFamily="34" charset="0"/>
              </a:rPr>
              <a:t>Utrjevanje poslušanja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sz="2800" kern="0" dirty="0">
                <a:latin typeface="Candara" panose="020E0502030303020204" pitchFamily="34" charset="0"/>
              </a:rPr>
              <a:t>Besedilo pesmi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sz="2800" kern="0" dirty="0">
                <a:latin typeface="Candara" panose="020E0502030303020204" pitchFamily="34" charset="0"/>
              </a:rPr>
              <a:t>Besedilo z zamenjanimi besedami</a:t>
            </a: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6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531" y="-15697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88" y="898663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Strategija SKUPAJ BOMO SESTAVILI PESEM</a:t>
            </a:r>
            <a:b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Ахматова: ПЕСНЯ ПОСЛЕДНЕЙ ВСТРЕЧИ</a:t>
            </a:r>
            <a:r>
              <a:rPr lang="ru-RU" dirty="0"/>
              <a:t/>
            </a:r>
            <a:br>
              <a:rPr lang="ru-RU" dirty="0"/>
            </a:br>
            <a:r>
              <a:rPr lang="sl-SI" dirty="0"/>
              <a:t/>
            </a:r>
            <a:br>
              <a:rPr lang="sl-SI" dirty="0"/>
            </a:b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489" y="1062793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2B6A35-1E10-457A-BFC3-F0CB62CCD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14" y="134919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sz="2800" kern="0" dirty="0">
                <a:latin typeface="Candara" panose="020E0502030303020204" pitchFamily="34" charset="0"/>
              </a:rPr>
              <a:t>Utrjevanje kratkoročnega spomina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sz="2800" kern="0" dirty="0">
                <a:latin typeface="Candara" panose="020E0502030303020204" pitchFamily="34" charset="0"/>
              </a:rPr>
              <a:t>Kartoni z verzi iz pesmi</a:t>
            </a:r>
          </a:p>
          <a:p>
            <a:pPr marL="0" indent="0" eaLnBrk="1" hangingPunct="1"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5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782CD779-BCB2-4D18-BBB9-2C1CFF16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531" y="-15697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88" y="1124744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  <a:t>Strategija UGANI NASLOV IN AVTORJA</a:t>
            </a:r>
            <a:br>
              <a:rPr 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Пушкин: ЦВЕТОК, Лермонтов: СОН, Ахматова: СМЯТЕНИЕ</a:t>
            </a:r>
            <a:r>
              <a:rPr lang="ru-RU" dirty="0"/>
              <a:t/>
            </a:r>
            <a:br>
              <a:rPr lang="ru-RU" dirty="0"/>
            </a:br>
            <a:r>
              <a:rPr lang="sl-SI" dirty="0"/>
              <a:t/>
            </a:r>
            <a:br>
              <a:rPr lang="sl-SI" dirty="0"/>
            </a:br>
            <a: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/>
            </a:r>
            <a:br>
              <a:rPr lang="sl-SI" altLang="sl-SI" sz="28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08565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Razvijanje občutka za poezijo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Kartončki z naslovi in avtorjem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Učenci uganjujejo naslov pesmi in avtorja</a:t>
            </a: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0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B09294F-54D5-4C97-B230-DE8673680D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7871" y="785739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Jezikovne igre, ki spodbujajo KINESTETIČNI TIP UČENJA (KINESTETIČNI UČNI STIL)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777" y="1169963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65" y="1743422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400" kern="0" dirty="0">
                <a:latin typeface="Candara" panose="020E0502030303020204" pitchFamily="34" charset="0"/>
              </a:rPr>
              <a:t>Igre naj vključujejo: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gibanje 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predmete (mehke žogice in drugo) za dotikanje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post-it lističe ali kartončke</a:t>
            </a:r>
          </a:p>
          <a:p>
            <a:pPr marL="0" indent="0" eaLnBrk="1" hangingPunct="1">
              <a:buNone/>
            </a:pPr>
            <a:r>
              <a:rPr lang="sl-SI" altLang="sl-SI" sz="2400" kern="0" dirty="0">
                <a:latin typeface="Candara" panose="020E0502030303020204" pitchFamily="34" charset="0"/>
              </a:rPr>
              <a:t>Igre uporabimo za: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uvodno motivacijo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utrjevanje (besedišča ali slovničnih oblik)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zabavno preživljanje „neproduktivnih ur“ (zadnje ure pred koncem tedna ali počitnicami)</a:t>
            </a:r>
          </a:p>
          <a:p>
            <a:pPr marL="0" indent="0" eaLnBrk="1" hangingPunct="1">
              <a:buNone/>
            </a:pPr>
            <a:endParaRPr lang="sl-SI" altLang="sl-SI" sz="2800" kern="0" dirty="0">
              <a:latin typeface="Cambria" panose="02040503050406030204" pitchFamily="18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633C2456-8DFF-4908-B876-94778459EE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155" y="448431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Igra </a:t>
            </a:r>
            <a:r>
              <a:rPr lang="ru-RU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Давайте познакомимся</a:t>
            </a: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!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94" y="8283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NAMEN IGRE: </a:t>
            </a:r>
            <a:r>
              <a:rPr lang="sl-SI" altLang="sl-SI" sz="2000" b="1" kern="0" dirty="0">
                <a:highlight>
                  <a:srgbClr val="00FFFF"/>
                </a:highlight>
                <a:latin typeface="Candara" panose="020E0502030303020204" pitchFamily="34" charset="0"/>
              </a:rPr>
              <a:t>utrjevanje vprašanj</a:t>
            </a:r>
            <a:endParaRPr lang="sl-SI" altLang="sl-SI" sz="2000" kern="0" dirty="0">
              <a:highlight>
                <a:srgbClr val="00FFFF"/>
              </a:highlight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NAČIN IGRE: </a:t>
            </a:r>
            <a:r>
              <a:rPr lang="sl-SI" altLang="sl-SI" sz="2000" b="1" kern="0" dirty="0">
                <a:latin typeface="Candara" panose="020E0502030303020204" pitchFamily="34" charset="0"/>
              </a:rPr>
              <a:t>individualno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ČAS TRAJANJA: </a:t>
            </a:r>
            <a:r>
              <a:rPr lang="sl-SI" altLang="sl-SI" sz="2000" b="1" kern="0" dirty="0">
                <a:latin typeface="Candara" panose="020E0502030303020204" pitchFamily="34" charset="0"/>
              </a:rPr>
              <a:t>10 minut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PRIPOMOČKI: </a:t>
            </a:r>
            <a:r>
              <a:rPr lang="sl-SI" altLang="sl-SI" sz="2000" b="1" kern="0" dirty="0">
                <a:highlight>
                  <a:srgbClr val="FFFF00"/>
                </a:highlight>
                <a:latin typeface="Candara" panose="020E0502030303020204" pitchFamily="34" charset="0"/>
              </a:rPr>
              <a:t>mehka žogica (napihljiv globus)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PRAVILO: </a:t>
            </a:r>
            <a:r>
              <a:rPr lang="sl-SI" altLang="sl-SI" sz="2000" b="1" kern="0" dirty="0">
                <a:latin typeface="Candara" panose="020E0502030303020204" pitchFamily="34" charset="0"/>
              </a:rPr>
              <a:t>Učitelj vrže žogico učencu in ga vpraša (</a:t>
            </a:r>
            <a:r>
              <a:rPr lang="ru-RU" altLang="sl-SI" sz="2000" b="1" i="1" kern="0" dirty="0">
                <a:latin typeface="Candara" panose="020E0502030303020204" pitchFamily="34" charset="0"/>
              </a:rPr>
              <a:t>Какой твой самый любимый цвет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?, ….</a:t>
            </a:r>
            <a:r>
              <a:rPr lang="sl-SI" altLang="sl-SI" sz="2000" b="1" kern="0" dirty="0">
                <a:latin typeface="Candara" panose="020E0502030303020204" pitchFamily="34" charset="0"/>
              </a:rPr>
              <a:t>). Ko učenec odgovori, zastavi novo vprašanje drugemu učencu. Vprašanja so lahko napisana na tabli (digitalni tabli). </a:t>
            </a:r>
            <a:endParaRPr lang="sl-SI" altLang="sl-SI" sz="20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TEŽAVE: </a:t>
            </a:r>
            <a:r>
              <a:rPr lang="sl-SI" altLang="sl-SI" sz="2000" b="1" kern="0" dirty="0">
                <a:latin typeface="Candara" panose="020E0502030303020204" pitchFamily="34" charset="0"/>
              </a:rPr>
              <a:t>Pazimo, da učenci ne vržejo žogice sosedu, ampak na drugo stran razreda. Učitelj je pozoren, da vsi učenci pridejo na vrsto. Zadnji učenec vpraša učitelja.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NADGRADNJA: </a:t>
            </a:r>
            <a:r>
              <a:rPr lang="sl-SI" altLang="sl-SI" sz="2000" b="1" kern="0" dirty="0">
                <a:latin typeface="Candara" panose="020E0502030303020204" pitchFamily="34" charset="0"/>
              </a:rPr>
              <a:t>Z metanjem žogice lahko utrjujemo tudi besedišče (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npr. </a:t>
            </a:r>
            <a:r>
              <a:rPr lang="ru-RU" altLang="sl-SI" sz="2000" b="1" i="1" kern="0" dirty="0">
                <a:latin typeface="Candara" panose="020E0502030303020204" pitchFamily="34" charset="0"/>
              </a:rPr>
              <a:t>ЕДА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 – </a:t>
            </a:r>
            <a:r>
              <a:rPr lang="ru-RU" altLang="sl-SI" sz="2000" b="1" i="1" kern="0" dirty="0">
                <a:latin typeface="Candara" panose="020E0502030303020204" pitchFamily="34" charset="0"/>
              </a:rPr>
              <a:t>мороженое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, </a:t>
            </a:r>
            <a:r>
              <a:rPr lang="ru-RU" altLang="sl-SI" sz="2000" b="1" i="1" kern="0" dirty="0">
                <a:latin typeface="Candara" panose="020E0502030303020204" pitchFamily="34" charset="0"/>
              </a:rPr>
              <a:t>ДНИ НЕДЕЛИ 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– </a:t>
            </a:r>
            <a:r>
              <a:rPr lang="ru-RU" altLang="sl-SI" sz="2000" b="1" i="1" kern="0" dirty="0">
                <a:latin typeface="Candara" panose="020E0502030303020204" pitchFamily="34" charset="0"/>
              </a:rPr>
              <a:t>понедельник</a:t>
            </a:r>
            <a:r>
              <a:rPr lang="sl-SI" altLang="sl-SI" sz="2000" b="1" i="1" kern="0" dirty="0">
                <a:latin typeface="Candara" panose="020E0502030303020204" pitchFamily="34" charset="0"/>
              </a:rPr>
              <a:t>, …</a:t>
            </a:r>
            <a:r>
              <a:rPr lang="sl-SI" altLang="sl-SI" sz="2000" b="1" kern="0" dirty="0">
                <a:latin typeface="Candara" panose="020E0502030303020204" pitchFamily="34" charset="0"/>
              </a:rPr>
              <a:t>)</a:t>
            </a:r>
            <a:endParaRPr lang="sl-SI" altLang="sl-SI" sz="1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9F2F290E-8ECB-4185-BB78-6214E81D60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7183" y="-19050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rgbClr val="FF0000"/>
                </a:solidFill>
                <a:latin typeface="Candara" panose="020E0502030303020204" pitchFamily="34" charset="0"/>
              </a:rPr>
              <a:t>Program srečanja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89EE7F9E-686E-4D08-B2AD-2A3B552A50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3407" y="1246107"/>
            <a:ext cx="9252845" cy="3767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450BDC87-1CFA-4D49-BC1E-6DC3BCF7B1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0206" y="857836"/>
            <a:ext cx="8686800" cy="11430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Igra </a:t>
            </a:r>
            <a:r>
              <a:rPr lang="ru-RU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У МЕНЯ ЕСТЬ</a:t>
            </a: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/ </a:t>
            </a:r>
            <a:r>
              <a:rPr lang="ru-RU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У МЕНЯ НЕТ</a:t>
            </a: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1200" b="0" dirty="0">
                <a:latin typeface="Candara" panose="020E0502030303020204" pitchFamily="34" charset="0"/>
              </a:rPr>
              <a:t>Prirejeno po TOP 20 ESL </a:t>
            </a:r>
            <a:r>
              <a:rPr lang="sl-SI" altLang="sl-SI" sz="1200" b="0" dirty="0" err="1">
                <a:latin typeface="Candara" panose="020E0502030303020204" pitchFamily="34" charset="0"/>
              </a:rPr>
              <a:t>games</a:t>
            </a:r>
            <a:r>
              <a:rPr lang="sl-SI" altLang="sl-SI" sz="1200" b="0" dirty="0">
                <a:latin typeface="Candara" panose="020E0502030303020204" pitchFamily="34" charset="0"/>
              </a:rPr>
              <a:t> to </a:t>
            </a:r>
            <a:r>
              <a:rPr lang="sl-SI" altLang="sl-SI" sz="1200" b="0" dirty="0" err="1">
                <a:latin typeface="Candara" panose="020E0502030303020204" pitchFamily="34" charset="0"/>
              </a:rPr>
              <a:t>get</a:t>
            </a:r>
            <a:r>
              <a:rPr lang="sl-SI" altLang="sl-SI" sz="1200" b="0" dirty="0">
                <a:latin typeface="Candara" panose="020E0502030303020204" pitchFamily="34" charset="0"/>
              </a:rPr>
              <a:t> your </a:t>
            </a:r>
            <a:r>
              <a:rPr lang="sl-SI" altLang="sl-SI" sz="1200" b="0" dirty="0" err="1">
                <a:latin typeface="Candara" panose="020E0502030303020204" pitchFamily="34" charset="0"/>
              </a:rPr>
              <a:t>students</a:t>
            </a:r>
            <a:r>
              <a:rPr lang="sl-SI" altLang="sl-SI" sz="1200" b="0" dirty="0">
                <a:latin typeface="Candara" panose="020E0502030303020204" pitchFamily="34" charset="0"/>
              </a:rPr>
              <a:t> </a:t>
            </a:r>
            <a:r>
              <a:rPr lang="sl-SI" altLang="sl-SI" sz="1200" b="0" dirty="0" err="1">
                <a:latin typeface="Candara" panose="020E0502030303020204" pitchFamily="34" charset="0"/>
              </a:rPr>
              <a:t>talking</a:t>
            </a:r>
            <a:r>
              <a:rPr lang="sl-SI" altLang="sl-SI" sz="1200" b="0" dirty="0">
                <a:latin typeface="Candara" panose="020E0502030303020204" pitchFamily="34" charset="0"/>
              </a:rPr>
              <a:t>:</a:t>
            </a:r>
            <a:br>
              <a:rPr lang="sl-SI" altLang="sl-SI" sz="1200" b="0" dirty="0">
                <a:latin typeface="Candara" panose="020E0502030303020204" pitchFamily="34" charset="0"/>
              </a:rPr>
            </a:br>
            <a:r>
              <a:rPr lang="sl-SI" altLang="sl-SI" sz="1200" b="0" dirty="0">
                <a:latin typeface="Candara" panose="020E0502030303020204" pitchFamily="34" charset="0"/>
              </a:rPr>
              <a:t>https://www.youtube.com/watch?v=pzX1j3h7X4k&amp;list=PLTb-TnJh-szk63iAL-jYHkttK4aKDnI3z </a:t>
            </a:r>
            <a:r>
              <a:rPr lang="sl-SI" altLang="sl-SI" dirty="0">
                <a:latin typeface="Candara" panose="020E0502030303020204" pitchFamily="34" charset="0"/>
              </a:rPr>
              <a:t/>
            </a:r>
            <a:br>
              <a:rPr lang="sl-SI" altLang="sl-SI" dirty="0"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30" y="674757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54" y="1096764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NAMEN IGRE: </a:t>
            </a:r>
            <a:r>
              <a:rPr lang="sl-SI" altLang="sl-SI" sz="2000" b="1" kern="0" dirty="0">
                <a:highlight>
                  <a:srgbClr val="00FFFF"/>
                </a:highlight>
                <a:latin typeface="Candara" panose="020E0502030303020204" pitchFamily="34" charset="0"/>
              </a:rPr>
              <a:t>uvajanje nove slovnične teme </a:t>
            </a:r>
            <a:r>
              <a:rPr lang="sl-SI" altLang="sl-SI" sz="2000" kern="0" dirty="0" smtClean="0">
                <a:highlight>
                  <a:srgbClr val="00FFFF"/>
                </a:highlight>
                <a:latin typeface="Candara" panose="020E0502030303020204" pitchFamily="34" charset="0"/>
              </a:rPr>
              <a:t>ali </a:t>
            </a:r>
            <a:r>
              <a:rPr lang="sl-SI" altLang="sl-SI" sz="2000" b="1" kern="0" dirty="0">
                <a:highlight>
                  <a:srgbClr val="00FFFF"/>
                </a:highlight>
                <a:latin typeface="Candara" panose="020E0502030303020204" pitchFamily="34" charset="0"/>
              </a:rPr>
              <a:t>besedišča</a:t>
            </a:r>
            <a:r>
              <a:rPr lang="sl-SI" altLang="sl-SI" sz="2000" kern="0" dirty="0">
                <a:highlight>
                  <a:srgbClr val="00FFFF"/>
                </a:highlight>
                <a:latin typeface="Candara" panose="020E0502030303020204" pitchFamily="34" charset="0"/>
              </a:rPr>
              <a:t> </a:t>
            </a:r>
            <a:endParaRPr lang="sl-SI" altLang="sl-SI" sz="2000" kern="0" dirty="0" smtClean="0">
              <a:highlight>
                <a:srgbClr val="00FFFF"/>
              </a:highlight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000" kern="0" dirty="0" smtClean="0">
                <a:latin typeface="Candara" panose="020E0502030303020204" pitchFamily="34" charset="0"/>
              </a:rPr>
              <a:t>NAČIN </a:t>
            </a:r>
            <a:r>
              <a:rPr lang="sl-SI" altLang="sl-SI" sz="2000" kern="0" dirty="0">
                <a:latin typeface="Candara" panose="020E0502030303020204" pitchFamily="34" charset="0"/>
              </a:rPr>
              <a:t>IGRE: </a:t>
            </a:r>
            <a:r>
              <a:rPr lang="sl-SI" altLang="sl-SI" sz="2000" b="1" kern="0" dirty="0">
                <a:latin typeface="Candara" panose="020E0502030303020204" pitchFamily="34" charset="0"/>
              </a:rPr>
              <a:t>skupinsko in v parih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ČAS TRAJANJA: </a:t>
            </a:r>
            <a:r>
              <a:rPr lang="sl-SI" altLang="sl-SI" sz="2000" b="1" kern="0" dirty="0">
                <a:latin typeface="Candara" panose="020E0502030303020204" pitchFamily="34" charset="0"/>
              </a:rPr>
              <a:t>10 minut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PRIPOMOČKI: </a:t>
            </a:r>
            <a:r>
              <a:rPr lang="sl-SI" altLang="sl-SI" sz="2000" b="1" kern="0" dirty="0">
                <a:highlight>
                  <a:srgbClr val="FFFF00"/>
                </a:highlight>
                <a:latin typeface="Candara" panose="020E0502030303020204" pitchFamily="34" charset="0"/>
              </a:rPr>
              <a:t>fotografije ali slike</a:t>
            </a:r>
            <a:r>
              <a:rPr lang="sl-SI" altLang="sl-SI" sz="2000" b="1" kern="0" dirty="0">
                <a:latin typeface="Candara" panose="020E0502030303020204" pitchFamily="34" charset="0"/>
              </a:rPr>
              <a:t> (npr. hrana, živali, šport, prostočasnih aktivnosti, ipd.)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IZVEDBA: </a:t>
            </a:r>
            <a:r>
              <a:rPr lang="sl-SI" altLang="sl-SI" sz="1800" kern="0" dirty="0">
                <a:latin typeface="Candara" panose="020E0502030303020204" pitchFamily="34" charset="0"/>
              </a:rPr>
              <a:t>Na levo stran table napišemo </a:t>
            </a:r>
            <a:r>
              <a:rPr lang="ru-RU" altLang="sl-SI" sz="1800" kern="0" dirty="0">
                <a:latin typeface="Candara" panose="020E0502030303020204" pitchFamily="34" charset="0"/>
              </a:rPr>
              <a:t>МНЕ НРАВИТСЯ</a:t>
            </a:r>
            <a:r>
              <a:rPr lang="sl-SI" altLang="sl-SI" sz="1800" kern="0" dirty="0">
                <a:latin typeface="Candara" panose="020E0502030303020204" pitchFamily="34" charset="0"/>
              </a:rPr>
              <a:t>. na desno pa </a:t>
            </a:r>
            <a:r>
              <a:rPr lang="ru-RU" altLang="sl-SI" sz="1800" kern="0" dirty="0">
                <a:latin typeface="Candara" panose="020E0502030303020204" pitchFamily="34" charset="0"/>
              </a:rPr>
              <a:t>МНЕ НЕ НРАВИТСЯ</a:t>
            </a:r>
            <a:r>
              <a:rPr lang="sl-SI" altLang="sl-SI" sz="1800" kern="0" dirty="0">
                <a:latin typeface="Candara" panose="020E0502030303020204" pitchFamily="34" charset="0"/>
              </a:rPr>
              <a:t>. Učence pozoveš, da se pred tablo postavijo v dve koloni. Prvim dvema učencema v koloni  pokažemo sliko in vprašamo</a:t>
            </a:r>
            <a:r>
              <a:rPr lang="sl-SI" altLang="sl-SI" sz="1800" b="1" kern="0" dirty="0">
                <a:latin typeface="Candara" panose="020E0502030303020204" pitchFamily="34" charset="0"/>
              </a:rPr>
              <a:t> </a:t>
            </a:r>
            <a:r>
              <a:rPr lang="ru-RU" altLang="sl-SI" sz="1800" b="1" i="1" kern="0" dirty="0">
                <a:latin typeface="Candara" panose="020E0502030303020204" pitchFamily="34" charset="0"/>
              </a:rPr>
              <a:t>Тебе нравятся шахматы? </a:t>
            </a:r>
            <a:r>
              <a:rPr lang="sl-SI" altLang="sl-SI" sz="1800" kern="0" dirty="0">
                <a:latin typeface="Candara" panose="020E0502030303020204" pitchFamily="34" charset="0"/>
              </a:rPr>
              <a:t>Učenca se postavita na tisto stran table, glede na to, ali jima je šah všeč ali ne. </a:t>
            </a:r>
            <a:endParaRPr lang="sl-SI" altLang="sl-SI" sz="16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TEŽAVE: </a:t>
            </a:r>
            <a:r>
              <a:rPr lang="sl-SI" altLang="sl-SI" sz="2000" b="1" kern="0" dirty="0">
                <a:latin typeface="Candara" panose="020E0502030303020204" pitchFamily="34" charset="0"/>
              </a:rPr>
              <a:t>Če je število učencev veliko, lahko pride do nemira v kolonah.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NADGRADNJA: </a:t>
            </a:r>
            <a:r>
              <a:rPr lang="sl-SI" altLang="sl-SI" sz="2000" b="1" kern="0" dirty="0">
                <a:latin typeface="Candara" panose="020E0502030303020204" pitchFamily="34" charset="0"/>
              </a:rPr>
              <a:t>Podoben koncept lahko uporabimo tudi za utrjevanje drugih oblik</a:t>
            </a: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4CF17EE6-BC9F-4A69-A098-E2A9119B14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062" y="82832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Igra </a:t>
            </a:r>
            <a:r>
              <a:rPr lang="ru-RU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ИГРА ПЛАТОК</a:t>
            </a: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1200" b="0" dirty="0">
                <a:latin typeface="Candara" panose="020E0502030303020204" pitchFamily="34" charset="0"/>
              </a:rPr>
              <a:t>Prirejeno po igri El JUEGO DEL PANUELO: https://www.youtube.com/watch?v=YqSD4MDaN4E</a:t>
            </a:r>
            <a:r>
              <a:rPr lang="sl-SI" altLang="sl-SI" sz="1400" b="0" u="sng" dirty="0">
                <a:latin typeface="Candara" panose="020E0502030303020204" pitchFamily="34" charset="0"/>
              </a:rPr>
              <a:t/>
            </a:r>
            <a:br>
              <a:rPr lang="sl-SI" altLang="sl-SI" sz="1400" b="0" u="sng" dirty="0"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13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NAMEN IGRE: </a:t>
            </a:r>
            <a:r>
              <a:rPr lang="sl-SI" altLang="sl-SI" sz="1800" b="1" kern="0" dirty="0">
                <a:highlight>
                  <a:srgbClr val="00FFFF"/>
                </a:highlight>
                <a:latin typeface="Candara" panose="020E0502030303020204" pitchFamily="34" charset="0"/>
              </a:rPr>
              <a:t>utrjevanje slovničnih struktur </a:t>
            </a:r>
            <a:r>
              <a:rPr lang="sl-SI" altLang="sl-SI" sz="1800" b="1" kern="0" dirty="0">
                <a:latin typeface="Candara" panose="020E0502030303020204" pitchFamily="34" charset="0"/>
              </a:rPr>
              <a:t>(oblike sedanjika</a:t>
            </a:r>
            <a:r>
              <a:rPr lang="ru-RU" altLang="sl-SI" sz="1800" b="1" kern="0" dirty="0">
                <a:latin typeface="Candara" panose="020E0502030303020204" pitchFamily="34" charset="0"/>
              </a:rPr>
              <a:t> </a:t>
            </a:r>
            <a:r>
              <a:rPr lang="sl-SI" altLang="sl-SI" sz="1800" b="1" kern="0" dirty="0">
                <a:latin typeface="Candara" panose="020E0502030303020204" pitchFamily="34" charset="0"/>
              </a:rPr>
              <a:t>)</a:t>
            </a:r>
            <a:r>
              <a:rPr lang="sl-SI" altLang="sl-SI" sz="1800" kern="0" dirty="0">
                <a:latin typeface="Candara" panose="020E0502030303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NAČIN IGRE: </a:t>
            </a:r>
            <a:r>
              <a:rPr lang="sl-SI" altLang="sl-SI" sz="1800" b="1" kern="0" dirty="0">
                <a:latin typeface="Candara" panose="020E0502030303020204" pitchFamily="34" charset="0"/>
              </a:rPr>
              <a:t>skupinsko in posamezno</a:t>
            </a:r>
            <a:endParaRPr lang="sl-SI" altLang="sl-SI" sz="1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ČAS TRAJANJA: </a:t>
            </a:r>
            <a:r>
              <a:rPr lang="sl-SI" altLang="sl-SI" sz="1800" b="1" kern="0" dirty="0">
                <a:latin typeface="Candara" panose="020E0502030303020204" pitchFamily="34" charset="0"/>
              </a:rPr>
              <a:t>15 minut </a:t>
            </a: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PRIPOMOČKI: </a:t>
            </a:r>
            <a:r>
              <a:rPr lang="sl-SI" altLang="sl-SI" sz="1800" b="1" kern="0" dirty="0">
                <a:latin typeface="Candara" panose="020E0502030303020204" pitchFamily="34" charset="0"/>
              </a:rPr>
              <a:t>večji prostor, kartončki z osebnimi zaimki in glagoli v nedoločniku</a:t>
            </a: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PRAVILO: </a:t>
            </a:r>
            <a:r>
              <a:rPr lang="sl-SI" altLang="sl-SI" sz="1800" b="1" kern="0" dirty="0">
                <a:latin typeface="Candara" panose="020E0502030303020204" pitchFamily="34" charset="0"/>
              </a:rPr>
              <a:t>Učence razdelimo v dve ekipi z enakim številom članov. Imena ekip napišemo na tablo. Ena ekipa si razdeli kartončke z nedoločniki, druga ekipa pa kartončke z osebnimi zaimki. Učitelj stoji na sredini kroga, ki ga okoli njega naredijo učenci, govori sedanjiške oblike, npr. </a:t>
            </a:r>
            <a:r>
              <a:rPr lang="ru-RU" altLang="sl-SI" sz="1800" b="1" kern="0" dirty="0">
                <a:latin typeface="Candara" panose="020E0502030303020204" pitchFamily="34" charset="0"/>
              </a:rPr>
              <a:t>ГОВОРЮ</a:t>
            </a:r>
            <a:r>
              <a:rPr lang="sl-SI" altLang="sl-SI" sz="1800" b="1" kern="0" dirty="0">
                <a:latin typeface="Candara" panose="020E0502030303020204" pitchFamily="34" charset="0"/>
              </a:rPr>
              <a:t>,  in vrže robec. Učenca, ki imata nedoločnik </a:t>
            </a:r>
            <a:r>
              <a:rPr lang="ru-RU" altLang="sl-SI" sz="1800" b="1" i="1" kern="0" dirty="0">
                <a:latin typeface="Candara" panose="020E0502030303020204" pitchFamily="34" charset="0"/>
              </a:rPr>
              <a:t>ГОВОРИТЬ</a:t>
            </a:r>
            <a:r>
              <a:rPr lang="sl-SI" altLang="sl-SI" sz="1800" b="1" kern="0" dirty="0">
                <a:latin typeface="Candara" panose="020E0502030303020204" pitchFamily="34" charset="0"/>
              </a:rPr>
              <a:t> in osebni zaimek </a:t>
            </a:r>
            <a:r>
              <a:rPr lang="ru-RU" altLang="sl-SI" sz="1800" b="1" i="1" kern="0" dirty="0">
                <a:latin typeface="Candara" panose="020E0502030303020204" pitchFamily="34" charset="0"/>
              </a:rPr>
              <a:t>Я</a:t>
            </a:r>
            <a:r>
              <a:rPr lang="sl-SI" altLang="sl-SI" sz="1800" b="1" kern="0" dirty="0">
                <a:latin typeface="Candara" panose="020E0502030303020204" pitchFamily="34" charset="0"/>
              </a:rPr>
              <a:t> tečeta do robca. Tisti, ki ga prvi ujame, dobi točko za svojo ekipo.  Zmaga ekipa, ki je dosegla največ točk. </a:t>
            </a:r>
            <a:endParaRPr lang="sl-SI" altLang="sl-SI" sz="1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TEŽAVE: </a:t>
            </a:r>
            <a:r>
              <a:rPr lang="sl-SI" altLang="sl-SI" sz="1800" b="1" kern="0" dirty="0">
                <a:latin typeface="Candara" panose="020E0502030303020204" pitchFamily="34" charset="0"/>
              </a:rPr>
              <a:t>Pazimo, da so vsi učenci enako oddaljeni od kroga. Igra je uspešna, kadar je v razredu večje število učencev (vsaj 10). Po nekaj krogih si skupine zamenjajo kartončke, saj je veliko lažje prepoznati nedoločnik kot osebni zaimek. </a:t>
            </a: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NAGRADA: </a:t>
            </a:r>
            <a:r>
              <a:rPr lang="sl-SI" altLang="sl-SI" sz="1800" b="1" kern="0" dirty="0">
                <a:latin typeface="Candara" panose="020E0502030303020204" pitchFamily="34" charset="0"/>
              </a:rPr>
              <a:t>nalepke, sladkarije, ipd. </a:t>
            </a:r>
            <a:r>
              <a:rPr lang="sl-SI" altLang="sl-SI" sz="1800" kern="0" dirty="0">
                <a:latin typeface="Candara" panose="020E0502030303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sl-SI" altLang="sl-SI" sz="1800" kern="0" dirty="0">
                <a:latin typeface="Candara" panose="020E0502030303020204" pitchFamily="34" charset="0"/>
              </a:rPr>
              <a:t>NADGRADNJA: </a:t>
            </a:r>
            <a:r>
              <a:rPr lang="sl-SI" altLang="sl-SI" sz="1800" b="1" kern="0" dirty="0">
                <a:latin typeface="Candara" panose="020E0502030303020204" pitchFamily="34" charset="0"/>
              </a:rPr>
              <a:t>na podoben način lahko utrjujemo katerokoli glagolsko obliko.</a:t>
            </a:r>
          </a:p>
          <a:p>
            <a:pPr marL="0" indent="0" eaLnBrk="1" hangingPunct="1">
              <a:buNone/>
            </a:pPr>
            <a:endParaRPr lang="sl-SI" altLang="sl-SI" sz="1800" b="1" u="sng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E3377469-F27D-422E-9AAD-B85A6863FF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155" y="448431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Podeli svojo jezikovno igro!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88" y="9807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33128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45" y="835046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NAMEN IGRE: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NAČIN IGRE: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ČAS TRAJANJA: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PRIPOMOČKI: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PRAVILO: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IZVEDBA: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TEŽAVE: </a:t>
            </a:r>
          </a:p>
          <a:p>
            <a:pPr marL="0" indent="0" eaLnBrk="1" hangingPunct="1">
              <a:buNone/>
            </a:pPr>
            <a:r>
              <a:rPr lang="sl-SI" altLang="sl-SI" sz="2000" kern="0" dirty="0">
                <a:latin typeface="Candara" panose="020E0502030303020204" pitchFamily="34" charset="0"/>
              </a:rPr>
              <a:t>NAGRADA:</a:t>
            </a:r>
          </a:p>
          <a:p>
            <a:pPr marL="0" indent="0" eaLnBrk="1" hangingPunct="1">
              <a:buNone/>
            </a:pPr>
            <a:endParaRPr lang="sl-SI" altLang="sl-SI" sz="28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800" u="sng" dirty="0">
                <a:solidFill>
                  <a:srgbClr val="FF0000"/>
                </a:solidFill>
                <a:latin typeface="Candara" panose="020E0502030303020204" pitchFamily="34" charset="0"/>
              </a:rPr>
              <a:t>Rok za oddajo igre: 10.2.2019!</a:t>
            </a:r>
            <a:endParaRPr lang="sl-SI" altLang="sl-SI" sz="2800" u="sng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9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B09294F-54D5-4C97-B230-DE8673680D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7365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7871" y="785739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RUSIJADA 2019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32656" y="332656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73584" y="1216134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65" y="1743422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800" kern="0" dirty="0">
                <a:latin typeface="Candara" panose="020E0502030303020204" pitchFamily="34" charset="0"/>
              </a:rPr>
              <a:t>Kdaj: </a:t>
            </a:r>
            <a:r>
              <a:rPr lang="sl-SI" altLang="sl-SI" sz="2800" b="1" kern="0" dirty="0">
                <a:latin typeface="Candara" panose="020E0502030303020204" pitchFamily="34" charset="0"/>
              </a:rPr>
              <a:t>22.3.2019</a:t>
            </a:r>
          </a:p>
          <a:p>
            <a:pPr marL="0" indent="0" eaLnBrk="1" hangingPunct="1">
              <a:buNone/>
            </a:pPr>
            <a:r>
              <a:rPr lang="sl-SI" altLang="sl-SI" sz="2800" kern="0" dirty="0">
                <a:latin typeface="Candara" panose="020E0502030303020204" pitchFamily="34" charset="0"/>
              </a:rPr>
              <a:t>Prizorišče: </a:t>
            </a:r>
            <a:r>
              <a:rPr lang="sl-SI" altLang="sl-SI" sz="2800" b="1" kern="0" dirty="0">
                <a:latin typeface="Candara" panose="020E0502030303020204" pitchFamily="34" charset="0"/>
              </a:rPr>
              <a:t>Loški oder, Škofja Loka</a:t>
            </a: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800" kern="0" dirty="0">
                <a:latin typeface="Candara" panose="020E0502030303020204" pitchFamily="34" charset="0"/>
              </a:rPr>
              <a:t>Prijava: do </a:t>
            </a:r>
            <a:r>
              <a:rPr lang="sl-SI" altLang="sl-SI" sz="2800" b="1" kern="0" dirty="0">
                <a:latin typeface="Candara" panose="020E0502030303020204" pitchFamily="34" charset="0"/>
              </a:rPr>
              <a:t>16.11. 2018</a:t>
            </a:r>
          </a:p>
          <a:p>
            <a:pPr marL="0" indent="0" eaLnBrk="1" hangingPunct="1">
              <a:buNone/>
            </a:pPr>
            <a:r>
              <a:rPr lang="sl-SI" altLang="sl-SI" sz="2800" kern="0" dirty="0">
                <a:latin typeface="Candara" panose="020E0502030303020204" pitchFamily="34" charset="0"/>
              </a:rPr>
              <a:t>Naslov točke in število nastopajočih: </a:t>
            </a:r>
            <a:r>
              <a:rPr lang="sl-SI" altLang="sl-SI" sz="2800" b="1" kern="0" dirty="0">
                <a:latin typeface="Candara" panose="020E0502030303020204" pitchFamily="34" charset="0"/>
              </a:rPr>
              <a:t>31.1. 2019</a:t>
            </a:r>
          </a:p>
          <a:p>
            <a:pPr marL="0" indent="0" eaLnBrk="1" hangingPunct="1">
              <a:buNone/>
            </a:pPr>
            <a:r>
              <a:rPr lang="sl-SI" altLang="sl-SI" sz="2800" kern="0" dirty="0">
                <a:latin typeface="Cambria" panose="02040503050406030204" pitchFamily="18" charset="0"/>
              </a:rPr>
              <a:t> </a:t>
            </a: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pic>
        <p:nvPicPr>
          <p:cNvPr id="3" name="Slika 2" descr="Slika, ki vsebuje besede drevo, zunanje, besedilo, nebo&#10;&#10;Opis, ustvarjen z zelo visoko stopnjo zanesljivosti.">
            <a:extLst>
              <a:ext uri="{FF2B5EF4-FFF2-40B4-BE49-F238E27FC236}">
                <a16:creationId xmlns:a16="http://schemas.microsoft.com/office/drawing/2014/main" id="{1635F8A0-4C93-439E-9249-EF22101D0BF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1473" y="87756"/>
            <a:ext cx="2761475" cy="184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84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B09294F-54D5-4C97-B230-DE8673680D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7871" y="785739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  <a:t>PRIPOROČENA UČNA GRADIVA </a:t>
            </a:r>
            <a:br>
              <a:rPr lang="sl-SI" altLang="sl-SI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2800" dirty="0">
                <a:latin typeface="Candara" panose="020E0502030303020204" pitchFamily="34" charset="0"/>
              </a:rPr>
              <a:t/>
            </a:r>
            <a:br>
              <a:rPr lang="sl-SI" altLang="sl-SI" sz="28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73584" y="1216134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3FD4BDE-0D89-47C9-9E8B-58BDC447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65" y="1743422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sl-SI" altLang="sl-SI" sz="2800" kern="0" dirty="0">
                <a:latin typeface="Cambria" panose="02040503050406030204" pitchFamily="18" charset="0"/>
              </a:rPr>
              <a:t> </a:t>
            </a: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0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8A65EB4-CEEC-443B-A847-417A426A2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5438" y="-76501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-187735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rgbClr val="FF0000"/>
                </a:solidFill>
                <a:latin typeface="Candara" panose="020E0502030303020204" pitchFamily="34" charset="0"/>
              </a:rPr>
              <a:t>Stanje ruščine v SŠ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r>
              <a:rPr lang="sl-SI" altLang="sl-SI" sz="20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BC9C50A2-33A6-4E34-9BBA-D2AFB6413356}"/>
              </a:ext>
            </a:extLst>
          </p:cNvPr>
          <p:cNvSpPr/>
          <p:nvPr/>
        </p:nvSpPr>
        <p:spPr>
          <a:xfrm>
            <a:off x="3325901" y="5472929"/>
            <a:ext cx="5020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1600" dirty="0">
                <a:latin typeface="Candara" panose="020E0502030303020204" pitchFamily="34" charset="0"/>
              </a:rPr>
              <a:t>Podatki iz Ministrstva za izobraževanje, znanost in šport</a:t>
            </a:r>
            <a:endParaRPr lang="sl-SI" sz="160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7EB6415-FC6B-486D-A786-0876579DC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800571"/>
              </p:ext>
            </p:extLst>
          </p:nvPr>
        </p:nvGraphicFramePr>
        <p:xfrm>
          <a:off x="251518" y="886055"/>
          <a:ext cx="8640961" cy="46091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1436">
                  <a:extLst>
                    <a:ext uri="{9D8B030D-6E8A-4147-A177-3AD203B41FA5}">
                      <a16:colId xmlns:a16="http://schemas.microsoft.com/office/drawing/2014/main" val="1960697935"/>
                    </a:ext>
                  </a:extLst>
                </a:gridCol>
                <a:gridCol w="2920066">
                  <a:extLst>
                    <a:ext uri="{9D8B030D-6E8A-4147-A177-3AD203B41FA5}">
                      <a16:colId xmlns:a16="http://schemas.microsoft.com/office/drawing/2014/main" val="2599591481"/>
                    </a:ext>
                  </a:extLst>
                </a:gridCol>
                <a:gridCol w="2299281">
                  <a:extLst>
                    <a:ext uri="{9D8B030D-6E8A-4147-A177-3AD203B41FA5}">
                      <a16:colId xmlns:a16="http://schemas.microsoft.com/office/drawing/2014/main" val="1673685588"/>
                    </a:ext>
                  </a:extLst>
                </a:gridCol>
                <a:gridCol w="2290178">
                  <a:extLst>
                    <a:ext uri="{9D8B030D-6E8A-4147-A177-3AD203B41FA5}">
                      <a16:colId xmlns:a16="http://schemas.microsoft.com/office/drawing/2014/main" val="3027028078"/>
                    </a:ext>
                  </a:extLst>
                </a:gridCol>
              </a:tblGrid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Leto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Št. dijakov (ruščina kot 2. ali 3. tuji jezik)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Št. dijakov (ruščina fakultativno)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Št. šol </a:t>
                      </a:r>
                      <a:endParaRPr lang="sl-SI" sz="120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942703776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2007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/2008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360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10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688833784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2008/2009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449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12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672834002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2009/2010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634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14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4142786114"/>
                  </a:ext>
                </a:extLst>
              </a:tr>
              <a:tr h="175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2010/2011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667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868476131"/>
                  </a:ext>
                </a:extLst>
              </a:tr>
              <a:tr h="175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2011/2012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676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2128901132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2012/2013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764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solidFill>
                            <a:srgbClr val="FF0000"/>
                          </a:solidFill>
                          <a:effectLst/>
                          <a:latin typeface="Candara" panose="020E0502030303020204" pitchFamily="34" charset="0"/>
                        </a:rPr>
                        <a:t>19</a:t>
                      </a:r>
                      <a:endParaRPr lang="sl-SI" sz="1200" b="1" dirty="0">
                        <a:solidFill>
                          <a:srgbClr val="FF0000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837196822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2013/2014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solidFill>
                            <a:srgbClr val="FF0000"/>
                          </a:solidFill>
                          <a:effectLst/>
                          <a:latin typeface="Candara" panose="020E0502030303020204" pitchFamily="34" charset="0"/>
                        </a:rPr>
                        <a:t>831</a:t>
                      </a:r>
                      <a:endParaRPr lang="sl-SI" sz="1200" b="1" dirty="0">
                        <a:solidFill>
                          <a:srgbClr val="FF0000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17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861364221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2014/2015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357361555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2015/2016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493005913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2016/2017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637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150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3508950358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2017/2018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557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223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15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3748452460"/>
                  </a:ext>
                </a:extLst>
              </a:tr>
              <a:tr h="35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2018/2019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Nimam podatka</a:t>
                      </a:r>
                      <a:endParaRPr lang="sl-SI" sz="120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03" marR="62003" marT="0" marB="0"/>
                </a:tc>
                <a:extLst>
                  <a:ext uri="{0D108BD9-81ED-4DB2-BD59-A6C34878D82A}">
                    <a16:rowId xmlns:a16="http://schemas.microsoft.com/office/drawing/2014/main" val="1565795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40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CFE02B56-3226-42FA-BFD9-1BE430B609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2503" y="0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438"/>
            <a:ext cx="8686800" cy="1143000"/>
          </a:xfrm>
        </p:spPr>
        <p:txBody>
          <a:bodyPr/>
          <a:lstStyle/>
          <a:p>
            <a:pPr algn="ctr" eaLnBrk="1" hangingPunct="1"/>
            <a:r>
              <a:rPr lang="sl-SI" altLang="sl-SI" sz="2800" dirty="0">
                <a:solidFill>
                  <a:srgbClr val="FF0000"/>
                </a:solidFill>
                <a:latin typeface="Candara" panose="020E0502030303020204" pitchFamily="34" charset="0"/>
              </a:rPr>
              <a:t>Zagate pri poučevanju ruščine v SŠ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4015A-3564-414B-93E4-EECB2B97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22931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Ni ustreznega učnega gradiva</a:t>
            </a:r>
          </a:p>
          <a:p>
            <a:pPr eaLnBrk="1" hangingPunct="1"/>
            <a:r>
              <a:rPr lang="sl-SI" altLang="sl-SI" sz="2800" kern="0" dirty="0">
                <a:latin typeface="Candara" panose="020E0502030303020204" pitchFamily="34" charset="0"/>
              </a:rPr>
              <a:t>Kako pridobivati učence za pouk ruščine?</a:t>
            </a:r>
          </a:p>
          <a:p>
            <a:pPr marL="0" indent="0" eaLnBrk="1" hangingPunct="1"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40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8A65EB4-CEEC-443B-A847-417A426A2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5438" y="-76501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2476" y="18542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rgbClr val="FF0000"/>
                </a:solidFill>
                <a:latin typeface="Candara" panose="020E0502030303020204" pitchFamily="34" charset="0"/>
              </a:rPr>
              <a:t>Ruščina na maturi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r>
              <a:rPr lang="sl-SI" altLang="sl-SI" sz="20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BC9C50A2-33A6-4E34-9BBA-D2AFB6413356}"/>
              </a:ext>
            </a:extLst>
          </p:cNvPr>
          <p:cNvSpPr/>
          <p:nvPr/>
        </p:nvSpPr>
        <p:spPr>
          <a:xfrm>
            <a:off x="7436864" y="5373211"/>
            <a:ext cx="12362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1600" dirty="0">
                <a:latin typeface="Candara" panose="020E0502030303020204" pitchFamily="34" charset="0"/>
              </a:rPr>
              <a:t>Podatki: RIC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3DF92A6-FBCA-40BC-A22D-6281D36E6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03531"/>
              </p:ext>
            </p:extLst>
          </p:nvPr>
        </p:nvGraphicFramePr>
        <p:xfrm>
          <a:off x="1625472" y="1256585"/>
          <a:ext cx="5893055" cy="3913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8461">
                  <a:extLst>
                    <a:ext uri="{9D8B030D-6E8A-4147-A177-3AD203B41FA5}">
                      <a16:colId xmlns:a16="http://schemas.microsoft.com/office/drawing/2014/main" val="2860256831"/>
                    </a:ext>
                  </a:extLst>
                </a:gridCol>
                <a:gridCol w="1152203">
                  <a:extLst>
                    <a:ext uri="{9D8B030D-6E8A-4147-A177-3AD203B41FA5}">
                      <a16:colId xmlns:a16="http://schemas.microsoft.com/office/drawing/2014/main" val="2689775279"/>
                    </a:ext>
                  </a:extLst>
                </a:gridCol>
                <a:gridCol w="1282435">
                  <a:extLst>
                    <a:ext uri="{9D8B030D-6E8A-4147-A177-3AD203B41FA5}">
                      <a16:colId xmlns:a16="http://schemas.microsoft.com/office/drawing/2014/main" val="1120485021"/>
                    </a:ext>
                  </a:extLst>
                </a:gridCol>
                <a:gridCol w="1409956">
                  <a:extLst>
                    <a:ext uri="{9D8B030D-6E8A-4147-A177-3AD203B41FA5}">
                      <a16:colId xmlns:a16="http://schemas.microsoft.com/office/drawing/2014/main" val="178725766"/>
                    </a:ext>
                  </a:extLst>
                </a:gridCol>
              </a:tblGrid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Leto</a:t>
                      </a:r>
                      <a:endParaRPr lang="sl-SI" sz="180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Osnovni nivo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Višji nivo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Skupaj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717124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2008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21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0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21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781851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2009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7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14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9060739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2010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8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30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213236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2011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14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285853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23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240724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2013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47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4546156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2014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29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18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47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383281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33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12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8620176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2016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35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50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3443405"/>
                  </a:ext>
                </a:extLst>
              </a:tr>
              <a:tr h="257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2017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45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16</a:t>
                      </a:r>
                      <a:endParaRPr lang="sl-SI" sz="180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rgbClr val="FF0000"/>
                          </a:solidFill>
                          <a:effectLst/>
                          <a:latin typeface="Candara" panose="020E0502030303020204" pitchFamily="34" charset="0"/>
                        </a:rPr>
                        <a:t>61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99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8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8A65EB4-CEEC-443B-A847-417A426A2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5438" y="-76501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2476" y="18542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rgbClr val="FF0000"/>
                </a:solidFill>
                <a:latin typeface="Candara" panose="020E0502030303020204" pitchFamily="34" charset="0"/>
              </a:rPr>
              <a:t>Video posnetek kot orodje za izboljšanje slušnega razumevanja na maturi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r>
              <a:rPr lang="sl-SI" altLang="sl-SI" sz="20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23" y="1556792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ru-RU" sz="3600" b="1" dirty="0">
                <a:latin typeface="Candara" panose="020E0502030303020204" pitchFamily="34" charset="0"/>
              </a:rPr>
              <a:t>Эти русские говорят так </a:t>
            </a:r>
            <a:r>
              <a:rPr lang="ru-RU" sz="3600" b="1" dirty="0" smtClean="0">
                <a:latin typeface="Candara" panose="020E0502030303020204" pitchFamily="34" charset="0"/>
              </a:rPr>
              <a:t>быстро!</a:t>
            </a:r>
            <a:endParaRPr lang="sl-SI" sz="3600" b="1" dirty="0" smtClean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800" b="1" kern="0" dirty="0" smtClean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800" kern="0" dirty="0" smtClean="0">
                <a:latin typeface="Candara" panose="020E0502030303020204" pitchFamily="34" charset="0"/>
              </a:rPr>
              <a:t>Kdaj pričeti s slušnim razumevanjem?</a:t>
            </a:r>
          </a:p>
          <a:p>
            <a:pPr eaLnBrk="1" hangingPunct="1"/>
            <a:r>
              <a:rPr lang="sl-SI" altLang="sl-SI" sz="2800" kern="0" dirty="0" smtClean="0">
                <a:latin typeface="Candara" panose="020E0502030303020204" pitchFamily="34" charset="0"/>
              </a:rPr>
              <a:t>Ali je nujno, da dijaki razumejo vse kar se govori na posnetku?</a:t>
            </a:r>
          </a:p>
          <a:p>
            <a:pPr eaLnBrk="1" hangingPunct="1"/>
            <a:r>
              <a:rPr lang="sl-SI" altLang="sl-SI" sz="2800" kern="0" dirty="0" smtClean="0">
                <a:latin typeface="Candara" panose="020E0502030303020204" pitchFamily="34" charset="0"/>
              </a:rPr>
              <a:t>Kvaliteta dobrega poslušalca: (motiv za poslušanje, pozornost, dobro sklepanje iz, ….)</a:t>
            </a:r>
          </a:p>
          <a:p>
            <a:pPr eaLnBrk="1" hangingPunct="1"/>
            <a:r>
              <a:rPr lang="sl-SI" altLang="sl-SI" sz="2800" kern="0" dirty="0" smtClean="0">
                <a:latin typeface="Candara" panose="020E0502030303020204" pitchFamily="34" charset="0"/>
              </a:rPr>
              <a:t>Prednosti: usvajanje </a:t>
            </a:r>
            <a:r>
              <a:rPr lang="sl-SI" altLang="sl-SI" sz="2800" kern="0" smtClean="0">
                <a:latin typeface="Candara" panose="020E0502030303020204" pitchFamily="34" charset="0"/>
              </a:rPr>
              <a:t>„življenjskih </a:t>
            </a:r>
            <a:r>
              <a:rPr lang="sl-SI" altLang="sl-SI" sz="2800" kern="0" dirty="0" smtClean="0">
                <a:latin typeface="Candara" panose="020E0502030303020204" pitchFamily="34" charset="0"/>
              </a:rPr>
              <a:t>izrazov“</a:t>
            </a:r>
          </a:p>
          <a:p>
            <a:pPr eaLnBrk="1" hangingPunct="1">
              <a:buFontTx/>
              <a:buChar char="-"/>
            </a:pPr>
            <a:endParaRPr lang="sl-SI" altLang="sl-SI" sz="2800" kern="0" dirty="0" smtClean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4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, ki vsebuje besede zunanje, ptica, sedeče, zgoraj&#10;&#10;Opis, ustvarjen z visoko stopnjo zanesljivosti.">
            <a:extLst>
              <a:ext uri="{FF2B5EF4-FFF2-40B4-BE49-F238E27FC236}">
                <a16:creationId xmlns:a16="http://schemas.microsoft.com/office/drawing/2014/main" id="{88A65EB4-CEEC-443B-A847-417A426A2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5438" y="-76501"/>
            <a:ext cx="9179438" cy="594928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9481" y="260648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TIPI NALOG/AKTIVNOSTI  ZA RAZVIJANJE</a:t>
            </a:r>
            <a:b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sl-SI" altLang="sl-SI" sz="36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SLUŠNEGA RAZUMEVANJA</a:t>
            </a:r>
            <a:r>
              <a:rPr lang="sl-SI" altLang="sl-SI" sz="3600" dirty="0">
                <a:latin typeface="Candara" panose="020E0502030303020204" pitchFamily="34" charset="0"/>
              </a:rPr>
              <a:t/>
            </a:r>
            <a:br>
              <a:rPr lang="sl-SI" altLang="sl-SI" sz="3600" dirty="0">
                <a:latin typeface="Candara" panose="020E0502030303020204" pitchFamily="34" charset="0"/>
              </a:rPr>
            </a:br>
            <a:endParaRPr lang="sl-SI" altLang="sl-SI" sz="2800" b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A0A4DC-A347-4CF1-9D1B-9D1E3B45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23" y="1532174"/>
            <a:ext cx="86868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endParaRPr lang="sl-SI" altLang="sl-SI" sz="2800" b="1" kern="0" dirty="0" smtClean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800" b="1" kern="0" dirty="0" smtClean="0">
                <a:latin typeface="Candara" panose="020E0502030303020204" pitchFamily="34" charset="0"/>
              </a:rPr>
              <a:t>Aktivnosti pred gledanjem:</a:t>
            </a:r>
          </a:p>
          <a:p>
            <a:pPr marL="0" indent="0" eaLnBrk="1" hangingPunct="1">
              <a:buNone/>
            </a:pPr>
            <a:r>
              <a:rPr lang="sl-SI" altLang="sl-SI" sz="2800" kern="0" dirty="0" smtClean="0">
                <a:latin typeface="Candara" panose="020E0502030303020204" pitchFamily="34" charset="0"/>
              </a:rPr>
              <a:t>Ogled posnetka brez zvoka (razvijanje sklepanja)</a:t>
            </a:r>
          </a:p>
          <a:p>
            <a:pPr eaLnBrk="1" hangingPunct="1"/>
            <a:r>
              <a:rPr lang="sl-SI" altLang="sl-SI" sz="2800" b="1" kern="0" dirty="0">
                <a:latin typeface="Candara" panose="020E0502030303020204" pitchFamily="34" charset="0"/>
              </a:rPr>
              <a:t>Aktivnosti </a:t>
            </a:r>
            <a:r>
              <a:rPr lang="sl-SI" altLang="sl-SI" sz="2800" b="1" kern="0" dirty="0" smtClean="0">
                <a:latin typeface="Candara" panose="020E0502030303020204" pitchFamily="34" charset="0"/>
              </a:rPr>
              <a:t>med </a:t>
            </a:r>
            <a:r>
              <a:rPr lang="sl-SI" altLang="sl-SI" sz="2800" b="1" kern="0" dirty="0">
                <a:latin typeface="Candara" panose="020E0502030303020204" pitchFamily="34" charset="0"/>
              </a:rPr>
              <a:t>gledanjem</a:t>
            </a:r>
            <a:r>
              <a:rPr lang="sl-SI" altLang="sl-SI" sz="2800" b="1" kern="0" dirty="0" smtClean="0">
                <a:latin typeface="Candara" panose="020E0502030303020204" pitchFamily="34" charset="0"/>
              </a:rPr>
              <a:t>:</a:t>
            </a:r>
          </a:p>
          <a:p>
            <a:pPr marL="0" indent="0" eaLnBrk="1" hangingPunct="1">
              <a:buNone/>
            </a:pPr>
            <a:r>
              <a:rPr lang="sl-SI" altLang="sl-SI" sz="2800" kern="0" dirty="0" smtClean="0">
                <a:latin typeface="Candara" panose="020E0502030303020204" pitchFamily="34" charset="0"/>
              </a:rPr>
              <a:t>Ugotavljanje, ali so povedi ustrezne dogajanju oz. izrečenemu na posnetku. (pozornost)</a:t>
            </a: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800" b="1" kern="0" dirty="0">
                <a:latin typeface="Candara" panose="020E0502030303020204" pitchFamily="34" charset="0"/>
              </a:rPr>
              <a:t>Aktivnosti </a:t>
            </a:r>
            <a:r>
              <a:rPr lang="sl-SI" altLang="sl-SI" sz="2800" b="1" kern="0" dirty="0" smtClean="0">
                <a:latin typeface="Candara" panose="020E0502030303020204" pitchFamily="34" charset="0"/>
              </a:rPr>
              <a:t>po gledanju:</a:t>
            </a:r>
            <a:endParaRPr lang="sl-SI" altLang="sl-SI" sz="28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r>
              <a:rPr lang="sl-SI" altLang="sl-SI" sz="2800" kern="0" dirty="0" smtClean="0">
                <a:latin typeface="Candara" panose="020E0502030303020204" pitchFamily="34" charset="0"/>
              </a:rPr>
              <a:t>Naloga, v kateri dijaki uporabijo usvojene izraze. </a:t>
            </a:r>
          </a:p>
          <a:p>
            <a:pPr eaLnBrk="1" hangingPunct="1">
              <a:buFontTx/>
              <a:buChar char="-"/>
            </a:pPr>
            <a:endParaRPr lang="sl-SI" altLang="sl-SI" sz="2800" kern="0" dirty="0" smtClean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2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Words>1063</Words>
  <Application>Microsoft Office PowerPoint</Application>
  <PresentationFormat>Diaprojekcija na zaslonu (4:3)</PresentationFormat>
  <Paragraphs>296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</vt:lpstr>
      <vt:lpstr>Candara</vt:lpstr>
      <vt:lpstr>Times New Roman</vt:lpstr>
      <vt:lpstr>predloga_prosojnice_v15</vt:lpstr>
      <vt:lpstr>Študijska skupina  RUŠČINA  SŠ</vt:lpstr>
      <vt:lpstr>Program srečanja</vt:lpstr>
      <vt:lpstr>RUSIJADA 2019  </vt:lpstr>
      <vt:lpstr>PRIPOROČENA UČNA GRADIVA   </vt:lpstr>
      <vt:lpstr>Stanje ruščine v SŠ Mojca Ekart Dvorščak, ZRSŠ</vt:lpstr>
      <vt:lpstr>Zagate pri poučevanju ruščine v SŠ </vt:lpstr>
      <vt:lpstr>Ruščina na maturi Mojca Ekart Dvorščak, ZRSŠ</vt:lpstr>
      <vt:lpstr>Video posnetek kot orodje za izboljšanje slušnega razumevanja na maturi Mojca Ekart Dvorščak, ZRSŠ</vt:lpstr>
      <vt:lpstr>TIPI NALOG/AKTIVNOSTI  ZA RAZVIJANJE SLUŠNEGA RAZUMEVANJA </vt:lpstr>
      <vt:lpstr>Posnetek Ералаш №284 "Говорите громче!"   </vt:lpstr>
      <vt:lpstr>Založba Malinc – Bralno motivacijski projekti  </vt:lpstr>
      <vt:lpstr>Montserrat Sarto:  Strategije motiviranja za branje  </vt:lpstr>
      <vt:lpstr>Montserrat Sarto:  Strategije motiviranja za branje  </vt:lpstr>
      <vt:lpstr>Strategija MIDVA SVA SKUPAJ Пушкин: Я ПОМНЮ ЧУДНОЕ МГНОВЕНЬЕ    </vt:lpstr>
      <vt:lpstr>Strategija MOTITE SE (Вы ошибаетесь!) Лермонтов: ПАРУС     </vt:lpstr>
      <vt:lpstr>Strategija SKUPAJ BOMO SESTAVILI PESEM Ахматова: ПЕСНЯ ПОСЛЕДНЕЙ ВСТРЕЧИ    </vt:lpstr>
      <vt:lpstr>Strategija UGANI NASLOV IN AVTORJA Пушкин: ЦВЕТОК, Лермонтов: СОН, Ахматова: СМЯТЕНИЕ    </vt:lpstr>
      <vt:lpstr>Jezikovne igre, ki spodbujajo KINESTETIČNI TIP UČENJA (KINESTETIČNI UČNI STIL)  Mojca Ekart Dvorščak, ZRSŠ  </vt:lpstr>
      <vt:lpstr>Igra Давайте познакомимся!    </vt:lpstr>
      <vt:lpstr>Igra У МЕНЯ ЕСТЬ/ У МЕНЯ НЕТ Prirejeno po TOP 20 ESL games to get your students talking: https://www.youtube.com/watch?v=pzX1j3h7X4k&amp;list=PLTb-TnJh-szk63iAL-jYHkttK4aKDnI3z      </vt:lpstr>
      <vt:lpstr>Igra ИГРА ПЛАТОК Prirejeno po igri El JUEGO DEL PANUELO: https://www.youtube.com/watch?v=YqSD4MDaN4E     </vt:lpstr>
      <vt:lpstr>Podeli svojo jezikovno igro!    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multi</cp:lastModifiedBy>
  <cp:revision>146</cp:revision>
  <dcterms:created xsi:type="dcterms:W3CDTF">2004-04-23T10:18:28Z</dcterms:created>
  <dcterms:modified xsi:type="dcterms:W3CDTF">2018-11-15T16:59:57Z</dcterms:modified>
</cp:coreProperties>
</file>