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2" r:id="rId16"/>
    <p:sldId id="273" r:id="rId17"/>
  </p:sldIdLst>
  <p:sldSz cx="9144000" cy="6858000" type="screen4x3"/>
  <p:notesSz cx="6797675" cy="987425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 varScale="1">
        <p:scale>
          <a:sx n="80" d="100"/>
          <a:sy n="80" d="100"/>
        </p:scale>
        <p:origin x="-212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3E511E-4DFF-4E05-9B95-F75A01E4C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373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 smtClean="0"/>
              <a:t>Click to edit Master text styles</a:t>
            </a:r>
          </a:p>
          <a:p>
            <a:pPr lvl="1"/>
            <a:r>
              <a:rPr lang="sl-SI" noProof="0" smtClean="0"/>
              <a:t>Second level</a:t>
            </a:r>
          </a:p>
          <a:p>
            <a:pPr lvl="2"/>
            <a:r>
              <a:rPr lang="sl-SI" noProof="0" smtClean="0"/>
              <a:t>Third level</a:t>
            </a:r>
          </a:p>
          <a:p>
            <a:pPr lvl="3"/>
            <a:r>
              <a:rPr lang="sl-SI" noProof="0" smtClean="0"/>
              <a:t>Fourth level</a:t>
            </a:r>
          </a:p>
          <a:p>
            <a:pPr lvl="4"/>
            <a:r>
              <a:rPr lang="sl-SI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3480B7-EB45-4DFD-A097-D777593E11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1485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l-SI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20710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828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59412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59412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5243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slov, vsebina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9378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869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39104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648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7918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2174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9544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400313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380577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pic>
        <p:nvPicPr>
          <p:cNvPr id="1028" name="Picture 8" descr="Prosojnice_noga_E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7875"/>
            <a:ext cx="9144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12875"/>
            <a:ext cx="9144000" cy="647700"/>
          </a:xfrm>
        </p:spPr>
        <p:txBody>
          <a:bodyPr/>
          <a:lstStyle/>
          <a:p>
            <a:pPr algn="ctr" eaLnBrk="1" hangingPunct="1">
              <a:defRPr/>
            </a:pPr>
            <a:r>
              <a:rPr lang="sl-SI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Razširjen program: analiza začetnega stanja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78625" y="4508500"/>
            <a:ext cx="1955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Brdo</a:t>
            </a:r>
            <a:r>
              <a:rPr lang="en-US" dirty="0" smtClean="0"/>
              <a:t>, 17.12.2018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1400" dirty="0" smtClean="0">
                <a:solidFill>
                  <a:srgbClr val="C00000"/>
                </a:solidFill>
              </a:rPr>
              <a:t>(12/1) </a:t>
            </a:r>
            <a:r>
              <a:rPr lang="sl-SI" dirty="0" smtClean="0">
                <a:solidFill>
                  <a:srgbClr val="C00000"/>
                </a:solidFill>
              </a:rPr>
              <a:t>Tuji jeziki?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102229"/>
              </p:ext>
            </p:extLst>
          </p:nvPr>
        </p:nvGraphicFramePr>
        <p:xfrm>
          <a:off x="459171" y="1052736"/>
          <a:ext cx="8229600" cy="5247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517"/>
                <a:gridCol w="2376264"/>
                <a:gridCol w="1080120"/>
                <a:gridCol w="3468699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Vprašanje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Odgovor (N=1)6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Število šol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sl-SI" sz="1800" dirty="0" smtClean="0"/>
                        <a:t>Soglasje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Vsi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b="0" i="0" dirty="0" smtClean="0"/>
                        <a:t>1r</a:t>
                      </a:r>
                      <a:r>
                        <a:rPr lang="sl-SI" sz="1800" b="0" i="0" baseline="0" dirty="0" smtClean="0"/>
                        <a:t> </a:t>
                      </a:r>
                      <a:r>
                        <a:rPr lang="sl-SI" sz="1800" b="0" i="0" baseline="0" dirty="0" smtClean="0">
                          <a:sym typeface="Wingdings" panose="05000000000000000000" pitchFamily="2" charset="2"/>
                        </a:rPr>
                        <a:t> vsi, 7r  ne vsi</a:t>
                      </a:r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36/80; 7/10; 8/x; 1;</a:t>
                      </a:r>
                      <a:r>
                        <a:rPr lang="sl-SI" sz="1600" baseline="0" dirty="0" smtClean="0"/>
                        <a:t> </a:t>
                      </a:r>
                      <a:r>
                        <a:rPr lang="sl-SI" sz="1600" dirty="0" smtClean="0"/>
                        <a:t>44%</a:t>
                      </a:r>
                    </a:p>
                    <a:p>
                      <a:r>
                        <a:rPr lang="sl-SI" sz="1600" dirty="0" err="1" smtClean="0"/>
                        <a:t>Nadom</a:t>
                      </a:r>
                      <a:r>
                        <a:rPr lang="sl-SI" sz="1600" dirty="0" smtClean="0"/>
                        <a:t>. dej: ZŽS, ID, IP; DSP; (3š ni pod.)</a:t>
                      </a:r>
                    </a:p>
                    <a:p>
                      <a:r>
                        <a:rPr lang="sl-SI" sz="1600" dirty="0" smtClean="0"/>
                        <a:t>Razlogi staršev: dodatno breme, prepozne info, NEM je težka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TJ v 1r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sl-SI" sz="1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sl-SI" sz="1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sl-SI" sz="1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sl-SI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angleščina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i="0" dirty="0" smtClean="0"/>
                        <a:t>nemščina</a:t>
                      </a:r>
                      <a:endParaRPr lang="en-US" sz="18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italijanščina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TJ v 7r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sl-SI" sz="18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sl-SI" sz="18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sl-SI" sz="18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nemščina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1š + </a:t>
                      </a:r>
                      <a:r>
                        <a:rPr lang="sl-SI" dirty="0" err="1" smtClean="0"/>
                        <a:t>ang</a:t>
                      </a:r>
                      <a:r>
                        <a:rPr lang="sl-SI" dirty="0" smtClean="0"/>
                        <a:t>, </a:t>
                      </a:r>
                      <a:r>
                        <a:rPr lang="sl-SI" dirty="0" err="1" smtClean="0"/>
                        <a:t>fra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italijanščina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angleščina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983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1400" dirty="0" smtClean="0">
                <a:solidFill>
                  <a:srgbClr val="C00000"/>
                </a:solidFill>
              </a:rPr>
              <a:t>(12/2) </a:t>
            </a:r>
            <a:r>
              <a:rPr lang="sl-SI" dirty="0" smtClean="0">
                <a:solidFill>
                  <a:srgbClr val="C00000"/>
                </a:solidFill>
              </a:rPr>
              <a:t>Tuji jeziki?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430804"/>
              </p:ext>
            </p:extLst>
          </p:nvPr>
        </p:nvGraphicFramePr>
        <p:xfrm>
          <a:off x="459171" y="1052736"/>
          <a:ext cx="8229600" cy="4892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517"/>
                <a:gridCol w="2376264"/>
                <a:gridCol w="1440160"/>
                <a:gridCol w="3108659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Vprašanje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Odgovor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Število šol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sl-SI" sz="1800" dirty="0" smtClean="0"/>
                        <a:t>3. TJ v 7r?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NE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b="0" i="0" dirty="0" smtClean="0"/>
                        <a:t>1 TJ</a:t>
                      </a:r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dirty="0" smtClean="0"/>
                        <a:t>2 TJ</a:t>
                      </a:r>
                      <a:endParaRPr lang="en-US" sz="1800" dirty="0" smtClean="0"/>
                    </a:p>
                    <a:p>
                      <a:r>
                        <a:rPr lang="sl-SI" sz="1800" b="0" i="0" dirty="0" smtClean="0"/>
                        <a:t>Ni pod.</a:t>
                      </a:r>
                    </a:p>
                    <a:p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</a:p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Izvajanje 2 TJ že prej?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NE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i="0" dirty="0" smtClean="0"/>
                        <a:t>Da, 2. VIO</a:t>
                      </a:r>
                      <a:endParaRPr lang="en-US" sz="18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Ni pod.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V</a:t>
                      </a:r>
                      <a:r>
                        <a:rPr lang="en-US" sz="1800" dirty="0" smtClean="0"/>
                        <a:t> 1. r </a:t>
                      </a:r>
                      <a:r>
                        <a:rPr lang="en-US" sz="1800" dirty="0" err="1" smtClean="0"/>
                        <a:t>več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jezikov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</a:p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sz="1200" dirty="0" err="1" smtClean="0"/>
                        <a:t>Kitajsko</a:t>
                      </a:r>
                      <a:r>
                        <a:rPr lang="en-US" sz="1200" dirty="0" smtClean="0"/>
                        <a:t>,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špa</a:t>
                      </a:r>
                      <a:r>
                        <a:rPr lang="en-US" sz="1200" baseline="0" dirty="0" smtClean="0"/>
                        <a:t>, …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V starem </a:t>
                      </a:r>
                      <a:r>
                        <a:rPr lang="sl-SI" sz="1800" dirty="0" err="1" smtClean="0"/>
                        <a:t>sist</a:t>
                      </a:r>
                      <a:r>
                        <a:rPr lang="sl-SI" sz="1800" dirty="0" smtClean="0"/>
                        <a:t>.?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NIP NEM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 + </a:t>
                      </a:r>
                      <a:r>
                        <a:rPr lang="sl-SI" sz="1800" dirty="0" smtClean="0"/>
                        <a:t>1</a:t>
                      </a:r>
                      <a:r>
                        <a:rPr lang="sl-SI" sz="1100" dirty="0" smtClean="0"/>
                        <a:t>(ni </a:t>
                      </a:r>
                      <a:r>
                        <a:rPr lang="sl-SI" sz="1100" dirty="0" err="1" smtClean="0"/>
                        <a:t>izv</a:t>
                      </a:r>
                      <a:r>
                        <a:rPr lang="sl-SI" sz="1100" dirty="0" smtClean="0"/>
                        <a:t>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NIP</a:t>
                      </a:r>
                      <a:r>
                        <a:rPr lang="sl-SI" sz="1800" baseline="0" dirty="0" smtClean="0"/>
                        <a:t> ITA, NIP ANG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1,1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2 jezika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Ni pod.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512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1400" dirty="0" smtClean="0">
                <a:solidFill>
                  <a:srgbClr val="C00000"/>
                </a:solidFill>
              </a:rPr>
              <a:t>(12/3) </a:t>
            </a:r>
            <a:r>
              <a:rPr lang="sl-SI" dirty="0" smtClean="0">
                <a:solidFill>
                  <a:srgbClr val="C00000"/>
                </a:solidFill>
              </a:rPr>
              <a:t>Tuji jeziki?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244298"/>
              </p:ext>
            </p:extLst>
          </p:nvPr>
        </p:nvGraphicFramePr>
        <p:xfrm>
          <a:off x="459171" y="1052736"/>
          <a:ext cx="8229600" cy="506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517"/>
                <a:gridCol w="3600400"/>
                <a:gridCol w="1728192"/>
                <a:gridCol w="1596491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Vprašanje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Odgovor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Število šol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sl-SI" sz="1800" dirty="0" smtClean="0"/>
                        <a:t>Težave pri poučevanju TJ?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Razlike v predznanju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b="0" i="0" dirty="0" smtClean="0"/>
                        <a:t>Ni težav, izvaja se </a:t>
                      </a:r>
                      <a:r>
                        <a:rPr lang="sl-SI" sz="1800" b="0" i="0" dirty="0" err="1" smtClean="0"/>
                        <a:t>ind</a:t>
                      </a:r>
                      <a:r>
                        <a:rPr lang="sl-SI" sz="1800" b="0" i="0" dirty="0" smtClean="0"/>
                        <a:t>./</a:t>
                      </a:r>
                      <a:r>
                        <a:rPr lang="sl-SI" sz="1800" b="0" i="0" dirty="0" err="1" smtClean="0"/>
                        <a:t>dif</a:t>
                      </a:r>
                      <a:r>
                        <a:rPr lang="sl-SI" sz="1800" b="0" i="0" dirty="0" smtClean="0"/>
                        <a:t>.</a:t>
                      </a:r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b="0" i="0" dirty="0" smtClean="0"/>
                        <a:t>Ni pod.</a:t>
                      </a:r>
                    </a:p>
                    <a:p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Kako rešujejo te težave?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err="1" smtClean="0"/>
                        <a:t>Notr</a:t>
                      </a:r>
                      <a:r>
                        <a:rPr lang="sl-SI" sz="1800" dirty="0" smtClean="0"/>
                        <a:t>. </a:t>
                      </a:r>
                      <a:r>
                        <a:rPr lang="sl-SI" sz="1800" dirty="0" err="1" smtClean="0"/>
                        <a:t>ind</a:t>
                      </a:r>
                      <a:r>
                        <a:rPr lang="sl-SI" sz="1800" dirty="0" smtClean="0"/>
                        <a:t>. in </a:t>
                      </a:r>
                      <a:r>
                        <a:rPr lang="sl-SI" sz="1800" dirty="0" err="1" smtClean="0"/>
                        <a:t>dif</a:t>
                      </a:r>
                      <a:r>
                        <a:rPr lang="sl-SI" sz="1800" dirty="0" smtClean="0"/>
                        <a:t>.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i="0" dirty="0" smtClean="0"/>
                        <a:t>Pouk v dvojicah</a:t>
                      </a:r>
                      <a:endParaRPr lang="en-US" sz="18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Zunanja diferenciacija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sl-SI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NIP za 8.r.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Število učencev v  2TJ v 2VIO?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10 – 20%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50 – 70%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100%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0%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751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1400" dirty="0" smtClean="0">
                <a:solidFill>
                  <a:srgbClr val="C00000"/>
                </a:solidFill>
              </a:rPr>
              <a:t>(13) </a:t>
            </a:r>
            <a:r>
              <a:rPr lang="sl-SI" sz="2400" dirty="0" smtClean="0">
                <a:solidFill>
                  <a:srgbClr val="C00000"/>
                </a:solidFill>
              </a:rPr>
              <a:t>Potrebe šol v poskusu</a:t>
            </a:r>
            <a:r>
              <a:rPr lang="sl-SI" dirty="0" smtClean="0">
                <a:solidFill>
                  <a:srgbClr val="C00000"/>
                </a:solidFill>
              </a:rPr>
              <a:t>?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1926791"/>
              </p:ext>
            </p:extLst>
          </p:nvPr>
        </p:nvGraphicFramePr>
        <p:xfrm>
          <a:off x="611560" y="1004808"/>
          <a:ext cx="7705344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994"/>
                <a:gridCol w="3505883"/>
                <a:gridCol w="1460803"/>
                <a:gridCol w="158466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N=16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Število šol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5">
                  <a:txBody>
                    <a:bodyPr/>
                    <a:lstStyle/>
                    <a:p>
                      <a:r>
                        <a:rPr lang="sl-SI" sz="1800" dirty="0" smtClean="0"/>
                        <a:t>Potrebe šol v poskusu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Strokovna podpora – usposabljanje učiteljev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b="0" i="0" dirty="0" smtClean="0"/>
                        <a:t>Izmenjava izkušenj in dobrih praks</a:t>
                      </a:r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sl-SI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Srečanja ravnateljev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i="0" dirty="0" smtClean="0"/>
                        <a:t>Aplikacija</a:t>
                      </a:r>
                      <a:endParaRPr lang="en-US" sz="18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Priprava na naslednje leto (drznost)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PoljeZBesedilom 2"/>
          <p:cNvSpPr txBox="1"/>
          <p:nvPr/>
        </p:nvSpPr>
        <p:spPr>
          <a:xfrm>
            <a:off x="611560" y="4581128"/>
            <a:ext cx="8077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 smtClean="0"/>
              <a:t>Posamični odgovori: </a:t>
            </a:r>
            <a:r>
              <a:rPr lang="sl-SI" dirty="0" smtClean="0"/>
              <a:t>srečanja šol v okviru OE, utečenost do novega leta,</a:t>
            </a:r>
          </a:p>
          <a:p>
            <a:r>
              <a:rPr lang="sl-SI" dirty="0" smtClean="0"/>
              <a:t>forum za učitelje, materialni stroški za izvajanje dejavnosti, spremembe pravilnikov, evalvacija.</a:t>
            </a:r>
            <a:r>
              <a:rPr lang="en-US" dirty="0" smtClean="0"/>
              <a:t>, da vas – </a:t>
            </a:r>
            <a:r>
              <a:rPr lang="en-US" dirty="0" err="1" smtClean="0"/>
              <a:t>predstojnica</a:t>
            </a:r>
            <a:r>
              <a:rPr lang="en-US" dirty="0" smtClean="0"/>
              <a:t> – </a:t>
            </a:r>
            <a:r>
              <a:rPr lang="en-US" dirty="0" err="1" smtClean="0"/>
              <a:t>lahko</a:t>
            </a:r>
            <a:r>
              <a:rPr lang="en-US" dirty="0" smtClean="0"/>
              <a:t> </a:t>
            </a:r>
            <a:r>
              <a:rPr lang="en-US" dirty="0" err="1" smtClean="0"/>
              <a:t>pokličem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930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1400" dirty="0" smtClean="0">
                <a:solidFill>
                  <a:srgbClr val="C00000"/>
                </a:solidFill>
              </a:rPr>
              <a:t>(13) </a:t>
            </a:r>
            <a:r>
              <a:rPr lang="sl-SI" sz="2400" dirty="0" smtClean="0">
                <a:solidFill>
                  <a:srgbClr val="C00000"/>
                </a:solidFill>
              </a:rPr>
              <a:t>Druga sporočila</a:t>
            </a:r>
            <a:r>
              <a:rPr lang="sl-SI" dirty="0" smtClean="0">
                <a:solidFill>
                  <a:srgbClr val="C00000"/>
                </a:solidFill>
              </a:rPr>
              <a:t>?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089692"/>
              </p:ext>
            </p:extLst>
          </p:nvPr>
        </p:nvGraphicFramePr>
        <p:xfrm>
          <a:off x="611560" y="1004808"/>
          <a:ext cx="7705344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4227829"/>
                <a:gridCol w="1460803"/>
                <a:gridCol w="158466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Število šol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5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Poenotenje normativov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b="0" i="0" dirty="0" smtClean="0"/>
                        <a:t>Enotna dokumentacija</a:t>
                      </a:r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sl-SI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Osebno zadovoljstvo ravnatelja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i="0" dirty="0" err="1" smtClean="0"/>
                        <a:t>Učenci</a:t>
                      </a:r>
                      <a:r>
                        <a:rPr lang="en-US" sz="1800" i="0" dirty="0" smtClean="0"/>
                        <a:t> so </a:t>
                      </a:r>
                      <a:r>
                        <a:rPr lang="en-US" sz="1800" i="0" dirty="0" err="1" smtClean="0"/>
                        <a:t>navdušeni</a:t>
                      </a:r>
                      <a:r>
                        <a:rPr lang="en-US" sz="1800" i="0" dirty="0" smtClean="0"/>
                        <a:t>, </a:t>
                      </a:r>
                      <a:r>
                        <a:rPr lang="en-US" sz="1800" i="0" dirty="0" err="1" smtClean="0"/>
                        <a:t>šola</a:t>
                      </a:r>
                      <a:r>
                        <a:rPr lang="en-US" sz="1800" i="0" dirty="0" smtClean="0"/>
                        <a:t> </a:t>
                      </a:r>
                      <a:r>
                        <a:rPr lang="en-US" sz="1800" i="0" dirty="0" err="1" smtClean="0"/>
                        <a:t>diha</a:t>
                      </a:r>
                      <a:r>
                        <a:rPr lang="en-US" sz="1800" i="0" dirty="0" smtClean="0"/>
                        <a:t> </a:t>
                      </a:r>
                      <a:r>
                        <a:rPr lang="en-US" sz="1800" i="0" dirty="0" err="1" smtClean="0"/>
                        <a:t>drugače</a:t>
                      </a:r>
                      <a:endParaRPr lang="en-US" sz="18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 err="1" smtClean="0"/>
                        <a:t>Ravno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ob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pravem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času</a:t>
                      </a:r>
                      <a:r>
                        <a:rPr lang="en-US" sz="1800" dirty="0" smtClean="0"/>
                        <a:t> je ta </a:t>
                      </a:r>
                      <a:r>
                        <a:rPr lang="en-US" sz="1800" dirty="0" err="1" smtClean="0"/>
                        <a:t>razgovor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dirty="0" err="1" smtClean="0"/>
                        <a:t>ker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sedaj</a:t>
                      </a:r>
                      <a:r>
                        <a:rPr lang="en-US" sz="1800" dirty="0" smtClean="0"/>
                        <a:t> je “</a:t>
                      </a:r>
                      <a:r>
                        <a:rPr lang="en-US" sz="1800" dirty="0" err="1" smtClean="0"/>
                        <a:t>zalaufalo</a:t>
                      </a:r>
                      <a:r>
                        <a:rPr lang="en-US" sz="1800" dirty="0" smtClean="0"/>
                        <a:t>”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PoljeZBesedilom 2"/>
          <p:cNvSpPr txBox="1"/>
          <p:nvPr/>
        </p:nvSpPr>
        <p:spPr>
          <a:xfrm>
            <a:off x="755576" y="3645024"/>
            <a:ext cx="8077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 smtClean="0"/>
              <a:t>Posamični odgovori: </a:t>
            </a:r>
            <a:r>
              <a:rPr lang="sl-SI" i="1" dirty="0" err="1" smtClean="0"/>
              <a:t>kurikularni</a:t>
            </a:r>
            <a:r>
              <a:rPr lang="sl-SI" i="1" dirty="0" smtClean="0"/>
              <a:t> dokument v e-obliki, timski pristop MIZŠ-ZRSŠ-Šole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25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2400" dirty="0" smtClean="0">
                <a:solidFill>
                  <a:srgbClr val="C00000"/>
                </a:solidFill>
              </a:rPr>
              <a:t>Analiza izvedbenih modelov preko urnikov</a:t>
            </a:r>
            <a:endParaRPr lang="en-US" sz="2400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9865778"/>
              </p:ext>
            </p:extLst>
          </p:nvPr>
        </p:nvGraphicFramePr>
        <p:xfrm>
          <a:off x="459171" y="1052736"/>
          <a:ext cx="7713229" cy="3957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188"/>
                <a:gridCol w="2887317"/>
                <a:gridCol w="329272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Kriterij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sl-SI" sz="1800" dirty="0" smtClean="0"/>
                        <a:t>Raznolikost ponudbe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Zastopanost 3 področij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Zastopanost vseh sklopov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DA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Raznolikost dejavnosti znotraj področij (zastopanost vseh sklopov)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A: DA</a:t>
                      </a:r>
                    </a:p>
                    <a:p>
                      <a:r>
                        <a:rPr lang="sl-SI" sz="1600" dirty="0" smtClean="0"/>
                        <a:t>B: DA</a:t>
                      </a:r>
                    </a:p>
                    <a:p>
                      <a:r>
                        <a:rPr lang="sl-SI" sz="1600" dirty="0" smtClean="0"/>
                        <a:t>C: DA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err="1" smtClean="0"/>
                        <a:t>Uravnote-ženost</a:t>
                      </a:r>
                      <a:r>
                        <a:rPr lang="sl-SI" sz="1800" dirty="0" smtClean="0"/>
                        <a:t> ponudbe dejavnosti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Razmerje med področji A, B,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7 šol uravnoteženo</a:t>
                      </a:r>
                    </a:p>
                    <a:p>
                      <a:r>
                        <a:rPr lang="sl-SI" dirty="0" smtClean="0"/>
                        <a:t>8 manj uravnoteženo:</a:t>
                      </a:r>
                      <a:r>
                        <a:rPr lang="sl-SI" baseline="0" dirty="0" smtClean="0"/>
                        <a:t> A:1, B:1, C:5,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Razmerje med sklopi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579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2400" dirty="0" smtClean="0">
                <a:solidFill>
                  <a:srgbClr val="C00000"/>
                </a:solidFill>
              </a:rPr>
              <a:t>Analiza izvedbenih modelov preko urnikov (2)</a:t>
            </a:r>
            <a:endParaRPr lang="en-US" sz="2400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723737"/>
              </p:ext>
            </p:extLst>
          </p:nvPr>
        </p:nvGraphicFramePr>
        <p:xfrm>
          <a:off x="459171" y="1052736"/>
          <a:ext cx="7713229" cy="543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188"/>
                <a:gridCol w="2887317"/>
                <a:gridCol w="329272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Kriterij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sl-SI" sz="1800" dirty="0" smtClean="0"/>
                        <a:t>Homogenost/heterogenost skupin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Homogenost v 1r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Da=13, Ne =2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Heterogene skupine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Ne=1; nekaj=3; večina=11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Časovna izvedba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linearno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fleksibilno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NIP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zastopanost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Integriranost</a:t>
                      </a:r>
                      <a:r>
                        <a:rPr lang="sl-SI" dirty="0" smtClean="0"/>
                        <a:t> v dejavnosti RAP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Da=13; ne=2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TJ v RAP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Časovni okvir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2-7ur/</a:t>
                      </a:r>
                      <a:r>
                        <a:rPr lang="sl-SI" dirty="0" err="1" smtClean="0"/>
                        <a:t>ted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dirty="0" smtClean="0"/>
                        <a:t>Heterogenost/</a:t>
                      </a:r>
                      <a:r>
                        <a:rPr lang="sl-SI" sz="1800" dirty="0" err="1" smtClean="0"/>
                        <a:t>homog</a:t>
                      </a:r>
                      <a:r>
                        <a:rPr lang="sl-SI" sz="1800" dirty="0" smtClean="0"/>
                        <a:t> skupin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Homog</a:t>
                      </a:r>
                      <a:r>
                        <a:rPr lang="sl-SI" dirty="0" smtClean="0"/>
                        <a:t>.=5</a:t>
                      </a:r>
                    </a:p>
                    <a:p>
                      <a:r>
                        <a:rPr lang="sl-SI" dirty="0" err="1" smtClean="0"/>
                        <a:t>Heterog</a:t>
                      </a:r>
                      <a:r>
                        <a:rPr lang="sl-SI" dirty="0" smtClean="0"/>
                        <a:t>.=8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Vključenost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Ind/skup pomoč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Da=15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Samostojno učenje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Da=15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2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Metoda: </a:t>
            </a:r>
            <a:r>
              <a:rPr lang="sl-SI" dirty="0" err="1" smtClean="0"/>
              <a:t>polstrukturiran</a:t>
            </a:r>
            <a:r>
              <a:rPr lang="sl-SI" dirty="0" smtClean="0"/>
              <a:t> intervju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Izvedba: 19 </a:t>
            </a:r>
            <a:r>
              <a:rPr lang="sl-SI" dirty="0" smtClean="0"/>
              <a:t>šol, predstojnice (N=17)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Področja intervjuja:</a:t>
            </a:r>
          </a:p>
          <a:p>
            <a:r>
              <a:rPr lang="sl-SI" sz="2800" dirty="0" smtClean="0"/>
              <a:t>Razlogi za vključitev, prednosti poskusa</a:t>
            </a:r>
          </a:p>
          <a:p>
            <a:r>
              <a:rPr lang="sl-SI" sz="2800" dirty="0" smtClean="0"/>
              <a:t>Začetna faza (izzivi, odzivi na izzive, aktivnosti, novosti, odziv učiteljev in učencev)</a:t>
            </a:r>
          </a:p>
          <a:p>
            <a:r>
              <a:rPr lang="sl-SI" sz="2800" dirty="0" smtClean="0"/>
              <a:t>Tuji jeziki v poskusu</a:t>
            </a:r>
          </a:p>
          <a:p>
            <a:r>
              <a:rPr lang="sl-SI" sz="2800" dirty="0" smtClean="0"/>
              <a:t>Potrebe šol v poskusu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791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1400" dirty="0">
                <a:solidFill>
                  <a:srgbClr val="C00000"/>
                </a:solidFill>
              </a:rPr>
              <a:t>(</a:t>
            </a:r>
            <a:r>
              <a:rPr lang="sl-SI" sz="1400" dirty="0" smtClean="0">
                <a:solidFill>
                  <a:srgbClr val="C00000"/>
                </a:solidFill>
              </a:rPr>
              <a:t>1) </a:t>
            </a:r>
            <a:r>
              <a:rPr lang="sl-SI" dirty="0" smtClean="0">
                <a:solidFill>
                  <a:srgbClr val="C00000"/>
                </a:solidFill>
              </a:rPr>
              <a:t>Prednosti poskusa</a:t>
            </a:r>
            <a:endParaRPr lang="en-US" sz="1400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0026065"/>
              </p:ext>
            </p:extLst>
          </p:nvPr>
        </p:nvGraphicFramePr>
        <p:xfrm>
          <a:off x="457200" y="1268760"/>
          <a:ext cx="8229600" cy="342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1368152"/>
                <a:gridCol w="2746648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Prednost (N=16)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frekvenca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Več ur gibanja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Obogatitev programa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Vsebine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nadarjeni</a:t>
                      </a:r>
                      <a:endParaRPr lang="en-US" sz="12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Spremenjen način dela učiteljev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Avtonomija</a:t>
                      </a:r>
                      <a:r>
                        <a:rPr lang="en-US" sz="1100" dirty="0" smtClean="0"/>
                        <a:t>, </a:t>
                      </a:r>
                      <a:r>
                        <a:rPr lang="en-US" sz="1100" dirty="0" err="1" smtClean="0"/>
                        <a:t>veščine</a:t>
                      </a:r>
                      <a:r>
                        <a:rPr lang="en-US" sz="1100" dirty="0" smtClean="0"/>
                        <a:t>, </a:t>
                      </a:r>
                      <a:r>
                        <a:rPr lang="en-US" sz="1100" dirty="0" err="1" smtClean="0"/>
                        <a:t>individualizacija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Izbirnost za učence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Uresničevanje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njihovih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interesov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Nadaljevanje uvajanja TJ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Širša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ponudba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pouč</a:t>
                      </a:r>
                      <a:r>
                        <a:rPr lang="en-US" sz="1200" dirty="0" smtClean="0"/>
                        <a:t> v </a:t>
                      </a:r>
                      <a:r>
                        <a:rPr lang="en-US" sz="1200" dirty="0" err="1" smtClean="0"/>
                        <a:t>majhnih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skupinah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Sistemizacija dejavnosti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Heterogene skupine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Možnost prehajanja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</a:t>
                      </a:r>
                      <a:r>
                        <a:rPr lang="en-US" sz="1200" dirty="0" err="1" smtClean="0"/>
                        <a:t>šnel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kurs</a:t>
                      </a:r>
                      <a:r>
                        <a:rPr lang="en-US" sz="1200" dirty="0" smtClean="0"/>
                        <a:t>”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441792" y="4725144"/>
            <a:ext cx="87022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i="1" dirty="0" smtClean="0"/>
              <a:t>Dva ali posamični odgovori</a:t>
            </a:r>
            <a:r>
              <a:rPr lang="sl-SI" sz="1600" dirty="0" smtClean="0"/>
              <a:t>: </a:t>
            </a:r>
            <a:r>
              <a:rPr lang="sl-SI" sz="1600" dirty="0"/>
              <a:t>ureditev </a:t>
            </a:r>
            <a:r>
              <a:rPr lang="sl-SI" sz="1600" dirty="0" smtClean="0"/>
              <a:t>kaotičnega </a:t>
            </a:r>
            <a:r>
              <a:rPr lang="sl-SI" sz="1600" dirty="0"/>
              <a:t>stanja (2</a:t>
            </a:r>
            <a:r>
              <a:rPr lang="sl-SI" sz="1600" dirty="0" smtClean="0"/>
              <a:t>), poudarek na veščinah (2), RaP pridobiva na pomenu, pripomore k zmanjševanju razlik med učenci, možnost normativnih odpustkov v prvem letu, NPI brez ocene, aktivna vloga učencev pred poukom, povezovanje RaP z drugimi projekti, RaP od prve do zadnje minute: več strukture zjutraj,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52226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1400" dirty="0" smtClean="0">
                <a:solidFill>
                  <a:srgbClr val="C00000"/>
                </a:solidFill>
              </a:rPr>
              <a:t>(2)</a:t>
            </a:r>
            <a:r>
              <a:rPr lang="sl-SI" dirty="0" smtClean="0">
                <a:solidFill>
                  <a:srgbClr val="C00000"/>
                </a:solidFill>
              </a:rPr>
              <a:t> Razlogi za vključitev v poskus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3934051"/>
              </p:ext>
            </p:extLst>
          </p:nvPr>
        </p:nvGraphicFramePr>
        <p:xfrm>
          <a:off x="457200" y="1844824"/>
          <a:ext cx="8229600" cy="342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6888"/>
                <a:gridCol w="576064"/>
                <a:gridCol w="2746648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Prednost (N=10)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Želja po spremembi (obogatitev programa)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Vpeljati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novosti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širša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ponudba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raziskovati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možnosti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Nadaljevanje uvajanja 2TJ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Rešitev zadreg POB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Ohranitev ur gibanja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Priložnost za sistemsko ureditev področja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Možnost prilagajanja dela učitelju in učencu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572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1400" dirty="0" smtClean="0">
                <a:solidFill>
                  <a:srgbClr val="C00000"/>
                </a:solidFill>
              </a:rPr>
              <a:t>(3)</a:t>
            </a:r>
            <a:r>
              <a:rPr lang="sl-SI" dirty="0" smtClean="0">
                <a:solidFill>
                  <a:srgbClr val="C00000"/>
                </a:solidFill>
              </a:rPr>
              <a:t> Izzivi v poskusu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4950000"/>
              </p:ext>
            </p:extLst>
          </p:nvPr>
        </p:nvGraphicFramePr>
        <p:xfrm>
          <a:off x="459171" y="980728"/>
          <a:ext cx="8229600" cy="379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4917"/>
                <a:gridCol w="792088"/>
                <a:gridCol w="2532595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Prednost (N=16)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Starši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Utemeljitev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poskusa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želja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vplivanju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kaj</a:t>
                      </a:r>
                      <a:r>
                        <a:rPr lang="en-US" sz="1200" dirty="0" smtClean="0"/>
                        <a:t> pa DN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Organizacija (urniki)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 smtClean="0"/>
                        <a:t>Pomanjkanje informacij, navodil za učitelje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 smtClean="0"/>
                        <a:t>Občutek učiteljev, da ni nadzora nad učenci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Prehodi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učencev</a:t>
                      </a:r>
                      <a:r>
                        <a:rPr lang="en-US" sz="1200" dirty="0" smtClean="0"/>
                        <a:t> med </a:t>
                      </a:r>
                      <a:r>
                        <a:rPr lang="en-US" sz="1200" dirty="0" err="1" smtClean="0"/>
                        <a:t>skupinami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Sprememba miselnosti učiteljev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Premik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iz</a:t>
                      </a:r>
                      <a:r>
                        <a:rPr lang="en-US" sz="1200" dirty="0" smtClean="0"/>
                        <a:t> cone </a:t>
                      </a:r>
                      <a:r>
                        <a:rPr lang="en-US" sz="1200" dirty="0" err="1" smtClean="0"/>
                        <a:t>udobja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Poimenovanje dejavnosti v urniku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 smtClean="0"/>
                        <a:t>Ni bilo prave interesne slike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Prekrivanje dejavnosti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Razdeliti ure učiteljem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PoljeZBesedilom 2"/>
          <p:cNvSpPr txBox="1"/>
          <p:nvPr/>
        </p:nvSpPr>
        <p:spPr>
          <a:xfrm>
            <a:off x="454256" y="4797152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i="1" dirty="0" smtClean="0"/>
              <a:t>Posamični:</a:t>
            </a:r>
            <a:r>
              <a:rPr lang="sl-SI" sz="1600" dirty="0" smtClean="0"/>
              <a:t> Mešane skupine, nov način dela, nadomeščanje, ni nadgradnje dejavnosti, ker učitelj nima pregleda, prezgodnje odhajanje otrok iz </a:t>
            </a:r>
            <a:r>
              <a:rPr lang="sl-SI" sz="1600" dirty="0" err="1" smtClean="0"/>
              <a:t>RaP</a:t>
            </a:r>
            <a:r>
              <a:rPr lang="sl-SI" sz="1600" dirty="0" smtClean="0"/>
              <a:t>, težave v timu, vpisovanje v dnevnik, utrujenost učencev v 1. triadi 6. in 7. uro, veliko časa za pripravo, dolgotrajna bolniška, NPI brez ocen, poleg Rapa še tuje govoreči otroci, brez znanja slo, “prazni čas”, ki ga ni.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16749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1400" dirty="0" smtClean="0">
                <a:solidFill>
                  <a:srgbClr val="C00000"/>
                </a:solidFill>
              </a:rPr>
              <a:t>(4)</a:t>
            </a:r>
            <a:r>
              <a:rPr lang="sl-SI" dirty="0" smtClean="0">
                <a:solidFill>
                  <a:srgbClr val="C00000"/>
                </a:solidFill>
              </a:rPr>
              <a:t> Odziv na izzive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543010"/>
              </p:ext>
            </p:extLst>
          </p:nvPr>
        </p:nvGraphicFramePr>
        <p:xfrm>
          <a:off x="459171" y="980728"/>
          <a:ext cx="822960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8973"/>
                <a:gridCol w="1370123"/>
                <a:gridCol w="1450504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Prednost (N=5)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frekvenca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Skupno načrtovanje in timsko delo.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l-SI" i="1" dirty="0" smtClean="0"/>
                    </a:p>
                    <a:p>
                      <a:r>
                        <a:rPr lang="sl-SI" i="1" dirty="0" smtClean="0"/>
                        <a:t>Posamični: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l-SI" dirty="0" smtClean="0"/>
                        <a:t>Evidentiranje treh stebrov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l-SI" dirty="0" smtClean="0"/>
                        <a:t>Še iščemo rešitve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l-SI" dirty="0" smtClean="0"/>
                        <a:t>Omogočili</a:t>
                      </a:r>
                      <a:r>
                        <a:rPr lang="sl-SI" baseline="0" dirty="0" smtClean="0"/>
                        <a:t> prehajanje med dejavnostmi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l-SI" dirty="0" smtClean="0"/>
                        <a:t>Ponudba dejavnosti kot do sedaj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l-SI" dirty="0" smtClean="0"/>
                        <a:t>Začetek izvajanja dejavnosti z zamikom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l-SI" dirty="0" smtClean="0"/>
                        <a:t>Otroci delajo</a:t>
                      </a:r>
                      <a:r>
                        <a:rPr lang="sl-SI" baseline="0" dirty="0" smtClean="0"/>
                        <a:t> DN v okviru dejavnosti Zmorem sam.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PoljeZBesedilom 2"/>
          <p:cNvSpPr txBox="1"/>
          <p:nvPr/>
        </p:nvSpPr>
        <p:spPr>
          <a:xfrm>
            <a:off x="539552" y="5445224"/>
            <a:ext cx="5569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200" dirty="0" smtClean="0"/>
              <a:t>5</a:t>
            </a:r>
            <a:r>
              <a:rPr lang="sl-SI" dirty="0"/>
              <a:t>.</a:t>
            </a:r>
            <a:r>
              <a:rPr lang="sl-SI" dirty="0" smtClean="0"/>
              <a:t> Evidence: Lopolis (3), e-asistent (5), ni podatka (8)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24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1400" dirty="0" smtClean="0">
                <a:solidFill>
                  <a:srgbClr val="C00000"/>
                </a:solidFill>
              </a:rPr>
              <a:t>(6)</a:t>
            </a:r>
            <a:r>
              <a:rPr lang="sl-SI" dirty="0" smtClean="0">
                <a:solidFill>
                  <a:srgbClr val="C00000"/>
                </a:solidFill>
              </a:rPr>
              <a:t> Aktivnosti za pripravo poskusa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7822101"/>
              </p:ext>
            </p:extLst>
          </p:nvPr>
        </p:nvGraphicFramePr>
        <p:xfrm>
          <a:off x="470018" y="1412776"/>
          <a:ext cx="82296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8086"/>
                <a:gridCol w="576064"/>
                <a:gridCol w="2615450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Prednost (N=16)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Seznanitev učiteljev na pedagoški konferenci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i="0" dirty="0" smtClean="0"/>
                        <a:t>Oblikovanje delovnega tima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Odličen</a:t>
                      </a:r>
                      <a:r>
                        <a:rPr lang="en-US" sz="1200" baseline="0" dirty="0" smtClean="0"/>
                        <a:t> DT, </a:t>
                      </a:r>
                      <a:r>
                        <a:rPr lang="en-US" sz="1200" baseline="0" dirty="0" err="1" smtClean="0"/>
                        <a:t>povezanost</a:t>
                      </a:r>
                      <a:r>
                        <a:rPr lang="en-US" sz="1200" baseline="0" dirty="0" smtClean="0"/>
                        <a:t>, </a:t>
                      </a:r>
                      <a:r>
                        <a:rPr lang="en-US" sz="1200" baseline="0" dirty="0" err="1" smtClean="0"/>
                        <a:t>veliko</a:t>
                      </a:r>
                      <a:r>
                        <a:rPr lang="en-US" sz="1200" baseline="0" dirty="0" smtClean="0"/>
                        <a:t> 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dirty="0" smtClean="0"/>
                        <a:t>Skupno načrtovanje (delovni tim/aktivi)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dirty="0" smtClean="0"/>
                        <a:t>Samostojno branje </a:t>
                      </a:r>
                      <a:r>
                        <a:rPr lang="sl-SI" dirty="0" err="1" smtClean="0"/>
                        <a:t>kurikularnega</a:t>
                      </a:r>
                      <a:r>
                        <a:rPr lang="sl-SI" dirty="0" smtClean="0"/>
                        <a:t> dokumenta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dirty="0" smtClean="0"/>
                        <a:t>Učitelji predlagajo dejavnosti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 err="1" smtClean="0"/>
                        <a:t>Poizvedba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učencih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ym typeface="Wingdings"/>
                        </a:rPr>
                        <a:t> </a:t>
                      </a:r>
                      <a:r>
                        <a:rPr lang="en-US" dirty="0" err="1" smtClean="0">
                          <a:sym typeface="Wingdings"/>
                        </a:rPr>
                        <a:t>priprava</a:t>
                      </a:r>
                      <a:r>
                        <a:rPr lang="en-US" dirty="0" smtClean="0">
                          <a:sym typeface="Wingdings"/>
                        </a:rPr>
                        <a:t> dejavnosti, </a:t>
                      </a:r>
                      <a:r>
                        <a:rPr lang="en-US" dirty="0" err="1" smtClean="0">
                          <a:sym typeface="Wingdings"/>
                        </a:rPr>
                        <a:t>usklajevanje</a:t>
                      </a:r>
                      <a:r>
                        <a:rPr lang="en-US" dirty="0" smtClean="0">
                          <a:sym typeface="Wingdings"/>
                        </a:rPr>
                        <a:t> s </a:t>
                      </a:r>
                      <a:r>
                        <a:rPr lang="en-US" dirty="0" err="1" smtClean="0">
                          <a:sym typeface="Wingdings"/>
                        </a:rPr>
                        <a:t>kur.dok</a:t>
                      </a:r>
                      <a:r>
                        <a:rPr lang="en-US" dirty="0" smtClean="0">
                          <a:sym typeface="Wingding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 err="1" smtClean="0"/>
                        <a:t>Individualni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razgovori</a:t>
                      </a:r>
                      <a:r>
                        <a:rPr lang="en-US" baseline="0" dirty="0" smtClean="0"/>
                        <a:t> z </a:t>
                      </a:r>
                      <a:r>
                        <a:rPr lang="en-US" baseline="0" dirty="0" err="1" smtClean="0"/>
                        <a:t>učitelji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Prepričevanje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veliko</a:t>
                      </a:r>
                      <a:r>
                        <a:rPr lang="en-US" sz="1200" dirty="0" smtClean="0"/>
                        <a:t> 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413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1400" dirty="0" smtClean="0">
                <a:solidFill>
                  <a:srgbClr val="C00000"/>
                </a:solidFill>
              </a:rPr>
              <a:t>(7)</a:t>
            </a:r>
            <a:r>
              <a:rPr lang="sl-SI" dirty="0" smtClean="0">
                <a:solidFill>
                  <a:srgbClr val="C00000"/>
                </a:solidFill>
              </a:rPr>
              <a:t> Kako ste spremenili obstoječo prakso?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8265459"/>
              </p:ext>
            </p:extLst>
          </p:nvPr>
        </p:nvGraphicFramePr>
        <p:xfrm>
          <a:off x="459171" y="980728"/>
          <a:ext cx="8229600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8973"/>
                <a:gridCol w="1370123"/>
                <a:gridCol w="1450504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Prednost (N=15)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frekvenca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Dodali vsebine področja</a:t>
                      </a:r>
                      <a:r>
                        <a:rPr lang="sl-SI" baseline="0" dirty="0" smtClean="0"/>
                        <a:t> A (Gibanje in zdravje)</a:t>
                      </a:r>
                    </a:p>
                    <a:p>
                      <a:endParaRPr lang="sl-SI" sz="1200" baseline="0" dirty="0" smtClean="0"/>
                    </a:p>
                    <a:p>
                      <a:r>
                        <a:rPr lang="sl-SI" sz="1200" baseline="0" dirty="0" smtClean="0"/>
                        <a:t>Aktivni odmor (3), jutranje razgibavanje (4), prehrana (3), ples, zgodovina športa, obnašanje pri mizi …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i="0" dirty="0" smtClean="0"/>
                        <a:t>Dodali vsebine področja B (Kultura in tradicija)</a:t>
                      </a:r>
                    </a:p>
                    <a:p>
                      <a:endParaRPr lang="sl-SI" sz="1200" b="0" i="0" dirty="0" smtClean="0"/>
                    </a:p>
                    <a:p>
                      <a:r>
                        <a:rPr lang="sl-SI" sz="1200" b="0" i="0" dirty="0" smtClean="0"/>
                        <a:t>Robotika, računalništvo, gledališki klub, novinarski klub, turizem, umetnost po izbiri, veščine za dobro klimo,</a:t>
                      </a:r>
                      <a:r>
                        <a:rPr lang="sl-SI" sz="1200" b="0" i="0" baseline="0" dirty="0" smtClean="0"/>
                        <a:t> kultura sobivanja, branje, učenje je lahko kul</a:t>
                      </a:r>
                      <a:endParaRPr lang="sl-SI" sz="1200" b="0" i="0" dirty="0" smtClean="0"/>
                    </a:p>
                    <a:p>
                      <a:endParaRPr lang="en-US" sz="12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dirty="0" smtClean="0"/>
                        <a:t>Gradili na dobri praksi iz preteklosti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i="1" dirty="0" smtClean="0"/>
                        <a:t>Posamično:</a:t>
                      </a:r>
                      <a:endParaRPr lang="en-US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dirty="0" smtClean="0"/>
                        <a:t>Učitelji so bolj avtonomni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dirty="0" smtClean="0"/>
                        <a:t>Več je usmerjanja otrok v dejavnosti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dirty="0" smtClean="0"/>
                        <a:t>Heterogene skupine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09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9171" y="116632"/>
            <a:ext cx="8229600" cy="1143000"/>
          </a:xfrm>
        </p:spPr>
        <p:txBody>
          <a:bodyPr/>
          <a:lstStyle/>
          <a:p>
            <a:r>
              <a:rPr lang="sl-SI" sz="1400" dirty="0" smtClean="0">
                <a:solidFill>
                  <a:srgbClr val="C00000"/>
                </a:solidFill>
              </a:rPr>
              <a:t>(9)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 err="1" smtClean="0">
                <a:solidFill>
                  <a:srgbClr val="C00000"/>
                </a:solidFill>
              </a:rPr>
              <a:t>Kurikularni</a:t>
            </a:r>
            <a:r>
              <a:rPr lang="sl-SI" dirty="0" smtClean="0">
                <a:solidFill>
                  <a:srgbClr val="C00000"/>
                </a:solidFill>
              </a:rPr>
              <a:t> dokument – ocena?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629031"/>
              </p:ext>
            </p:extLst>
          </p:nvPr>
        </p:nvGraphicFramePr>
        <p:xfrm>
          <a:off x="459171" y="1484784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8853"/>
                <a:gridCol w="720080"/>
                <a:gridCol w="3180667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Prednost (N=12)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Odprtost</a:t>
                      </a:r>
                      <a:r>
                        <a:rPr lang="sl-SI" sz="1800" baseline="0" dirty="0" smtClean="0"/>
                        <a:t> </a:t>
                      </a:r>
                      <a:r>
                        <a:rPr lang="sl-SI" sz="1800" baseline="0" dirty="0" err="1" smtClean="0"/>
                        <a:t>kurikularnega</a:t>
                      </a:r>
                      <a:r>
                        <a:rPr lang="sl-SI" sz="1800" baseline="0" dirty="0" smtClean="0"/>
                        <a:t> dokumenta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Dopušča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svobodo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avtonomijo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dobiš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idejo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1800" b="0" i="0" dirty="0" smtClean="0"/>
                        <a:t>Zanimive</a:t>
                      </a:r>
                      <a:r>
                        <a:rPr lang="sl-SI" sz="1800" b="0" i="0" baseline="0" dirty="0" smtClean="0"/>
                        <a:t> vsebine</a:t>
                      </a:r>
                      <a:endParaRPr lang="en-US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Sodobne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aktualne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Prilagojen interesom</a:t>
                      </a:r>
                      <a:r>
                        <a:rPr lang="sl-SI" sz="1800" baseline="0" dirty="0" smtClean="0"/>
                        <a:t> učencev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1800" dirty="0" smtClean="0"/>
                        <a:t>Teoretično podprt</a:t>
                      </a:r>
                      <a:endParaRPr lang="en-US" sz="18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Zahteven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Zanimivi primeri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l-SI" sz="1800" dirty="0" smtClean="0"/>
                        <a:t>Doprinos k tretji triadi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5013176"/>
            <a:ext cx="8127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Kaj</a:t>
            </a:r>
            <a:r>
              <a:rPr lang="en-US" i="1" dirty="0" smtClean="0"/>
              <a:t> </a:t>
            </a:r>
            <a:r>
              <a:rPr lang="en-US" i="1" dirty="0" err="1" smtClean="0"/>
              <a:t>učitelje</a:t>
            </a:r>
            <a:r>
              <a:rPr lang="en-US" i="1" dirty="0" smtClean="0"/>
              <a:t> </a:t>
            </a:r>
            <a:r>
              <a:rPr lang="en-US" i="1" dirty="0" err="1" smtClean="0"/>
              <a:t>navdihuje</a:t>
            </a:r>
            <a:r>
              <a:rPr lang="en-US" i="1" dirty="0" smtClean="0"/>
              <a:t>? </a:t>
            </a:r>
            <a:r>
              <a:rPr lang="en-US" dirty="0" err="1" smtClean="0"/>
              <a:t>Možnost</a:t>
            </a:r>
            <a:r>
              <a:rPr lang="en-US" dirty="0" smtClean="0"/>
              <a:t> </a:t>
            </a:r>
            <a:r>
              <a:rPr lang="en-US" dirty="0" err="1" smtClean="0"/>
              <a:t>izvajanja</a:t>
            </a:r>
            <a:r>
              <a:rPr lang="en-US" dirty="0" smtClean="0"/>
              <a:t> </a:t>
            </a:r>
            <a:r>
              <a:rPr lang="en-US" dirty="0" err="1" smtClean="0"/>
              <a:t>več</a:t>
            </a:r>
            <a:r>
              <a:rPr lang="en-US" dirty="0" smtClean="0"/>
              <a:t> dejavnosti, </a:t>
            </a:r>
            <a:r>
              <a:rPr lang="en-US" dirty="0" err="1" smtClean="0"/>
              <a:t>heterogene</a:t>
            </a:r>
            <a:r>
              <a:rPr lang="en-US" dirty="0" smtClean="0"/>
              <a:t> </a:t>
            </a:r>
            <a:r>
              <a:rPr lang="en-US" dirty="0" err="1" smtClean="0"/>
              <a:t>skupine</a:t>
            </a:r>
            <a:r>
              <a:rPr lang="en-US" dirty="0" smtClean="0"/>
              <a:t>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458182"/>
      </p:ext>
    </p:extLst>
  </p:cSld>
  <p:clrMapOvr>
    <a:masterClrMapping/>
  </p:clrMapOvr>
</p:sld>
</file>

<file path=ppt/theme/theme1.xml><?xml version="1.0" encoding="utf-8"?>
<a:theme xmlns:a="http://schemas.openxmlformats.org/drawingml/2006/main" name="predloga_prosojnice_v15">
  <a:themeElements>
    <a:clrScheme name="predloga_prosojnice_v1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loga_prosojnice_v1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loga_prosojnice_v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2234</TotalTime>
  <Words>1292</Words>
  <Application>Microsoft Macintosh PowerPoint</Application>
  <PresentationFormat>On-screen Show (4:3)</PresentationFormat>
  <Paragraphs>319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predloga_prosojnice_v15</vt:lpstr>
      <vt:lpstr>Razširjen program: analiza začetnega stanja </vt:lpstr>
      <vt:lpstr>Metoda: polstrukturiran intervju</vt:lpstr>
      <vt:lpstr>(1) Prednosti poskusa</vt:lpstr>
      <vt:lpstr>(2) Razlogi za vključitev v poskus</vt:lpstr>
      <vt:lpstr>(3) Izzivi v poskusu</vt:lpstr>
      <vt:lpstr>(4) Odziv na izzive</vt:lpstr>
      <vt:lpstr>(6) Aktivnosti za pripravo poskusa</vt:lpstr>
      <vt:lpstr>(7) Kako ste spremenili obstoječo prakso?</vt:lpstr>
      <vt:lpstr>(9) Kurikularni dokument – ocena?</vt:lpstr>
      <vt:lpstr>(12/1) Tuji jeziki?</vt:lpstr>
      <vt:lpstr>(12/2) Tuji jeziki?</vt:lpstr>
      <vt:lpstr>(12/3) Tuji jeziki?</vt:lpstr>
      <vt:lpstr>(13) Potrebe šol v poskusu?</vt:lpstr>
      <vt:lpstr>(13) Druga sporočila?</vt:lpstr>
      <vt:lpstr>Analiza izvedbenih modelov preko urnikov</vt:lpstr>
      <vt:lpstr>Analiza izvedbenih modelov preko urnikov (2)</vt:lpstr>
    </vt:vector>
  </TitlesOfParts>
  <Company>Zavod RS za šolstvo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Tomaž Bizjak</dc:creator>
  <cp:lastModifiedBy>Tanja Rupnik Vec</cp:lastModifiedBy>
  <cp:revision>155</cp:revision>
  <dcterms:created xsi:type="dcterms:W3CDTF">2004-04-23T10:18:28Z</dcterms:created>
  <dcterms:modified xsi:type="dcterms:W3CDTF">2018-12-17T06:51:34Z</dcterms:modified>
</cp:coreProperties>
</file>