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3" r:id="rId4"/>
    <p:sldId id="258" r:id="rId5"/>
    <p:sldId id="259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71" r:id="rId14"/>
    <p:sldId id="268" r:id="rId15"/>
    <p:sldId id="267" r:id="rId16"/>
    <p:sldId id="272" r:id="rId17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>
      <p:cViewPr varScale="1">
        <p:scale>
          <a:sx n="70" d="100"/>
          <a:sy n="70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9E1B0-9DA2-4C09-B1BC-02B2F27540D2}" type="datetimeFigureOut">
              <a:rPr lang="sl-SI" smtClean="0"/>
              <a:t>17. 12. 2018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5CAC9-A279-417C-8C4F-3846DB3430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33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noProof="0" smtClean="0"/>
              <a:t>Click to edit Master text styles</a:t>
            </a:r>
          </a:p>
          <a:p>
            <a:pPr lvl="1"/>
            <a:r>
              <a:rPr lang="sl-SI" altLang="sl-SI" noProof="0" smtClean="0"/>
              <a:t>Second level</a:t>
            </a:r>
          </a:p>
          <a:p>
            <a:pPr lvl="2"/>
            <a:r>
              <a:rPr lang="sl-SI" altLang="sl-SI" noProof="0" smtClean="0"/>
              <a:t>Third level</a:t>
            </a:r>
          </a:p>
          <a:p>
            <a:pPr lvl="3"/>
            <a:r>
              <a:rPr lang="sl-SI" altLang="sl-SI" noProof="0" smtClean="0"/>
              <a:t>Fourth level</a:t>
            </a:r>
          </a:p>
          <a:p>
            <a:pPr lvl="4"/>
            <a:r>
              <a:rPr lang="sl-SI" alt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E2EA0A9-C9C4-4F08-BE41-4EF1DC5735A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9815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764704"/>
            <a:ext cx="7772400" cy="14700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 smtClean="0"/>
              <a:t>Click</a:t>
            </a:r>
            <a:r>
              <a:rPr lang="sl-SI" altLang="sl-SI" noProof="0" dirty="0" smtClean="0"/>
              <a:t> to </a:t>
            </a:r>
            <a:r>
              <a:rPr lang="sl-SI" altLang="sl-SI" noProof="0" dirty="0" err="1" smtClean="0"/>
              <a:t>edit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Master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title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style</a:t>
            </a:r>
            <a:endParaRPr lang="sl-SI" altLang="sl-SI" noProof="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37617" y="4581128"/>
            <a:ext cx="6400800" cy="864096"/>
          </a:xfrm>
        </p:spPr>
        <p:txBody>
          <a:bodyPr/>
          <a:lstStyle>
            <a:lvl1pPr marL="0" indent="0" algn="r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l-SI" altLang="sl-SI" noProof="0" dirty="0" err="1" smtClean="0"/>
              <a:t>Click</a:t>
            </a:r>
            <a:r>
              <a:rPr lang="sl-SI" altLang="sl-SI" noProof="0" dirty="0" smtClean="0"/>
              <a:t> to </a:t>
            </a:r>
            <a:r>
              <a:rPr lang="sl-SI" altLang="sl-SI" noProof="0" dirty="0" err="1" smtClean="0"/>
              <a:t>edit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Master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subtitle</a:t>
            </a:r>
            <a:r>
              <a:rPr lang="sl-SI" altLang="sl-SI" noProof="0" dirty="0" smtClean="0"/>
              <a:t> </a:t>
            </a:r>
            <a:r>
              <a:rPr lang="sl-SI" altLang="sl-SI" noProof="0" dirty="0" err="1" smtClean="0"/>
              <a:t>style</a:t>
            </a:r>
            <a:endParaRPr lang="sl-SI" altLang="sl-S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1807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633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372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2981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8045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903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288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34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873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75166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5440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pic>
        <p:nvPicPr>
          <p:cNvPr id="1028" name="Slik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1688"/>
            <a:ext cx="914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530" cy="1470025"/>
          </a:xfrm>
        </p:spPr>
        <p:txBody>
          <a:bodyPr/>
          <a:lstStyle/>
          <a:p>
            <a:pPr algn="ctr" eaLnBrk="1" hangingPunct="1"/>
            <a:r>
              <a:rPr lang="sl-SI" altLang="sl-SI" sz="2400" smtClean="0"/>
              <a:t>Delovno srečanje ravnateljev v okviru poskusa Uvajanje tujega jezika v obveznem programu in preizkušanje koncepta razširjenega programa v osnovni šoli</a:t>
            </a:r>
            <a:endParaRPr lang="sl-SI" altLang="sl-SI" sz="2400" dirty="0" smtClean="0"/>
          </a:p>
        </p:txBody>
      </p:sp>
      <p:sp>
        <p:nvSpPr>
          <p:cNvPr id="3075" name="Podnaslov 2"/>
          <p:cNvSpPr>
            <a:spLocks noGrp="1"/>
          </p:cNvSpPr>
          <p:nvPr>
            <p:ph type="subTitle" idx="1"/>
          </p:nvPr>
        </p:nvSpPr>
        <p:spPr>
          <a:xfrm>
            <a:off x="2736850" y="4581525"/>
            <a:ext cx="6400800" cy="863600"/>
          </a:xfrm>
        </p:spPr>
        <p:txBody>
          <a:bodyPr/>
          <a:lstStyle/>
          <a:p>
            <a:pPr eaLnBrk="1" hangingPunct="1"/>
            <a:r>
              <a:rPr lang="sl-SI" altLang="sl-SI" sz="1600" dirty="0" smtClean="0"/>
              <a:t>17.12.2018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2153821"/>
            <a:ext cx="9137650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616"/>
            <a:ext cx="8229600" cy="706090"/>
          </a:xfrm>
        </p:spPr>
        <p:txBody>
          <a:bodyPr/>
          <a:lstStyle/>
          <a:p>
            <a:r>
              <a:rPr lang="sl-SI" sz="2400" dirty="0" smtClean="0">
                <a:solidFill>
                  <a:srgbClr val="FF0000"/>
                </a:solidFill>
              </a:rPr>
              <a:t>DELAVNICA Z RAVNATELJI: ,,REŠITVE </a:t>
            </a:r>
            <a:r>
              <a:rPr lang="sl-SI" sz="2400" dirty="0">
                <a:solidFill>
                  <a:srgbClr val="FF0000"/>
                </a:solidFill>
              </a:rPr>
              <a:t>IN </a:t>
            </a:r>
            <a:r>
              <a:rPr lang="sl-SI" sz="2400" dirty="0" smtClean="0">
                <a:solidFill>
                  <a:srgbClr val="FF0000"/>
                </a:solidFill>
              </a:rPr>
              <a:t>IZZIVI,, </a:t>
            </a: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323528" y="980728"/>
            <a:ext cx="8496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eriod"/>
            </a:pPr>
            <a:r>
              <a:rPr lang="sl-SI" b="1" dirty="0" smtClean="0"/>
              <a:t>Individualno delo: 10 minut</a:t>
            </a:r>
          </a:p>
          <a:p>
            <a:endParaRPr lang="sl-SI" dirty="0"/>
          </a:p>
          <a:p>
            <a:r>
              <a:rPr lang="sl-SI" dirty="0" smtClean="0"/>
              <a:t>      Individualni razmislek o vprašanjih. Prosimo</a:t>
            </a:r>
            <a:r>
              <a:rPr lang="sl-SI" dirty="0"/>
              <a:t>, </a:t>
            </a:r>
            <a:r>
              <a:rPr lang="sl-SI" dirty="0" smtClean="0"/>
              <a:t>zapišite odgovore.</a:t>
            </a:r>
          </a:p>
          <a:p>
            <a:endParaRPr lang="sl-SI" dirty="0" smtClean="0"/>
          </a:p>
          <a:p>
            <a:r>
              <a:rPr lang="sl-SI" dirty="0" smtClean="0"/>
              <a:t>1. Katera je  največja sprememba, ki jo </a:t>
            </a:r>
            <a:r>
              <a:rPr lang="sl-SI" dirty="0"/>
              <a:t>prinaša </a:t>
            </a:r>
            <a:r>
              <a:rPr lang="sl-SI" dirty="0" smtClean="0"/>
              <a:t>poskus na ravni izvajanja</a:t>
            </a:r>
          </a:p>
          <a:p>
            <a:r>
              <a:rPr lang="sl-SI" dirty="0"/>
              <a:t> </a:t>
            </a:r>
            <a:r>
              <a:rPr lang="sl-SI" dirty="0" smtClean="0"/>
              <a:t>   </a:t>
            </a:r>
            <a:r>
              <a:rPr lang="sl-SI" dirty="0"/>
              <a:t>pedagoškega </a:t>
            </a:r>
            <a:r>
              <a:rPr lang="sl-SI" dirty="0" smtClean="0"/>
              <a:t>procesa</a:t>
            </a:r>
            <a:r>
              <a:rPr lang="sl-SI" dirty="0"/>
              <a:t>?</a:t>
            </a:r>
            <a:endParaRPr lang="sl-SI" dirty="0" smtClean="0"/>
          </a:p>
          <a:p>
            <a:r>
              <a:rPr lang="sl-SI" dirty="0"/>
              <a:t> </a:t>
            </a:r>
            <a:r>
              <a:rPr lang="sl-SI" dirty="0" smtClean="0"/>
              <a:t>  </a:t>
            </a:r>
            <a:endParaRPr lang="sl-SI" dirty="0"/>
          </a:p>
          <a:p>
            <a:r>
              <a:rPr lang="sl-SI" dirty="0"/>
              <a:t>2</a:t>
            </a:r>
            <a:r>
              <a:rPr lang="sl-SI" dirty="0" smtClean="0"/>
              <a:t>. V kolikšni meri vam je uspelo umestiti vse vsebinske elemente razširjenega programa </a:t>
            </a:r>
            <a:r>
              <a:rPr lang="sl-SI" dirty="0"/>
              <a:t>(</a:t>
            </a:r>
            <a:r>
              <a:rPr lang="sl-SI" dirty="0" err="1"/>
              <a:t>dop</a:t>
            </a:r>
            <a:r>
              <a:rPr lang="sl-SI" dirty="0"/>
              <a:t>/</a:t>
            </a:r>
            <a:r>
              <a:rPr lang="sl-SI" dirty="0" err="1"/>
              <a:t>dod</a:t>
            </a:r>
            <a:r>
              <a:rPr lang="sl-SI" dirty="0"/>
              <a:t>, ID, ISP</a:t>
            </a:r>
            <a:r>
              <a:rPr lang="sl-SI" dirty="0" smtClean="0"/>
              <a:t>…) v nov koncept razširjenega programa? </a:t>
            </a:r>
          </a:p>
          <a:p>
            <a:endParaRPr lang="sl-SI" dirty="0"/>
          </a:p>
          <a:p>
            <a:r>
              <a:rPr lang="sl-SI" dirty="0"/>
              <a:t>3</a:t>
            </a:r>
            <a:r>
              <a:rPr lang="sl-SI" dirty="0" smtClean="0"/>
              <a:t>. Kako poteka umeščanje večjega števila (tujih) jezikov na narodnostno mešanih območjih, s tujci, priseljenci, Romi?</a:t>
            </a:r>
          </a:p>
          <a:p>
            <a:endParaRPr lang="sl-SI" dirty="0" smtClean="0"/>
          </a:p>
          <a:p>
            <a:r>
              <a:rPr lang="sl-SI" dirty="0"/>
              <a:t>4</a:t>
            </a:r>
            <a:r>
              <a:rPr lang="sl-SI" dirty="0" smtClean="0"/>
              <a:t>. Katera je </a:t>
            </a:r>
            <a:r>
              <a:rPr lang="sl-SI" dirty="0"/>
              <a:t>največja sprememba na nivoju organizacije razširjenega</a:t>
            </a:r>
          </a:p>
          <a:p>
            <a:r>
              <a:rPr lang="sl-SI" dirty="0"/>
              <a:t>    programa na vaši šoli?</a:t>
            </a:r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102281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5496" y="1412776"/>
            <a:ext cx="9108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5</a:t>
            </a:r>
            <a:r>
              <a:rPr lang="sl-SI" dirty="0" smtClean="0"/>
              <a:t>.  Kaj </a:t>
            </a:r>
            <a:r>
              <a:rPr lang="sl-SI" dirty="0"/>
              <a:t>vam pri izvajanju poskusa predstavlja še poseben izziv?</a:t>
            </a:r>
          </a:p>
          <a:p>
            <a:r>
              <a:rPr lang="sl-SI" dirty="0"/>
              <a:t> </a:t>
            </a:r>
          </a:p>
          <a:p>
            <a:r>
              <a:rPr lang="sl-SI" dirty="0"/>
              <a:t>6</a:t>
            </a:r>
            <a:r>
              <a:rPr lang="sl-SI" dirty="0" smtClean="0"/>
              <a:t>. Katera vprašanja se vam pojavljajo v zvezi z organizacijo in izvedbo razširjenega</a:t>
            </a:r>
          </a:p>
          <a:p>
            <a:r>
              <a:rPr lang="sl-SI" dirty="0"/>
              <a:t> </a:t>
            </a:r>
            <a:r>
              <a:rPr lang="sl-SI" dirty="0" smtClean="0"/>
              <a:t>    programa?</a:t>
            </a:r>
          </a:p>
          <a:p>
            <a:endParaRPr lang="sl-SI" dirty="0"/>
          </a:p>
          <a:p>
            <a:r>
              <a:rPr lang="sl-SI" dirty="0"/>
              <a:t>7</a:t>
            </a:r>
            <a:r>
              <a:rPr lang="sl-SI" dirty="0" smtClean="0"/>
              <a:t>. Kakšna so vaša pričakovanja na ravni šole in sistema po zaključenem poskusu?</a:t>
            </a:r>
            <a:endParaRPr lang="sl-SI" dirty="0"/>
          </a:p>
        </p:txBody>
      </p:sp>
      <p:sp>
        <p:nvSpPr>
          <p:cNvPr id="3" name="Pravokotnik 2"/>
          <p:cNvSpPr/>
          <p:nvPr/>
        </p:nvSpPr>
        <p:spPr>
          <a:xfrm>
            <a:off x="467544" y="548680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dirty="0" smtClean="0">
                <a:solidFill>
                  <a:srgbClr val="FF0000"/>
                </a:solidFill>
              </a:rPr>
              <a:t>…DELAVNICA </a:t>
            </a:r>
            <a:r>
              <a:rPr lang="sl-SI" sz="2400" dirty="0">
                <a:solidFill>
                  <a:srgbClr val="FF0000"/>
                </a:solidFill>
              </a:rPr>
              <a:t>Z RAVNATELJI: ,,REŠITVE IN IZZIVI,,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8822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0" y="26064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II. Skupinsko delo: 60 minut</a:t>
            </a:r>
          </a:p>
          <a:p>
            <a:endParaRPr lang="sl-SI" dirty="0"/>
          </a:p>
          <a:p>
            <a:pPr marL="342900" indent="-342900">
              <a:buAutoNum type="alphaUcParenR"/>
            </a:pPr>
            <a:r>
              <a:rPr lang="sl-SI" dirty="0" smtClean="0"/>
              <a:t>V prvem delu delavnice predstavite svoje individualne zapise in se pogovorite.  </a:t>
            </a:r>
          </a:p>
          <a:p>
            <a:endParaRPr lang="sl-SI" dirty="0"/>
          </a:p>
          <a:p>
            <a:r>
              <a:rPr lang="sl-SI" dirty="0" smtClean="0"/>
              <a:t>B) V skupini razmislite o:  </a:t>
            </a:r>
          </a:p>
          <a:p>
            <a:r>
              <a:rPr lang="sl-SI" dirty="0" smtClean="0">
                <a:solidFill>
                  <a:srgbClr val="FF0000"/>
                </a:solidFill>
              </a:rPr>
              <a:t>KAKŠNE </a:t>
            </a:r>
            <a:r>
              <a:rPr lang="sl-SI" dirty="0">
                <a:solidFill>
                  <a:srgbClr val="FF0000"/>
                </a:solidFill>
              </a:rPr>
              <a:t>MOŽNOSTI IN PRILOŽNOSTI ZA UDEJANJANJE CILJEV IN NAČEL RAZŠIRJENEGA PROGRAMA ,,VIDIM NA </a:t>
            </a:r>
            <a:r>
              <a:rPr lang="sl-SI" dirty="0" smtClean="0">
                <a:solidFill>
                  <a:srgbClr val="FF0000"/>
                </a:solidFill>
              </a:rPr>
              <a:t>SVOJI ŠOLI?,, </a:t>
            </a:r>
            <a:r>
              <a:rPr lang="sl-SI" dirty="0" smtClean="0"/>
              <a:t>     </a:t>
            </a:r>
            <a:endParaRPr lang="sl-SI" dirty="0"/>
          </a:p>
          <a:p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163044" y="3212976"/>
            <a:ext cx="8817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/>
              <a:t>III</a:t>
            </a:r>
            <a:r>
              <a:rPr lang="sl-SI" b="1" dirty="0" smtClean="0"/>
              <a:t>. Plenarno </a:t>
            </a:r>
            <a:r>
              <a:rPr lang="sl-SI" b="1" dirty="0"/>
              <a:t>poročanje: 40 minut</a:t>
            </a:r>
          </a:p>
          <a:p>
            <a:endParaRPr lang="sl-SI" dirty="0"/>
          </a:p>
          <a:p>
            <a:r>
              <a:rPr lang="sl-SI" dirty="0"/>
              <a:t>Plenarna predstavitev </a:t>
            </a:r>
            <a:r>
              <a:rPr lang="sl-SI" dirty="0" smtClean="0"/>
              <a:t>modelov razširjenega programa in izmenjava mnenj.</a:t>
            </a:r>
          </a:p>
          <a:p>
            <a:endParaRPr lang="sl-SI" dirty="0"/>
          </a:p>
          <a:p>
            <a:r>
              <a:rPr lang="sl-SI" b="1" dirty="0" smtClean="0"/>
              <a:t>IV. Sklepni del delavnice:10 minut</a:t>
            </a:r>
          </a:p>
          <a:p>
            <a:endParaRPr lang="sl-SI" b="1" dirty="0"/>
          </a:p>
          <a:p>
            <a:r>
              <a:rPr lang="sl-SI" dirty="0" smtClean="0"/>
              <a:t>Zaključki delavnic. </a:t>
            </a: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0" y="2384306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Skupna stališča zapišite!</a:t>
            </a:r>
          </a:p>
        </p:txBody>
      </p:sp>
    </p:spTree>
    <p:extLst>
      <p:ext uri="{BB962C8B-B14F-4D97-AF65-F5344CB8AC3E}">
        <p14:creationId xmlns:p14="http://schemas.microsoft.com/office/powerpoint/2010/main" val="223051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3347864" y="98072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ODMOR</a:t>
            </a:r>
          </a:p>
        </p:txBody>
      </p:sp>
    </p:spTree>
    <p:extLst>
      <p:ext uri="{BB962C8B-B14F-4D97-AF65-F5344CB8AC3E}">
        <p14:creationId xmlns:p14="http://schemas.microsoft.com/office/powerpoint/2010/main" val="9636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sz="2800" dirty="0" smtClean="0">
                <a:solidFill>
                  <a:srgbClr val="FF0000"/>
                </a:solidFill>
              </a:rPr>
              <a:t>PREDSTAVITEV PROGRAMA IZOBRAŽEVANJA ZA UČITELJE 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611560" y="191683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            mag. Klavdija </a:t>
            </a:r>
            <a:r>
              <a:rPr lang="sl-SI" dirty="0" err="1" smtClean="0"/>
              <a:t>Šipuš</a:t>
            </a:r>
            <a:r>
              <a:rPr lang="sl-SI" dirty="0" smtClean="0"/>
              <a:t>, Špela Bergoč, mag. Nada Nedeljko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13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ctr"/>
            <a:r>
              <a:rPr lang="sl-SI" sz="2800" dirty="0" smtClean="0">
                <a:solidFill>
                  <a:srgbClr val="FF0000"/>
                </a:solidFill>
              </a:rPr>
              <a:t>ZAKLJUČEK STROKOVNEGA SREČANJA  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-126" y="1422872"/>
            <a:ext cx="8686926" cy="2683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STROKOVNA SREČANJA: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V.1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Izobraževanje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učiteljev: januar 2019 in …/ čas izvedbe? 16 ur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V.2.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Srečanje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ravnatelji: marec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2019, maj 2019</a:t>
            </a: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107000"/>
              </a:lnSpc>
              <a:spcAft>
                <a:spcPts val="800"/>
              </a:spcAft>
            </a:pPr>
            <a:r>
              <a:rPr lang="sl-SI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Ravnatelji spremljajo realizacijo načrta – aplikacija odprta od 17.12.2018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zultat iskanja slik za slike novoletne Äestit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 descr="Rezultat iskanja slik za slike novoletne Äestitke"/>
          <p:cNvSpPr>
            <a:spLocks noChangeAspect="1" noChangeArrowheads="1"/>
          </p:cNvSpPr>
          <p:nvPr/>
        </p:nvSpPr>
        <p:spPr bwMode="auto">
          <a:xfrm>
            <a:off x="307974" y="7937"/>
            <a:ext cx="3183905" cy="318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30" name="Picture 6" descr="Rezultat iskanja slik za slike novoletne Äestit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87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043608" y="508518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32268A"/>
                </a:solidFill>
                <a:latin typeface="Bell MT" panose="02020503060305020303" pitchFamily="18" charset="0"/>
              </a:rPr>
              <a:t>Srečno in uspešno novo leto 2019</a:t>
            </a:r>
            <a:endParaRPr lang="sl-SI" sz="3600" b="1" dirty="0">
              <a:solidFill>
                <a:srgbClr val="32268A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7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l-SI" sz="2400" dirty="0" smtClean="0">
                <a:solidFill>
                  <a:srgbClr val="FF0000"/>
                </a:solidFill>
              </a:rPr>
              <a:t>DNEVNI RED:</a:t>
            </a:r>
            <a:br>
              <a:rPr lang="sl-SI" sz="2400" dirty="0" smtClean="0">
                <a:solidFill>
                  <a:srgbClr val="FF0000"/>
                </a:solidFill>
              </a:rPr>
            </a:br>
            <a:endParaRPr lang="sl-SI" sz="2400" dirty="0">
              <a:solidFill>
                <a:srgbClr val="FF0000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323528" y="1052736"/>
            <a:ext cx="8496944" cy="377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9.00-9.30    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Uvodni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nagovor  (dr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Vinko Logaj, direktor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ZRSŠ)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9.30-10.15  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Predstavitev rezultatov analize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intervjujev in primera prakse                              	     (dr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Tanja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Rupnik Vec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dr. Stanka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Preskar)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10.15-10.30  Odmor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10.30-12.30  Delavnica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ravnatelji (predstojnice območnih enot)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12.30-13.00 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Odmor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13.00-14.00 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Predstavitev programa usposabljanja za učitelje, ki izvajajo razširjeni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	      program (mag. </a:t>
            </a:r>
            <a:r>
              <a:rPr lang="sl-SI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Kavdija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l-S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Šipuš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Špela Bergoč,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mag. Nada Nedeljko)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14.00-14.30 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Dogovori o izvajanju nalog do konca šolskega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leta (Tatjana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Krapše, 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	      dr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Stanka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Preskar)</a:t>
            </a:r>
            <a:endParaRPr lang="sl-S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424936" cy="1656184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PREDSTAVITEV REZULTATOV ANALIZE INTERVJUJEV IN PRIMERA PRAKSE </a:t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/>
            </a:r>
            <a:br>
              <a:rPr lang="sl-SI" dirty="0" smtClean="0">
                <a:solidFill>
                  <a:srgbClr val="FF0000"/>
                </a:solidFill>
              </a:rPr>
            </a:br>
            <a:r>
              <a:rPr lang="sl-SI" dirty="0" smtClean="0">
                <a:solidFill>
                  <a:srgbClr val="FF0000"/>
                </a:solidFill>
              </a:rPr>
              <a:t>     </a:t>
            </a:r>
            <a:r>
              <a:rPr lang="sl-SI" sz="2000" dirty="0" smtClean="0">
                <a:solidFill>
                  <a:schemeClr val="tx1"/>
                </a:solidFill>
              </a:rPr>
              <a:t>dr. Tanja </a:t>
            </a:r>
            <a:r>
              <a:rPr lang="sl-SI" sz="2000" dirty="0">
                <a:solidFill>
                  <a:schemeClr val="tx1"/>
                </a:solidFill>
              </a:rPr>
              <a:t>R</a:t>
            </a:r>
            <a:r>
              <a:rPr lang="sl-SI" sz="2000" dirty="0" smtClean="0">
                <a:solidFill>
                  <a:schemeClr val="tx1"/>
                </a:solidFill>
              </a:rPr>
              <a:t>upnik Vec, dr. Stanka </a:t>
            </a:r>
            <a:r>
              <a:rPr lang="sl-SI" sz="2000" dirty="0">
                <a:solidFill>
                  <a:schemeClr val="tx1"/>
                </a:solidFill>
              </a:rPr>
              <a:t>P</a:t>
            </a:r>
            <a:r>
              <a:rPr lang="sl-SI" sz="2000" dirty="0" smtClean="0">
                <a:solidFill>
                  <a:schemeClr val="tx1"/>
                </a:solidFill>
              </a:rPr>
              <a:t>reskar</a:t>
            </a:r>
            <a:br>
              <a:rPr lang="sl-SI" sz="2000" dirty="0" smtClean="0">
                <a:solidFill>
                  <a:schemeClr val="tx1"/>
                </a:solidFill>
              </a:rPr>
            </a:br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4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dirty="0" smtClean="0">
                <a:solidFill>
                  <a:srgbClr val="FF0000"/>
                </a:solidFill>
              </a:rPr>
              <a:t>PRIMER IZVAJANJA RAZŠIRJENEGA PROGRAMA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altLang="sl-SI" dirty="0" smtClean="0"/>
              <a:t>Osnovni podatki o šoli:</a:t>
            </a:r>
          </a:p>
          <a:p>
            <a:r>
              <a:rPr lang="sl-SI" altLang="sl-SI" dirty="0" smtClean="0"/>
              <a:t>198 učencev, </a:t>
            </a:r>
          </a:p>
          <a:p>
            <a:r>
              <a:rPr lang="sl-SI" altLang="sl-SI" dirty="0" smtClean="0"/>
              <a:t>15 oddelkov,</a:t>
            </a:r>
          </a:p>
          <a:p>
            <a:r>
              <a:rPr lang="sl-SI" altLang="sl-SI" dirty="0" smtClean="0"/>
              <a:t>čas bivanja učencev v šoli: 6.30-16.00,</a:t>
            </a:r>
          </a:p>
          <a:p>
            <a:r>
              <a:rPr lang="sl-SI" altLang="sl-SI" dirty="0" smtClean="0"/>
              <a:t>16 % romskih učencev,</a:t>
            </a:r>
          </a:p>
          <a:p>
            <a:r>
              <a:rPr lang="sl-SI" altLang="sl-SI" dirty="0" smtClean="0"/>
              <a:t>nizek SES družin.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5536" y="260648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FF0000"/>
                </a:solidFill>
              </a:rPr>
              <a:t>CILJI, KI SO NAS VODILI PRI PRIJAVI NA POSKUS:</a:t>
            </a:r>
          </a:p>
          <a:p>
            <a:pPr>
              <a:lnSpc>
                <a:spcPct val="150000"/>
              </a:lnSpc>
            </a:pPr>
            <a:endParaRPr lang="sl-SI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/>
              <a:t>d</a:t>
            </a:r>
            <a:r>
              <a:rPr lang="sl-SI" sz="2000" dirty="0" smtClean="0"/>
              <a:t>oseči večjo povezanost obveznega in razširjenega programa OŠ,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/>
              <a:t>povečati samoiniciativnost in ustvarjalnost,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/>
              <a:t>m</a:t>
            </a:r>
            <a:r>
              <a:rPr lang="sl-SI" sz="2000" dirty="0" smtClean="0"/>
              <a:t>aksimalno zagotoviti enake izobraževalne možnosti; usklajene z interesi posameznikov in skupine,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/>
              <a:t>o</a:t>
            </a:r>
            <a:r>
              <a:rPr lang="sl-SI" sz="2000" dirty="0" smtClean="0"/>
              <a:t>hraniti program športnih aktivnosti in drugih k zdravju in zdravemu življenjskemu slogu usmerjenih dejavnosti,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sz="2000" dirty="0" smtClean="0"/>
              <a:t>povečati učinkovitost učenja,…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3910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5948" y="188640"/>
            <a:ext cx="8200508" cy="288032"/>
          </a:xfrm>
        </p:spPr>
        <p:txBody>
          <a:bodyPr/>
          <a:lstStyle/>
          <a:p>
            <a:r>
              <a:rPr lang="sl-SI" sz="2400" dirty="0" smtClean="0">
                <a:solidFill>
                  <a:srgbClr val="FF0000"/>
                </a:solidFill>
              </a:rPr>
              <a:t/>
            </a:r>
            <a:br>
              <a:rPr lang="sl-SI" sz="2400" dirty="0" smtClean="0">
                <a:solidFill>
                  <a:srgbClr val="FF0000"/>
                </a:solidFill>
              </a:rPr>
            </a:br>
            <a:r>
              <a:rPr lang="sl-SI" sz="2400" dirty="0">
                <a:solidFill>
                  <a:srgbClr val="FF0000"/>
                </a:solidFill>
              </a:rPr>
              <a:t/>
            </a:r>
            <a:br>
              <a:rPr lang="sl-SI" sz="2400" dirty="0">
                <a:solidFill>
                  <a:srgbClr val="FF0000"/>
                </a:solidFill>
              </a:rPr>
            </a:br>
            <a:r>
              <a:rPr lang="sl-SI" sz="2400" dirty="0" smtClean="0">
                <a:solidFill>
                  <a:srgbClr val="FF0000"/>
                </a:solidFill>
              </a:rPr>
              <a:t>POSEBNI IZZIVI POSKUSA:</a:t>
            </a:r>
            <a:br>
              <a:rPr lang="sl-SI" sz="2400" dirty="0" smtClean="0">
                <a:solidFill>
                  <a:srgbClr val="FF0000"/>
                </a:solidFill>
              </a:rPr>
            </a:br>
            <a:r>
              <a:rPr lang="sl-SI" sz="2400" dirty="0" smtClean="0">
                <a:solidFill>
                  <a:srgbClr val="FF0000"/>
                </a:solidFill>
              </a:rPr>
              <a:t/>
            </a:r>
            <a:br>
              <a:rPr lang="sl-SI" sz="2400" dirty="0" smtClean="0">
                <a:solidFill>
                  <a:srgbClr val="FF0000"/>
                </a:solidFill>
              </a:rPr>
            </a:br>
            <a:endParaRPr lang="sl-SI" sz="2400" dirty="0">
              <a:solidFill>
                <a:schemeClr val="tx1"/>
              </a:solidFill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251520" y="478612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sistematično </a:t>
            </a:r>
            <a:r>
              <a:rPr lang="sl-SI" dirty="0" smtClean="0"/>
              <a:t>uvajanje aktivnosti za spodbujanje: samoregulacijo učenja, svobodno odločanje in prevzemanje odgovornosti,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r</a:t>
            </a:r>
            <a:r>
              <a:rPr lang="sl-SI" dirty="0" smtClean="0"/>
              <a:t>azvoj prečnih veščin (kritično mišljenje, sodelovanje, timsko delo, ustvarjalnost, komunikacija),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vsebinska pestrost razširjenega programa/uravnoteženost področij in sklopov na individualni ravni in ravni šole oz. triletja,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u</a:t>
            </a:r>
            <a:r>
              <a:rPr lang="sl-SI" dirty="0" smtClean="0"/>
              <a:t>čenje tujih jezikov in doseganje čim višje ravni znanja (1.r., II triletje, 7. razred), heterogene skupine, drugi tuj jezik?... </a:t>
            </a:r>
            <a:r>
              <a:rPr lang="sl-SI" dirty="0"/>
              <a:t>o</a:t>
            </a:r>
            <a:r>
              <a:rPr lang="sl-SI" dirty="0" smtClean="0"/>
              <a:t>cenjevanje…,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s</a:t>
            </a:r>
            <a:r>
              <a:rPr lang="sl-SI" dirty="0" smtClean="0"/>
              <a:t>oglasja staršev (kako razložiti koncept, kaj bodo posledice, </a:t>
            </a:r>
            <a:r>
              <a:rPr lang="sl-SI" dirty="0" smtClean="0">
                <a:solidFill>
                  <a:srgbClr val="FF0000"/>
                </a:solidFill>
              </a:rPr>
              <a:t>terminologija,</a:t>
            </a:r>
            <a:r>
              <a:rPr lang="sl-SI" dirty="0" smtClean="0"/>
              <a:t> kaj bo drugače in kako bomo to dosegli…),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o</a:t>
            </a:r>
            <a:r>
              <a:rPr lang="sl-SI" dirty="0" smtClean="0"/>
              <a:t>dločitve učencev (junij, september),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k</a:t>
            </a:r>
            <a:r>
              <a:rPr lang="sl-SI" dirty="0" smtClean="0"/>
              <a:t>adrovske možnosti (razumevanje koncepta, kompetence, …)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p</a:t>
            </a:r>
            <a:r>
              <a:rPr lang="sl-SI" dirty="0" smtClean="0"/>
              <a:t>rostorski pogoji, e-Asistent,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/>
              <a:t>s</a:t>
            </a:r>
            <a:r>
              <a:rPr lang="sl-SI" dirty="0" smtClean="0"/>
              <a:t>pecifike okolja (prednosti, izzivi),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MIZŠ-sistemizacija.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85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188"/>
            <a:ext cx="8229600" cy="562074"/>
          </a:xfrm>
        </p:spPr>
        <p:txBody>
          <a:bodyPr/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IZVEDBA 2018-2019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457200" y="588127"/>
            <a:ext cx="8003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visoka motivacija učiteljev,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dirty="0" smtClean="0"/>
              <a:t>vključenost učencev: prijave junij in september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28971"/>
              </p:ext>
            </p:extLst>
          </p:nvPr>
        </p:nvGraphicFramePr>
        <p:xfrm>
          <a:off x="251520" y="1412776"/>
          <a:ext cx="8640960" cy="4426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167">
                  <a:extLst>
                    <a:ext uri="{9D8B030D-6E8A-4147-A177-3AD203B41FA5}">
                      <a16:colId xmlns:a16="http://schemas.microsoft.com/office/drawing/2014/main" val="275319093"/>
                    </a:ext>
                  </a:extLst>
                </a:gridCol>
                <a:gridCol w="1949188">
                  <a:extLst>
                    <a:ext uri="{9D8B030D-6E8A-4147-A177-3AD203B41FA5}">
                      <a16:colId xmlns:a16="http://schemas.microsoft.com/office/drawing/2014/main" val="2631118805"/>
                    </a:ext>
                  </a:extLst>
                </a:gridCol>
                <a:gridCol w="2117146">
                  <a:extLst>
                    <a:ext uri="{9D8B030D-6E8A-4147-A177-3AD203B41FA5}">
                      <a16:colId xmlns:a16="http://schemas.microsoft.com/office/drawing/2014/main" val="444904512"/>
                    </a:ext>
                  </a:extLst>
                </a:gridCol>
                <a:gridCol w="2541459">
                  <a:extLst>
                    <a:ext uri="{9D8B030D-6E8A-4147-A177-3AD203B41FA5}">
                      <a16:colId xmlns:a16="http://schemas.microsoft.com/office/drawing/2014/main" val="2535426109"/>
                    </a:ext>
                  </a:extLst>
                </a:gridCol>
              </a:tblGrid>
              <a:tr h="335651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element analize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podatki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izvedba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dileme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22691"/>
                  </a:ext>
                </a:extLst>
              </a:tr>
              <a:tr h="651012">
                <a:tc>
                  <a:txBody>
                    <a:bodyPr/>
                    <a:lstStyle/>
                    <a:p>
                      <a:r>
                        <a:rPr lang="sl-SI" dirty="0" smtClean="0"/>
                        <a:t>jutranje varstvo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100% </a:t>
                      </a:r>
                      <a:r>
                        <a:rPr lang="sl-SI" dirty="0" smtClean="0"/>
                        <a:t>(6.30-7.30</a:t>
                      </a:r>
                      <a:r>
                        <a:rPr lang="sl-SI" dirty="0" smtClean="0"/>
                        <a:t>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Gibanje in zdravje za dobro počutje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vzgojiteljica</a:t>
                      </a:r>
                      <a:r>
                        <a:rPr lang="sl-SI" baseline="0" dirty="0" smtClean="0"/>
                        <a:t>/učitelj ŠVZ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29500"/>
                  </a:ext>
                </a:extLst>
              </a:tr>
              <a:tr h="651012">
                <a:tc>
                  <a:txBody>
                    <a:bodyPr/>
                    <a:lstStyle/>
                    <a:p>
                      <a:r>
                        <a:rPr lang="sl-SI" dirty="0" smtClean="0"/>
                        <a:t>število</a:t>
                      </a:r>
                      <a:r>
                        <a:rPr lang="sl-SI" baseline="0" dirty="0" smtClean="0"/>
                        <a:t> vključenih strok. delavcev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88781"/>
                  </a:ext>
                </a:extLst>
              </a:tr>
              <a:tr h="930017">
                <a:tc>
                  <a:txBody>
                    <a:bodyPr/>
                    <a:lstStyle/>
                    <a:p>
                      <a:r>
                        <a:rPr lang="sl-SI" dirty="0" smtClean="0"/>
                        <a:t>število izvedbenih vsebin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00050" indent="-400050">
                        <a:buAutoNum type="romanUcPeriod"/>
                      </a:pPr>
                      <a:r>
                        <a:rPr lang="sl-SI" dirty="0" smtClean="0"/>
                        <a:t>triletje:27</a:t>
                      </a:r>
                    </a:p>
                    <a:p>
                      <a:pPr marL="0" indent="0">
                        <a:buNone/>
                      </a:pPr>
                      <a:r>
                        <a:rPr lang="sl-SI" dirty="0" smtClean="0"/>
                        <a:t>II.</a:t>
                      </a:r>
                      <a:r>
                        <a:rPr lang="sl-SI" baseline="0" dirty="0" smtClean="0"/>
                        <a:t> in III.</a:t>
                      </a:r>
                      <a:r>
                        <a:rPr lang="sl-SI" dirty="0" smtClean="0"/>
                        <a:t>triletje:33</a:t>
                      </a:r>
                    </a:p>
                    <a:p>
                      <a:pPr marL="0" indent="0">
                        <a:buNone/>
                      </a:pP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Gibanje in…23</a:t>
                      </a:r>
                    </a:p>
                    <a:p>
                      <a:r>
                        <a:rPr lang="sl-SI" dirty="0" smtClean="0"/>
                        <a:t>Kultura in..21</a:t>
                      </a:r>
                    </a:p>
                    <a:p>
                      <a:r>
                        <a:rPr lang="sl-SI" dirty="0" smtClean="0"/>
                        <a:t>Vsebine iz živ…16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znanja</a:t>
                      </a:r>
                      <a:r>
                        <a:rPr lang="sl-SI" baseline="0" dirty="0" smtClean="0"/>
                        <a:t> učiteljev, okolje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69119"/>
                  </a:ext>
                </a:extLst>
              </a:tr>
              <a:tr h="563134">
                <a:tc>
                  <a:txBody>
                    <a:bodyPr/>
                    <a:lstStyle/>
                    <a:p>
                      <a:r>
                        <a:rPr lang="sl-SI" dirty="0" smtClean="0"/>
                        <a:t>fleksibilna</a:t>
                      </a:r>
                      <a:r>
                        <a:rPr lang="sl-SI" baseline="0" dirty="0" smtClean="0"/>
                        <a:t> organizacija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 vsebin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strnjeno vsaj 2x letno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06778"/>
                  </a:ext>
                </a:extLst>
              </a:tr>
              <a:tr h="930017">
                <a:tc>
                  <a:txBody>
                    <a:bodyPr/>
                    <a:lstStyle/>
                    <a:p>
                      <a:r>
                        <a:rPr lang="sl-SI" dirty="0" smtClean="0"/>
                        <a:t>tuj</a:t>
                      </a:r>
                      <a:r>
                        <a:rPr lang="sl-SI" baseline="0" dirty="0" smtClean="0"/>
                        <a:t> jezik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sl-SI" dirty="0" smtClean="0"/>
                        <a:t>razred-TJA</a:t>
                      </a:r>
                    </a:p>
                    <a:p>
                      <a:pPr marL="0" indent="0">
                        <a:buNone/>
                      </a:pPr>
                      <a:r>
                        <a:rPr lang="sl-SI" dirty="0" smtClean="0"/>
                        <a:t>7. razred –TJN</a:t>
                      </a:r>
                    </a:p>
                    <a:p>
                      <a:pPr marL="0" indent="0">
                        <a:buNone/>
                      </a:pPr>
                      <a:r>
                        <a:rPr lang="sl-SI" dirty="0" smtClean="0"/>
                        <a:t>4.- 6.razred-TJF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homogene skupine</a:t>
                      </a:r>
                    </a:p>
                    <a:p>
                      <a:r>
                        <a:rPr lang="sl-SI" dirty="0" smtClean="0"/>
                        <a:t>homogene skupine</a:t>
                      </a:r>
                    </a:p>
                    <a:p>
                      <a:r>
                        <a:rPr lang="sl-SI" dirty="0" smtClean="0"/>
                        <a:t>heterogena skupina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notranja diferenciacija?</a:t>
                      </a:r>
                    </a:p>
                    <a:p>
                      <a:r>
                        <a:rPr lang="sl-SI" baseline="0" dirty="0" smtClean="0"/>
                        <a:t>nadaljevanje jezika iz drugega triletja?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2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1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08778"/>
              </p:ext>
            </p:extLst>
          </p:nvPr>
        </p:nvGraphicFramePr>
        <p:xfrm>
          <a:off x="323528" y="980728"/>
          <a:ext cx="8712968" cy="457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75319093"/>
                    </a:ext>
                  </a:extLst>
                </a:gridCol>
                <a:gridCol w="1733245">
                  <a:extLst>
                    <a:ext uri="{9D8B030D-6E8A-4147-A177-3AD203B41FA5}">
                      <a16:colId xmlns:a16="http://schemas.microsoft.com/office/drawing/2014/main" val="2631118805"/>
                    </a:ext>
                  </a:extLst>
                </a:gridCol>
                <a:gridCol w="2155187">
                  <a:extLst>
                    <a:ext uri="{9D8B030D-6E8A-4147-A177-3AD203B41FA5}">
                      <a16:colId xmlns:a16="http://schemas.microsoft.com/office/drawing/2014/main" val="444904512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404241331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element analize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podatki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izvedba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solidFill>
                            <a:srgbClr val="7030A0"/>
                          </a:solidFill>
                        </a:rPr>
                        <a:t>dileme</a:t>
                      </a:r>
                      <a:endParaRPr lang="sl-SI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722691"/>
                  </a:ext>
                </a:extLst>
              </a:tr>
              <a:tr h="553678">
                <a:tc>
                  <a:txBody>
                    <a:bodyPr/>
                    <a:lstStyle/>
                    <a:p>
                      <a:r>
                        <a:rPr lang="sl-SI" baseline="0" dirty="0" smtClean="0"/>
                        <a:t> DOP/DOD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ur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7 v RAP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načrtovanje, vsebine-pouk??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029500"/>
                  </a:ext>
                </a:extLst>
              </a:tr>
              <a:tr h="553678">
                <a:tc>
                  <a:txBody>
                    <a:bodyPr/>
                    <a:lstStyle/>
                    <a:p>
                      <a:r>
                        <a:rPr lang="sl-SI" dirty="0" smtClean="0"/>
                        <a:t>ISP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ne, 7,5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glede na potrebe,</a:t>
                      </a:r>
                    </a:p>
                    <a:p>
                      <a:r>
                        <a:rPr lang="sl-SI" baseline="0" dirty="0" smtClean="0"/>
                        <a:t>izvajajo učitelji šole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688781"/>
                  </a:ext>
                </a:extLst>
              </a:tr>
              <a:tr h="553678">
                <a:tc>
                  <a:txBody>
                    <a:bodyPr/>
                    <a:lstStyle/>
                    <a:p>
                      <a:r>
                        <a:rPr lang="sl-SI" dirty="0" smtClean="0"/>
                        <a:t>Romi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sl-SI" dirty="0" smtClean="0"/>
                        <a:t>1.-3. razreda</a:t>
                      </a:r>
                    </a:p>
                    <a:p>
                      <a:pPr marL="0" indent="0">
                        <a:buNone/>
                      </a:pPr>
                      <a:r>
                        <a:rPr lang="sl-SI" dirty="0" smtClean="0"/>
                        <a:t>4.-6.</a:t>
                      </a:r>
                      <a:r>
                        <a:rPr lang="sl-SI" baseline="0" dirty="0" smtClean="0"/>
                        <a:t> razreda</a:t>
                      </a:r>
                    </a:p>
                    <a:p>
                      <a:pPr marL="0" indent="0">
                        <a:buNone/>
                      </a:pPr>
                      <a:r>
                        <a:rPr lang="sl-SI" baseline="0" dirty="0" smtClean="0"/>
                        <a:t>7.-9. razred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delna vključenost</a:t>
                      </a:r>
                    </a:p>
                    <a:p>
                      <a:r>
                        <a:rPr lang="sl-SI" dirty="0" smtClean="0"/>
                        <a:t>niso vključeni k TJF</a:t>
                      </a:r>
                    </a:p>
                    <a:p>
                      <a:r>
                        <a:rPr lang="sl-SI" dirty="0" smtClean="0"/>
                        <a:t>TJN-vsi vključeni</a:t>
                      </a:r>
                    </a:p>
                    <a:p>
                      <a:r>
                        <a:rPr lang="sl-SI" dirty="0" smtClean="0"/>
                        <a:t>gibanje in zdravje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369119"/>
                  </a:ext>
                </a:extLst>
              </a:tr>
              <a:tr h="553678">
                <a:tc>
                  <a:txBody>
                    <a:bodyPr/>
                    <a:lstStyle/>
                    <a:p>
                      <a:r>
                        <a:rPr lang="sl-SI" dirty="0" smtClean="0"/>
                        <a:t>PRIPRAVE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TEMATSKE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606778"/>
                  </a:ext>
                </a:extLst>
              </a:tr>
              <a:tr h="553678">
                <a:tc>
                  <a:txBody>
                    <a:bodyPr/>
                    <a:lstStyle/>
                    <a:p>
                      <a:r>
                        <a:rPr lang="sl-SI" dirty="0" smtClean="0"/>
                        <a:t>EVIDENCA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nekonsistentna</a:t>
                      </a:r>
                      <a:r>
                        <a:rPr lang="sl-SI" baseline="0" dirty="0" smtClean="0"/>
                        <a:t> s potrebami RAP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prehodi, timski pouk, stara</a:t>
                      </a:r>
                      <a:r>
                        <a:rPr lang="sl-SI" baseline="0" dirty="0" smtClean="0"/>
                        <a:t> poimenovanja, priprave… 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92727"/>
                  </a:ext>
                </a:extLst>
              </a:tr>
            </a:tbl>
          </a:graphicData>
        </a:graphic>
      </p:graphicFrame>
      <p:sp>
        <p:nvSpPr>
          <p:cNvPr id="3" name="Naslov 1"/>
          <p:cNvSpPr txBox="1">
            <a:spLocks/>
          </p:cNvSpPr>
          <p:nvPr/>
        </p:nvSpPr>
        <p:spPr>
          <a:xfrm>
            <a:off x="457200" y="9188"/>
            <a:ext cx="8229600" cy="5620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endParaRPr lang="sl-SI" kern="0" dirty="0">
              <a:solidFill>
                <a:srgbClr val="FF0000"/>
              </a:solidFill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609600" y="161588"/>
            <a:ext cx="8229600" cy="56207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kern="0" smtClean="0">
                <a:solidFill>
                  <a:srgbClr val="FF0000"/>
                </a:solidFill>
              </a:rPr>
              <a:t>IZVEDBA 2018-2019</a:t>
            </a:r>
            <a:endParaRPr lang="sl-SI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8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27584" y="6206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FF0000"/>
                </a:solidFill>
              </a:rPr>
              <a:t>ODMOR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loga_prosojnice_v15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738</Words>
  <Application>Microsoft Office PowerPoint</Application>
  <PresentationFormat>Diaprojekcija na zaslonu (4:3)</PresentationFormat>
  <Paragraphs>147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Bell MT</vt:lpstr>
      <vt:lpstr>Calibri</vt:lpstr>
      <vt:lpstr>Times New Roman</vt:lpstr>
      <vt:lpstr>Wingdings</vt:lpstr>
      <vt:lpstr>predloga_prosojnice_v15</vt:lpstr>
      <vt:lpstr>Delovno srečanje ravnateljev v okviru poskusa Uvajanje tujega jezika v obveznem programu in preizkušanje koncepta razširjenega programa v osnovni šoli</vt:lpstr>
      <vt:lpstr>DNEVNI RED: </vt:lpstr>
      <vt:lpstr>PREDSTAVITEV REZULTATOV ANALIZE INTERVJUJEV IN PRIMERA PRAKSE        dr. Tanja Rupnik Vec, dr. Stanka Preskar </vt:lpstr>
      <vt:lpstr>PRIMER IZVAJANJA RAZŠIRJENEGA PROGRAMA</vt:lpstr>
      <vt:lpstr>PowerPointova predstavitev</vt:lpstr>
      <vt:lpstr>  POSEBNI IZZIVI POSKUSA:  </vt:lpstr>
      <vt:lpstr>IZVEDBA 2018-2019</vt:lpstr>
      <vt:lpstr>PowerPointova predstavitev</vt:lpstr>
      <vt:lpstr>PowerPointova predstavitev</vt:lpstr>
      <vt:lpstr>DELAVNICA Z RAVNATELJI: ,,REŠITVE IN IZZIVI,, </vt:lpstr>
      <vt:lpstr>PowerPointova predstavitev</vt:lpstr>
      <vt:lpstr>PowerPointova predstavitev</vt:lpstr>
      <vt:lpstr>PowerPointova predstavitev</vt:lpstr>
      <vt:lpstr>PREDSTAVITEV PROGRAMA IZOBRAŽEVANJA ZA UČITELJE </vt:lpstr>
      <vt:lpstr>ZAKLJUČEK STROKOVNEGA SREČANJA  </vt:lpstr>
      <vt:lpstr>PowerPointova predstavitev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Tomaž Bizjak</dc:creator>
  <cp:lastModifiedBy>Stanka Preskar</cp:lastModifiedBy>
  <cp:revision>71</cp:revision>
  <cp:lastPrinted>2018-12-14T07:13:29Z</cp:lastPrinted>
  <dcterms:created xsi:type="dcterms:W3CDTF">2004-04-23T10:18:28Z</dcterms:created>
  <dcterms:modified xsi:type="dcterms:W3CDTF">2018-12-17T18:31:23Z</dcterms:modified>
</cp:coreProperties>
</file>