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4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86" r:id="rId14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9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DBE02A-0C3D-498A-BC1F-805495455E9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335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0ADE7-D1A5-44D8-8832-7B1FED004E53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A44C6-3ADB-47C2-8207-46E35D59A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0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Ideja o izdelavi serije</a:t>
            </a:r>
            <a:r>
              <a:rPr lang="sl-SI" baseline="0" dirty="0" smtClean="0"/>
              <a:t> spletnih filmčkov za mlade z namenom promocije zdravja ustreza sodobnim trendom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19B6A-4F19-4724-87F5-463FBF26D80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32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Cilj programa je spodbujati zdrav življenjski</a:t>
            </a:r>
            <a:r>
              <a:rPr lang="sl-SI" baseline="0" dirty="0" smtClean="0"/>
              <a:t> slog ter preprečiti uporabo drog in s tem povezana </a:t>
            </a:r>
            <a:r>
              <a:rPr lang="sl-SI" baseline="0" dirty="0" err="1" smtClean="0"/>
              <a:t>tveganja.Da</a:t>
            </a:r>
            <a:r>
              <a:rPr lang="sl-SI" baseline="0" dirty="0" smtClean="0"/>
              <a:t> bi dosegli ta cilj, smo kot osnovo programa izbrali model življenjskih veščin.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19B6A-4F19-4724-87F5-463FBF26D80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57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Izboljšanje informacij:</a:t>
            </a:r>
            <a:r>
              <a:rPr lang="sl-SI" baseline="0" dirty="0" smtClean="0"/>
              <a:t> mladi imajo dostop do številnih informacij, vendar ta program ponuja točne informacije o </a:t>
            </a:r>
          </a:p>
          <a:p>
            <a:r>
              <a:rPr lang="sl-SI" baseline="0" dirty="0" smtClean="0"/>
              <a:t>                                 drogah in tveganjih …. Gre za informacije, ki jih učenci/dijaki lahko uporabijo in ne le </a:t>
            </a:r>
          </a:p>
          <a:p>
            <a:r>
              <a:rPr lang="sl-SI" baseline="0" dirty="0" smtClean="0"/>
              <a:t>		skladiščijo.</a:t>
            </a:r>
          </a:p>
          <a:p>
            <a:r>
              <a:rPr lang="sl-SI" baseline="0" dirty="0" smtClean="0"/>
              <a:t>Spodbujanje razvoja zdravih stališč:</a:t>
            </a:r>
          </a:p>
          <a:p>
            <a:r>
              <a:rPr lang="sl-SI" baseline="0" dirty="0" smtClean="0"/>
              <a:t>	omogočiti jim, da bodo njihove sprejete odločitve bolj zdrave.</a:t>
            </a:r>
          </a:p>
          <a:p>
            <a:r>
              <a:rPr lang="sl-SI" baseline="0" dirty="0" smtClean="0"/>
              <a:t>Razvoj življenjskih veščin:</a:t>
            </a:r>
          </a:p>
          <a:p>
            <a:r>
              <a:rPr lang="sl-SI" baseline="0" dirty="0" smtClean="0"/>
              <a:t>	razvoj ž.v. bo okrepil samozavest in spodbujal razvoj veščin za spopadanje z izzivi, kot sta pritisk </a:t>
            </a:r>
          </a:p>
          <a:p>
            <a:r>
              <a:rPr lang="sl-SI" baseline="0" dirty="0" smtClean="0"/>
              <a:t>	vrstnikov in socialni vpliv.</a:t>
            </a:r>
          </a:p>
          <a:p>
            <a:endParaRPr lang="sl-SI" baseline="0" dirty="0" smtClean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19B6A-4F19-4724-87F5-463FBF26D80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99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Obstaja ogromno raziskav, ki potrjujejo učinkovitost interaktivnih učnih metod.</a:t>
            </a:r>
            <a:r>
              <a:rPr lang="sl-SI" baseline="0" dirty="0" smtClean="0"/>
              <a:t> V program so tako vključene aktivne učne strategije, kot so ----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19B6A-4F19-4724-87F5-463FBF26D80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54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19B6A-4F19-4724-87F5-463FBF26D80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636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Program vključuje interaktivne metode, glavno orodje pa predstavlja pogovor. Prek dialoga bodo mladi razvijali svoj scenarij oziroma jezik o svojem odnosu do življenja, ki jim bo pomagal pri soočanju z vrstniškim pritiskom.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 metodologija je primerna za mlade, stare od 13 in 19 let, saj se vsebina razvija v skupini. Skupina sama bo vsebino prilagodila svoji starosti, metodologija pa jim bo služila kot osnova za spodbujanje refleksije, individualne analize in socializacije idej in stališč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19B6A-4F19-4724-87F5-463FBF26D80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03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FE61-447D-4A9D-A923-0B60244667D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795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538A-9BB6-440A-B99C-7A46041E134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413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BE240-801E-40EE-B5CB-AF4EB55C7F5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291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7"/>
          <p:cNvSpPr txBox="1">
            <a:spLocks noChangeArrowheads="1"/>
          </p:cNvSpPr>
          <p:nvPr userDrawn="1"/>
        </p:nvSpPr>
        <p:spPr bwMode="auto">
          <a:xfrm>
            <a:off x="3755154" y="6495147"/>
            <a:ext cx="162576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000" b="0" dirty="0" smtClean="0">
                <a:solidFill>
                  <a:srgbClr val="333333"/>
                </a:solidFill>
              </a:rPr>
              <a:t>www.boysandgirlsplus.eu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0688"/>
            <a:ext cx="9144000" cy="57606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19759"/>
            <a:ext cx="9144000" cy="1065022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650" y="620688"/>
            <a:ext cx="78867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baseline="0">
                <a:solidFill>
                  <a:srgbClr val="6101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Title, Verdana 24 bold (color: 97,1,0)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8650" y="1297166"/>
            <a:ext cx="7886700" cy="48736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Text, Verdana 16 (color: 51,51,51)</a:t>
            </a:r>
          </a:p>
          <a:p>
            <a:pPr lvl="1"/>
            <a:r>
              <a:rPr lang="en-US" dirty="0" smtClean="0"/>
              <a:t>Second level, Verdana 14</a:t>
            </a:r>
          </a:p>
          <a:p>
            <a:pPr lvl="2"/>
            <a:r>
              <a:rPr lang="en-US" dirty="0" smtClean="0"/>
              <a:t>Third level, Verdana 12</a:t>
            </a:r>
          </a:p>
          <a:p>
            <a:pPr lvl="3"/>
            <a:r>
              <a:rPr lang="en-US" dirty="0" smtClean="0"/>
              <a:t>Fourth level, Verdana 12</a:t>
            </a:r>
          </a:p>
          <a:p>
            <a:pPr lvl="4"/>
            <a:r>
              <a:rPr lang="en-US" dirty="0" smtClean="0"/>
              <a:t>Fifth level, Verdana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122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37BB-232F-47E3-BA66-AF67A818993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885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C4A4-6D7F-4FF1-B7EF-AC7A234D8C6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42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E126-9D6B-4B23-B089-23AE7FB0099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840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468F-4F98-40D6-949F-E74FBA4EC08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362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05FDF-D939-4D1B-A2BC-399D43C5B5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651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0C99-8D50-4968-ACA5-57BD9B35CDD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064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6B38-2FCF-405B-91D1-264A3E5A374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362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7E73-9388-44C8-86B1-80201F72593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99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1_noga_druga_stra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25"/>
            <a:ext cx="9144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ycle_pic"/>
          <p:cNvPicPr>
            <a:picLocks noChangeAspect="1" noChangeArrowheads="1"/>
          </p:cNvPicPr>
          <p:nvPr userDrawn="1"/>
        </p:nvPicPr>
        <p:blipFill>
          <a:blip r:embed="rId15">
            <a:lum bright="8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EA9A968-EEFE-4A7E-B1E4-FAC6A48A8F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cid:image002.png@01D362AC.D6D3382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info@institut-utrip.s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-utrip.si/" TargetMode="External"/><Relationship Id="rId2" Type="http://schemas.openxmlformats.org/officeDocument/2006/relationships/hyperlink" Target="mailto:info@institut-utrip.s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www.preventivna-platforma.s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540" y="2152854"/>
            <a:ext cx="7772400" cy="1783947"/>
          </a:xfrm>
        </p:spPr>
        <p:txBody>
          <a:bodyPr/>
          <a:lstStyle/>
          <a:p>
            <a:pPr eaLnBrk="1" hangingPunct="1"/>
            <a:r>
              <a:rPr lang="pl-PL" altLang="sl-SI" sz="4000" b="1" dirty="0" smtClean="0"/>
              <a:t>PROJEKT</a:t>
            </a:r>
            <a:br>
              <a:rPr lang="pl-PL" altLang="sl-SI" sz="4000" b="1" dirty="0" smtClean="0"/>
            </a:br>
            <a:r>
              <a:rPr lang="pl-PL" altLang="sl-SI" sz="4000" b="1" dirty="0" smtClean="0"/>
              <a:t>PREDSTAVITEV DELAVNICE</a:t>
            </a:r>
            <a:endParaRPr lang="sl-SI" altLang="sl-SI" sz="4000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33156"/>
            <a:ext cx="6400800" cy="1752600"/>
          </a:xfrm>
        </p:spPr>
        <p:txBody>
          <a:bodyPr/>
          <a:lstStyle/>
          <a:p>
            <a:pPr eaLnBrk="1" hangingPunct="1"/>
            <a:r>
              <a:rPr lang="sl-SI" altLang="sl-SI" sz="2400" dirty="0" smtClean="0"/>
              <a:t>Šolski preventivni program </a:t>
            </a:r>
          </a:p>
          <a:p>
            <a:pPr eaLnBrk="1" hangingPunct="1"/>
            <a:r>
              <a:rPr lang="sl-SI" altLang="sl-SI" sz="2400" dirty="0" smtClean="0"/>
              <a:t>„</a:t>
            </a:r>
            <a:r>
              <a:rPr lang="sl-SI" altLang="sl-SI" sz="2400" dirty="0" err="1" smtClean="0"/>
              <a:t>Boys</a:t>
            </a:r>
            <a:r>
              <a:rPr lang="sl-SI" altLang="sl-SI" sz="2400" dirty="0" smtClean="0"/>
              <a:t> &amp; </a:t>
            </a:r>
            <a:r>
              <a:rPr lang="sl-SI" altLang="sl-SI" sz="2400" dirty="0" err="1" smtClean="0"/>
              <a:t>Girls</a:t>
            </a:r>
            <a:r>
              <a:rPr lang="sl-SI" altLang="sl-SI" sz="2400" dirty="0" smtClean="0"/>
              <a:t> Plus“ za srednje šole</a:t>
            </a:r>
            <a:endParaRPr lang="sl-SI" altLang="sl-SI" sz="2400" dirty="0" smtClean="0"/>
          </a:p>
        </p:txBody>
      </p:sp>
      <p:pic>
        <p:nvPicPr>
          <p:cNvPr id="3077" name="image2.jpg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77" y="659738"/>
            <a:ext cx="1381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3078" name="Slika 4" descr="http://intranetmizs/PublishingImages/MIZS_slo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2" y="922638"/>
            <a:ext cx="2857500" cy="5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9888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0672"/>
            <a:ext cx="1188132" cy="152759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88" y="681634"/>
            <a:ext cx="1452659" cy="11441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72" y="4137289"/>
            <a:ext cx="1731181" cy="1391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0"/>
          </p:nvPr>
        </p:nvSpPr>
        <p:spPr>
          <a:xfrm>
            <a:off x="719572" y="1592796"/>
            <a:ext cx="7886700" cy="4873625"/>
          </a:xfrm>
        </p:spPr>
        <p:txBody>
          <a:bodyPr/>
          <a:lstStyle/>
          <a:p>
            <a:r>
              <a:rPr lang="sl-SI" sz="2400" b="1" dirty="0">
                <a:solidFill>
                  <a:srgbClr val="610100"/>
                </a:solidFill>
              </a:rPr>
              <a:t>Minimalni paket programa</a:t>
            </a:r>
            <a:r>
              <a:rPr lang="sl-SI" sz="2000" dirty="0"/>
              <a:t>: </a:t>
            </a:r>
            <a:r>
              <a:rPr lang="sl-SI" sz="2000" u="sng" dirty="0"/>
              <a:t>enote 1, 2 in 6 </a:t>
            </a:r>
            <a:r>
              <a:rPr lang="sl-SI" sz="2000" dirty="0"/>
              <a:t>(dejavnost 1 in 2 v vsaki enoti). Zahtevan čas: 3 dni, 45 minut za posamezno enoto</a:t>
            </a:r>
            <a:r>
              <a:rPr lang="sl-SI" sz="2000" dirty="0" smtClean="0"/>
              <a:t>.</a:t>
            </a:r>
          </a:p>
          <a:p>
            <a:pPr marL="0" indent="0">
              <a:buNone/>
            </a:pPr>
            <a:endParaRPr lang="sl-SI" sz="2000" dirty="0"/>
          </a:p>
          <a:p>
            <a:r>
              <a:rPr lang="sl-SI" sz="2400" b="1" dirty="0">
                <a:solidFill>
                  <a:srgbClr val="610100"/>
                </a:solidFill>
              </a:rPr>
              <a:t>Celoten program</a:t>
            </a:r>
            <a:r>
              <a:rPr lang="sl-SI" sz="2000" dirty="0"/>
              <a:t>: Vse enote, vse aktivnosti. Zahtevan čas: 6 dni, 135 minut za posamezno enoto</a:t>
            </a:r>
            <a:r>
              <a:rPr lang="sl-SI" sz="2000" dirty="0" smtClean="0"/>
              <a:t>.</a:t>
            </a:r>
          </a:p>
          <a:p>
            <a:pPr marL="0" indent="0">
              <a:buNone/>
            </a:pPr>
            <a:endParaRPr lang="sl-SI" sz="2000" dirty="0"/>
          </a:p>
          <a:p>
            <a:r>
              <a:rPr lang="sl-SI" sz="2400" b="1" dirty="0">
                <a:solidFill>
                  <a:srgbClr val="610100"/>
                </a:solidFill>
              </a:rPr>
              <a:t>Program srednjega obsega</a:t>
            </a:r>
            <a:r>
              <a:rPr lang="sl-SI" sz="2000" dirty="0"/>
              <a:t>: Vse enote, izbrane aktivnosti, ki ne zahtevajo izpostavljenosti udeležencev. Zahtevan čas: 6 dni, 90 minut za posamezno enoto</a:t>
            </a: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432048"/>
          </a:xfrm>
        </p:spPr>
        <p:txBody>
          <a:bodyPr/>
          <a:lstStyle/>
          <a:p>
            <a:r>
              <a:rPr lang="sl-SI" dirty="0" smtClean="0">
                <a:solidFill>
                  <a:srgbClr val="0000FF"/>
                </a:solidFill>
              </a:rPr>
              <a:t>Program je za šole BREZPLAČEN !!!</a:t>
            </a:r>
            <a:endParaRPr lang="sl-SI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86700" cy="432048"/>
          </a:xfrm>
        </p:spPr>
        <p:txBody>
          <a:bodyPr/>
          <a:lstStyle/>
          <a:p>
            <a:r>
              <a:rPr lang="sl-SI" dirty="0" smtClean="0"/>
              <a:t>Vizualni zemljevid</a:t>
            </a:r>
            <a:endParaRPr lang="sl-SI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4658"/>
            <a:ext cx="4420409" cy="320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21" y="1971884"/>
            <a:ext cx="4343827" cy="322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1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86700" cy="432048"/>
          </a:xfrm>
        </p:spPr>
        <p:txBody>
          <a:bodyPr/>
          <a:lstStyle/>
          <a:p>
            <a:r>
              <a:rPr lang="sl-SI" dirty="0" smtClean="0"/>
              <a:t>Več informacij: PRIROČNIK </a:t>
            </a:r>
            <a:r>
              <a:rPr lang="sl-SI" sz="1600" dirty="0" smtClean="0"/>
              <a:t>(</a:t>
            </a:r>
            <a:r>
              <a:rPr lang="sl-SI" sz="1600" dirty="0" smtClean="0">
                <a:hlinkClick r:id="rId2"/>
              </a:rPr>
              <a:t>info@institut-utrip.si</a:t>
            </a:r>
            <a:r>
              <a:rPr lang="sl-SI" sz="1600" dirty="0" smtClean="0"/>
              <a:t>) 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5256076" y="3212976"/>
            <a:ext cx="2822693" cy="226790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652" y="1196752"/>
            <a:ext cx="3237450" cy="46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Kontaktni podatki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Matej Košir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Inštitut za raziskave in razvoj „Utrip“</a:t>
            </a:r>
          </a:p>
          <a:p>
            <a:pPr marL="0" indent="0">
              <a:buNone/>
            </a:pPr>
            <a:r>
              <a:rPr lang="sl-SI" sz="2400" dirty="0" smtClean="0"/>
              <a:t>Trubarjeva cesta 13, 1290 Grosuplje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Telefon: (031) 880-520</a:t>
            </a:r>
          </a:p>
          <a:p>
            <a:pPr marL="0" indent="0">
              <a:buNone/>
            </a:pPr>
            <a:r>
              <a:rPr lang="sl-SI" sz="2400" dirty="0" smtClean="0"/>
              <a:t>E-pošta: </a:t>
            </a:r>
            <a:r>
              <a:rPr lang="sl-SI" sz="2400" dirty="0" smtClean="0">
                <a:hlinkClick r:id="rId2"/>
              </a:rPr>
              <a:t>info@institut-utrip.si</a:t>
            </a:r>
            <a:r>
              <a:rPr lang="sl-SI" sz="2400" dirty="0" smtClean="0"/>
              <a:t> </a:t>
            </a:r>
          </a:p>
          <a:p>
            <a:pPr marL="0" indent="0">
              <a:buNone/>
            </a:pPr>
            <a:r>
              <a:rPr lang="sl-SI" sz="2400" dirty="0" smtClean="0"/>
              <a:t>Splet: </a:t>
            </a:r>
            <a:r>
              <a:rPr lang="sl-SI" sz="2400" dirty="0" smtClean="0">
                <a:hlinkClick r:id="rId3"/>
              </a:rPr>
              <a:t>www.institut-utrip.si</a:t>
            </a:r>
            <a:r>
              <a:rPr lang="sl-SI" sz="2400" dirty="0" smtClean="0"/>
              <a:t> in </a:t>
            </a:r>
            <a:r>
              <a:rPr lang="sl-SI" sz="2400" dirty="0" smtClean="0">
                <a:hlinkClick r:id="rId4"/>
              </a:rPr>
              <a:t>www.preventivna-platforma.si</a:t>
            </a:r>
            <a:r>
              <a:rPr lang="sl-SI" sz="2400" dirty="0" smtClean="0"/>
              <a:t> 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1600200"/>
            <a:ext cx="2587514" cy="20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2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20688"/>
            <a:ext cx="7886700" cy="432048"/>
          </a:xfrm>
        </p:spPr>
        <p:txBody>
          <a:bodyPr/>
          <a:lstStyle/>
          <a:p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Undergrunge Tornado Demo" panose="02000000000000000000" pitchFamily="2" charset="0"/>
              </a:rPr>
              <a:t>Boys </a:t>
            </a:r>
            <a:r>
              <a:rPr lang="sl-SI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Undergrunge Tornado Demo" panose="02000000000000000000" pitchFamily="2" charset="0"/>
              </a:rPr>
              <a:t>&amp;</a:t>
            </a: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Undergrunge Tornado Demo" panose="02000000000000000000" pitchFamily="2" charset="0"/>
              </a:rPr>
              <a:t> </a:t>
            </a:r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Undergrunge Tornado Demo" panose="02000000000000000000" pitchFamily="2" charset="0"/>
              </a:rPr>
              <a:t>Girls Plus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628650" y="1484784"/>
            <a:ext cx="8011802" cy="4037935"/>
          </a:xfrm>
        </p:spPr>
        <p:txBody>
          <a:bodyPr/>
          <a:lstStyle/>
          <a:p>
            <a:r>
              <a:rPr lang="sl-SI" sz="2000" dirty="0" smtClean="0">
                <a:solidFill>
                  <a:srgbClr val="610100"/>
                </a:solidFill>
              </a:rPr>
              <a:t>Program </a:t>
            </a:r>
            <a:r>
              <a:rPr lang="sl-SI" sz="2000" dirty="0" smtClean="0">
                <a:solidFill>
                  <a:srgbClr val="610100"/>
                </a:solidFill>
              </a:rPr>
              <a:t>„</a:t>
            </a:r>
            <a:r>
              <a:rPr lang="sl-SI" sz="2000" dirty="0" err="1" smtClean="0">
                <a:solidFill>
                  <a:srgbClr val="610100"/>
                </a:solidFill>
              </a:rPr>
              <a:t>Boys</a:t>
            </a:r>
            <a:r>
              <a:rPr lang="sl-SI" sz="2000" dirty="0" smtClean="0">
                <a:solidFill>
                  <a:srgbClr val="610100"/>
                </a:solidFill>
              </a:rPr>
              <a:t> </a:t>
            </a:r>
            <a:r>
              <a:rPr lang="sl-SI" sz="2000" dirty="0" err="1" smtClean="0">
                <a:solidFill>
                  <a:srgbClr val="610100"/>
                </a:solidFill>
              </a:rPr>
              <a:t>and</a:t>
            </a:r>
            <a:r>
              <a:rPr lang="sl-SI" sz="2000" dirty="0" smtClean="0">
                <a:solidFill>
                  <a:srgbClr val="610100"/>
                </a:solidFill>
              </a:rPr>
              <a:t> </a:t>
            </a:r>
            <a:r>
              <a:rPr lang="sl-SI" sz="2000" dirty="0" err="1" smtClean="0">
                <a:solidFill>
                  <a:srgbClr val="610100"/>
                </a:solidFill>
              </a:rPr>
              <a:t>Girls</a:t>
            </a:r>
            <a:r>
              <a:rPr lang="sl-SI" sz="2000" dirty="0" smtClean="0">
                <a:solidFill>
                  <a:srgbClr val="610100"/>
                </a:solidFill>
              </a:rPr>
              <a:t> Plus“ je nastal na osnovi serije spletnih filmčkov (do mladih dostopamo </a:t>
            </a:r>
            <a:r>
              <a:rPr lang="sl-SI" sz="2000" dirty="0" smtClean="0">
                <a:solidFill>
                  <a:srgbClr val="610100"/>
                </a:solidFill>
              </a:rPr>
              <a:t>prek</a:t>
            </a:r>
            <a:r>
              <a:rPr lang="sl-SI" sz="2000" dirty="0" smtClean="0">
                <a:solidFill>
                  <a:srgbClr val="610100"/>
                </a:solidFill>
              </a:rPr>
              <a:t> </a:t>
            </a:r>
            <a:r>
              <a:rPr lang="sl-SI" sz="2000" dirty="0" smtClean="0">
                <a:solidFill>
                  <a:srgbClr val="610100"/>
                </a:solidFill>
              </a:rPr>
              <a:t>sodobnih tehnologij).</a:t>
            </a:r>
          </a:p>
          <a:p>
            <a:r>
              <a:rPr lang="sl-SI" sz="2000" dirty="0" smtClean="0">
                <a:solidFill>
                  <a:srgbClr val="610100"/>
                </a:solidFill>
              </a:rPr>
              <a:t>70% najstnikov med 13. in 16. letom si vsak dan ogleda vsaj en spletni video posnetek („</a:t>
            </a:r>
            <a:r>
              <a:rPr lang="sl-SI" sz="2000" dirty="0" err="1" smtClean="0">
                <a:solidFill>
                  <a:srgbClr val="610100"/>
                </a:solidFill>
              </a:rPr>
              <a:t>Net</a:t>
            </a:r>
            <a:r>
              <a:rPr lang="sl-SI" sz="2000" dirty="0" smtClean="0">
                <a:solidFill>
                  <a:srgbClr val="610100"/>
                </a:solidFill>
              </a:rPr>
              <a:t> </a:t>
            </a:r>
            <a:r>
              <a:rPr lang="sl-SI" sz="2000" dirty="0" err="1" smtClean="0">
                <a:solidFill>
                  <a:srgbClr val="610100"/>
                </a:solidFill>
              </a:rPr>
              <a:t>Children</a:t>
            </a:r>
            <a:r>
              <a:rPr lang="sl-SI" sz="2000" dirty="0" smtClean="0">
                <a:solidFill>
                  <a:srgbClr val="610100"/>
                </a:solidFill>
              </a:rPr>
              <a:t> Go </a:t>
            </a:r>
            <a:r>
              <a:rPr lang="sl-SI" sz="2000" dirty="0" err="1" smtClean="0">
                <a:solidFill>
                  <a:srgbClr val="610100"/>
                </a:solidFill>
              </a:rPr>
              <a:t>Mobile</a:t>
            </a:r>
            <a:r>
              <a:rPr lang="sl-SI" sz="2000" dirty="0" smtClean="0">
                <a:solidFill>
                  <a:srgbClr val="610100"/>
                </a:solidFill>
              </a:rPr>
              <a:t>“).</a:t>
            </a:r>
          </a:p>
          <a:p>
            <a:endParaRPr lang="sl-SI" sz="1800" dirty="0" smtClean="0">
              <a:solidFill>
                <a:srgbClr val="6101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23" y="3137074"/>
            <a:ext cx="2608332" cy="26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060" y="3320988"/>
            <a:ext cx="2825367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/>
              <a:t>Pedagoški okvir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sl-SI" sz="2000" u="sng" dirty="0" smtClean="0"/>
              <a:t>Model življenjskih veščin </a:t>
            </a:r>
            <a:r>
              <a:rPr lang="sl-SI" dirty="0" smtClean="0"/>
              <a:t>(</a:t>
            </a:r>
            <a:r>
              <a:rPr lang="sl-SI" dirty="0" err="1" smtClean="0"/>
              <a:t>Botvin</a:t>
            </a:r>
            <a:r>
              <a:rPr lang="sl-SI" dirty="0" smtClean="0"/>
              <a:t>)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3733978"/>
            <a:ext cx="14335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712" y="1880828"/>
            <a:ext cx="1275886" cy="149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1880828"/>
            <a:ext cx="1640361" cy="149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90" y="3730694"/>
            <a:ext cx="1684293" cy="152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31" y="1880828"/>
            <a:ext cx="14097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2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7564" y="651159"/>
            <a:ext cx="7886700" cy="432048"/>
          </a:xfrm>
        </p:spPr>
        <p:txBody>
          <a:bodyPr/>
          <a:lstStyle/>
          <a:p>
            <a:r>
              <a:rPr lang="sl-SI" dirty="0" smtClean="0"/>
              <a:t>Program torej temelji na treh stebrih: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95536" y="2282101"/>
            <a:ext cx="3456384" cy="461665"/>
          </a:xfrm>
          <a:prstGeom prst="rect">
            <a:avLst/>
          </a:prstGeom>
          <a:solidFill>
            <a:srgbClr val="FEC00F"/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tx1"/>
                </a:solidFill>
              </a:rPr>
              <a:t>Izboljšanje informacij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3275856" y="3938572"/>
            <a:ext cx="2921035" cy="1200329"/>
          </a:xfrm>
          <a:prstGeom prst="rect">
            <a:avLst/>
          </a:prstGeom>
          <a:solidFill>
            <a:srgbClr val="FEC00F"/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Spodbujanje razvoja zdravih stališč</a:t>
            </a:r>
            <a:endParaRPr lang="sl-SI" sz="24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544108" y="2278013"/>
            <a:ext cx="3347864" cy="830997"/>
          </a:xfrm>
          <a:prstGeom prst="rect">
            <a:avLst/>
          </a:prstGeom>
          <a:solidFill>
            <a:srgbClr val="FEC00F"/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Razvoj življenjskih veščin</a:t>
            </a:r>
            <a:endParaRPr lang="sl-SI" sz="2400" b="1" dirty="0"/>
          </a:p>
        </p:txBody>
      </p:sp>
      <p:sp>
        <p:nvSpPr>
          <p:cNvPr id="8" name="Puščica dol 7"/>
          <p:cNvSpPr/>
          <p:nvPr/>
        </p:nvSpPr>
        <p:spPr>
          <a:xfrm>
            <a:off x="1835696" y="1412776"/>
            <a:ext cx="504056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uščica dol 9"/>
          <p:cNvSpPr/>
          <p:nvPr/>
        </p:nvSpPr>
        <p:spPr>
          <a:xfrm>
            <a:off x="7218040" y="1411089"/>
            <a:ext cx="504056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uščica dol 10"/>
          <p:cNvSpPr/>
          <p:nvPr/>
        </p:nvSpPr>
        <p:spPr>
          <a:xfrm>
            <a:off x="4439552" y="2512933"/>
            <a:ext cx="504056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0" y="3638623"/>
            <a:ext cx="1933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6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7564" y="692695"/>
            <a:ext cx="7886700" cy="432048"/>
          </a:xfrm>
        </p:spPr>
        <p:txBody>
          <a:bodyPr/>
          <a:lstStyle/>
          <a:p>
            <a:r>
              <a:rPr lang="sl-SI" dirty="0" smtClean="0"/>
              <a:t>Interaktivno učenje            smiselno učenje </a:t>
            </a:r>
            <a:endParaRPr lang="sl-SI" dirty="0"/>
          </a:p>
        </p:txBody>
      </p:sp>
      <p:sp>
        <p:nvSpPr>
          <p:cNvPr id="4" name="Desna puščica 3"/>
          <p:cNvSpPr/>
          <p:nvPr/>
        </p:nvSpPr>
        <p:spPr>
          <a:xfrm>
            <a:off x="4283968" y="834702"/>
            <a:ext cx="792088" cy="1897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55" y="1340768"/>
            <a:ext cx="5814514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331640" y="5265204"/>
            <a:ext cx="5616624" cy="12311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„</a:t>
            </a:r>
            <a:r>
              <a:rPr lang="sl-SI" sz="2800" b="1" dirty="0" smtClean="0"/>
              <a:t>Kar slišim, pozabim. Kar vidim, razumem. Kar naredim, znam.“ </a:t>
            </a:r>
            <a:r>
              <a:rPr lang="sl-SI" dirty="0" smtClean="0"/>
              <a:t>(Konfucij)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453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0"/>
          </p:nvPr>
        </p:nvSpPr>
        <p:spPr>
          <a:xfrm>
            <a:off x="611560" y="296652"/>
            <a:ext cx="5724636" cy="4873625"/>
          </a:xfrm>
        </p:spPr>
        <p:txBody>
          <a:bodyPr/>
          <a:lstStyle/>
          <a:p>
            <a:endParaRPr lang="sl-SI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800" b="1" i="1" u="sng" dirty="0" smtClean="0">
                <a:solidFill>
                  <a:schemeClr val="tx1"/>
                </a:solidFill>
              </a:rPr>
              <a:t>Aktivne učne strategije</a:t>
            </a:r>
            <a:r>
              <a:rPr lang="sl-SI" sz="1800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sl-SI" sz="1800" b="1" dirty="0" smtClean="0">
              <a:solidFill>
                <a:schemeClr val="tx1"/>
              </a:solidFill>
            </a:endParaRPr>
          </a:p>
          <a:p>
            <a:r>
              <a:rPr lang="sl-SI" sz="2400" b="1" dirty="0" smtClean="0">
                <a:solidFill>
                  <a:schemeClr val="tx1"/>
                </a:solidFill>
              </a:rPr>
              <a:t>Skupinska razprava</a:t>
            </a:r>
          </a:p>
          <a:p>
            <a:r>
              <a:rPr lang="sl-SI" sz="2400" b="1" dirty="0">
                <a:solidFill>
                  <a:schemeClr val="tx1"/>
                </a:solidFill>
              </a:rPr>
              <a:t>R</a:t>
            </a:r>
            <a:r>
              <a:rPr lang="sl-SI" sz="2400" b="1" dirty="0" smtClean="0">
                <a:solidFill>
                  <a:schemeClr val="tx1"/>
                </a:solidFill>
              </a:rPr>
              <a:t>eševanje problemov</a:t>
            </a:r>
          </a:p>
          <a:p>
            <a:r>
              <a:rPr lang="sl-SI" sz="2400" b="1" dirty="0" smtClean="0">
                <a:solidFill>
                  <a:schemeClr val="tx1"/>
                </a:solidFill>
              </a:rPr>
              <a:t>Učenje na primerih</a:t>
            </a:r>
          </a:p>
          <a:p>
            <a:r>
              <a:rPr lang="sl-SI" sz="2400" b="1" dirty="0" smtClean="0">
                <a:solidFill>
                  <a:schemeClr val="tx1"/>
                </a:solidFill>
              </a:rPr>
              <a:t>Igre</a:t>
            </a:r>
          </a:p>
          <a:p>
            <a:r>
              <a:rPr lang="sl-SI" sz="2400" b="1" dirty="0" smtClean="0">
                <a:solidFill>
                  <a:schemeClr val="tx1"/>
                </a:solidFill>
              </a:rPr>
              <a:t>Delo v skupinah</a:t>
            </a:r>
          </a:p>
          <a:p>
            <a:r>
              <a:rPr lang="sl-SI" sz="2400" b="1" dirty="0" smtClean="0">
                <a:solidFill>
                  <a:schemeClr val="tx1"/>
                </a:solidFill>
              </a:rPr>
              <a:t>Učenje pod vodstvom učencev/dijakov</a:t>
            </a:r>
            <a:endParaRPr lang="sl-SI" sz="24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2600908"/>
            <a:ext cx="1872208" cy="29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7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0658" y="710163"/>
            <a:ext cx="7886700" cy="432048"/>
          </a:xfrm>
        </p:spPr>
        <p:txBody>
          <a:bodyPr/>
          <a:lstStyle/>
          <a:p>
            <a:r>
              <a:rPr lang="sl-SI" sz="2800" dirty="0" smtClean="0"/>
              <a:t>Program</a:t>
            </a:r>
            <a:endParaRPr lang="sl-SI" sz="28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705322" y="2292438"/>
            <a:ext cx="19442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Cilj</a:t>
            </a:r>
            <a:endParaRPr lang="sl-SI" sz="24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860032" y="214246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Preprečiti uporabo drog </a:t>
            </a:r>
            <a:r>
              <a:rPr lang="sl-SI" sz="2000" dirty="0" smtClean="0"/>
              <a:t>oz. </a:t>
            </a:r>
            <a:r>
              <a:rPr lang="sl-SI" sz="2000" dirty="0" smtClean="0"/>
              <a:t>posledice uporabe le-teh</a:t>
            </a:r>
            <a:endParaRPr lang="sl-SI" sz="20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95535" y="3660590"/>
            <a:ext cx="331236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Ciljna populacija</a:t>
            </a:r>
            <a:endParaRPr lang="sl-SI" sz="24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854156" y="369136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Najstniki, stari med 13 in 19 let</a:t>
            </a:r>
            <a:endParaRPr lang="sl-SI" sz="2000" dirty="0"/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2915816" y="2523270"/>
            <a:ext cx="1512168" cy="0"/>
          </a:xfrm>
          <a:prstGeom prst="straightConnector1">
            <a:avLst/>
          </a:prstGeom>
          <a:ln w="25400">
            <a:solidFill>
              <a:srgbClr val="FEC0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>
            <a:off x="3973532" y="3891422"/>
            <a:ext cx="720080" cy="0"/>
          </a:xfrm>
          <a:prstGeom prst="straightConnector1">
            <a:avLst/>
          </a:prstGeom>
          <a:ln w="25400">
            <a:solidFill>
              <a:srgbClr val="FEC0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50" y="-135599"/>
            <a:ext cx="1331356" cy="152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jeZBesedilom 10"/>
          <p:cNvSpPr txBox="1"/>
          <p:nvPr/>
        </p:nvSpPr>
        <p:spPr>
          <a:xfrm>
            <a:off x="773502" y="5140436"/>
            <a:ext cx="255643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Izvajalci</a:t>
            </a:r>
            <a:endParaRPr lang="sl-SI" sz="2400" b="1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4458642" y="5171213"/>
            <a:ext cx="440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Učitelji / svetovalni delavci (OŠ/SŠ) </a:t>
            </a:r>
            <a:endParaRPr lang="sl-SI" sz="2000" dirty="0"/>
          </a:p>
        </p:txBody>
      </p:sp>
      <p:cxnSp>
        <p:nvCxnSpPr>
          <p:cNvPr id="14" name="Raven puščični povezovalnik 13"/>
          <p:cNvCxnSpPr/>
          <p:nvPr/>
        </p:nvCxnSpPr>
        <p:spPr>
          <a:xfrm>
            <a:off x="3563888" y="5373216"/>
            <a:ext cx="720080" cy="0"/>
          </a:xfrm>
          <a:prstGeom prst="straightConnector1">
            <a:avLst/>
          </a:prstGeom>
          <a:ln w="25400">
            <a:solidFill>
              <a:srgbClr val="FEC0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0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432048"/>
          </a:xfrm>
        </p:spPr>
        <p:txBody>
          <a:bodyPr/>
          <a:lstStyle/>
          <a:p>
            <a:r>
              <a:rPr lang="sl-SI" dirty="0" smtClean="0"/>
              <a:t>Serije spletnih filmčkov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sl-SI" sz="2000" dirty="0" smtClean="0">
              <a:solidFill>
                <a:srgbClr val="610100"/>
              </a:solidFill>
            </a:endParaRPr>
          </a:p>
          <a:p>
            <a:endParaRPr lang="sl-SI" sz="2000" dirty="0" smtClean="0">
              <a:solidFill>
                <a:srgbClr val="610100"/>
              </a:solidFill>
            </a:endParaRPr>
          </a:p>
          <a:p>
            <a:r>
              <a:rPr lang="sl-SI" sz="2800" dirty="0" smtClean="0">
                <a:solidFill>
                  <a:srgbClr val="610100"/>
                </a:solidFill>
              </a:rPr>
              <a:t>25 epizod</a:t>
            </a:r>
          </a:p>
          <a:p>
            <a:r>
              <a:rPr lang="sl-SI" sz="2800" dirty="0" smtClean="0">
                <a:solidFill>
                  <a:srgbClr val="610100"/>
                </a:solidFill>
              </a:rPr>
              <a:t>Črno-bel slog. Barva se uporablja samo za prikaz prihodnosti posameznih likov (poudarjamo pripoved in čustva).</a:t>
            </a:r>
          </a:p>
          <a:p>
            <a:r>
              <a:rPr lang="sl-SI" sz="2800" dirty="0" smtClean="0">
                <a:solidFill>
                  <a:srgbClr val="610100"/>
                </a:solidFill>
              </a:rPr>
              <a:t>Dialog – vizualen (razumevanje v različnih okoljih).</a:t>
            </a:r>
          </a:p>
          <a:p>
            <a:pPr marL="0" indent="0">
              <a:buNone/>
            </a:pPr>
            <a:endParaRPr lang="sl-SI" sz="2000" dirty="0">
              <a:solidFill>
                <a:srgbClr val="61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735911"/>
            <a:ext cx="7886700" cy="432048"/>
          </a:xfrm>
        </p:spPr>
        <p:txBody>
          <a:bodyPr/>
          <a:lstStyle/>
          <a:p>
            <a:r>
              <a:rPr lang="sl-SI" dirty="0" smtClean="0"/>
              <a:t>Smernice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sz="1800" dirty="0" smtClean="0"/>
              <a:t>Program </a:t>
            </a:r>
            <a:r>
              <a:rPr lang="sl-SI" sz="1800" dirty="0"/>
              <a:t>sestavlja </a:t>
            </a:r>
            <a:r>
              <a:rPr lang="sl-SI" sz="1800" b="1" dirty="0"/>
              <a:t>6 učnih enot</a:t>
            </a:r>
            <a:r>
              <a:rPr lang="sl-SI" sz="1800" dirty="0"/>
              <a:t>, ki trajajo od </a:t>
            </a:r>
            <a:r>
              <a:rPr lang="sl-SI" sz="1800" u="sng" dirty="0"/>
              <a:t>45 do 135 minut</a:t>
            </a:r>
            <a:r>
              <a:rPr lang="sl-SI" sz="1800" dirty="0"/>
              <a:t>. Vse enote so samostojne.</a:t>
            </a:r>
          </a:p>
          <a:p>
            <a:r>
              <a:rPr lang="sl-SI" sz="1800" dirty="0"/>
              <a:t>Vsaka enota vključuje </a:t>
            </a:r>
            <a:r>
              <a:rPr lang="sl-SI" sz="1800" b="1" dirty="0"/>
              <a:t>4 aktivnosti</a:t>
            </a:r>
            <a:r>
              <a:rPr lang="sl-SI" sz="1800" dirty="0"/>
              <a:t>. </a:t>
            </a:r>
            <a:r>
              <a:rPr lang="sl-SI" sz="1800" b="1" dirty="0" smtClean="0"/>
              <a:t>Aktivnost 1 in 2 </a:t>
            </a:r>
            <a:r>
              <a:rPr lang="sl-SI" sz="1800" dirty="0" smtClean="0"/>
              <a:t>posamezne </a:t>
            </a:r>
            <a:r>
              <a:rPr lang="sl-SI" sz="1800" dirty="0"/>
              <a:t>enote </a:t>
            </a:r>
            <a:r>
              <a:rPr lang="sl-SI" sz="1800" b="1" dirty="0"/>
              <a:t>sta obvezni</a:t>
            </a:r>
            <a:r>
              <a:rPr lang="sl-SI" sz="1800" dirty="0" smtClean="0"/>
              <a:t>.</a:t>
            </a:r>
          </a:p>
          <a:p>
            <a:pPr marL="0" indent="0">
              <a:buNone/>
            </a:pPr>
            <a:endParaRPr lang="sl-SI" sz="1800" dirty="0" smtClean="0"/>
          </a:p>
          <a:p>
            <a:r>
              <a:rPr lang="sl-SI" sz="1800" dirty="0" smtClean="0"/>
              <a:t>Za </a:t>
            </a:r>
            <a:r>
              <a:rPr lang="sl-SI" sz="1800" dirty="0"/>
              <a:t>bolj poglobljeno delo z učenci/dijaki je potrebno izvesti še </a:t>
            </a:r>
            <a:r>
              <a:rPr lang="sl-SI" sz="1800" b="1" dirty="0"/>
              <a:t>Aktivnost 3 in </a:t>
            </a:r>
            <a:r>
              <a:rPr lang="sl-SI" sz="1800" b="1" dirty="0" smtClean="0"/>
              <a:t>4.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67544" y="4422303"/>
            <a:ext cx="385846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Aktivnost 3 vključuje skupinsko diskusijo in aktivnosti, ki zahtevajo manj osebnega razkritja s strani </a:t>
            </a:r>
            <a:r>
              <a:rPr lang="sl-SI" dirty="0" smtClean="0"/>
              <a:t>udeležencev</a:t>
            </a:r>
            <a:r>
              <a:rPr lang="sl-SI" dirty="0" smtClean="0"/>
              <a:t> </a:t>
            </a:r>
            <a:r>
              <a:rPr lang="sl-SI" dirty="0"/>
              <a:t>(primeri v tretji osebi).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148609" y="4422303"/>
            <a:ext cx="36004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Dejavnosti v Aktivnosti 4 </a:t>
            </a:r>
            <a:r>
              <a:rPr lang="sl-SI" dirty="0" smtClean="0"/>
              <a:t>so </a:t>
            </a:r>
            <a:r>
              <a:rPr lang="sl-SI" dirty="0"/>
              <a:t>osredotočene na osebno refleksijo ter analizo motivacije in čustev </a:t>
            </a:r>
            <a:r>
              <a:rPr lang="sl-SI" dirty="0" smtClean="0"/>
              <a:t>udeležencev.</a:t>
            </a:r>
            <a:endParaRPr lang="sl-SI" dirty="0"/>
          </a:p>
        </p:txBody>
      </p:sp>
      <p:sp>
        <p:nvSpPr>
          <p:cNvPr id="7" name="Puščica dol 6"/>
          <p:cNvSpPr/>
          <p:nvPr/>
        </p:nvSpPr>
        <p:spPr>
          <a:xfrm>
            <a:off x="2195736" y="4005064"/>
            <a:ext cx="648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uščica dol 7"/>
          <p:cNvSpPr/>
          <p:nvPr/>
        </p:nvSpPr>
        <p:spPr>
          <a:xfrm>
            <a:off x="6084168" y="4005065"/>
            <a:ext cx="57606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23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595</Words>
  <Application>Microsoft Office PowerPoint</Application>
  <PresentationFormat>Diaprojekcija na zaslonu (4:3)</PresentationFormat>
  <Paragraphs>80</Paragraphs>
  <Slides>13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Calibri</vt:lpstr>
      <vt:lpstr>Undergrunge Tornado Demo</vt:lpstr>
      <vt:lpstr>Verdana</vt:lpstr>
      <vt:lpstr>Default Design</vt:lpstr>
      <vt:lpstr>PROJEKT PREDSTAVITEV DELAVNICE</vt:lpstr>
      <vt:lpstr>Boys &amp; Girls Plus</vt:lpstr>
      <vt:lpstr>Pedagoški okvir</vt:lpstr>
      <vt:lpstr>Program torej temelji na treh stebrih:</vt:lpstr>
      <vt:lpstr>Interaktivno učenje            smiselno učenje </vt:lpstr>
      <vt:lpstr>PowerPointova predstavitev</vt:lpstr>
      <vt:lpstr>Program</vt:lpstr>
      <vt:lpstr>Serije spletnih filmčkov</vt:lpstr>
      <vt:lpstr>Smernice</vt:lpstr>
      <vt:lpstr>Program je za šole BREZPLAČEN !!!</vt:lpstr>
      <vt:lpstr>Vizualni zemljevid</vt:lpstr>
      <vt:lpstr>Več informacij: PRIROČNIK (info@institut-utrip.si) </vt:lpstr>
      <vt:lpstr>Kontaktni podatki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TEORETIČNI DEL KOLESARSKEGA IZPITA (20 ur)</dc:title>
  <dc:creator>Joze Strmec</dc:creator>
  <cp:lastModifiedBy>Uporabnik</cp:lastModifiedBy>
  <cp:revision>76</cp:revision>
  <dcterms:created xsi:type="dcterms:W3CDTF">2005-07-03T15:02:30Z</dcterms:created>
  <dcterms:modified xsi:type="dcterms:W3CDTF">2018-02-01T00:11:07Z</dcterms:modified>
</cp:coreProperties>
</file>