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4"/>
  </p:handoutMasterIdLst>
  <p:sldIdLst>
    <p:sldId id="264" r:id="rId2"/>
    <p:sldId id="395" r:id="rId3"/>
    <p:sldId id="311" r:id="rId4"/>
    <p:sldId id="368" r:id="rId5"/>
    <p:sldId id="369" r:id="rId6"/>
    <p:sldId id="423" r:id="rId7"/>
    <p:sldId id="404" r:id="rId8"/>
    <p:sldId id="357" r:id="rId9"/>
    <p:sldId id="366" r:id="rId10"/>
    <p:sldId id="380" r:id="rId11"/>
    <p:sldId id="358" r:id="rId12"/>
    <p:sldId id="408" r:id="rId13"/>
    <p:sldId id="409" r:id="rId14"/>
    <p:sldId id="410" r:id="rId15"/>
    <p:sldId id="411" r:id="rId16"/>
    <p:sldId id="412" r:id="rId17"/>
    <p:sldId id="360" r:id="rId18"/>
    <p:sldId id="397" r:id="rId19"/>
    <p:sldId id="399" r:id="rId20"/>
    <p:sldId id="400" r:id="rId21"/>
    <p:sldId id="401" r:id="rId22"/>
    <p:sldId id="402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1" r:id="rId33"/>
    <p:sldId id="392" r:id="rId34"/>
    <p:sldId id="393" r:id="rId35"/>
    <p:sldId id="394" r:id="rId36"/>
    <p:sldId id="362" r:id="rId37"/>
    <p:sldId id="363" r:id="rId38"/>
    <p:sldId id="364" r:id="rId39"/>
    <p:sldId id="413" r:id="rId40"/>
    <p:sldId id="414" r:id="rId41"/>
    <p:sldId id="417" r:id="rId42"/>
    <p:sldId id="418" r:id="rId43"/>
    <p:sldId id="419" r:id="rId44"/>
    <p:sldId id="420" r:id="rId45"/>
    <p:sldId id="405" r:id="rId46"/>
    <p:sldId id="406" r:id="rId47"/>
    <p:sldId id="354" r:id="rId48"/>
    <p:sldId id="353" r:id="rId49"/>
    <p:sldId id="341" r:id="rId50"/>
    <p:sldId id="326" r:id="rId51"/>
    <p:sldId id="422" r:id="rId52"/>
    <p:sldId id="421" r:id="rId53"/>
  </p:sldIdLst>
  <p:sldSz cx="9144000" cy="6858000" type="screen4x3"/>
  <p:notesSz cx="6797675" cy="9926638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5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07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7" y="9430307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9DBE02A-0C3D-498A-BC1F-805495455E9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FE61-447D-4A9D-A923-0B60244667D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3795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2538A-9BB6-440A-B99C-7A46041E134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6413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BE240-801E-40EE-B5CB-AF4EB55C7F5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72918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420598" y="-12700"/>
            <a:ext cx="1787100" cy="280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99192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26435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D37BB-232F-47E3-BA66-AF67A818993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4885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5C4A4-6D7F-4FF1-B7EF-AC7A234D8C6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942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8E126-9D6B-4B23-B089-23AE7FB0099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6840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C468F-4F98-40D6-949F-E74FBA4EC08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3362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05FDF-D939-4D1B-A2BC-399D43C5B5C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7651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20C99-8D50-4968-ACA5-57BD9B35CDD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6064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E6B38-2FCF-405B-91D1-264A3E5A374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8362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7E73-9388-44C8-86B1-80201F72593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99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1_noga_druga_stra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9625"/>
            <a:ext cx="91440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cycle_pic"/>
          <p:cNvPicPr>
            <a:picLocks noChangeAspect="1" noChangeArrowheads="1"/>
          </p:cNvPicPr>
          <p:nvPr userDrawn="1"/>
        </p:nvPicPr>
        <p:blipFill>
          <a:blip r:embed="rId15">
            <a:lum bright="8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00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text styles</a:t>
            </a:r>
          </a:p>
          <a:p>
            <a:pPr lvl="1"/>
            <a:r>
              <a:rPr lang="sl-SI" altLang="sl-SI" smtClean="0"/>
              <a:t>Second level</a:t>
            </a:r>
          </a:p>
          <a:p>
            <a:pPr lvl="2"/>
            <a:r>
              <a:rPr lang="sl-SI" altLang="sl-SI" smtClean="0"/>
              <a:t>Third level</a:t>
            </a:r>
          </a:p>
          <a:p>
            <a:pPr lvl="3"/>
            <a:r>
              <a:rPr lang="sl-SI" altLang="sl-SI" smtClean="0"/>
              <a:t>Fourth level</a:t>
            </a:r>
          </a:p>
          <a:p>
            <a:pPr lvl="4"/>
            <a:r>
              <a:rPr lang="sl-SI" altLang="sl-SI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EA9A968-EEFE-4A7E-B1E4-FAC6A48A8FC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cid:image002.png@01D362AC.D6D3382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iO44OTCya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../ON%20ZRS&#352;/12.9.2018%20Operativni%20na&#269;rt%20in%20poor&#269;ilo%20Dijaki%20dijakom%20za%20varno_mobilnost%20ZRS&#352;%20Marta%20Novak%202018-19.doc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A%204,%20raziskovalna%20naloga%20Navodila%20za%20izdelavo.doc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arnes.si/~ljzotks2/gzm/" TargetMode="External"/><Relationship Id="rId2" Type="http://schemas.openxmlformats.org/officeDocument/2006/relationships/hyperlink" Target="http://www2.arnes.si/~ljzotks2/gzm/dokumenti/napotki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A%205%20NAGRADNI%20NATE&#268;AJ.doc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cid:image002.png@01D362AC.D6D338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kupnost.sio.si/course/view.php?id=9469" TargetMode="External"/><Relationship Id="rId2" Type="http://schemas.openxmlformats.org/officeDocument/2006/relationships/hyperlink" Target="http://url.sio.si/VM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az_MQiwlibivbBLBypGur6FoVkGWupREit2kymM8nQs/edit#gid=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spreadsheets/d/1IoshmshtLKN6sNN6Kw_U0OZxOd_9vLYtp0GRLCegiKw/edit#gid=1784120548" TargetMode="External"/><Relationship Id="rId4" Type="http://schemas.openxmlformats.org/officeDocument/2006/relationships/hyperlink" Target="https://skupnost.sio.si/course/view.php?id=946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video.arnes.si/portal/overview.zu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ojca_dolinar2/elistovnik" TargetMode="External"/><Relationship Id="rId7" Type="http://schemas.openxmlformats.org/officeDocument/2006/relationships/hyperlink" Target="Navodilo%20za%20pripravo%20elistovnika%20v%20Google%20Sites.pdf" TargetMode="External"/><Relationship Id="rId2" Type="http://schemas.openxmlformats.org/officeDocument/2006/relationships/hyperlink" Target="e-portfolio%20MD%201%20obogaten%20word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Navodilo%20za%20pripravo%20elistovnika%20v%20aplikaciji%20Padlet%20pdf.pdf" TargetMode="External"/><Relationship Id="rId5" Type="http://schemas.openxmlformats.org/officeDocument/2006/relationships/hyperlink" Target="Navodilo%20za%20pripravo%20elistovnika%20v%20aplikaciji%20Word%20Template%20Powered.pdf" TargetMode="External"/><Relationship Id="rId4" Type="http://schemas.openxmlformats.org/officeDocument/2006/relationships/hyperlink" Target="https://sites.google.com/view/elistovnikmojcadolinar/doma%C4%8Da-stran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kupnost.sio.si/course/view.php?id=9469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assets.cdnma.com/8475/assets/Cetrta-industrijska-revolucija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kupnost.sio.si/course/view.php?id=9469" TargetMode="External"/><Relationship Id="rId2" Type="http://schemas.openxmlformats.org/officeDocument/2006/relationships/hyperlink" Target="mailto:marta.novak@zrss.s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../Delavnice%20partnerjev/SEZNAM%20DELAVNIC%20PARTNERJEV,%20reg.%20sredi&#353;&#269;%20v%20akciji.d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599" y="4761148"/>
            <a:ext cx="6400800" cy="1752600"/>
          </a:xfrm>
        </p:spPr>
        <p:txBody>
          <a:bodyPr/>
          <a:lstStyle/>
          <a:p>
            <a:pPr eaLnBrk="1" hangingPunct="1"/>
            <a:r>
              <a:rPr lang="sl-SI" altLang="sl-SI" sz="1600" dirty="0" smtClean="0"/>
              <a:t>Mag. Marta Novak, dr. Anton Polšak, Mojca Dolinar, </a:t>
            </a:r>
          </a:p>
          <a:p>
            <a:pPr eaLnBrk="1" hangingPunct="1"/>
            <a:r>
              <a:rPr lang="sl-SI" altLang="sl-SI" sz="1600" dirty="0" smtClean="0"/>
              <a:t>Zavod </a:t>
            </a:r>
            <a:r>
              <a:rPr lang="sl-SI" altLang="sl-SI" sz="1600" dirty="0"/>
              <a:t>RS za šolstvo</a:t>
            </a:r>
          </a:p>
          <a:p>
            <a:pPr eaLnBrk="1" hangingPunct="1"/>
            <a:endParaRPr lang="sl-SI" altLang="sl-SI" sz="1600" dirty="0" smtClean="0"/>
          </a:p>
          <a:p>
            <a:pPr eaLnBrk="1" hangingPunct="1"/>
            <a:r>
              <a:rPr lang="sl-SI" altLang="sl-SI" sz="1600" dirty="0" smtClean="0"/>
              <a:t>Ljubljana, 9.10.2018</a:t>
            </a:r>
          </a:p>
        </p:txBody>
      </p:sp>
      <p:pic>
        <p:nvPicPr>
          <p:cNvPr id="3077" name="image2.jpg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897590"/>
            <a:ext cx="1381125" cy="9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3078" name="Slika 4" descr="http://intranetmizs/PublishingImages/MIZS_slo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2" y="922638"/>
            <a:ext cx="2857500" cy="59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9888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392202"/>
            <a:ext cx="1188132" cy="1527599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2360191"/>
            <a:ext cx="7772400" cy="1470025"/>
          </a:xfrm>
        </p:spPr>
        <p:txBody>
          <a:bodyPr/>
          <a:lstStyle/>
          <a:p>
            <a:pPr eaLnBrk="1" hangingPunct="1"/>
            <a:r>
              <a:rPr lang="pl-PL" altLang="sl-SI" sz="3200" b="1" dirty="0" smtClean="0"/>
              <a:t>PROJEKT</a:t>
            </a:r>
            <a:br>
              <a:rPr lang="pl-PL" altLang="sl-SI" sz="3200" b="1" dirty="0" smtClean="0"/>
            </a:br>
            <a:r>
              <a:rPr lang="pl-PL" altLang="sl-SI" sz="3200" b="1" dirty="0" smtClean="0"/>
              <a:t>TRAJNOSTNA MOBILNOST DIJAKOV</a:t>
            </a:r>
            <a:br>
              <a:rPr lang="pl-PL" altLang="sl-SI" sz="3200" b="1" dirty="0" smtClean="0"/>
            </a:br>
            <a:r>
              <a:rPr lang="pl-PL" altLang="sl-SI" sz="2800" b="1" dirty="0" smtClean="0"/>
              <a:t>Akcija: Dijaki dijakom za varno mobilnost v srednjih šolah</a:t>
            </a:r>
            <a:br>
              <a:rPr lang="pl-PL" altLang="sl-SI" sz="2800" b="1" dirty="0" smtClean="0"/>
            </a:br>
            <a:r>
              <a:rPr lang="pl-PL" altLang="sl-SI" sz="2800" b="1" dirty="0" smtClean="0"/>
              <a:t>3. delovno srečanje </a:t>
            </a:r>
            <a:endParaRPr lang="sl-SI" altLang="sl-SI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  <p:bldP spid="1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b="1" dirty="0">
                <a:solidFill>
                  <a:srgbClr val="000000"/>
                </a:solidFill>
              </a:rPr>
              <a:t>3. </a:t>
            </a:r>
            <a:r>
              <a:rPr lang="sl-SI" sz="2800" b="1" dirty="0" smtClean="0">
                <a:solidFill>
                  <a:srgbClr val="000000"/>
                </a:solidFill>
              </a:rPr>
              <a:t>A </a:t>
            </a:r>
            <a:r>
              <a:rPr lang="sl-SI" sz="28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ANALIZA </a:t>
            </a:r>
            <a:r>
              <a:rPr lang="sl-SI" sz="2800" b="1" dirty="0">
                <a:solidFill>
                  <a:srgbClr val="000000"/>
                </a:solidFill>
                <a:ea typeface="Calibri" panose="020F0502020204030204" pitchFamily="34" charset="0"/>
              </a:rPr>
              <a:t>OPRAVLJENEGA DELA ZA ŠOLSKO LETO </a:t>
            </a:r>
            <a:r>
              <a:rPr lang="sl-SI" sz="28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2017/18</a:t>
            </a:r>
            <a:endParaRPr lang="sl-SI" sz="28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40114" y="13047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1800" b="1" dirty="0" smtClean="0"/>
              <a:t>Ugotavljamo, da: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800" dirty="0" smtClean="0"/>
              <a:t>so bile aktivnosti na šolah realizirane,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800" dirty="0" smtClean="0"/>
              <a:t>ste šole sledile dokumentu in navodilom dela v projektu,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800" dirty="0"/>
              <a:t>d</a:t>
            </a:r>
            <a:r>
              <a:rPr lang="sl-SI" sz="1800" dirty="0" smtClean="0"/>
              <a:t>a so bile delavnice sodelujočih partnerjev izpeljane strokovno korektno in po načrtu,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1800" dirty="0"/>
              <a:t>s</a:t>
            </a:r>
            <a:r>
              <a:rPr lang="sl-SI" sz="1800" dirty="0" smtClean="0"/>
              <a:t>o bila regijska srečanja za dijake realizirana na </a:t>
            </a:r>
            <a:r>
              <a:rPr lang="sl-SI" sz="1800" dirty="0"/>
              <a:t>vseh 5 središčih .</a:t>
            </a:r>
            <a:endParaRPr lang="sl-SI" sz="1800" dirty="0" smtClean="0"/>
          </a:p>
          <a:p>
            <a:pPr marL="0" indent="0">
              <a:buNone/>
            </a:pPr>
            <a:r>
              <a:rPr lang="sl-SI" sz="1800" b="1" dirty="0" smtClean="0"/>
              <a:t>Ugotavljamo</a:t>
            </a:r>
            <a:r>
              <a:rPr lang="sl-SI" sz="1800" b="1" dirty="0"/>
              <a:t>, da</a:t>
            </a:r>
            <a:r>
              <a:rPr lang="sl-SI" sz="1800" b="1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800" dirty="0" smtClean="0"/>
              <a:t>je potrebno pripraviti dijake na aktivnosti v projektu,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800" dirty="0"/>
              <a:t>s</a:t>
            </a:r>
            <a:r>
              <a:rPr lang="sl-SI" sz="1800" dirty="0" smtClean="0"/>
              <a:t>e je potrebno držati časa in števila dijakov v delavnicah,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800" dirty="0"/>
              <a:t>o</a:t>
            </a:r>
            <a:r>
              <a:rPr lang="sl-SI" sz="1800" dirty="0" smtClean="0"/>
              <a:t>ddajati načrt aktivnosti in poročila v spletno učilnico,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800" dirty="0"/>
              <a:t>s</a:t>
            </a:r>
            <a:r>
              <a:rPr lang="sl-SI" sz="1800" dirty="0" smtClean="0"/>
              <a:t>protno, stalno sodelovati z dijaki v projektu na šoli (klub) in jih usmerjati pri izvajanju aktivnosti ter spremljati </a:t>
            </a:r>
            <a:r>
              <a:rPr lang="sl-SI" sz="1800" dirty="0" err="1" smtClean="0"/>
              <a:t>portfolio</a:t>
            </a:r>
            <a:r>
              <a:rPr lang="sl-SI" sz="1800" dirty="0" smtClean="0"/>
              <a:t> dijaka,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800" dirty="0"/>
              <a:t>n</a:t>
            </a:r>
            <a:r>
              <a:rPr lang="sl-SI" sz="1800" dirty="0" smtClean="0"/>
              <a:t>ačrtovati delo v klubu skozi celo šolsko leto.</a:t>
            </a:r>
          </a:p>
          <a:p>
            <a:pPr marL="0" indent="0">
              <a:buNone/>
            </a:pPr>
            <a:r>
              <a:rPr lang="sl-SI" sz="1800" b="1" dirty="0" smtClean="0"/>
              <a:t>HVALA ZA ODLIČNO OPRAVLJENO DELO </a:t>
            </a:r>
            <a:r>
              <a:rPr lang="sl-SI" sz="1000" u="sng" dirty="0" smtClean="0">
                <a:hlinkClick r:id="rId2"/>
              </a:rPr>
              <a:t>https</a:t>
            </a:r>
            <a:r>
              <a:rPr lang="sl-SI" sz="1000" u="sng" dirty="0">
                <a:hlinkClick r:id="rId2"/>
              </a:rPr>
              <a:t>://www.youtube.com/watch?v=0iO44OTCyac</a:t>
            </a:r>
            <a:endParaRPr lang="sl-SI" sz="1000" dirty="0"/>
          </a:p>
          <a:p>
            <a:pPr marL="0" indent="0">
              <a:buNone/>
            </a:pPr>
            <a:endParaRPr lang="sl-SI" sz="1800" b="1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737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3204" y="-171400"/>
            <a:ext cx="8229600" cy="1143000"/>
          </a:xfrm>
        </p:spPr>
        <p:txBody>
          <a:bodyPr/>
          <a:lstStyle/>
          <a:p>
            <a:r>
              <a:rPr lang="sl-SI" sz="2400" b="1" dirty="0" smtClean="0"/>
              <a:t>3. B </a:t>
            </a:r>
            <a:r>
              <a:rPr lang="sl-SI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+mn-cs"/>
              </a:rPr>
              <a:t>NAČRT DELA V PROJEKTU V ŠOLSKEM LETU 2018/19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3204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1800" b="1" dirty="0" smtClean="0"/>
              <a:t>O PROJEKTU</a:t>
            </a:r>
          </a:p>
          <a:p>
            <a:pPr marL="0" indent="0">
              <a:buNone/>
            </a:pPr>
            <a:r>
              <a:rPr lang="sl-SI" sz="1800" dirty="0" smtClean="0"/>
              <a:t>Drugo leto 2018/19 delovanja projekta:</a:t>
            </a:r>
          </a:p>
          <a:p>
            <a:pPr>
              <a:buFontTx/>
              <a:buChar char="-"/>
            </a:pPr>
            <a:r>
              <a:rPr lang="sl-SI" sz="1800" dirty="0" smtClean="0"/>
              <a:t>Ciljna skupina: prijavljeni dijaki v projekt (dijaki 2. letnikov) in dijaki, pridruženi člani (Aktivnost 3), prijave, vključevanje novih dijakov (1. letniki, najmanj 5 na šoli) na šolah v projektu.</a:t>
            </a:r>
          </a:p>
          <a:p>
            <a:pPr>
              <a:buFontTx/>
              <a:buChar char="-"/>
            </a:pPr>
            <a:r>
              <a:rPr lang="sl-SI" sz="1800" dirty="0" smtClean="0"/>
              <a:t>Pridobivanje novih šol v projekt (dijaki 1. letnikov; najmanj 5 na šoli, učitelji/profesorji; najmanj 1 na šoli).</a:t>
            </a:r>
          </a:p>
          <a:p>
            <a:pPr>
              <a:buFontTx/>
              <a:buChar char="-"/>
            </a:pPr>
            <a:r>
              <a:rPr lang="sl-SI" sz="1800" dirty="0" smtClean="0"/>
              <a:t>Izvajanje aktivnosti v projektu, zapisane v dokumentu.</a:t>
            </a:r>
          </a:p>
          <a:p>
            <a:pPr>
              <a:buFontTx/>
              <a:buChar char="-"/>
            </a:pPr>
            <a:r>
              <a:rPr lang="sl-SI" sz="1800" dirty="0" smtClean="0"/>
              <a:t>Sodelovanje in mreženje dijakov na šoli in med šolami v regiji (Vloga regijskega središča) in regijska središča med seboj ter šole v projektu med seboj.</a:t>
            </a:r>
          </a:p>
          <a:p>
            <a:r>
              <a:rPr lang="sl-SI" sz="1800" dirty="0" smtClean="0">
                <a:hlinkClick r:id="rId2" action="ppaction://hlinkfile"/>
              </a:rPr>
              <a:t>Operativni </a:t>
            </a:r>
            <a:r>
              <a:rPr lang="sl-SI" sz="1800" dirty="0">
                <a:hlinkClick r:id="rId2" action="ppaction://hlinkfile"/>
              </a:rPr>
              <a:t>načrt </a:t>
            </a:r>
            <a:r>
              <a:rPr lang="sl-SI" sz="1800" dirty="0" smtClean="0">
                <a:hlinkClick r:id="rId2" action="ppaction://hlinkfile"/>
              </a:rPr>
              <a:t>ZRSŠ</a:t>
            </a:r>
            <a:r>
              <a:rPr lang="sl-SI" sz="1800" dirty="0" smtClean="0"/>
              <a:t>.</a:t>
            </a:r>
          </a:p>
          <a:p>
            <a:r>
              <a:rPr lang="sl-SI" sz="1800" dirty="0"/>
              <a:t>Operativni načrti šol in </a:t>
            </a:r>
            <a:r>
              <a:rPr lang="sl-SI" sz="1800" dirty="0" smtClean="0"/>
              <a:t>DD ter poročila o opravljenih aktivnostih v letu 2018/19.</a:t>
            </a:r>
            <a:endParaRPr lang="sl-SI" sz="1800" dirty="0"/>
          </a:p>
          <a:p>
            <a:r>
              <a:rPr lang="sl-SI" sz="1800" dirty="0" smtClean="0"/>
              <a:t>Načrtovanje in analiza opravljenih aktivnosti sodelujočih partnerjev (Opis delavnic in Poročila o opravljenih </a:t>
            </a:r>
            <a:r>
              <a:rPr lang="sl-SI" sz="1800" dirty="0"/>
              <a:t>aktivnostih </a:t>
            </a:r>
            <a:r>
              <a:rPr lang="sl-SI" sz="1800" dirty="0" smtClean="0"/>
              <a:t>partnerjev v letu 2018/19).</a:t>
            </a:r>
          </a:p>
          <a:p>
            <a:r>
              <a:rPr lang="sl-SI" sz="1800" dirty="0" smtClean="0"/>
              <a:t>Spletna okolja (za učitelje, dijake, sodelujoče partnerje).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740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882" y="-279412"/>
            <a:ext cx="8229600" cy="1143000"/>
          </a:xfrm>
        </p:spPr>
        <p:txBody>
          <a:bodyPr/>
          <a:lstStyle/>
          <a:p>
            <a:r>
              <a:rPr lang="sl-SI" sz="3600" b="1" dirty="0" smtClean="0"/>
              <a:t>AKTIVNOSTI (iz dokumenta) </a:t>
            </a:r>
            <a:endParaRPr lang="sl-SI" sz="3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6829" y="771212"/>
            <a:ext cx="8229600" cy="4813995"/>
          </a:xfrm>
        </p:spPr>
        <p:txBody>
          <a:bodyPr/>
          <a:lstStyle/>
          <a:p>
            <a:pPr marL="0" indent="0">
              <a:buNone/>
            </a:pPr>
            <a:r>
              <a:rPr lang="sl-SI" sz="2000" b="1" dirty="0" smtClean="0"/>
              <a:t>Aktivnost </a:t>
            </a:r>
            <a:r>
              <a:rPr lang="sl-SI" sz="2000" b="1" dirty="0"/>
              <a:t>1:</a:t>
            </a:r>
            <a:r>
              <a:rPr lang="sl-SI" sz="2000" dirty="0"/>
              <a:t> Udeležil se bo </a:t>
            </a:r>
            <a:r>
              <a:rPr lang="sl-SI" sz="2000" b="1" dirty="0"/>
              <a:t>delavnic</a:t>
            </a:r>
            <a:r>
              <a:rPr lang="sl-SI" sz="2000" dirty="0"/>
              <a:t>, ki jih bodo organizirali in izvajali </a:t>
            </a:r>
            <a:endParaRPr lang="sl-SI" sz="2000" dirty="0" smtClean="0"/>
          </a:p>
          <a:p>
            <a:pPr marL="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                sodelujoči partnerji (izbor novih delavnic). </a:t>
            </a:r>
          </a:p>
          <a:p>
            <a:pPr marL="0" indent="0">
              <a:buNone/>
            </a:pP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Aktivnost 2: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Vsak dijak v klubu vodi </a:t>
            </a: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e-listovnik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(e-</a:t>
            </a:r>
            <a:r>
              <a:rPr lang="sl-SI" sz="2000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portfolio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v katerem </a:t>
            </a:r>
          </a:p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                     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beleži/dokumentira potek opravljanja aktivnosti v </a:t>
            </a:r>
          </a:p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                     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spletnem okolju.</a:t>
            </a:r>
          </a:p>
          <a:p>
            <a:pPr marL="0" indent="0">
              <a:buNone/>
            </a:pP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Aktivnost 3: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Dijak bo pomen varne mobilnosti širil med vrstniki tako, </a:t>
            </a:r>
          </a:p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                      da bo v obdobju treh letih v klub povabil </a:t>
            </a:r>
            <a:r>
              <a:rPr lang="sl-SI" sz="2000" b="1" dirty="0">
                <a:latin typeface="Arial" panose="020B0604020202020204" pitchFamily="34" charset="0"/>
                <a:ea typeface="Arial" panose="020B0604020202020204" pitchFamily="34" charset="0"/>
              </a:rPr>
              <a:t>enega novega </a:t>
            </a:r>
          </a:p>
          <a:p>
            <a:pPr marL="0" indent="0">
              <a:buNone/>
            </a:pPr>
            <a:r>
              <a:rPr lang="sl-SI" sz="2000" b="1" dirty="0">
                <a:latin typeface="Arial" panose="020B0604020202020204" pitchFamily="34" charset="0"/>
                <a:ea typeface="Arial" panose="020B0604020202020204" pitchFamily="34" charset="0"/>
              </a:rPr>
              <a:t>                      člana</a:t>
            </a: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Aktivnost 4: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Na šoli bodo opravili </a:t>
            </a:r>
            <a:r>
              <a:rPr lang="sl-SI" sz="2000" b="1" dirty="0">
                <a:latin typeface="Arial" panose="020B0604020202020204" pitchFamily="34" charset="0"/>
                <a:ea typeface="Arial" panose="020B0604020202020204" pitchFamily="34" charset="0"/>
              </a:rPr>
              <a:t>raziskovalno/projektno nalogo.</a:t>
            </a:r>
            <a:endParaRPr lang="sl-SI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Aktivnost 5: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Dijak bo </a:t>
            </a:r>
            <a:r>
              <a:rPr lang="sl-SI" sz="2000" b="1" dirty="0">
                <a:latin typeface="Arial" panose="020B0604020202020204" pitchFamily="34" charset="0"/>
                <a:ea typeface="Arial" panose="020B0604020202020204" pitchFamily="34" charset="0"/>
              </a:rPr>
              <a:t>sodeloval na</a:t>
            </a: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 najmanj </a:t>
            </a:r>
            <a:r>
              <a:rPr lang="sl-SI" sz="2000" b="1" dirty="0">
                <a:latin typeface="Arial" panose="020B0604020202020204" pitchFamily="34" charset="0"/>
                <a:ea typeface="Arial" panose="020B0604020202020204" pitchFamily="34" charset="0"/>
              </a:rPr>
              <a:t>dveh natečajih</a:t>
            </a: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 s </a:t>
            </a:r>
          </a:p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ea typeface="Arial" panose="020B0604020202020204" pitchFamily="34" charset="0"/>
              </a:rPr>
              <a:t>                      področja varne </a:t>
            </a:r>
            <a:r>
              <a:rPr lang="sl-SI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mobilnosti (v treh letih) </a:t>
            </a:r>
            <a:endParaRPr lang="sl-SI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Aktivnost 6: 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Dijak se bo</a:t>
            </a: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vključil v aktivnosti šole na temo varne    </a:t>
            </a:r>
          </a:p>
          <a:p>
            <a:pPr marL="0" indent="0">
              <a:buNone/>
            </a:pPr>
            <a:r>
              <a:rPr lang="sl-SI" sz="20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                     </a:t>
            </a: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mobilnosti</a:t>
            </a:r>
            <a:r>
              <a:rPr lang="sl-SI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ali v </a:t>
            </a: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ponujene aktivnosti šol regijskih </a:t>
            </a:r>
          </a:p>
          <a:p>
            <a:pPr marL="0" indent="0">
              <a:buNone/>
            </a:pPr>
            <a:r>
              <a:rPr lang="sl-SI" sz="20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l-SI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                     </a:t>
            </a:r>
            <a:r>
              <a:rPr lang="sl-SI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središč.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0197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 smtClean="0">
                <a:solidFill>
                  <a:schemeClr val="tx1"/>
                </a:solidFill>
              </a:rPr>
              <a:t>AKTIVNOST 4</a:t>
            </a:r>
            <a:br>
              <a:rPr lang="sl-SI" sz="3200" b="1" dirty="0" smtClean="0">
                <a:solidFill>
                  <a:schemeClr val="tx1"/>
                </a:solidFill>
              </a:rPr>
            </a:br>
            <a:r>
              <a:rPr lang="sl-SI" sz="3200" b="1" dirty="0" smtClean="0">
                <a:solidFill>
                  <a:schemeClr val="tx1"/>
                </a:solidFill>
              </a:rPr>
              <a:t>RAZISKOVALNE/PROJEKTNE NALOGE</a:t>
            </a:r>
            <a:endParaRPr lang="sl-SI" sz="3200" b="1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2400" dirty="0" smtClean="0"/>
              <a:t>PONUJENE TEME: </a:t>
            </a:r>
          </a:p>
          <a:p>
            <a:pPr marL="0" indent="0">
              <a:buNone/>
            </a:pPr>
            <a:r>
              <a:rPr lang="sl-SI" sz="2400" dirty="0" smtClean="0"/>
              <a:t>1. „Meni se ne more zgoditi, ker se    </a:t>
            </a:r>
          </a:p>
          <a:p>
            <a:pPr marL="0" indent="0">
              <a:buNone/>
            </a:pPr>
            <a:r>
              <a:rPr lang="sl-SI" sz="2400" dirty="0"/>
              <a:t> </a:t>
            </a:r>
            <a:r>
              <a:rPr lang="sl-SI" sz="2400" dirty="0" smtClean="0"/>
              <a:t>   zavedam“.</a:t>
            </a:r>
          </a:p>
          <a:p>
            <a:pPr marL="0" indent="0">
              <a:buNone/>
            </a:pPr>
            <a:r>
              <a:rPr lang="sl-SI" sz="2400" dirty="0" smtClean="0"/>
              <a:t>2. „Potovalne navade...“ (načrt, varna mobilnost,  </a:t>
            </a:r>
          </a:p>
          <a:p>
            <a:pPr marL="0" indent="0">
              <a:buNone/>
            </a:pPr>
            <a:r>
              <a:rPr lang="sl-SI" sz="2400" dirty="0"/>
              <a:t> </a:t>
            </a:r>
            <a:r>
              <a:rPr lang="sl-SI" sz="2400" dirty="0" smtClean="0"/>
              <a:t>   trajnostna mobilnost)</a:t>
            </a:r>
          </a:p>
          <a:p>
            <a:pPr marL="0" indent="0">
              <a:buNone/>
            </a:pPr>
            <a:r>
              <a:rPr lang="sl-SI" sz="2400" dirty="0" smtClean="0"/>
              <a:t>3. Spremenil bom</a:t>
            </a:r>
            <a:r>
              <a:rPr lang="sl-SI" sz="2400" dirty="0" smtClean="0"/>
              <a:t>...</a:t>
            </a:r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FF0000"/>
                </a:solidFill>
                <a:ea typeface="Arial" panose="020B0604020202020204" pitchFamily="34" charset="0"/>
              </a:rPr>
              <a:t>ROK za oddajo vodji projekta: </a:t>
            </a:r>
            <a:r>
              <a:rPr lang="sl-SI" sz="2400" dirty="0" smtClean="0">
                <a:solidFill>
                  <a:srgbClr val="FF0000"/>
                </a:solidFill>
                <a:ea typeface="Arial" panose="020B0604020202020204" pitchFamily="34" charset="0"/>
              </a:rPr>
              <a:t>20. maj </a:t>
            </a:r>
            <a:r>
              <a:rPr lang="sl-SI" sz="2400" dirty="0">
                <a:solidFill>
                  <a:srgbClr val="FF0000"/>
                </a:solidFill>
                <a:ea typeface="Arial" panose="020B0604020202020204" pitchFamily="34" charset="0"/>
              </a:rPr>
              <a:t>2019</a:t>
            </a:r>
          </a:p>
          <a:p>
            <a:pPr marL="0" indent="0">
              <a:buNone/>
            </a:pPr>
            <a:r>
              <a:rPr lang="sl-SI" sz="2400" dirty="0" smtClean="0">
                <a:hlinkClick r:id="rId2" action="ppaction://hlinkfile"/>
              </a:rPr>
              <a:t>Navodila/napotki </a:t>
            </a:r>
            <a:r>
              <a:rPr lang="sl-SI" sz="2400" dirty="0" smtClean="0">
                <a:hlinkClick r:id="rId2" action="ppaction://hlinkfile"/>
              </a:rPr>
              <a:t>za pripravo raziskovalnih nalog</a:t>
            </a:r>
            <a:endParaRPr lang="sl-SI" sz="2400" dirty="0" smtClean="0"/>
          </a:p>
          <a:p>
            <a:pPr marL="0" indent="0">
              <a:buNone/>
            </a:pPr>
            <a:endParaRPr lang="sl-SI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/>
          <p:cNvSpPr>
            <a:spLocks noGrp="1"/>
          </p:cNvSpPr>
          <p:nvPr>
            <p:ph type="title"/>
          </p:nvPr>
        </p:nvSpPr>
        <p:spPr>
          <a:xfrm>
            <a:off x="755576" y="440668"/>
            <a:ext cx="6835226" cy="809626"/>
          </a:xfrm>
        </p:spPr>
        <p:txBody>
          <a:bodyPr/>
          <a:lstStyle/>
          <a:p>
            <a:r>
              <a:rPr lang="sl-SI" altLang="sl-SI" sz="2400" b="1" dirty="0" smtClean="0">
                <a:solidFill>
                  <a:schemeClr val="tx1"/>
                </a:solidFill>
              </a:rPr>
              <a:t>AKTIVNOST 4</a:t>
            </a:r>
            <a:br>
              <a:rPr lang="sl-SI" altLang="sl-SI" sz="2400" b="1" dirty="0" smtClean="0">
                <a:solidFill>
                  <a:schemeClr val="tx1"/>
                </a:solidFill>
              </a:rPr>
            </a:br>
            <a:r>
              <a:rPr lang="sl-SI" altLang="sl-SI" sz="2400" b="1" dirty="0" smtClean="0">
                <a:solidFill>
                  <a:schemeClr val="tx1"/>
                </a:solidFill>
              </a:rPr>
              <a:t>Teme raziskovalnih in projektnih nalog s področja razvijanje trajnostne mobilnosti</a:t>
            </a:r>
            <a:endParaRPr lang="sl-SI" altLang="sl-SI" sz="2400" b="1" dirty="0">
              <a:solidFill>
                <a:schemeClr val="tx1"/>
              </a:solidFill>
            </a:endParaRPr>
          </a:p>
        </p:txBody>
      </p:sp>
      <p:sp>
        <p:nvSpPr>
          <p:cNvPr id="29699" name="Označba mesta vsebine 2"/>
          <p:cNvSpPr>
            <a:spLocks noGrp="1"/>
          </p:cNvSpPr>
          <p:nvPr>
            <p:ph idx="1"/>
          </p:nvPr>
        </p:nvSpPr>
        <p:spPr>
          <a:xfrm>
            <a:off x="755576" y="1772816"/>
            <a:ext cx="7519858" cy="4356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altLang="sl-SI" sz="2000" b="1" dirty="0" smtClean="0"/>
              <a:t>Raziskovalna naloga/projektna naloga</a:t>
            </a:r>
          </a:p>
          <a:p>
            <a:pPr marL="0" indent="0">
              <a:buNone/>
            </a:pPr>
            <a:r>
              <a:rPr lang="sl-SI" altLang="sl-SI" sz="2000" b="1" dirty="0" smtClean="0"/>
              <a:t>PREDLOGI TEM:</a:t>
            </a:r>
          </a:p>
          <a:p>
            <a:pPr>
              <a:buFontTx/>
              <a:buChar char="-"/>
            </a:pPr>
            <a:r>
              <a:rPr lang="sl-SI" altLang="sl-SI" sz="2000" dirty="0"/>
              <a:t>R</a:t>
            </a:r>
            <a:r>
              <a:rPr lang="sl-SI" altLang="sl-SI" sz="2000" dirty="0" smtClean="0"/>
              <a:t>azišče potovalne navade v izbranem kraju/svoji družini/razredu/šoli </a:t>
            </a:r>
          </a:p>
          <a:p>
            <a:pPr>
              <a:buFontTx/>
              <a:buChar char="-"/>
            </a:pPr>
            <a:r>
              <a:rPr lang="sl-SI" altLang="sl-SI" sz="2000" dirty="0"/>
              <a:t>R</a:t>
            </a:r>
            <a:r>
              <a:rPr lang="sl-SI" altLang="sl-SI" sz="2000" dirty="0" smtClean="0"/>
              <a:t>azišče potovalne navade mladih, </a:t>
            </a:r>
          </a:p>
          <a:p>
            <a:pPr>
              <a:buFontTx/>
              <a:buChar char="-"/>
            </a:pPr>
            <a:r>
              <a:rPr lang="sl-SI" altLang="sl-SI" sz="2000" dirty="0"/>
              <a:t>P</a:t>
            </a:r>
            <a:r>
              <a:rPr lang="sl-SI" altLang="sl-SI" sz="2000" dirty="0" smtClean="0"/>
              <a:t>riložnosti za trajnejšo mobilnost,</a:t>
            </a:r>
          </a:p>
          <a:p>
            <a:pPr>
              <a:buFontTx/>
              <a:buChar char="-"/>
            </a:pPr>
            <a:r>
              <a:rPr lang="sl-SI" altLang="sl-SI" sz="2000" dirty="0" smtClean="0"/>
              <a:t>Ugotavlja vpliv prometa na lokalno okolje, spremlja koncentracijo trdnih delcev - ARSO…  …)</a:t>
            </a:r>
          </a:p>
          <a:p>
            <a:pPr>
              <a:buFontTx/>
              <a:buChar char="-"/>
            </a:pPr>
            <a:r>
              <a:rPr lang="sl-SI" altLang="sl-SI" sz="2000" dirty="0" smtClean="0"/>
              <a:t>Izdela predlog potovalnega načrta posameznika/šole/razreda</a:t>
            </a:r>
          </a:p>
          <a:p>
            <a:pPr>
              <a:buFontTx/>
              <a:buChar char="-"/>
            </a:pPr>
            <a:r>
              <a:rPr lang="sl-SI" altLang="sl-SI" sz="2000" dirty="0"/>
              <a:t>P</a:t>
            </a:r>
            <a:r>
              <a:rPr lang="sl-SI" altLang="sl-SI" sz="2000" dirty="0" smtClean="0"/>
              <a:t>rimerja vpliv na okolje vozil z različnim pogonom</a:t>
            </a:r>
          </a:p>
          <a:p>
            <a:pPr>
              <a:buFontTx/>
              <a:buChar char="-"/>
            </a:pPr>
            <a:r>
              <a:rPr lang="sl-SI" altLang="sl-SI" sz="2000" dirty="0" smtClean="0"/>
              <a:t>Ustvari predlog kolesarskih poti in mreže za lokalno okolico</a:t>
            </a:r>
          </a:p>
          <a:p>
            <a:pPr>
              <a:buFontTx/>
              <a:buChar char="-"/>
            </a:pPr>
            <a:r>
              <a:rPr lang="sl-SI" altLang="sl-SI" sz="2000" dirty="0" smtClean="0"/>
              <a:t>… </a:t>
            </a:r>
          </a:p>
          <a:p>
            <a:endParaRPr lang="sl-SI" altLang="sl-SI" sz="2000" dirty="0" smtClean="0"/>
          </a:p>
          <a:p>
            <a:endParaRPr lang="sl-SI" altLang="sl-SI" sz="2000" dirty="0" smtClean="0"/>
          </a:p>
        </p:txBody>
      </p:sp>
    </p:spTree>
    <p:extLst>
      <p:ext uri="{BB962C8B-B14F-4D97-AF65-F5344CB8AC3E}">
        <p14:creationId xmlns:p14="http://schemas.microsoft.com/office/powerpoint/2010/main" val="15186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l-SI" sz="3600" dirty="0" smtClean="0"/>
              <a:t>A 4 Raziskovalne naloge</a:t>
            </a:r>
            <a:endParaRPr lang="sl-SI" sz="3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016732"/>
            <a:ext cx="7886700" cy="351378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Napotki za izdelavo raziskovalne naloge so objavljeni na Spletni strani Zveze za tehnično kulturo Slovenije </a:t>
            </a:r>
          </a:p>
          <a:p>
            <a:pPr marL="0" indent="0">
              <a:buNone/>
            </a:pPr>
            <a:r>
              <a:rPr lang="sl-SI" dirty="0">
                <a:hlinkClick r:id="rId2"/>
              </a:rPr>
              <a:t>http://</a:t>
            </a:r>
            <a:r>
              <a:rPr lang="sl-SI" dirty="0" smtClean="0">
                <a:hlinkClick r:id="rId2"/>
              </a:rPr>
              <a:t>www2.arnes.si</a:t>
            </a:r>
            <a:r>
              <a:rPr lang="sl-SI" dirty="0">
                <a:hlinkClick r:id="rId2"/>
              </a:rPr>
              <a:t>/~</a:t>
            </a:r>
            <a:r>
              <a:rPr lang="sl-SI" dirty="0" smtClean="0">
                <a:hlinkClick r:id="rId2"/>
              </a:rPr>
              <a:t>ljzotks2/gzm/dokumenti/napotki.html</a:t>
            </a:r>
            <a:r>
              <a:rPr lang="sl-SI" dirty="0" smtClean="0"/>
              <a:t>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Na povezavi </a:t>
            </a:r>
            <a:r>
              <a:rPr lang="sl-SI" dirty="0">
                <a:hlinkClick r:id="rId3"/>
              </a:rPr>
              <a:t>http://www2.arnes.si/~ljzotks2/gzm</a:t>
            </a:r>
            <a:r>
              <a:rPr lang="sl-SI" dirty="0" smtClean="0">
                <a:hlinkClick r:id="rId3"/>
              </a:rPr>
              <a:t>/</a:t>
            </a:r>
            <a:r>
              <a:rPr lang="sl-SI" dirty="0" smtClean="0"/>
              <a:t> so na voljo tudi osnovne dejavnosti in informacije v zvezi z Gibanjem znanost mladini.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177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3084" y="-99392"/>
            <a:ext cx="8229600" cy="1143000"/>
          </a:xfrm>
        </p:spPr>
        <p:txBody>
          <a:bodyPr/>
          <a:lstStyle/>
          <a:p>
            <a:pPr marL="0" indent="0"/>
            <a:r>
              <a:rPr lang="sl-SI" sz="3600" b="1" dirty="0">
                <a:latin typeface="Arial" panose="020B0604020202020204" pitchFamily="34" charset="0"/>
                <a:ea typeface="Arial" panose="020B0604020202020204" pitchFamily="34" charset="0"/>
              </a:rPr>
              <a:t>Aktivnost 5:</a:t>
            </a:r>
            <a:r>
              <a:rPr lang="sl-SI" sz="3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sl-SI" sz="3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63084" y="7647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>
                <a:ea typeface="Arial" panose="020B0604020202020204" pitchFamily="34" charset="0"/>
              </a:rPr>
              <a:t>Dijak </a:t>
            </a:r>
            <a:r>
              <a:rPr lang="sl-SI" sz="2400" dirty="0">
                <a:ea typeface="Arial" panose="020B0604020202020204" pitchFamily="34" charset="0"/>
              </a:rPr>
              <a:t>bo </a:t>
            </a:r>
            <a:r>
              <a:rPr lang="sl-SI" sz="2400" b="1" dirty="0">
                <a:ea typeface="Arial" panose="020B0604020202020204" pitchFamily="34" charset="0"/>
              </a:rPr>
              <a:t>sodeloval na</a:t>
            </a:r>
            <a:r>
              <a:rPr lang="sl-SI" sz="2400" dirty="0">
                <a:ea typeface="Arial" panose="020B0604020202020204" pitchFamily="34" charset="0"/>
              </a:rPr>
              <a:t> najmanj </a:t>
            </a:r>
            <a:r>
              <a:rPr lang="sl-SI" sz="2400" b="1" dirty="0">
                <a:ea typeface="Arial" panose="020B0604020202020204" pitchFamily="34" charset="0"/>
              </a:rPr>
              <a:t>dveh natečajih</a:t>
            </a:r>
            <a:r>
              <a:rPr lang="sl-SI" sz="2400" dirty="0">
                <a:ea typeface="Arial" panose="020B0604020202020204" pitchFamily="34" charset="0"/>
              </a:rPr>
              <a:t> </a:t>
            </a:r>
            <a:r>
              <a:rPr lang="sl-SI" sz="2400" dirty="0" smtClean="0">
                <a:ea typeface="Arial" panose="020B0604020202020204" pitchFamily="34" charset="0"/>
              </a:rPr>
              <a:t>(v treh letih) s  </a:t>
            </a:r>
            <a:r>
              <a:rPr lang="sl-SI" sz="2400" dirty="0">
                <a:ea typeface="Arial" panose="020B0604020202020204" pitchFamily="34" charset="0"/>
              </a:rPr>
              <a:t>področja varne mobilnosti. </a:t>
            </a:r>
            <a:endParaRPr lang="sl-SI" sz="2400" dirty="0" smtClean="0"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400" dirty="0" smtClean="0">
                <a:ea typeface="Arial" panose="020B0604020202020204" pitchFamily="34" charset="0"/>
              </a:rPr>
              <a:t>KRITERIJI:</a:t>
            </a:r>
          </a:p>
          <a:p>
            <a:pPr>
              <a:buFontTx/>
              <a:buChar char="-"/>
            </a:pPr>
            <a:r>
              <a:rPr lang="sl-SI" sz="2400" dirty="0">
                <a:ea typeface="Arial" panose="020B0604020202020204" pitchFamily="34" charset="0"/>
              </a:rPr>
              <a:t>i</a:t>
            </a:r>
            <a:r>
              <a:rPr lang="sl-SI" sz="2400" dirty="0" smtClean="0">
                <a:ea typeface="Arial" panose="020B0604020202020204" pitchFamily="34" charset="0"/>
              </a:rPr>
              <a:t>zvirnost,</a:t>
            </a:r>
            <a:endParaRPr lang="sl-SI" sz="2400" dirty="0">
              <a:ea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l-SI" sz="2400" dirty="0">
                <a:ea typeface="Arial" panose="020B0604020202020204" pitchFamily="34" charset="0"/>
              </a:rPr>
              <a:t>p</a:t>
            </a:r>
            <a:r>
              <a:rPr lang="sl-SI" sz="2400" dirty="0" smtClean="0">
                <a:ea typeface="Arial" panose="020B0604020202020204" pitchFamily="34" charset="0"/>
              </a:rPr>
              <a:t>ovezanost z razpisano tematiko,</a:t>
            </a:r>
          </a:p>
          <a:p>
            <a:pPr>
              <a:buFontTx/>
              <a:buChar char="-"/>
            </a:pPr>
            <a:r>
              <a:rPr lang="sl-SI" sz="2400" dirty="0">
                <a:ea typeface="Arial" panose="020B0604020202020204" pitchFamily="34" charset="0"/>
              </a:rPr>
              <a:t>s</a:t>
            </a:r>
            <a:r>
              <a:rPr lang="sl-SI" sz="2400" dirty="0" smtClean="0">
                <a:ea typeface="Arial" panose="020B0604020202020204" pitchFamily="34" charset="0"/>
              </a:rPr>
              <a:t>poročilnost. </a:t>
            </a:r>
          </a:p>
          <a:p>
            <a:pPr marL="0" indent="0">
              <a:buNone/>
            </a:pPr>
            <a:r>
              <a:rPr lang="sl-SI" sz="2400" dirty="0" smtClean="0">
                <a:ea typeface="Arial" panose="020B0604020202020204" pitchFamily="34" charset="0"/>
              </a:rPr>
              <a:t>Nagradni natečaj, PRAKTIČNE NAGRADE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Za naj </a:t>
            </a:r>
            <a:r>
              <a:rPr lang="sl-SI" sz="2400" dirty="0"/>
              <a:t>film, </a:t>
            </a:r>
            <a:r>
              <a:rPr lang="sl-SI" sz="2400" dirty="0" err="1" smtClean="0"/>
              <a:t>promovideo</a:t>
            </a:r>
            <a:endParaRPr lang="sl-SI" sz="2400" dirty="0" smtClean="0"/>
          </a:p>
          <a:p>
            <a:pPr marL="514350" indent="-514350">
              <a:buAutoNum type="arabicPeriod"/>
            </a:pPr>
            <a:r>
              <a:rPr lang="sl-SI" sz="2400" dirty="0" smtClean="0"/>
              <a:t>Za naj fotoknjiga </a:t>
            </a:r>
          </a:p>
          <a:p>
            <a:pPr marL="514350" indent="-514350">
              <a:buAutoNum type="arabicPeriod"/>
            </a:pPr>
            <a:r>
              <a:rPr lang="sl-SI" sz="2400" dirty="0" smtClean="0">
                <a:ea typeface="Arial" panose="020B0604020202020204" pitchFamily="34" charset="0"/>
              </a:rPr>
              <a:t>Za najboljšo kampanjo na družabnih omrežjih</a:t>
            </a:r>
          </a:p>
          <a:p>
            <a:pPr marL="514350" indent="-514350">
              <a:buAutoNum type="arabicPeriod"/>
            </a:pPr>
            <a:r>
              <a:rPr lang="sl-SI" sz="2400" dirty="0" smtClean="0">
                <a:ea typeface="Arial" panose="020B0604020202020204" pitchFamily="34" charset="0"/>
              </a:rPr>
              <a:t>Za najboljšo glasbo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rgbClr val="FF0000"/>
                </a:solidFill>
                <a:ea typeface="Arial" panose="020B0604020202020204" pitchFamily="34" charset="0"/>
              </a:rPr>
              <a:t>ROK za </a:t>
            </a:r>
            <a:r>
              <a:rPr lang="sl-SI" sz="2400" dirty="0" smtClean="0">
                <a:solidFill>
                  <a:srgbClr val="FF0000"/>
                </a:solidFill>
                <a:ea typeface="Arial" panose="020B0604020202020204" pitchFamily="34" charset="0"/>
              </a:rPr>
              <a:t>oddajo vodji projekta: 15</a:t>
            </a:r>
            <a:r>
              <a:rPr lang="sl-SI" sz="2400" dirty="0" smtClean="0">
                <a:solidFill>
                  <a:srgbClr val="FF0000"/>
                </a:solidFill>
                <a:ea typeface="Arial" panose="020B0604020202020204" pitchFamily="34" charset="0"/>
              </a:rPr>
              <a:t>. </a:t>
            </a:r>
            <a:r>
              <a:rPr lang="sl-SI" sz="2400" dirty="0" smtClean="0">
                <a:solidFill>
                  <a:srgbClr val="FF0000"/>
                </a:solidFill>
                <a:ea typeface="Arial" panose="020B0604020202020204" pitchFamily="34" charset="0"/>
              </a:rPr>
              <a:t>februar 2019</a:t>
            </a:r>
            <a:endParaRPr lang="sl-SI" sz="2400" dirty="0" smtClean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400" dirty="0">
                <a:ea typeface="Arial" panose="020B0604020202020204" pitchFamily="34" charset="0"/>
                <a:hlinkClick r:id="rId2" action="ppaction://hlinkfile"/>
              </a:rPr>
              <a:t>N</a:t>
            </a:r>
            <a:r>
              <a:rPr lang="sl-SI" sz="2400" dirty="0" smtClean="0">
                <a:ea typeface="Arial" panose="020B0604020202020204" pitchFamily="34" charset="0"/>
                <a:hlinkClick r:id="rId2" action="ppaction://hlinkfile"/>
              </a:rPr>
              <a:t>atečaj</a:t>
            </a:r>
            <a:endParaRPr lang="sl-SI" sz="2400" dirty="0" smtClean="0"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sl-SI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sl-SI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86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5627" y="-225985"/>
            <a:ext cx="8229600" cy="1143000"/>
          </a:xfrm>
        </p:spPr>
        <p:txBody>
          <a:bodyPr/>
          <a:lstStyle/>
          <a:p>
            <a:r>
              <a:rPr lang="sl-SI" dirty="0"/>
              <a:t>DINAMIKA </a:t>
            </a:r>
            <a:r>
              <a:rPr lang="sl-SI" dirty="0" smtClean="0"/>
              <a:t>DELA 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2218" y="10887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000" b="1" dirty="0"/>
              <a:t>Na ravni šole: </a:t>
            </a:r>
            <a:r>
              <a:rPr lang="sl-SI" sz="2000" b="1" dirty="0" smtClean="0"/>
              <a:t>za dijaka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000" dirty="0" smtClean="0"/>
              <a:t>Aktivna udeležba </a:t>
            </a:r>
            <a:r>
              <a:rPr lang="sl-SI" sz="2000" dirty="0"/>
              <a:t>na </a:t>
            </a:r>
            <a:r>
              <a:rPr lang="sl-SI" sz="2000" dirty="0" smtClean="0"/>
              <a:t>najmanj dveh delavnicah (za dijake 2. letnikov in dijake 1. letnikov – novi člani v projektu).</a:t>
            </a:r>
            <a:endParaRPr lang="sl-SI" sz="2000" dirty="0"/>
          </a:p>
          <a:p>
            <a:pPr marL="514350" lvl="0" indent="-514350">
              <a:buFont typeface="+mj-lt"/>
              <a:buAutoNum type="arabicPeriod"/>
            </a:pPr>
            <a:r>
              <a:rPr lang="sl-SI" sz="2000" dirty="0"/>
              <a:t>Aktivno </a:t>
            </a:r>
            <a:r>
              <a:rPr lang="sl-SI" sz="2000" dirty="0" smtClean="0"/>
              <a:t>sodelovanje </a:t>
            </a:r>
            <a:r>
              <a:rPr lang="sl-SI" sz="2000" dirty="0"/>
              <a:t>v klubu na </a:t>
            </a:r>
            <a:r>
              <a:rPr lang="sl-SI" sz="2000" dirty="0" smtClean="0"/>
              <a:t>šoli, srečanja vsaj 1 x mesečno.</a:t>
            </a:r>
            <a:endParaRPr lang="sl-SI" sz="2000" dirty="0"/>
          </a:p>
          <a:p>
            <a:pPr marL="514350" lvl="0" indent="-514350">
              <a:buFont typeface="+mj-lt"/>
              <a:buAutoNum type="arabicPeriod"/>
            </a:pPr>
            <a:r>
              <a:rPr lang="sl-SI" sz="2000" dirty="0" smtClean="0"/>
              <a:t>Vodi </a:t>
            </a:r>
            <a:r>
              <a:rPr lang="sl-SI" sz="2000" b="1" dirty="0" smtClean="0"/>
              <a:t>e-listovnik </a:t>
            </a:r>
            <a:r>
              <a:rPr lang="sl-SI" sz="2000" dirty="0" smtClean="0"/>
              <a:t>in spremlja delo, stalno spremljanje.</a:t>
            </a:r>
            <a:endParaRPr lang="sl-SI" sz="2000" dirty="0"/>
          </a:p>
          <a:p>
            <a:pPr marL="514350" lvl="0" indent="-514350">
              <a:buFont typeface="+mj-lt"/>
              <a:buAutoNum type="arabicPeriod"/>
            </a:pPr>
            <a:r>
              <a:rPr lang="sl-SI" sz="2000" dirty="0" smtClean="0"/>
              <a:t>Pridobi vsaj enega </a:t>
            </a:r>
            <a:r>
              <a:rPr lang="sl-SI" sz="2000" b="1" dirty="0" smtClean="0"/>
              <a:t>novega člana </a:t>
            </a:r>
            <a:r>
              <a:rPr lang="sl-SI" sz="2000" dirty="0"/>
              <a:t>v klubu na </a:t>
            </a:r>
            <a:r>
              <a:rPr lang="sl-SI" sz="2000" dirty="0" smtClean="0"/>
              <a:t>šoli (v  šolskem letu 2018/19).</a:t>
            </a:r>
            <a:endParaRPr lang="sl-SI" sz="2000" dirty="0"/>
          </a:p>
          <a:p>
            <a:pPr marL="514350" lvl="0" indent="-514350">
              <a:buFont typeface="+mj-lt"/>
              <a:buAutoNum type="arabicPeriod"/>
            </a:pPr>
            <a:r>
              <a:rPr lang="sl-SI" sz="2000" dirty="0" smtClean="0"/>
              <a:t>Pripravi </a:t>
            </a:r>
            <a:r>
              <a:rPr lang="sl-SI" sz="2000" dirty="0"/>
              <a:t>in </a:t>
            </a:r>
            <a:r>
              <a:rPr lang="sl-SI" sz="2000" dirty="0" smtClean="0"/>
              <a:t>predstavi (v klubu na šoli, na srečanjih v projektu) </a:t>
            </a:r>
            <a:r>
              <a:rPr lang="sl-SI" sz="2000" b="1" dirty="0" smtClean="0"/>
              <a:t>raziskovalno/projektno nalogo </a:t>
            </a:r>
            <a:r>
              <a:rPr lang="sl-SI" sz="2000" dirty="0" smtClean="0"/>
              <a:t>(februar – junij 2019).</a:t>
            </a:r>
            <a:endParaRPr lang="sl-SI" sz="2000" dirty="0"/>
          </a:p>
          <a:p>
            <a:pPr marL="514350" indent="-514350">
              <a:buFont typeface="+mj-lt"/>
              <a:buAutoNum type="arabicPeriod"/>
            </a:pPr>
            <a:r>
              <a:rPr lang="sl-SI" sz="2000" dirty="0" smtClean="0"/>
              <a:t>Sodeluje </a:t>
            </a:r>
            <a:r>
              <a:rPr lang="sl-SI" sz="2000" b="1" dirty="0"/>
              <a:t>na </a:t>
            </a:r>
            <a:r>
              <a:rPr lang="sl-SI" sz="2000" b="1" dirty="0" smtClean="0"/>
              <a:t>natečaju </a:t>
            </a:r>
            <a:r>
              <a:rPr lang="sl-SI" sz="2000" dirty="0" smtClean="0"/>
              <a:t>ZRSŠ (Naj film, </a:t>
            </a:r>
            <a:r>
              <a:rPr lang="sl-SI" sz="2000" dirty="0" err="1" smtClean="0"/>
              <a:t>promovideo</a:t>
            </a:r>
            <a:r>
              <a:rPr lang="sl-SI" sz="2000" dirty="0" smtClean="0"/>
              <a:t>, fotoknjiga</a:t>
            </a:r>
            <a:r>
              <a:rPr lang="sl-SI" sz="2000" dirty="0"/>
              <a:t>...). (od februarja </a:t>
            </a:r>
            <a:r>
              <a:rPr lang="sl-SI" sz="2000" dirty="0" smtClean="0"/>
              <a:t>do decembra 2018).</a:t>
            </a:r>
            <a:endParaRPr lang="sl-SI" sz="2000" dirty="0"/>
          </a:p>
          <a:p>
            <a:pPr marL="514350" lvl="0" indent="-514350">
              <a:buFont typeface="+mj-lt"/>
              <a:buAutoNum type="arabicPeriod"/>
            </a:pPr>
            <a:r>
              <a:rPr lang="sl-SI" sz="2000" dirty="0"/>
              <a:t>Aktivno </a:t>
            </a:r>
            <a:r>
              <a:rPr lang="sl-SI" sz="2000" dirty="0" smtClean="0"/>
              <a:t>sodeluje </a:t>
            </a:r>
            <a:r>
              <a:rPr lang="sl-SI" sz="2000" dirty="0"/>
              <a:t>pri dejavnostih </a:t>
            </a:r>
            <a:r>
              <a:rPr lang="sl-SI" sz="2000" dirty="0" smtClean="0"/>
              <a:t>v klubu na šoli/regijskem središču. </a:t>
            </a:r>
            <a:endParaRPr lang="sl-SI" sz="2000" dirty="0"/>
          </a:p>
          <a:p>
            <a:pPr marL="0" indent="0">
              <a:buNone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85273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988429"/>
            <a:ext cx="8229600" cy="1143000"/>
          </a:xfrm>
        </p:spPr>
        <p:txBody>
          <a:bodyPr/>
          <a:lstStyle/>
          <a:p>
            <a:r>
              <a:rPr lang="sl-SI" sz="3600" b="1" dirty="0" smtClean="0"/>
              <a:t>POVEZAVA Z DRUGIMI PROJEKTI </a:t>
            </a:r>
            <a:br>
              <a:rPr lang="sl-SI" sz="3600" b="1" dirty="0" smtClean="0"/>
            </a:br>
            <a:r>
              <a:rPr lang="sl-SI" sz="3600" b="1" dirty="0" smtClean="0"/>
              <a:t>(v gimnazijah)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r>
              <a:rPr lang="sl-SI" dirty="0" smtClean="0"/>
              <a:t>       CILJ: povezati </a:t>
            </a:r>
            <a:r>
              <a:rPr lang="sl-SI" dirty="0"/>
              <a:t>projekte med seboj</a:t>
            </a:r>
          </a:p>
          <a:p>
            <a:endParaRPr lang="sl-SI" dirty="0"/>
          </a:p>
        </p:txBody>
      </p:sp>
      <p:sp>
        <p:nvSpPr>
          <p:cNvPr id="4" name="Puščica dol 3"/>
          <p:cNvSpPr/>
          <p:nvPr/>
        </p:nvSpPr>
        <p:spPr>
          <a:xfrm>
            <a:off x="3815916" y="2312876"/>
            <a:ext cx="324036" cy="2665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90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/>
          <p:cNvSpPr txBox="1">
            <a:spLocks/>
          </p:cNvSpPr>
          <p:nvPr/>
        </p:nvSpPr>
        <p:spPr>
          <a:xfrm>
            <a:off x="395536" y="2257575"/>
            <a:ext cx="8229600" cy="29805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/>
              <a:t>Krepitev kompetence podjetnosti in spodbujanje prožnega prehajanja med izobraževanjem in okoljem v gimnazijah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400" dirty="0" smtClean="0"/>
              <a:t>Podjetnost v gimnaziji:</a:t>
            </a:r>
          </a:p>
          <a:p>
            <a:r>
              <a:rPr lang="sl-SI" sz="2400" dirty="0" smtClean="0"/>
              <a:t>Trajanje: maj 2018-avgust 2022.</a:t>
            </a:r>
          </a:p>
          <a:p>
            <a:r>
              <a:rPr lang="sl-SI" sz="2400" dirty="0" smtClean="0"/>
              <a:t>79 partnerjev (9 zavodov, ustanov oz. organizacij in 70 gimnazij).</a:t>
            </a:r>
          </a:p>
          <a:p>
            <a:r>
              <a:rPr lang="sl-SI" sz="2400" dirty="0" smtClean="0"/>
              <a:t>Ključni cilj: </a:t>
            </a:r>
            <a:r>
              <a:rPr lang="sl-SI" sz="2400" b="1" dirty="0" smtClean="0"/>
              <a:t>razviti in preizkusiti model celostnega razvoja kompetenc podjetnosti pri dijakih.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5" name="Slika 4"/>
          <p:cNvPicPr/>
          <p:nvPr/>
        </p:nvPicPr>
        <p:blipFill>
          <a:blip r:embed="rId2"/>
          <a:stretch>
            <a:fillRect/>
          </a:stretch>
        </p:blipFill>
        <p:spPr>
          <a:xfrm>
            <a:off x="800835" y="237655"/>
            <a:ext cx="234465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UVOD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sl-SI" dirty="0" smtClean="0"/>
              <a:t>Uvodni pozdrav (ga. </a:t>
            </a:r>
            <a:r>
              <a:rPr lang="sl-SI" dirty="0"/>
              <a:t>ravnateljica Frančiška </a:t>
            </a:r>
            <a:r>
              <a:rPr lang="sl-SI" dirty="0" smtClean="0"/>
              <a:t>Al-Mansour)</a:t>
            </a:r>
          </a:p>
          <a:p>
            <a:pPr>
              <a:buFontTx/>
              <a:buChar char="-"/>
            </a:pPr>
            <a:r>
              <a:rPr lang="sl-SI" dirty="0" smtClean="0"/>
              <a:t>Uvodne </a:t>
            </a:r>
            <a:r>
              <a:rPr lang="sl-SI" dirty="0"/>
              <a:t>besede g. direktorja </a:t>
            </a:r>
            <a:r>
              <a:rPr lang="sl-SI" dirty="0" smtClean="0"/>
              <a:t>Zavoda RS za šolstvo </a:t>
            </a:r>
            <a:r>
              <a:rPr lang="sl-SI" dirty="0"/>
              <a:t>dr. Vinka </a:t>
            </a:r>
            <a:r>
              <a:rPr lang="sl-SI" dirty="0" smtClean="0"/>
              <a:t>Logaja</a:t>
            </a:r>
          </a:p>
          <a:p>
            <a:pPr>
              <a:buFontTx/>
              <a:buChar char="-"/>
            </a:pPr>
            <a:r>
              <a:rPr lang="sl-SI" dirty="0" smtClean="0"/>
              <a:t>Namen 3. delovnega srečanja v projektu (mag. Marta Novak, ZRSŠ)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03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323528" y="404664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Vsebina dela</a:t>
            </a:r>
            <a:endParaRPr lang="sl-SI" sz="2400" dirty="0"/>
          </a:p>
          <a:p>
            <a:r>
              <a:rPr lang="sl-SI" sz="2400" dirty="0"/>
              <a:t> </a:t>
            </a:r>
          </a:p>
          <a:p>
            <a:r>
              <a:rPr lang="sl-SI" sz="2400" dirty="0"/>
              <a:t>Razvojne gimnazije: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izvajanje in razvoj modela vključevanja kompetence podjetnosti v gimnazije (ITS in ostali predmeti izven ITS),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mentorstvo </a:t>
            </a:r>
            <a:r>
              <a:rPr lang="sl-SI" sz="2400" dirty="0" err="1"/>
              <a:t>implementacijskim</a:t>
            </a:r>
            <a:r>
              <a:rPr lang="sl-SI" sz="2400" dirty="0"/>
              <a:t> gimnazijam,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prispevek k modelu vključevanja kompetence podjetnosti v gimnazije,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gradiva za objavo…</a:t>
            </a:r>
          </a:p>
          <a:p>
            <a:r>
              <a:rPr lang="sl-SI" sz="2400" dirty="0"/>
              <a:t> </a:t>
            </a:r>
            <a:endParaRPr lang="sl-SI" sz="2400" dirty="0" smtClean="0"/>
          </a:p>
          <a:p>
            <a:endParaRPr lang="sl-SI" sz="2400" dirty="0"/>
          </a:p>
          <a:p>
            <a:r>
              <a:rPr lang="sl-SI" sz="2400" dirty="0" err="1"/>
              <a:t>Implementacijske</a:t>
            </a:r>
            <a:r>
              <a:rPr lang="sl-SI" sz="2400" dirty="0"/>
              <a:t> gimnazije: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udejanjanje modela vključevanja kompetenc podjetnosti,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gradiva za objavo…</a:t>
            </a:r>
          </a:p>
        </p:txBody>
      </p:sp>
    </p:spTree>
    <p:extLst>
      <p:ext uri="{BB962C8B-B14F-4D97-AF65-F5344CB8AC3E}">
        <p14:creationId xmlns:p14="http://schemas.microsoft.com/office/powerpoint/2010/main" val="40968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2" y="188640"/>
            <a:ext cx="917507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ven puščični povezovalnik 2"/>
          <p:cNvCxnSpPr/>
          <p:nvPr/>
        </p:nvCxnSpPr>
        <p:spPr>
          <a:xfrm flipH="1">
            <a:off x="2159732" y="4653136"/>
            <a:ext cx="216024" cy="10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5-kraka zvezda 3"/>
          <p:cNvSpPr/>
          <p:nvPr/>
        </p:nvSpPr>
        <p:spPr>
          <a:xfrm>
            <a:off x="1511660" y="5103068"/>
            <a:ext cx="432048" cy="3327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5-kraka zvezda 6"/>
          <p:cNvSpPr/>
          <p:nvPr/>
        </p:nvSpPr>
        <p:spPr>
          <a:xfrm>
            <a:off x="1511660" y="3789040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5-kraka zvezda 7"/>
          <p:cNvSpPr/>
          <p:nvPr/>
        </p:nvSpPr>
        <p:spPr>
          <a:xfrm>
            <a:off x="5328084" y="4428368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5-kraka zvezda 8"/>
          <p:cNvSpPr/>
          <p:nvPr/>
        </p:nvSpPr>
        <p:spPr>
          <a:xfrm>
            <a:off x="5544108" y="4221088"/>
            <a:ext cx="360040" cy="31529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5-kraka zvezda 9"/>
          <p:cNvSpPr/>
          <p:nvPr/>
        </p:nvSpPr>
        <p:spPr>
          <a:xfrm flipV="1">
            <a:off x="2312132" y="5211080"/>
            <a:ext cx="927720" cy="162136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5-kraka zvezda 13"/>
          <p:cNvSpPr/>
          <p:nvPr/>
        </p:nvSpPr>
        <p:spPr>
          <a:xfrm>
            <a:off x="5232349" y="4391671"/>
            <a:ext cx="432048" cy="3327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5-kraka zvezda 14"/>
          <p:cNvSpPr/>
          <p:nvPr/>
        </p:nvSpPr>
        <p:spPr>
          <a:xfrm>
            <a:off x="4546220" y="4761148"/>
            <a:ext cx="432048" cy="3327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5-kraka zvezda 15"/>
          <p:cNvSpPr/>
          <p:nvPr/>
        </p:nvSpPr>
        <p:spPr>
          <a:xfrm>
            <a:off x="1384412" y="3677204"/>
            <a:ext cx="432048" cy="3327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91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besedila 1"/>
          <p:cNvSpPr>
            <a:spLocks noGrp="1"/>
          </p:cNvSpPr>
          <p:nvPr>
            <p:ph type="body" sz="quarter" idx="10"/>
          </p:nvPr>
        </p:nvSpPr>
        <p:spPr>
          <a:xfrm>
            <a:off x="575556" y="116632"/>
            <a:ext cx="7099192" cy="1079304"/>
          </a:xfrm>
        </p:spPr>
        <p:txBody>
          <a:bodyPr/>
          <a:lstStyle/>
          <a:p>
            <a:r>
              <a:rPr lang="sl-SI" dirty="0" smtClean="0"/>
              <a:t>POVEZAVA: Podjetnost v gimnaziji in Dijaki dijakom?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>
          <a:xfrm>
            <a:off x="395536" y="1195936"/>
            <a:ext cx="7776864" cy="431514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1800" b="1" dirty="0"/>
              <a:t>5</a:t>
            </a:r>
            <a:r>
              <a:rPr lang="sl-SI" sz="1800" b="1" dirty="0" smtClean="0"/>
              <a:t> šolam </a:t>
            </a:r>
            <a:r>
              <a:rPr lang="sl-SI" sz="1800" dirty="0" smtClean="0"/>
              <a:t>(Gimnazija in srednja šola Kočevje, Gimnazija Nova Gorica in Gimnazija Novo </a:t>
            </a:r>
            <a:r>
              <a:rPr lang="sl-SI" sz="1800" dirty="0"/>
              <a:t>mesto, Grm Novo mesto - Center biotehnike in </a:t>
            </a:r>
            <a:r>
              <a:rPr lang="sl-SI" sz="1800" dirty="0" smtClean="0"/>
              <a:t>turizma; </a:t>
            </a:r>
            <a:r>
              <a:rPr lang="sl-SI" sz="1800" dirty="0"/>
              <a:t>Kmetijska šola Grm in biotehniška gimnazija N</a:t>
            </a:r>
            <a:r>
              <a:rPr lang="sl-SI" sz="1800" dirty="0" smtClean="0"/>
              <a:t>ovo mesto, </a:t>
            </a:r>
            <a:r>
              <a:rPr lang="it-IT" sz="1800" dirty="0"/>
              <a:t>Gimnazija Gian Rinaldo </a:t>
            </a:r>
            <a:r>
              <a:rPr lang="it-IT" sz="1800" dirty="0" err="1"/>
              <a:t>Carli</a:t>
            </a:r>
            <a:r>
              <a:rPr lang="it-IT" sz="1800" dirty="0"/>
              <a:t> </a:t>
            </a:r>
            <a:r>
              <a:rPr lang="it-IT" sz="1800" dirty="0" err="1"/>
              <a:t>Koper</a:t>
            </a:r>
            <a:r>
              <a:rPr lang="it-IT" sz="1800" dirty="0"/>
              <a:t> </a:t>
            </a:r>
            <a:r>
              <a:rPr lang="sl-SI" sz="1800" dirty="0" smtClean="0"/>
              <a:t>) sta to skupna projekta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1800" b="1" dirty="0" smtClean="0"/>
              <a:t>Skupne so lahko aktivnosti</a:t>
            </a:r>
            <a:r>
              <a:rPr lang="sl-SI" sz="1800" dirty="0" smtClean="0"/>
              <a:t>, ki se jih lotevajo dijaki, zlasti: </a:t>
            </a:r>
          </a:p>
          <a:p>
            <a:pPr marL="342900" indent="-342900">
              <a:buFontTx/>
              <a:buChar char="-"/>
            </a:pPr>
            <a:r>
              <a:rPr lang="sl-SI" sz="1800" dirty="0"/>
              <a:t>r</a:t>
            </a:r>
            <a:r>
              <a:rPr lang="sl-SI" sz="1800" dirty="0" smtClean="0"/>
              <a:t>aziskovalne naloge, </a:t>
            </a:r>
          </a:p>
          <a:p>
            <a:pPr marL="342900" indent="-342900">
              <a:buFontTx/>
              <a:buChar char="-"/>
            </a:pPr>
            <a:r>
              <a:rPr lang="sl-SI" sz="1800" dirty="0"/>
              <a:t>r</a:t>
            </a:r>
            <a:r>
              <a:rPr lang="sl-SI" sz="1800" dirty="0" smtClean="0"/>
              <a:t>azni izdelki dijakov,</a:t>
            </a:r>
          </a:p>
          <a:p>
            <a:pPr marL="342900" indent="-342900">
              <a:buFontTx/>
              <a:buChar char="-"/>
            </a:pPr>
            <a:r>
              <a:rPr lang="sl-SI" sz="1800" dirty="0" smtClean="0"/>
              <a:t>projekti dijakov na področju prometne varnosti/varne mobilnosti,</a:t>
            </a:r>
          </a:p>
          <a:p>
            <a:pPr marL="342900" indent="-342900">
              <a:buFontTx/>
              <a:buChar char="-"/>
            </a:pPr>
            <a:r>
              <a:rPr lang="sl-SI" sz="1800" dirty="0" smtClean="0"/>
              <a:t>sodelovanje z okoljem v obliki akcij za ozaveščanje ali promoviranje prometne varnosti, varne mobilnosti in uporabe trajnostnih načinov pri mobilnosti…</a:t>
            </a:r>
          </a:p>
          <a:p>
            <a:r>
              <a:rPr lang="sl-SI" sz="1800" dirty="0" smtClean="0"/>
              <a:t>Gre za </a:t>
            </a:r>
            <a:r>
              <a:rPr lang="sl-SI" sz="1800" b="1" dirty="0" smtClean="0"/>
              <a:t>aktivnosti in učne situacije</a:t>
            </a:r>
            <a:r>
              <a:rPr lang="sl-SI" sz="1800" dirty="0" smtClean="0"/>
              <a:t>, kjer lahko dijaki pokažejo ustvarjalnost, vztrajnost, se učijo z izkušnjami, delajo v skupini za dosego skupnega cilja, se spoprijemajo s tveganjem, načrtujejo, so iniciativni, presojajo in vrednotijo ideje, trajnostno razmišljajo in v določeni fazi preidejo v delovanje (akcijo). </a:t>
            </a:r>
          </a:p>
          <a:p>
            <a:pPr marL="342900" indent="-342900">
              <a:buFontTx/>
              <a:buChar char="-"/>
            </a:pPr>
            <a:endParaRPr lang="sl-SI" sz="1800" dirty="0" smtClean="0"/>
          </a:p>
          <a:p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29292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017" y="2485965"/>
            <a:ext cx="7772400" cy="1783947"/>
          </a:xfrm>
        </p:spPr>
        <p:txBody>
          <a:bodyPr/>
          <a:lstStyle/>
          <a:p>
            <a:pPr eaLnBrk="1" hangingPunct="1"/>
            <a:r>
              <a:rPr lang="pl-PL" altLang="sl-SI" sz="3200" b="1" dirty="0" smtClean="0"/>
              <a:t>PREDSTAVITEV SPLETNEGA DELA</a:t>
            </a:r>
            <a:br>
              <a:rPr lang="pl-PL" altLang="sl-SI" sz="3200" b="1" dirty="0" smtClean="0"/>
            </a:br>
            <a:r>
              <a:rPr lang="pl-PL" altLang="sl-SI" sz="3200" b="1" dirty="0" smtClean="0"/>
              <a:t>2018/19</a:t>
            </a:r>
            <a:endParaRPr lang="sl-SI" altLang="sl-SI" sz="3200" b="1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pPr eaLnBrk="1" hangingPunct="1"/>
            <a:r>
              <a:rPr lang="sl-SI" altLang="sl-SI" sz="2000" dirty="0" smtClean="0"/>
              <a:t>Mojca Dolinar, ZRSŠ</a:t>
            </a:r>
          </a:p>
        </p:txBody>
      </p:sp>
      <p:pic>
        <p:nvPicPr>
          <p:cNvPr id="3077" name="image2.jpg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933370"/>
            <a:ext cx="13811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3078" name="Slika 4" descr="http://intranetmizs/PublishingImages/MIZS_slo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2" y="922638"/>
            <a:ext cx="2857500" cy="59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9888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392202"/>
            <a:ext cx="1188132" cy="15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title"/>
          </p:nvPr>
        </p:nvSpPr>
        <p:spPr>
          <a:xfrm>
            <a:off x="425969" y="-293151"/>
            <a:ext cx="8229600" cy="1143000"/>
          </a:xfrm>
        </p:spPr>
        <p:txBody>
          <a:bodyPr/>
          <a:lstStyle/>
          <a:p>
            <a:pPr algn="l"/>
            <a:r>
              <a:rPr lang="sl-SI" altLang="sl-SI" dirty="0" smtClean="0"/>
              <a:t>SPLETNA UČILNICA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30522" y="5085184"/>
            <a:ext cx="8229600" cy="10444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l-SI" b="1" dirty="0">
                <a:hlinkClick r:id="rId2"/>
              </a:rPr>
              <a:t>http://</a:t>
            </a:r>
            <a:r>
              <a:rPr lang="sl-SI" b="1" dirty="0" smtClean="0">
                <a:hlinkClick r:id="rId2"/>
              </a:rPr>
              <a:t>url.sio.si/VM1</a:t>
            </a:r>
            <a:r>
              <a:rPr lang="sl-SI" b="1" dirty="0" smtClean="0"/>
              <a:t>              </a:t>
            </a:r>
            <a:r>
              <a:rPr lang="sl-SI" dirty="0" smtClean="0"/>
              <a:t>ključ: VM</a:t>
            </a:r>
          </a:p>
          <a:p>
            <a:pPr>
              <a:defRPr/>
            </a:pPr>
            <a:endParaRPr lang="sl-SI" dirty="0"/>
          </a:p>
        </p:txBody>
      </p:sp>
      <p:pic>
        <p:nvPicPr>
          <p:cNvPr id="2" name="Slika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69" y="692696"/>
            <a:ext cx="8406390" cy="4248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Pravokotnik 3"/>
          <p:cNvSpPr/>
          <p:nvPr/>
        </p:nvSpPr>
        <p:spPr>
          <a:xfrm>
            <a:off x="0" y="6470930"/>
            <a:ext cx="5679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https://skupnost.sio.si/course/view.php?id=9469</a:t>
            </a:r>
          </a:p>
        </p:txBody>
      </p:sp>
    </p:spTree>
    <p:extLst>
      <p:ext uri="{BB962C8B-B14F-4D97-AF65-F5344CB8AC3E}">
        <p14:creationId xmlns:p14="http://schemas.microsoft.com/office/powerpoint/2010/main" val="32845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98" y="152636"/>
            <a:ext cx="6156684" cy="546551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PoljeZBesedilom 2"/>
          <p:cNvSpPr txBox="1"/>
          <p:nvPr/>
        </p:nvSpPr>
        <p:spPr>
          <a:xfrm>
            <a:off x="107898" y="1526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err="1" smtClean="0"/>
              <a:t>Moodle</a:t>
            </a:r>
            <a:r>
              <a:rPr lang="sl-SI" b="1" dirty="0" smtClean="0"/>
              <a:t> 3.5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7453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title"/>
          </p:nvPr>
        </p:nvSpPr>
        <p:spPr>
          <a:xfrm>
            <a:off x="0" y="-214383"/>
            <a:ext cx="9076897" cy="1143000"/>
          </a:xfrm>
        </p:spPr>
        <p:txBody>
          <a:bodyPr/>
          <a:lstStyle/>
          <a:p>
            <a:r>
              <a:rPr lang="sl-SI" altLang="sl-SI" sz="3600" dirty="0" smtClean="0"/>
              <a:t>SPLETNA UČILNICA VARNA MOBILNOST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" y="764704"/>
            <a:ext cx="9035333" cy="25276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Pravokotnik 5"/>
          <p:cNvSpPr/>
          <p:nvPr/>
        </p:nvSpPr>
        <p:spPr>
          <a:xfrm>
            <a:off x="28386" y="4452281"/>
            <a:ext cx="9068691" cy="55399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l-SI" b="1" dirty="0" smtClean="0"/>
              <a:t>POROČILA PARTNERJEV IN REGIJSKIH SREDIŠČ </a:t>
            </a:r>
            <a:r>
              <a:rPr lang="sl-SI" sz="1200" dirty="0" smtClean="0">
                <a:hlinkClick r:id="rId3"/>
              </a:rPr>
              <a:t>https</a:t>
            </a:r>
            <a:r>
              <a:rPr lang="sl-SI" sz="1200" dirty="0">
                <a:hlinkClick r:id="rId3"/>
              </a:rPr>
              <a:t>://</a:t>
            </a:r>
            <a:r>
              <a:rPr lang="sl-SI" sz="1200" dirty="0" smtClean="0">
                <a:hlinkClick r:id="rId3"/>
              </a:rPr>
              <a:t>docs.google.com/spreadsheets/d/1az_MQiwlibivbBLBypGur6FoVkGWupREit2kymM8nQs/edit#gid=0</a:t>
            </a:r>
            <a:r>
              <a:rPr lang="sl-SI" sz="1200" dirty="0" smtClean="0"/>
              <a:t> </a:t>
            </a:r>
            <a:endParaRPr lang="sl-SI" sz="1200" dirty="0"/>
          </a:p>
        </p:txBody>
      </p:sp>
      <p:sp>
        <p:nvSpPr>
          <p:cNvPr id="7" name="Pravokotnik 6"/>
          <p:cNvSpPr/>
          <p:nvPr/>
        </p:nvSpPr>
        <p:spPr>
          <a:xfrm>
            <a:off x="41563" y="5264797"/>
            <a:ext cx="9064200" cy="55399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l-SI" b="1" dirty="0" smtClean="0"/>
              <a:t>SPLETNA UČILNICA VM   </a:t>
            </a:r>
          </a:p>
          <a:p>
            <a:r>
              <a:rPr lang="sl-SI" sz="1200" dirty="0" smtClean="0">
                <a:hlinkClick r:id="rId4"/>
              </a:rPr>
              <a:t>https</a:t>
            </a:r>
            <a:r>
              <a:rPr lang="sl-SI" sz="1200" dirty="0">
                <a:hlinkClick r:id="rId4"/>
              </a:rPr>
              <a:t>://skupnost.sio.si/course/view.php?id=9469</a:t>
            </a:r>
            <a:r>
              <a:rPr lang="sl-SI" sz="1200" dirty="0"/>
              <a:t> 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41563" y="3639765"/>
            <a:ext cx="9068691" cy="55399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 smtClean="0"/>
              <a:t>OPERATIVNI NAČRT IN POROČILO ŠOL V PROJEKTU</a:t>
            </a:r>
          </a:p>
          <a:p>
            <a:r>
              <a:rPr lang="sl-SI" sz="1200" dirty="0">
                <a:hlinkClick r:id="rId5"/>
              </a:rPr>
              <a:t>https://docs.google.com/spreadsheets/d/1IoshmshtLKN6sNN6Kw_U0OZxOd_9vLYtp0GRLCegiKw/edit#gid=1784120548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8402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03468" y="-279412"/>
            <a:ext cx="9289032" cy="1143000"/>
          </a:xfrm>
        </p:spPr>
        <p:txBody>
          <a:bodyPr/>
          <a:lstStyle/>
          <a:p>
            <a:r>
              <a:rPr lang="sl-SI" sz="3400" dirty="0" smtClean="0">
                <a:solidFill>
                  <a:schemeClr val="tx1"/>
                </a:solidFill>
              </a:rPr>
              <a:t>Kako bomo lažje delali v skupnih dokumentih?</a:t>
            </a:r>
            <a:endParaRPr lang="sl-SI" sz="3400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73129" y="717823"/>
            <a:ext cx="8229600" cy="1288740"/>
          </a:xfrm>
        </p:spPr>
        <p:txBody>
          <a:bodyPr/>
          <a:lstStyle/>
          <a:p>
            <a:r>
              <a:rPr lang="sl-SI" sz="2800" dirty="0" smtClean="0">
                <a:solidFill>
                  <a:srgbClr val="00B050"/>
                </a:solidFill>
              </a:rPr>
              <a:t>Vstopimo v list svoje šole in zapisujemo</a:t>
            </a:r>
          </a:p>
          <a:p>
            <a:r>
              <a:rPr lang="sl-SI" sz="2800" dirty="0" smtClean="0">
                <a:solidFill>
                  <a:srgbClr val="00B050"/>
                </a:solidFill>
              </a:rPr>
              <a:t>Komentarji so vidni na dveh mestih</a:t>
            </a:r>
          </a:p>
          <a:p>
            <a:endParaRPr lang="sl-SI" dirty="0"/>
          </a:p>
        </p:txBody>
      </p:sp>
      <p:pic>
        <p:nvPicPr>
          <p:cNvPr id="1026" name="Slika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9" y="1815437"/>
            <a:ext cx="6883147" cy="489761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Slika 3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88820"/>
            <a:ext cx="7545072" cy="21242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1473" y="1016732"/>
            <a:ext cx="7128792" cy="1143000"/>
          </a:xfrm>
        </p:spPr>
        <p:txBody>
          <a:bodyPr/>
          <a:lstStyle/>
          <a:p>
            <a:pPr algn="l"/>
            <a:r>
              <a:rPr lang="sl-SI" sz="4000" dirty="0" smtClean="0"/>
              <a:t>Kako k poročilu v SU dodamo:</a:t>
            </a:r>
            <a:br>
              <a:rPr lang="sl-SI" sz="4000" dirty="0" smtClean="0"/>
            </a:br>
            <a:r>
              <a:rPr lang="sl-SI" sz="4000" dirty="0"/>
              <a:t>-</a:t>
            </a:r>
            <a:r>
              <a:rPr lang="sl-SI" sz="4000" dirty="0" smtClean="0"/>
              <a:t> datoteke, </a:t>
            </a:r>
            <a:br>
              <a:rPr lang="sl-SI" sz="4000" dirty="0" smtClean="0"/>
            </a:br>
            <a:r>
              <a:rPr lang="sl-SI" sz="4000" dirty="0" smtClean="0"/>
              <a:t>- fotografije in </a:t>
            </a:r>
            <a:br>
              <a:rPr lang="sl-SI" sz="4000" dirty="0" smtClean="0"/>
            </a:br>
            <a:r>
              <a:rPr lang="sl-SI" sz="4000" dirty="0" smtClean="0"/>
              <a:t>- URL povezave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73" y="3501008"/>
            <a:ext cx="8222414" cy="151216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82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>
          <a:blip r:embed="rId2"/>
          <a:stretch>
            <a:fillRect/>
          </a:stretch>
        </p:blipFill>
        <p:spPr>
          <a:xfrm>
            <a:off x="926595" y="1268760"/>
            <a:ext cx="7308812" cy="517523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PoljeZBesedilom 2"/>
          <p:cNvSpPr txBox="1"/>
          <p:nvPr/>
        </p:nvSpPr>
        <p:spPr>
          <a:xfrm>
            <a:off x="395536" y="224644"/>
            <a:ext cx="8370930" cy="70788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Odpre se obrazec, v katerega vpišemo ime ustanove, nato lahko dodamo datoteko, ali fotografijo ali URL povezavo. Na koncu shranimo.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0103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/>
          <p:cNvSpPr>
            <a:spLocks noGrp="1"/>
          </p:cNvSpPr>
          <p:nvPr>
            <p:ph type="title"/>
          </p:nvPr>
        </p:nvSpPr>
        <p:spPr>
          <a:xfrm>
            <a:off x="444372" y="-16908"/>
            <a:ext cx="8229600" cy="1143000"/>
          </a:xfrm>
        </p:spPr>
        <p:txBody>
          <a:bodyPr/>
          <a:lstStyle/>
          <a:p>
            <a:r>
              <a:rPr lang="sl-SI" altLang="sl-SI" sz="2800" dirty="0" smtClean="0"/>
              <a:t>PROGRAM 3. DELOVNEGA SREČANJA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348" y="944724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/>
              <a:t>Dnevni red srečanja</a:t>
            </a:r>
            <a:r>
              <a:rPr lang="sl-SI" sz="1800" dirty="0" smtClean="0"/>
              <a:t>:</a:t>
            </a:r>
            <a:endParaRPr lang="sl-SI" sz="1800" dirty="0"/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Uvod v srečanje. Direktor Zavoda RS za šolstvo dr. Vinko 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Logaj. 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Predstavitev dela na SPSŠB. Dijaki in učitelji v projektu.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Analiza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opravljenega dela za šolsko leto 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2017/18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in načrt dela v projektu v šolskem letu 2018/19.  Mag. Marta Novak, vodja projekta na ZRSŠ, dr. Anton Polšak, Mojca Dolinar, člani projekta (10.15 – 11.00)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Predavanje Uresničevanje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varne mobilnosti skozi vizijo nič. Robert Štaba, direktor Zavoda Varna pot. (11.00 – 12.30)</a:t>
            </a: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ODMOR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12.30 – 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13.00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5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. Predstavitve v </a:t>
            </a:r>
            <a:r>
              <a:rPr lang="sl-SI" sz="1800" u="sng" dirty="0" smtClean="0">
                <a:solidFill>
                  <a:srgbClr val="000000"/>
                </a:solidFill>
                <a:ea typeface="Calibri" panose="020F0502020204030204" pitchFamily="34" charset="0"/>
              </a:rPr>
              <a:t>stekleni dvorani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delavnic sodelujočih partnerjev v projektu (tržnica znanja) (13.00 – 13.30)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primerov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dobre 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prakse šol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v 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projektu in predstavitev delavnice zavoda Utrip.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13.30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– 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14.15)</a:t>
            </a:r>
            <a:endParaRPr lang="sl-SI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6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. Zaključek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z razpravo in 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povzetki ter dogovori za delo. 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sl-SI" sz="1800" dirty="0" smtClean="0">
                <a:solidFill>
                  <a:srgbClr val="000000"/>
                </a:solidFill>
                <a:ea typeface="Calibri" panose="020F0502020204030204" pitchFamily="34" charset="0"/>
              </a:rPr>
              <a:t>14.15 – 14.30</a:t>
            </a:r>
            <a:r>
              <a:rPr lang="sl-SI" sz="1800" dirty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57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>
          <a:blip r:embed="rId2"/>
          <a:stretch>
            <a:fillRect/>
          </a:stretch>
        </p:blipFill>
        <p:spPr>
          <a:xfrm>
            <a:off x="816821" y="-135396"/>
            <a:ext cx="7164796" cy="50045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Slika 2"/>
          <p:cNvPicPr/>
          <p:nvPr/>
        </p:nvPicPr>
        <p:blipFill>
          <a:blip r:embed="rId3"/>
          <a:stretch>
            <a:fillRect/>
          </a:stretch>
        </p:blipFill>
        <p:spPr>
          <a:xfrm>
            <a:off x="816820" y="4869160"/>
            <a:ext cx="7164797" cy="1988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4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sl-SI" sz="3200" dirty="0" smtClean="0"/>
              <a:t>Kako naložim videoposnetek na</a:t>
            </a:r>
            <a:br>
              <a:rPr lang="sl-SI" sz="3200" dirty="0" smtClean="0"/>
            </a:br>
            <a:r>
              <a:rPr lang="sl-SI" sz="3200" dirty="0" smtClean="0"/>
              <a:t>Arnes video portal 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0063" y="1232756"/>
            <a:ext cx="8229600" cy="4525963"/>
          </a:xfrm>
        </p:spPr>
        <p:txBody>
          <a:bodyPr/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video.arnes.si/portal/overview.zul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6" y="2060848"/>
            <a:ext cx="8967733" cy="316835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PoljeZBesedilom 4"/>
          <p:cNvSpPr txBox="1"/>
          <p:nvPr/>
        </p:nvSpPr>
        <p:spPr>
          <a:xfrm>
            <a:off x="602438" y="5417588"/>
            <a:ext cx="76717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200" dirty="0" smtClean="0"/>
              <a:t>Naložimo ga lahko tudi na </a:t>
            </a:r>
            <a:r>
              <a:rPr lang="sl-SI" sz="2200" dirty="0" err="1" smtClean="0"/>
              <a:t>Youtube</a:t>
            </a:r>
            <a:r>
              <a:rPr lang="sl-SI" sz="2200" dirty="0" smtClean="0"/>
              <a:t> in delimo URL povezavo.</a:t>
            </a: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33717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1570" y="-105289"/>
            <a:ext cx="8579296" cy="1143000"/>
          </a:xfrm>
        </p:spPr>
        <p:txBody>
          <a:bodyPr/>
          <a:lstStyle/>
          <a:p>
            <a:r>
              <a:rPr lang="sl-SI" sz="3000" dirty="0"/>
              <a:t>Snovanje e-listovnika (e-</a:t>
            </a:r>
            <a:r>
              <a:rPr lang="sl-SI" sz="3000" dirty="0" err="1"/>
              <a:t>portfolia</a:t>
            </a:r>
            <a:r>
              <a:rPr lang="sl-SI" sz="3000" dirty="0"/>
              <a:t>) v 1. letu sodelovanja dijaka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2352" y="899592"/>
            <a:ext cx="8686537" cy="5841776"/>
          </a:xfr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sl-SI" sz="1800" b="1" dirty="0"/>
              <a:t>1.	To sem jaz.</a:t>
            </a:r>
          </a:p>
          <a:p>
            <a:pPr marL="0" indent="0">
              <a:buNone/>
            </a:pPr>
            <a:r>
              <a:rPr lang="sl-SI" sz="1800" b="1" dirty="0"/>
              <a:t>2.	Na katerih področjih sem dober in kaj bi rad izboljšal? </a:t>
            </a:r>
          </a:p>
          <a:p>
            <a:pPr marL="0" indent="0">
              <a:buNone/>
            </a:pPr>
            <a:r>
              <a:rPr lang="sl-SI" sz="1800" b="1" dirty="0"/>
              <a:t>3.	Moja pričakovanja od Akcije Dijaki dijakom za varno mobilnost.</a:t>
            </a:r>
          </a:p>
          <a:p>
            <a:pPr>
              <a:buAutoNum type="arabicPeriod" startAt="4"/>
            </a:pPr>
            <a:r>
              <a:rPr lang="sl-SI" sz="1800" b="1" dirty="0" smtClean="0"/>
              <a:t>         Moj </a:t>
            </a:r>
            <a:r>
              <a:rPr lang="sl-SI" sz="1800" b="1" dirty="0"/>
              <a:t>načrt </a:t>
            </a:r>
            <a:r>
              <a:rPr lang="sl-SI" sz="1800" b="1" dirty="0" smtClean="0"/>
              <a:t>aktivnosti.</a:t>
            </a:r>
          </a:p>
          <a:p>
            <a:pPr>
              <a:buAutoNum type="arabicPeriod" startAt="4"/>
            </a:pPr>
            <a:endParaRPr lang="sl-SI" sz="1800" b="1" dirty="0"/>
          </a:p>
          <a:p>
            <a:pPr>
              <a:buAutoNum type="arabicPeriod" startAt="4"/>
            </a:pPr>
            <a:endParaRPr lang="sl-SI" sz="1800" b="1" dirty="0" smtClean="0"/>
          </a:p>
          <a:p>
            <a:pPr marL="0" indent="0">
              <a:buNone/>
            </a:pPr>
            <a:endParaRPr lang="sl-SI" sz="1800" b="1" dirty="0"/>
          </a:p>
          <a:p>
            <a:pPr marL="0" indent="0">
              <a:buNone/>
            </a:pPr>
            <a:endParaRPr lang="sl-SI" sz="1800" b="1" dirty="0" smtClean="0"/>
          </a:p>
          <a:p>
            <a:pPr marL="0" indent="0">
              <a:buNone/>
            </a:pPr>
            <a:endParaRPr lang="sl-SI" sz="1800" b="1" dirty="0"/>
          </a:p>
          <a:p>
            <a:pPr marL="0" indent="0">
              <a:buNone/>
            </a:pPr>
            <a:endParaRPr lang="sl-SI" sz="1800" b="1" dirty="0" smtClean="0"/>
          </a:p>
          <a:p>
            <a:pPr marL="0" indent="0">
              <a:buNone/>
            </a:pPr>
            <a:endParaRPr lang="sl-SI" sz="1800" b="1" dirty="0"/>
          </a:p>
          <a:p>
            <a:pPr marL="0" indent="0">
              <a:buNone/>
            </a:pPr>
            <a:endParaRPr lang="sl-SI" sz="1800" b="1" dirty="0" smtClean="0"/>
          </a:p>
          <a:p>
            <a:pPr marL="0" indent="0">
              <a:buNone/>
            </a:pPr>
            <a:r>
              <a:rPr lang="sl-SI" sz="1800" b="1" dirty="0"/>
              <a:t>5.	Po vsaki aktivnosti zapišem refleksijo in ji priložim fotografije, videoposnetke … (lahko je odprta v obliki zgodbe, ali </a:t>
            </a:r>
            <a:r>
              <a:rPr lang="sl-SI" sz="1800" b="1" dirty="0" err="1"/>
              <a:t>polstrukturirana</a:t>
            </a:r>
            <a:r>
              <a:rPr lang="sl-SI" sz="1800" b="1" dirty="0"/>
              <a:t>: Kaj sem počel in želel doseči?, Kaj mi je šlo dobro?, Kaj bom prihodnjič izboljšal?, Kako sem se počutil?).</a:t>
            </a:r>
          </a:p>
          <a:p>
            <a:pPr marL="0" indent="0">
              <a:buNone/>
            </a:pPr>
            <a:r>
              <a:rPr lang="sl-SI" sz="1800" b="1" dirty="0"/>
              <a:t>6.	Ob zaključku leta naredim samoevalvacijo: Kaj mi je sodelovanje v akciji prineslo? S čim sem zadovoljen? Kaj bi zboljšal? Kako sem se počutil?</a:t>
            </a:r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endParaRPr lang="sl-SI" sz="18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624775" y="2330183"/>
          <a:ext cx="7992885" cy="2317496"/>
        </p:xfrm>
        <a:graphic>
          <a:graphicData uri="http://schemas.openxmlformats.org/drawingml/2006/table">
            <a:tbl>
              <a:tblPr/>
              <a:tblGrid>
                <a:gridCol w="1304961">
                  <a:extLst>
                    <a:ext uri="{9D8B030D-6E8A-4147-A177-3AD203B41FA5}">
                      <a16:colId xmlns:a16="http://schemas.microsoft.com/office/drawing/2014/main" val="1573738577"/>
                    </a:ext>
                  </a:extLst>
                </a:gridCol>
                <a:gridCol w="1114654">
                  <a:extLst>
                    <a:ext uri="{9D8B030D-6E8A-4147-A177-3AD203B41FA5}">
                      <a16:colId xmlns:a16="http://schemas.microsoft.com/office/drawing/2014/main" val="3776189473"/>
                    </a:ext>
                  </a:extLst>
                </a:gridCol>
                <a:gridCol w="1114654">
                  <a:extLst>
                    <a:ext uri="{9D8B030D-6E8A-4147-A177-3AD203B41FA5}">
                      <a16:colId xmlns:a16="http://schemas.microsoft.com/office/drawing/2014/main" val="960404534"/>
                    </a:ext>
                  </a:extLst>
                </a:gridCol>
                <a:gridCol w="1114654">
                  <a:extLst>
                    <a:ext uri="{9D8B030D-6E8A-4147-A177-3AD203B41FA5}">
                      <a16:colId xmlns:a16="http://schemas.microsoft.com/office/drawing/2014/main" val="213586431"/>
                    </a:ext>
                  </a:extLst>
                </a:gridCol>
                <a:gridCol w="1114654">
                  <a:extLst>
                    <a:ext uri="{9D8B030D-6E8A-4147-A177-3AD203B41FA5}">
                      <a16:colId xmlns:a16="http://schemas.microsoft.com/office/drawing/2014/main" val="3277026026"/>
                    </a:ext>
                  </a:extLst>
                </a:gridCol>
                <a:gridCol w="1114654">
                  <a:extLst>
                    <a:ext uri="{9D8B030D-6E8A-4147-A177-3AD203B41FA5}">
                      <a16:colId xmlns:a16="http://schemas.microsoft.com/office/drawing/2014/main" val="3168092223"/>
                    </a:ext>
                  </a:extLst>
                </a:gridCol>
                <a:gridCol w="1114654">
                  <a:extLst>
                    <a:ext uri="{9D8B030D-6E8A-4147-A177-3AD203B41FA5}">
                      <a16:colId xmlns:a16="http://schemas.microsoft.com/office/drawing/2014/main" val="2714823046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A1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A2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A3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A4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A5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A6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3212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Kaj bom naredil?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04904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Kdaj?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465426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Kako bom to dosegel?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63839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Kdaj sem to dosegel?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77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7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8807" y="-2767"/>
            <a:ext cx="8579296" cy="1143000"/>
          </a:xfrm>
        </p:spPr>
        <p:txBody>
          <a:bodyPr/>
          <a:lstStyle/>
          <a:p>
            <a:r>
              <a:rPr lang="sl-SI" sz="3000" dirty="0"/>
              <a:t>Snovanje e-listovnika (e-</a:t>
            </a:r>
            <a:r>
              <a:rPr lang="sl-SI" sz="3000" dirty="0" err="1"/>
              <a:t>portfolia</a:t>
            </a:r>
            <a:r>
              <a:rPr lang="sl-SI" sz="3000" dirty="0"/>
              <a:t>) v </a:t>
            </a:r>
            <a:r>
              <a:rPr lang="sl-SI" sz="3000" dirty="0" smtClean="0"/>
              <a:t>2, 3. </a:t>
            </a:r>
            <a:r>
              <a:rPr lang="sl-SI" sz="3000" dirty="0"/>
              <a:t>letu sodelovanja dijaka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77949" y="1268760"/>
            <a:ext cx="8686537" cy="5436604"/>
          </a:xfr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sl-SI" sz="1800" b="1" dirty="0" smtClean="0"/>
              <a:t>1.   S </a:t>
            </a:r>
            <a:r>
              <a:rPr lang="sl-SI" sz="1800" b="1" dirty="0"/>
              <a:t>čim sem bil zadovoljen v preteklem letu? Kaj želim doseči letos? Na </a:t>
            </a:r>
            <a:r>
              <a:rPr lang="sl-SI" sz="1800" b="1" dirty="0" smtClean="0"/>
              <a:t>   </a:t>
            </a:r>
            <a:r>
              <a:rPr lang="sl-SI" sz="1800" b="1" dirty="0" smtClean="0">
                <a:solidFill>
                  <a:schemeClr val="accent3"/>
                </a:solidFill>
              </a:rPr>
              <a:t>.    .  </a:t>
            </a:r>
            <a:r>
              <a:rPr lang="sl-SI" sz="1800" b="1" dirty="0" smtClean="0"/>
              <a:t>   katerih </a:t>
            </a:r>
            <a:r>
              <a:rPr lang="sl-SI" sz="1800" b="1" dirty="0"/>
              <a:t>področjih sem dober in kaj bi rad izboljšal? </a:t>
            </a:r>
          </a:p>
          <a:p>
            <a:pPr>
              <a:buAutoNum type="arabicPeriod" startAt="2"/>
            </a:pPr>
            <a:r>
              <a:rPr lang="sl-SI" sz="1800" b="1" dirty="0" smtClean="0"/>
              <a:t>Moj </a:t>
            </a:r>
            <a:r>
              <a:rPr lang="sl-SI" sz="1800" b="1" dirty="0"/>
              <a:t>načrt aktivnosti (nadaljujem lanskega</a:t>
            </a:r>
            <a:r>
              <a:rPr lang="sl-SI" sz="1800" b="1" dirty="0" smtClean="0"/>
              <a:t>).</a:t>
            </a:r>
          </a:p>
          <a:p>
            <a:pPr>
              <a:buAutoNum type="arabicPeriod" startAt="2"/>
            </a:pPr>
            <a:endParaRPr lang="sl-SI" sz="1800" b="1" dirty="0" smtClean="0"/>
          </a:p>
          <a:p>
            <a:pPr>
              <a:buAutoNum type="arabicPeriod" startAt="2"/>
            </a:pPr>
            <a:endParaRPr lang="sl-SI" sz="1800" b="1" dirty="0"/>
          </a:p>
          <a:p>
            <a:pPr>
              <a:buAutoNum type="arabicPeriod" startAt="2"/>
            </a:pPr>
            <a:endParaRPr lang="sl-SI" sz="1800" b="1" dirty="0" smtClean="0"/>
          </a:p>
          <a:p>
            <a:pPr>
              <a:buAutoNum type="arabicPeriod" startAt="2"/>
            </a:pPr>
            <a:endParaRPr lang="sl-SI" sz="1800" b="1" dirty="0"/>
          </a:p>
          <a:p>
            <a:pPr>
              <a:buAutoNum type="arabicPeriod" startAt="2"/>
            </a:pPr>
            <a:endParaRPr lang="sl-SI" sz="1800" b="1" dirty="0" smtClean="0"/>
          </a:p>
          <a:p>
            <a:pPr>
              <a:buAutoNum type="arabicPeriod" startAt="2"/>
            </a:pPr>
            <a:endParaRPr lang="sl-SI" sz="1800" b="1" dirty="0"/>
          </a:p>
          <a:p>
            <a:pPr>
              <a:buAutoNum type="arabicPeriod" startAt="2"/>
            </a:pPr>
            <a:endParaRPr lang="sl-SI" sz="1800" b="1" dirty="0" smtClean="0"/>
          </a:p>
          <a:p>
            <a:pPr>
              <a:buAutoNum type="arabicPeriod" startAt="2"/>
            </a:pPr>
            <a:endParaRPr lang="sl-SI" sz="1800" b="1" dirty="0"/>
          </a:p>
          <a:p>
            <a:pPr>
              <a:buAutoNum type="arabicPeriod" startAt="2"/>
            </a:pPr>
            <a:endParaRPr lang="sl-SI" sz="1800" b="1" dirty="0" smtClean="0"/>
          </a:p>
          <a:p>
            <a:pPr>
              <a:buAutoNum type="arabicPeriod" startAt="2"/>
            </a:pPr>
            <a:r>
              <a:rPr lang="sl-SI" sz="1800" b="1" dirty="0" smtClean="0"/>
              <a:t>Po </a:t>
            </a:r>
            <a:r>
              <a:rPr lang="sl-SI" sz="1800" b="1" dirty="0"/>
              <a:t>vsaki aktivnosti zapišem refleksijo (lahko je odprta v obliki zgodbe, ali </a:t>
            </a:r>
            <a:r>
              <a:rPr lang="sl-SI" sz="1800" b="1" dirty="0" err="1"/>
              <a:t>polstrukturirana</a:t>
            </a:r>
            <a:r>
              <a:rPr lang="sl-SI" sz="1800" b="1" dirty="0"/>
              <a:t>: Kaj sem želel doseči?, Kaj mi je šlo dobro?, Kaj bom prihodnjič izboljšal?, Kako sem se počutil?)</a:t>
            </a:r>
          </a:p>
          <a:p>
            <a:pPr>
              <a:buAutoNum type="arabicPeriod" startAt="2"/>
            </a:pPr>
            <a:r>
              <a:rPr lang="sl-SI" sz="1800" b="1" dirty="0" smtClean="0"/>
              <a:t>Kaj </a:t>
            </a:r>
            <a:r>
              <a:rPr lang="sl-SI" sz="1800" b="1" dirty="0"/>
              <a:t>mi je sodelovanje v akciji prineslo? S čim sem zadovoljen …Izboljšal bi … Kako sem se počutil?</a:t>
            </a:r>
          </a:p>
          <a:p>
            <a:pPr>
              <a:buAutoNum type="arabicPeriod" startAt="2"/>
            </a:pPr>
            <a:endParaRPr lang="sl-SI" sz="1800" b="1" dirty="0" smtClean="0"/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endParaRPr lang="sl-SI" sz="1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498760" y="2564904"/>
          <a:ext cx="8244914" cy="2317496"/>
        </p:xfrm>
        <a:graphic>
          <a:graphicData uri="http://schemas.openxmlformats.org/drawingml/2006/table">
            <a:tbl>
              <a:tblPr/>
              <a:tblGrid>
                <a:gridCol w="1346108">
                  <a:extLst>
                    <a:ext uri="{9D8B030D-6E8A-4147-A177-3AD203B41FA5}">
                      <a16:colId xmlns:a16="http://schemas.microsoft.com/office/drawing/2014/main" val="3950195126"/>
                    </a:ext>
                  </a:extLst>
                </a:gridCol>
                <a:gridCol w="1149801">
                  <a:extLst>
                    <a:ext uri="{9D8B030D-6E8A-4147-A177-3AD203B41FA5}">
                      <a16:colId xmlns:a16="http://schemas.microsoft.com/office/drawing/2014/main" val="2208774892"/>
                    </a:ext>
                  </a:extLst>
                </a:gridCol>
                <a:gridCol w="1149801">
                  <a:extLst>
                    <a:ext uri="{9D8B030D-6E8A-4147-A177-3AD203B41FA5}">
                      <a16:colId xmlns:a16="http://schemas.microsoft.com/office/drawing/2014/main" val="4245719865"/>
                    </a:ext>
                  </a:extLst>
                </a:gridCol>
                <a:gridCol w="1149801">
                  <a:extLst>
                    <a:ext uri="{9D8B030D-6E8A-4147-A177-3AD203B41FA5}">
                      <a16:colId xmlns:a16="http://schemas.microsoft.com/office/drawing/2014/main" val="2892749587"/>
                    </a:ext>
                  </a:extLst>
                </a:gridCol>
                <a:gridCol w="1149801">
                  <a:extLst>
                    <a:ext uri="{9D8B030D-6E8A-4147-A177-3AD203B41FA5}">
                      <a16:colId xmlns:a16="http://schemas.microsoft.com/office/drawing/2014/main" val="2901609532"/>
                    </a:ext>
                  </a:extLst>
                </a:gridCol>
                <a:gridCol w="1149801">
                  <a:extLst>
                    <a:ext uri="{9D8B030D-6E8A-4147-A177-3AD203B41FA5}">
                      <a16:colId xmlns:a16="http://schemas.microsoft.com/office/drawing/2014/main" val="2143351214"/>
                    </a:ext>
                  </a:extLst>
                </a:gridCol>
                <a:gridCol w="1149801">
                  <a:extLst>
                    <a:ext uri="{9D8B030D-6E8A-4147-A177-3AD203B41FA5}">
                      <a16:colId xmlns:a16="http://schemas.microsoft.com/office/drawing/2014/main" val="840224956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A1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A2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A3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A4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A5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A6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812738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Kaj bom naredil?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60657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Kdaj?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91671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Kako bom to dosegel?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17616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Kdaj sem to dosegel?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635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8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9532" y="0"/>
            <a:ext cx="8229600" cy="1143000"/>
          </a:xfrm>
        </p:spPr>
        <p:txBody>
          <a:bodyPr/>
          <a:lstStyle/>
          <a:p>
            <a:r>
              <a:rPr lang="sl-SI" sz="3000" dirty="0" smtClean="0"/>
              <a:t>Predlagamo tri primere; dijaki lahko izberejo druge po dogovoru z učiteljem</a:t>
            </a:r>
            <a:endParaRPr lang="sl-SI" sz="3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9552" y="1484784"/>
            <a:ext cx="8831324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 smtClean="0">
                <a:hlinkClick r:id="rId2" action="ppaction://hlinkfile"/>
              </a:rPr>
              <a:t>Primer </a:t>
            </a:r>
            <a:r>
              <a:rPr lang="sl-SI" sz="2800" dirty="0" err="1">
                <a:hlinkClick r:id="rId2" action="ppaction://hlinkfile"/>
              </a:rPr>
              <a:t>elistovnika</a:t>
            </a:r>
            <a:r>
              <a:rPr lang="sl-SI" sz="2800" dirty="0">
                <a:hlinkClick r:id="rId2" action="ppaction://hlinkfile"/>
              </a:rPr>
              <a:t> z Word </a:t>
            </a:r>
            <a:r>
              <a:rPr lang="sl-SI" sz="2800" dirty="0" err="1">
                <a:hlinkClick r:id="rId2" action="ppaction://hlinkfile"/>
              </a:rPr>
              <a:t>Templates</a:t>
            </a:r>
            <a:r>
              <a:rPr lang="sl-SI" sz="2800" dirty="0">
                <a:hlinkClick r:id="rId2" action="ppaction://hlinkfile"/>
              </a:rPr>
              <a:t> </a:t>
            </a:r>
            <a:r>
              <a:rPr lang="sl-SI" sz="2800" dirty="0" err="1">
                <a:hlinkClick r:id="rId2" action="ppaction://hlinkfile"/>
              </a:rPr>
              <a:t>Powered</a:t>
            </a:r>
            <a:r>
              <a:rPr lang="sl-SI" sz="2800" dirty="0"/>
              <a:t> </a:t>
            </a:r>
            <a:r>
              <a:rPr lang="sl-SI" sz="2800" dirty="0" smtClean="0"/>
              <a:t>  </a:t>
            </a:r>
            <a:endParaRPr lang="sl-SI" sz="2800" dirty="0"/>
          </a:p>
          <a:p>
            <a:pPr marL="0" indent="0">
              <a:buNone/>
            </a:pPr>
            <a:r>
              <a:rPr lang="sl-SI" sz="2800" dirty="0" smtClean="0">
                <a:hlinkClick r:id="rId3"/>
              </a:rPr>
              <a:t>Primer </a:t>
            </a:r>
            <a:r>
              <a:rPr lang="sl-SI" sz="2800" dirty="0" err="1">
                <a:hlinkClick r:id="rId3"/>
              </a:rPr>
              <a:t>elistovnika</a:t>
            </a:r>
            <a:r>
              <a:rPr lang="sl-SI" sz="2800" dirty="0">
                <a:hlinkClick r:id="rId3"/>
              </a:rPr>
              <a:t> v </a:t>
            </a:r>
            <a:r>
              <a:rPr lang="sl-SI" sz="2800" dirty="0" err="1">
                <a:hlinkClick r:id="rId3"/>
              </a:rPr>
              <a:t>Padlet</a:t>
            </a:r>
            <a:r>
              <a:rPr lang="sl-SI" sz="2800" dirty="0">
                <a:hlinkClick r:id="rId3"/>
              </a:rPr>
              <a:t> </a:t>
            </a:r>
            <a:r>
              <a:rPr lang="sl-SI" sz="2800" dirty="0" smtClean="0">
                <a:hlinkClick r:id="rId3"/>
              </a:rPr>
              <a:t> </a:t>
            </a:r>
            <a:endParaRPr lang="sl-SI" sz="2800" dirty="0"/>
          </a:p>
          <a:p>
            <a:pPr marL="0" indent="0">
              <a:buNone/>
            </a:pPr>
            <a:r>
              <a:rPr lang="sl-SI" sz="2800" dirty="0" smtClean="0">
                <a:hlinkClick r:id="rId4"/>
              </a:rPr>
              <a:t>Primer </a:t>
            </a:r>
            <a:r>
              <a:rPr lang="sl-SI" sz="2800" dirty="0" err="1" smtClean="0">
                <a:hlinkClick r:id="rId4"/>
              </a:rPr>
              <a:t>elistovnika</a:t>
            </a:r>
            <a:r>
              <a:rPr lang="sl-SI" sz="2800" dirty="0" smtClean="0">
                <a:hlinkClick r:id="rId4"/>
              </a:rPr>
              <a:t> </a:t>
            </a:r>
            <a:r>
              <a:rPr lang="sl-SI" sz="2800" dirty="0">
                <a:hlinkClick r:id="rId4"/>
              </a:rPr>
              <a:t>v Google </a:t>
            </a:r>
            <a:r>
              <a:rPr lang="sl-SI" sz="2800" dirty="0" err="1">
                <a:hlinkClick r:id="rId4"/>
              </a:rPr>
              <a:t>Sites</a:t>
            </a:r>
            <a:r>
              <a:rPr lang="sl-SI" sz="2800" dirty="0">
                <a:hlinkClick r:id="rId4"/>
              </a:rPr>
              <a:t> </a:t>
            </a:r>
            <a:endParaRPr lang="sl-SI" sz="2800" dirty="0" smtClean="0"/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r>
              <a:rPr lang="sl-SI" sz="2800" dirty="0" smtClean="0">
                <a:hlinkClick r:id="rId5" action="ppaction://hlinkfile"/>
              </a:rPr>
              <a:t>Navodila </a:t>
            </a:r>
            <a:r>
              <a:rPr lang="sl-SI" sz="2800" dirty="0">
                <a:hlinkClick r:id="rId5" action="ppaction://hlinkfile"/>
              </a:rPr>
              <a:t>za </a:t>
            </a:r>
            <a:r>
              <a:rPr lang="sl-SI" sz="2800" dirty="0" smtClean="0">
                <a:hlinkClick r:id="rId5" action="ppaction://hlinkfile"/>
              </a:rPr>
              <a:t>ustvarjanje </a:t>
            </a:r>
            <a:r>
              <a:rPr lang="sl-SI" sz="2800" dirty="0" err="1">
                <a:hlinkClick r:id="rId5" action="ppaction://hlinkfile"/>
              </a:rPr>
              <a:t>elistovnika</a:t>
            </a:r>
            <a:r>
              <a:rPr lang="sl-SI" sz="2800" dirty="0">
                <a:hlinkClick r:id="rId5" action="ppaction://hlinkfile"/>
              </a:rPr>
              <a:t> v podlagah Word </a:t>
            </a:r>
            <a:r>
              <a:rPr lang="sl-SI" sz="2800" dirty="0" err="1">
                <a:hlinkClick r:id="rId5" action="ppaction://hlinkfile"/>
              </a:rPr>
              <a:t>Template</a:t>
            </a:r>
            <a:r>
              <a:rPr lang="sl-SI" sz="2800" dirty="0">
                <a:hlinkClick r:id="rId5" action="ppaction://hlinkfile"/>
              </a:rPr>
              <a:t> </a:t>
            </a:r>
            <a:r>
              <a:rPr lang="sl-SI" sz="2800" dirty="0" err="1" smtClean="0">
                <a:hlinkClick r:id="rId5" action="ppaction://hlinkfile"/>
              </a:rPr>
              <a:t>Powered</a:t>
            </a:r>
            <a:endParaRPr lang="sl-SI" sz="2800" dirty="0"/>
          </a:p>
          <a:p>
            <a:pPr marL="0" indent="0">
              <a:buNone/>
            </a:pPr>
            <a:r>
              <a:rPr lang="sl-SI" sz="2800" dirty="0" smtClean="0">
                <a:hlinkClick r:id="rId6" action="ppaction://hlinkfile"/>
              </a:rPr>
              <a:t>Navodilo </a:t>
            </a:r>
            <a:r>
              <a:rPr lang="sl-SI" sz="2800" dirty="0">
                <a:hlinkClick r:id="rId6" action="ppaction://hlinkfile"/>
              </a:rPr>
              <a:t>za ustvarjanje </a:t>
            </a:r>
            <a:r>
              <a:rPr lang="sl-SI" sz="2800" dirty="0" err="1">
                <a:hlinkClick r:id="rId6" action="ppaction://hlinkfile"/>
              </a:rPr>
              <a:t>elistovnika</a:t>
            </a:r>
            <a:r>
              <a:rPr lang="sl-SI" sz="2800" dirty="0">
                <a:hlinkClick r:id="rId6" action="ppaction://hlinkfile"/>
              </a:rPr>
              <a:t> v </a:t>
            </a:r>
            <a:r>
              <a:rPr lang="sl-SI" sz="2800" dirty="0" err="1" smtClean="0">
                <a:hlinkClick r:id="rId6" action="ppaction://hlinkfile"/>
              </a:rPr>
              <a:t>Padlet</a:t>
            </a:r>
            <a:endParaRPr lang="sl-SI" sz="2800" dirty="0"/>
          </a:p>
          <a:p>
            <a:pPr marL="0" indent="0">
              <a:buNone/>
            </a:pPr>
            <a:r>
              <a:rPr lang="sl-SI" sz="2800" dirty="0" smtClean="0">
                <a:hlinkClick r:id="rId7" action="ppaction://hlinkfile"/>
              </a:rPr>
              <a:t>Navodila </a:t>
            </a:r>
            <a:r>
              <a:rPr lang="sl-SI" sz="2800" dirty="0">
                <a:hlinkClick r:id="rId7" action="ppaction://hlinkfile"/>
              </a:rPr>
              <a:t>za ustvarjanje </a:t>
            </a:r>
            <a:r>
              <a:rPr lang="sl-SI" sz="2800" dirty="0" err="1">
                <a:hlinkClick r:id="rId7" action="ppaction://hlinkfile"/>
              </a:rPr>
              <a:t>elistovnika</a:t>
            </a:r>
            <a:r>
              <a:rPr lang="sl-SI" sz="2800" dirty="0">
                <a:hlinkClick r:id="rId7" action="ppaction://hlinkfile"/>
              </a:rPr>
              <a:t> v </a:t>
            </a:r>
            <a:r>
              <a:rPr lang="sl-SI" sz="2800" dirty="0" smtClean="0">
                <a:hlinkClick r:id="rId7" action="ppaction://hlinkfile"/>
              </a:rPr>
              <a:t>Google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34103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sl-SI" sz="3600" b="1" dirty="0" smtClean="0"/>
              <a:t>Twitter račun @</a:t>
            </a:r>
            <a:r>
              <a:rPr lang="sl-SI" sz="3600" b="1" dirty="0" err="1" smtClean="0"/>
              <a:t>varnamobilnost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5516" y="4145302"/>
            <a:ext cx="8748972" cy="1371930"/>
          </a:xfr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sl-SI" sz="2800" dirty="0" smtClean="0"/>
              <a:t>Objavljajmo svoje dogodke in aktivnosti na šolah, v lokalnih skupnostih na svojih spletnih straneh in na družabnih omrežjih.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211100"/>
            <a:ext cx="3667125" cy="25908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Pravokotnik 4"/>
          <p:cNvSpPr/>
          <p:nvPr/>
        </p:nvSpPr>
        <p:spPr>
          <a:xfrm>
            <a:off x="647564" y="1211100"/>
            <a:ext cx="3733056" cy="224676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l-SI" sz="2800" dirty="0"/>
              <a:t>V svojih objavah uporabljajmo navezavo</a:t>
            </a:r>
          </a:p>
          <a:p>
            <a:pPr marL="0" indent="0">
              <a:buNone/>
            </a:pPr>
            <a:r>
              <a:rPr lang="sl-SI" sz="2800" dirty="0">
                <a:solidFill>
                  <a:srgbClr val="0070C0"/>
                </a:solidFill>
              </a:rPr>
              <a:t>@</a:t>
            </a:r>
            <a:r>
              <a:rPr lang="sl-SI" sz="2800" dirty="0" err="1">
                <a:solidFill>
                  <a:srgbClr val="0070C0"/>
                </a:solidFill>
              </a:rPr>
              <a:t>varnamobilnost</a:t>
            </a:r>
            <a:r>
              <a:rPr lang="sl-SI" sz="2800" dirty="0">
                <a:solidFill>
                  <a:srgbClr val="0070C0"/>
                </a:solidFill>
              </a:rPr>
              <a:t>  </a:t>
            </a:r>
            <a:r>
              <a:rPr lang="sl-SI" sz="2800" dirty="0" smtClean="0">
                <a:solidFill>
                  <a:srgbClr val="0070C0"/>
                </a:solidFill>
              </a:rPr>
              <a:t>     </a:t>
            </a:r>
            <a:r>
              <a:rPr lang="sl-SI" sz="2800" dirty="0">
                <a:solidFill>
                  <a:srgbClr val="0070C0"/>
                </a:solidFill>
              </a:rPr>
              <a:t>#</a:t>
            </a:r>
            <a:r>
              <a:rPr lang="sl-SI" sz="2800" dirty="0" err="1">
                <a:solidFill>
                  <a:srgbClr val="0070C0"/>
                </a:solidFill>
              </a:rPr>
              <a:t>varnamobilnost</a:t>
            </a:r>
            <a:endParaRPr lang="sl-SI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 smtClean="0"/>
              <a:t>VREDNOTENJE DIJAKOV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3047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400" b="1" dirty="0" smtClean="0"/>
              <a:t>Prvo leto: </a:t>
            </a:r>
            <a:r>
              <a:rPr lang="sl-SI" sz="2400" dirty="0" smtClean="0"/>
              <a:t>priznavanje OIV (A1 in A2)</a:t>
            </a:r>
          </a:p>
          <a:p>
            <a:pPr marL="0" indent="0">
              <a:buNone/>
            </a:pPr>
            <a:r>
              <a:rPr lang="sl-SI" sz="2400" b="1" dirty="0" smtClean="0"/>
              <a:t>Prvo in drugo leto akcije:</a:t>
            </a:r>
          </a:p>
          <a:p>
            <a:pPr>
              <a:buFontTx/>
              <a:buChar char="-"/>
            </a:pPr>
            <a:r>
              <a:rPr lang="sl-SI" sz="2400" dirty="0" smtClean="0"/>
              <a:t>A1, A2 (obvezne izbirne vsebine)</a:t>
            </a:r>
          </a:p>
          <a:p>
            <a:pPr>
              <a:buFontTx/>
              <a:buChar char="-"/>
            </a:pPr>
            <a:r>
              <a:rPr lang="sl-SI" sz="2400" dirty="0"/>
              <a:t>A1, </a:t>
            </a:r>
            <a:r>
              <a:rPr lang="sl-SI" sz="2400" dirty="0" smtClean="0"/>
              <a:t>A2, A3, A4 (10% popusta pri opravljanju CPP/PP)</a:t>
            </a:r>
          </a:p>
          <a:p>
            <a:pPr>
              <a:buFontTx/>
              <a:buChar char="-"/>
            </a:pPr>
            <a:r>
              <a:rPr lang="sl-SI" sz="2400" dirty="0"/>
              <a:t>A1, A2, A3, </a:t>
            </a:r>
            <a:r>
              <a:rPr lang="sl-SI" sz="2400" dirty="0" smtClean="0"/>
              <a:t>A4, A5, A6 – vseh 6 aktivnosti (5 ur brezplačne vožnje pri opravljanju vozniškega izpita B kategorije)</a:t>
            </a:r>
          </a:p>
          <a:p>
            <a:pPr marL="0" indent="0">
              <a:buNone/>
            </a:pPr>
            <a:r>
              <a:rPr lang="sl-SI" sz="2400" b="1" dirty="0" smtClean="0"/>
              <a:t>Tretje leto akcije: </a:t>
            </a:r>
          </a:p>
          <a:p>
            <a:pPr>
              <a:buFontTx/>
              <a:buChar char="-"/>
            </a:pPr>
            <a:r>
              <a:rPr lang="sl-SI" sz="2400" dirty="0" smtClean="0"/>
              <a:t>A1</a:t>
            </a:r>
            <a:r>
              <a:rPr lang="sl-SI" sz="2400" dirty="0"/>
              <a:t>, </a:t>
            </a:r>
            <a:r>
              <a:rPr lang="sl-SI" sz="2400" dirty="0" smtClean="0"/>
              <a:t>A2 (</a:t>
            </a:r>
            <a:r>
              <a:rPr lang="sl-SI" sz="2400" dirty="0"/>
              <a:t>obvezne izbirne </a:t>
            </a:r>
            <a:r>
              <a:rPr lang="sl-SI" sz="2400" dirty="0" smtClean="0"/>
              <a:t>vsebine - OIV)</a:t>
            </a:r>
          </a:p>
          <a:p>
            <a:pPr>
              <a:buFontTx/>
              <a:buChar char="-"/>
            </a:pPr>
            <a:r>
              <a:rPr lang="sl-SI" sz="2400" dirty="0"/>
              <a:t>A1, A2, </a:t>
            </a:r>
            <a:r>
              <a:rPr lang="sl-SI" sz="2400" dirty="0" smtClean="0"/>
              <a:t>A4, A5 </a:t>
            </a:r>
            <a:r>
              <a:rPr lang="sl-SI" sz="2400" dirty="0"/>
              <a:t>(10% popusta pri opravljanju </a:t>
            </a:r>
            <a:r>
              <a:rPr lang="sl-SI" sz="2400" dirty="0" smtClean="0"/>
              <a:t>CPP/PP)</a:t>
            </a:r>
          </a:p>
          <a:p>
            <a:pPr>
              <a:buFontTx/>
              <a:buChar char="-"/>
            </a:pPr>
            <a:r>
              <a:rPr lang="sl-SI" sz="2400" dirty="0" smtClean="0"/>
              <a:t>3 delavnice iz A1 in A2 (ekskurzija), maj 2020. </a:t>
            </a:r>
            <a:endParaRPr lang="sl-SI" sz="2400" dirty="0"/>
          </a:p>
          <a:p>
            <a:pPr>
              <a:buFontTx/>
              <a:buChar char="-"/>
            </a:pPr>
            <a:endParaRPr lang="sl-SI" sz="2400" dirty="0" smtClean="0"/>
          </a:p>
          <a:p>
            <a:pPr>
              <a:buFontTx/>
              <a:buChar char="-"/>
            </a:pPr>
            <a:endParaRPr lang="sl-SI" sz="2400" dirty="0"/>
          </a:p>
          <a:p>
            <a:pPr marL="0" indent="0">
              <a:buNone/>
            </a:pPr>
            <a:endParaRPr lang="sl-SI" dirty="0" smtClean="0"/>
          </a:p>
          <a:p>
            <a:pPr marL="514350" indent="-514350">
              <a:buAutoNum type="arabicPeriod"/>
            </a:pPr>
            <a:endParaRPr lang="sl-SI" dirty="0" smtClean="0"/>
          </a:p>
          <a:p>
            <a:pPr marL="514350" indent="-514350">
              <a:buAutoNum type="arabicPeriod"/>
            </a:pPr>
            <a:endParaRPr lang="sl-SI" dirty="0" smtClean="0"/>
          </a:p>
          <a:p>
            <a:pPr marL="514350" indent="-514350"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226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4031" y="-135396"/>
            <a:ext cx="8229600" cy="1143000"/>
          </a:xfrm>
        </p:spPr>
        <p:txBody>
          <a:bodyPr/>
          <a:lstStyle/>
          <a:p>
            <a:r>
              <a:rPr lang="sl-SI" sz="3600" b="1" dirty="0"/>
              <a:t>DINAMIKA </a:t>
            </a:r>
            <a:r>
              <a:rPr lang="sl-SI" sz="3600" b="1" dirty="0" smtClean="0"/>
              <a:t>DELA II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4031" y="8007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000" b="1" dirty="0"/>
              <a:t>Na ravni šole: </a:t>
            </a:r>
            <a:r>
              <a:rPr lang="sl-SI" sz="2000" b="1" dirty="0" smtClean="0"/>
              <a:t>za učitelja/e</a:t>
            </a:r>
            <a:endParaRPr lang="sl-SI" sz="2000" b="1" dirty="0"/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1. Pripravi/jo Operativni načrt aktivnosti šole v akciji za leto 2018/19 in ga obesi v SU PRO VM ().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2. Sodeluje/jo v spletni učilnici PRO VM.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3. Pripravi/jo seznam dijakov v klubu na šoli.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4. Izpeljejo mesečna srečanja z dijaki v klubu na šoli 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4. Koordinira/jo in organizirajo delavnice na šoli (A1).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5. Spremlja/jo, spodbuja/jo dijake pri vodenju e-listovnika (A2).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sl-SI" sz="2000" dirty="0">
                <a:ea typeface="Arial" panose="020B0604020202020204" pitchFamily="34" charset="0"/>
                <a:cs typeface="Arial" panose="020B0604020202020204" pitchFamily="34" charset="0"/>
              </a:rPr>
              <a:t>Spremlja/jo, spodbuja/jo dijake </a:t>
            </a: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pri pridobivanju novih članov v klub na šoli (A3).</a:t>
            </a:r>
            <a:r>
              <a:rPr lang="sl-SI" sz="2000" dirty="0"/>
              <a:t> Naslov: </a:t>
            </a:r>
            <a:r>
              <a:rPr lang="sl-SI" sz="2000" b="1" dirty="0"/>
              <a:t>Spodbujamo varno mobilnost. Pridružite se nam.</a:t>
            </a:r>
            <a:endParaRPr lang="sl-SI" sz="2000" dirty="0" smtClean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7. Pomaga/jo dijaku pri izbiri teme P/R naloge, usmerja dela (A 4).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8. Dijakom pomaga/jo pri pripravi skupinskega izdelka v klubu na šoli  </a:t>
            </a:r>
          </a:p>
          <a:p>
            <a:pPr marL="0" indent="0">
              <a:buNone/>
            </a:pPr>
            <a:r>
              <a:rPr lang="sl-SI" sz="20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   za natečaj (A5)</a:t>
            </a:r>
          </a:p>
          <a:p>
            <a:pPr marL="0" indent="0">
              <a:buNone/>
            </a:pP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9. Organizira/jo dejavnosti na šoli, kjer predstavijo dijaki rezultate A4,  </a:t>
            </a:r>
          </a:p>
          <a:p>
            <a:pPr marL="0" indent="0">
              <a:buNone/>
            </a:pPr>
            <a:r>
              <a:rPr lang="sl-SI" sz="20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 smtClean="0">
                <a:ea typeface="Arial" panose="020B0604020202020204" pitchFamily="34" charset="0"/>
                <a:cs typeface="Arial" panose="020B0604020202020204" pitchFamily="34" charset="0"/>
              </a:rPr>
              <a:t>   A5 in drugo (A6)</a:t>
            </a:r>
          </a:p>
          <a:p>
            <a:pPr marL="0" indent="0">
              <a:buNone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426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7650" y="5707"/>
            <a:ext cx="8229600" cy="1143000"/>
          </a:xfrm>
        </p:spPr>
        <p:txBody>
          <a:bodyPr/>
          <a:lstStyle/>
          <a:p>
            <a:r>
              <a:rPr lang="sl-SI" sz="3600" b="1" dirty="0"/>
              <a:t>DINAMIKA </a:t>
            </a:r>
            <a:r>
              <a:rPr lang="sl-SI" sz="3600" b="1" dirty="0" smtClean="0"/>
              <a:t>DELA III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000" b="1" dirty="0"/>
              <a:t>Na ravni </a:t>
            </a:r>
            <a:r>
              <a:rPr lang="sl-SI" sz="2000" b="1" dirty="0" smtClean="0"/>
              <a:t>šole: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2000" dirty="0" smtClean="0"/>
              <a:t>zbiranje </a:t>
            </a:r>
            <a:r>
              <a:rPr lang="sl-SI" sz="2000" dirty="0"/>
              <a:t>prijav </a:t>
            </a:r>
            <a:r>
              <a:rPr lang="sl-SI" sz="2000" dirty="0" smtClean="0"/>
              <a:t>dijakov 1. letnikov na šoli (oktober 2018), </a:t>
            </a:r>
            <a:endParaRPr lang="sl-SI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sl-SI" sz="2000" dirty="0"/>
              <a:t>predstavitev akcije na šolah dijakom in </a:t>
            </a:r>
            <a:r>
              <a:rPr lang="sl-SI" sz="2000" dirty="0" smtClean="0"/>
              <a:t>drugim,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sz="2000" dirty="0"/>
              <a:t>p</a:t>
            </a:r>
            <a:r>
              <a:rPr lang="sl-SI" sz="2000" dirty="0" smtClean="0"/>
              <a:t>redstavitev projekta/akcije in poročilo o opravljenem delu Dijaki dijakom na spletni strani šole.</a:t>
            </a:r>
            <a:endParaRPr lang="sl-SI" sz="2000" dirty="0"/>
          </a:p>
          <a:p>
            <a:pPr marL="0" indent="0">
              <a:buNone/>
            </a:pPr>
            <a:r>
              <a:rPr lang="sl-SI" sz="2000" b="1" dirty="0" smtClean="0"/>
              <a:t>NAČRTOVANJE AKTIVNOSTI: </a:t>
            </a:r>
          </a:p>
          <a:p>
            <a:pPr marL="0" indent="0">
              <a:buNone/>
            </a:pPr>
            <a:r>
              <a:rPr lang="sl-SI" sz="2000" b="1" dirty="0" smtClean="0"/>
              <a:t>1. Šola organizira in izpelje mesečna srečanja z dijaki v klubu na šoli (</a:t>
            </a:r>
            <a:r>
              <a:rPr lang="sl-SI" sz="2000" dirty="0" smtClean="0"/>
              <a:t>pregled aktivnosti, ključna vprašanja, načrtovanje dela)</a:t>
            </a:r>
            <a:endParaRPr lang="sl-SI" sz="2000" b="1" dirty="0" smtClean="0"/>
          </a:p>
          <a:p>
            <a:pPr marL="0" indent="0">
              <a:buNone/>
            </a:pPr>
            <a:r>
              <a:rPr lang="sl-SI" sz="2000" b="1" dirty="0" smtClean="0"/>
              <a:t>2</a:t>
            </a:r>
            <a:r>
              <a:rPr lang="sl-SI" sz="2000" dirty="0" smtClean="0"/>
              <a:t>. V klubu na šoli šola </a:t>
            </a:r>
            <a:r>
              <a:rPr lang="sl-SI" sz="2000" b="1" dirty="0" smtClean="0"/>
              <a:t>načrtuje in organizira aktivnost 6 (</a:t>
            </a:r>
            <a:r>
              <a:rPr lang="sl-SI" sz="2000" dirty="0" smtClean="0"/>
              <a:t>dan dejavnosti/dneve dejavnosti/okroglo mizo/razstavo/debatni klub, predstavitev)</a:t>
            </a:r>
            <a:r>
              <a:rPr lang="sl-SI" sz="2000" b="1" dirty="0" smtClean="0"/>
              <a:t> na temo Trajnostna/varna mobilnost dijakov </a:t>
            </a:r>
            <a:r>
              <a:rPr lang="sl-SI" sz="2000" dirty="0" smtClean="0"/>
              <a:t>za populacijo dijakov (dijaki 2 letnikov v 2. letu, za dijake 1. letnikov v 2 letu). Dijaki v klubu sodelujejo, predstavijo rezultate dela v klubu na šoli (A6)</a:t>
            </a:r>
          </a:p>
          <a:p>
            <a:pPr marL="0" indent="0">
              <a:buNone/>
            </a:pPr>
            <a:r>
              <a:rPr lang="sl-SI" sz="2000" b="1" dirty="0" smtClean="0"/>
              <a:t>ALI</a:t>
            </a:r>
          </a:p>
          <a:p>
            <a:pPr marL="0" indent="0">
              <a:buNone/>
            </a:pPr>
            <a:r>
              <a:rPr lang="sl-SI" sz="2000" dirty="0" smtClean="0"/>
              <a:t>2. Šola se poveže s šolo reg. središča in se udeleži delavnic za dijake (A6).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endParaRPr lang="sl-SI" sz="2000" b="1" dirty="0"/>
          </a:p>
          <a:p>
            <a:pPr marL="0" indent="0">
              <a:buNone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0635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59532" y="29665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AKTIVNOST 6</a:t>
            </a:r>
          </a:p>
          <a:p>
            <a:pPr marL="0" indent="0">
              <a:buNone/>
            </a:pPr>
            <a:r>
              <a:rPr lang="sl-SI" sz="2400" dirty="0"/>
              <a:t>Dijak se bo</a:t>
            </a:r>
            <a:r>
              <a:rPr lang="sl-SI" sz="2400" b="1" dirty="0"/>
              <a:t> aktivno vključil v dejavnosti na šoli na temo varne mobilnosti</a:t>
            </a:r>
            <a:r>
              <a:rPr lang="sl-SI" sz="2400" dirty="0"/>
              <a:t> (predstavil raziskovalno/projektno nalogo, vodil ali sodeloval v delavnicah, sodeloval pri okrogli mizi na dnevu odprtih vrat za SŠ, OŠ, sodeloval pri razstavi, predstavil svoj video, sodeloval na debati na šoli in v drugih aktivnostih) ali se </a:t>
            </a:r>
            <a:r>
              <a:rPr lang="sl-SI" sz="2400" b="1" dirty="0"/>
              <a:t>bo udeležil</a:t>
            </a:r>
            <a:r>
              <a:rPr lang="sl-SI" sz="2400" dirty="0"/>
              <a:t> </a:t>
            </a:r>
            <a:r>
              <a:rPr lang="sl-SI" sz="2400" b="1" dirty="0"/>
              <a:t>ponujenih aktivnosti šol regijskih središč</a:t>
            </a:r>
            <a:r>
              <a:rPr lang="sl-SI" sz="2400" dirty="0"/>
              <a:t>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84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 dirty="0" smtClean="0"/>
              <a:t>TRETJE DELOVNO SREČANJE</a:t>
            </a: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000" b="1" dirty="0" smtClean="0"/>
              <a:t>Namen srečanja:</a:t>
            </a:r>
          </a:p>
          <a:p>
            <a:r>
              <a:rPr lang="sl-SI" sz="2000" dirty="0"/>
              <a:t>a</a:t>
            </a:r>
            <a:r>
              <a:rPr lang="sl-SI" sz="2000" dirty="0" smtClean="0"/>
              <a:t>nalizirati opravljene aktivnosti na šolah in DD za šolsko leto 2017/18,</a:t>
            </a:r>
          </a:p>
          <a:p>
            <a:r>
              <a:rPr lang="sl-SI" sz="2000" dirty="0"/>
              <a:t>predstaviti aktivnosti </a:t>
            </a:r>
            <a:r>
              <a:rPr lang="sl-SI" sz="2000" dirty="0" smtClean="0"/>
              <a:t>projekta za </a:t>
            </a:r>
            <a:r>
              <a:rPr lang="sl-SI" sz="2000" dirty="0"/>
              <a:t>šolsko leto 2018/19,</a:t>
            </a:r>
          </a:p>
          <a:p>
            <a:r>
              <a:rPr lang="sl-SI" sz="2000" dirty="0" smtClean="0"/>
              <a:t>ozavestiti uresničevanje varne mobilnosti skozi vizijo nič pri dijakih in drugih,</a:t>
            </a:r>
          </a:p>
          <a:p>
            <a:r>
              <a:rPr lang="sl-SI" sz="2000" dirty="0"/>
              <a:t>predstaviti  </a:t>
            </a:r>
            <a:r>
              <a:rPr lang="sl-SI" sz="2000" dirty="0" smtClean="0"/>
              <a:t>delavnice sodelujočih partnerjev in primere </a:t>
            </a:r>
            <a:r>
              <a:rPr lang="sl-SI" sz="2000" dirty="0"/>
              <a:t>dobre </a:t>
            </a:r>
            <a:r>
              <a:rPr lang="sl-SI" sz="2000" dirty="0" smtClean="0"/>
              <a:t>prakse šol </a:t>
            </a:r>
            <a:r>
              <a:rPr lang="sl-SI" sz="2000" dirty="0"/>
              <a:t>z namenom </a:t>
            </a:r>
            <a:r>
              <a:rPr lang="sl-SI" sz="2000" dirty="0" smtClean="0"/>
              <a:t>spodbujanja aktivnosti,</a:t>
            </a:r>
            <a:endParaRPr lang="sl-SI" sz="2000" dirty="0"/>
          </a:p>
          <a:p>
            <a:r>
              <a:rPr lang="sl-SI" sz="2000" dirty="0"/>
              <a:t>povezati projekte med </a:t>
            </a:r>
            <a:r>
              <a:rPr lang="sl-SI" sz="2000" dirty="0" smtClean="0"/>
              <a:t>seboj (Podjetnost v gimnazijah),</a:t>
            </a:r>
            <a:endParaRPr lang="sl-SI" sz="2000" dirty="0"/>
          </a:p>
          <a:p>
            <a:r>
              <a:rPr lang="sl-SI" sz="2000" dirty="0"/>
              <a:t>p</a:t>
            </a:r>
            <a:r>
              <a:rPr lang="sl-SI" sz="2000" dirty="0" smtClean="0"/>
              <a:t>redstaviti spletno okolje (</a:t>
            </a:r>
            <a:r>
              <a:rPr lang="sl-SI" sz="2000" dirty="0"/>
              <a:t>SU</a:t>
            </a:r>
            <a:r>
              <a:rPr lang="sl-SI" sz="2000" dirty="0" smtClean="0"/>
              <a:t>). </a:t>
            </a:r>
            <a:r>
              <a:rPr lang="sl-SI" sz="2000" dirty="0">
                <a:hlinkClick r:id="rId2"/>
              </a:rPr>
              <a:t>https://</a:t>
            </a:r>
            <a:r>
              <a:rPr lang="sl-SI" sz="2000" dirty="0" smtClean="0">
                <a:hlinkClick r:id="rId2"/>
              </a:rPr>
              <a:t>skupnost.sio.si/course/view.php?id=9469</a:t>
            </a:r>
            <a:endParaRPr lang="sl-SI" sz="2000" dirty="0" smtClean="0"/>
          </a:p>
          <a:p>
            <a:pPr marL="0" indent="0">
              <a:buNone/>
            </a:pPr>
            <a:endParaRPr lang="sl-SI" sz="2000" dirty="0" smtClean="0"/>
          </a:p>
          <a:p>
            <a:r>
              <a:rPr lang="sl-SI" sz="2400" dirty="0" smtClean="0"/>
              <a:t>...</a:t>
            </a:r>
          </a:p>
          <a:p>
            <a:endParaRPr lang="sl-SI" dirty="0" smtClean="0"/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2877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 6, ŠOLE IN REG. SREDIŠČ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088740"/>
            <a:ext cx="8229600" cy="4525963"/>
          </a:xfrm>
        </p:spPr>
        <p:txBody>
          <a:bodyPr/>
          <a:lstStyle/>
          <a:p>
            <a:r>
              <a:rPr lang="sl-SI" dirty="0" smtClean="0"/>
              <a:t>Šola kot reg. </a:t>
            </a:r>
            <a:r>
              <a:rPr lang="sl-SI" dirty="0"/>
              <a:t>s</a:t>
            </a:r>
            <a:r>
              <a:rPr lang="sl-SI" dirty="0" smtClean="0"/>
              <a:t>redišče ponudi strokovno podporo, strokovne konzultacije šolam (mreža šol)</a:t>
            </a:r>
          </a:p>
          <a:p>
            <a:r>
              <a:rPr lang="sl-SI" dirty="0" smtClean="0"/>
              <a:t>Šole in reg. središča organizirajo in izpeljejo delavnice</a:t>
            </a:r>
          </a:p>
          <a:p>
            <a:r>
              <a:rPr lang="sl-SI" dirty="0" smtClean="0"/>
              <a:t>Šole </a:t>
            </a:r>
            <a:r>
              <a:rPr lang="sl-SI" dirty="0"/>
              <a:t> v mreži </a:t>
            </a:r>
            <a:r>
              <a:rPr lang="sl-SI" dirty="0" smtClean="0"/>
              <a:t>predstavijo dosežke (za strokovne delavce) </a:t>
            </a:r>
          </a:p>
          <a:p>
            <a:r>
              <a:rPr lang="sl-SI" dirty="0" smtClean="0"/>
              <a:t>Reg. središča organizirajo delovna srečanja s šolami v mreži (2018/19)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692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4556"/>
            <a:ext cx="8229600" cy="1143000"/>
          </a:xfrm>
        </p:spPr>
        <p:txBody>
          <a:bodyPr/>
          <a:lstStyle/>
          <a:p>
            <a:r>
              <a:rPr lang="sl-SI" dirty="0" smtClean="0"/>
              <a:t>NALOGA ZRSŠ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sz="2400" dirty="0" smtClean="0"/>
              <a:t>Koordinira in usmerja delo med deležniki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Načrtuje, spremlja in evalvira (vprašalnik) aktivnosti akcije (SU PRO VM)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Daje povratno informacijo o aktivnostih. Poroča o aktivnostih. 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Pripravlja strokovna in delovna srečanja (2 na leto)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Se udeleži srečanj na šolah/regijskih središčih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Pripravi nagrade, organizira ekskurzijo, zaključni dogodek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Ponudi usposabljanje/izobraževanje za vodstvene in strokovne delavce šol (oktober, november 2018)</a:t>
            </a:r>
          </a:p>
          <a:p>
            <a:pPr marL="514350" indent="-514350">
              <a:buAutoNum type="arabicPeriod"/>
            </a:pPr>
            <a:r>
              <a:rPr lang="sl-SI" sz="2400" dirty="0" smtClean="0"/>
              <a:t>Skrbi za materialno podporo </a:t>
            </a:r>
          </a:p>
          <a:p>
            <a:pPr marL="514350" indent="-514350">
              <a:buAutoNum type="arabicPeriod"/>
            </a:pPr>
            <a:endParaRPr lang="sl-SI" dirty="0" smtClean="0"/>
          </a:p>
          <a:p>
            <a:pPr marL="514350" indent="-514350">
              <a:buAutoNum type="arabicPeriod"/>
            </a:pPr>
            <a:endParaRPr lang="sl-SI" dirty="0" smtClean="0"/>
          </a:p>
          <a:p>
            <a:pPr marL="514350" indent="-514350">
              <a:buAutoNum type="arabicPeriod"/>
            </a:pPr>
            <a:endParaRPr lang="sl-SI" dirty="0" smtClean="0"/>
          </a:p>
          <a:p>
            <a:pPr marL="514350" indent="-514350"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20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VLOGA STROKOVNIH KONZULENTOV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Pregled dokumenta Akcija Dijaki dijakom</a:t>
            </a:r>
          </a:p>
          <a:p>
            <a:r>
              <a:rPr lang="sl-SI" dirty="0" smtClean="0"/>
              <a:t>Pregled ponujenih delavnic</a:t>
            </a:r>
          </a:p>
          <a:p>
            <a:r>
              <a:rPr lang="sl-SI" dirty="0" smtClean="0"/>
              <a:t>Spremljanje akcije </a:t>
            </a:r>
          </a:p>
          <a:p>
            <a:r>
              <a:rPr lang="sl-SI" dirty="0" smtClean="0"/>
              <a:t>Sodelovanje na delovnih srečanjih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730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Usposabljanje učiteljev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Priporočeno za vse strokovne delavce</a:t>
            </a:r>
          </a:p>
          <a:p>
            <a:r>
              <a:rPr lang="sl-SI" dirty="0" smtClean="0"/>
              <a:t>Dodatna ponudba</a:t>
            </a:r>
          </a:p>
          <a:p>
            <a:r>
              <a:rPr lang="sl-SI" dirty="0" smtClean="0"/>
              <a:t>Tema: trajnostna/varna mobilnost</a:t>
            </a:r>
          </a:p>
          <a:p>
            <a:r>
              <a:rPr lang="sl-SI" dirty="0" smtClean="0"/>
              <a:t>8 ur, oktober, november 2018</a:t>
            </a:r>
          </a:p>
          <a:p>
            <a:pPr marL="0" indent="0">
              <a:buNone/>
            </a:pPr>
            <a:r>
              <a:rPr lang="sl-SI" dirty="0" smtClean="0"/>
              <a:t>(zdravje in prva pomoč, trajnostna mobilnost v VIZ)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370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959116" cy="886110"/>
          </a:xfrm>
        </p:spPr>
        <p:txBody>
          <a:bodyPr/>
          <a:lstStyle/>
          <a:p>
            <a:r>
              <a:rPr lang="sl-SI" sz="4000" b="1" dirty="0" smtClean="0"/>
              <a:t>VREDNOTENJE 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31540" y="1146758"/>
            <a:ext cx="8229600" cy="4730514"/>
          </a:xfrm>
        </p:spPr>
        <p:txBody>
          <a:bodyPr/>
          <a:lstStyle/>
          <a:p>
            <a:r>
              <a:rPr lang="sl-SI" sz="2400" b="1" dirty="0" smtClean="0"/>
              <a:t>Aktivnost dijakov: </a:t>
            </a:r>
            <a:r>
              <a:rPr lang="sl-SI" sz="2400" dirty="0" smtClean="0"/>
              <a:t>priznavanje OIV, popust pri opravljanju PP/CPP, brezplačne ure vožnje za vozniški izpit, praktične nagrade, ekskurzija ...</a:t>
            </a:r>
          </a:p>
          <a:p>
            <a:r>
              <a:rPr lang="sl-SI" sz="2400" b="1" dirty="0" smtClean="0"/>
              <a:t>Delo učitelja: </a:t>
            </a:r>
            <a:r>
              <a:rPr lang="sl-SI" sz="2400" dirty="0" smtClean="0">
                <a:ea typeface="Arial" panose="020B0604020202020204" pitchFamily="34" charset="0"/>
              </a:rPr>
              <a:t>prejme </a:t>
            </a:r>
            <a:r>
              <a:rPr lang="sl-SI" sz="2400" dirty="0">
                <a:ea typeface="Arial" panose="020B0604020202020204" pitchFamily="34" charset="0"/>
              </a:rPr>
              <a:t>potrdilo </a:t>
            </a:r>
            <a:r>
              <a:rPr lang="sl-SI" sz="2400" dirty="0" smtClean="0">
                <a:ea typeface="Arial" panose="020B0604020202020204" pitchFamily="34" charset="0"/>
              </a:rPr>
              <a:t>o sodelovanju po Pravilniku </a:t>
            </a:r>
            <a:r>
              <a:rPr lang="sl-SI" sz="2400" dirty="0">
                <a:ea typeface="Arial" panose="020B0604020202020204" pitchFamily="34" charset="0"/>
              </a:rPr>
              <a:t>o napredovanju zaposlenih v </a:t>
            </a:r>
            <a:r>
              <a:rPr lang="sl-SI" sz="2400" dirty="0" smtClean="0">
                <a:ea typeface="Arial" panose="020B0604020202020204" pitchFamily="34" charset="0"/>
              </a:rPr>
              <a:t>VIZ </a:t>
            </a:r>
            <a:r>
              <a:rPr lang="sl-SI" sz="2400" dirty="0">
                <a:ea typeface="Arial" panose="020B0604020202020204" pitchFamily="34" charset="0"/>
              </a:rPr>
              <a:t>v </a:t>
            </a:r>
            <a:r>
              <a:rPr lang="sl-SI" sz="2400" dirty="0" smtClean="0">
                <a:ea typeface="Arial" panose="020B0604020202020204" pitchFamily="34" charset="0"/>
              </a:rPr>
              <a:t>nazive, </a:t>
            </a:r>
            <a:r>
              <a:rPr lang="sl-SI" sz="2400" dirty="0">
                <a:ea typeface="Arial" panose="020B0604020202020204" pitchFamily="34" charset="0"/>
              </a:rPr>
              <a:t>ki ga izda Zavod RS za </a:t>
            </a:r>
            <a:r>
              <a:rPr lang="sl-SI" sz="2400" dirty="0" smtClean="0">
                <a:ea typeface="Arial" panose="020B0604020202020204" pitchFamily="34" charset="0"/>
              </a:rPr>
              <a:t>šolstvo.</a:t>
            </a:r>
            <a:endParaRPr lang="sl-SI" sz="24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l-SI" sz="2400" b="1" dirty="0" smtClean="0"/>
              <a:t>Delo na šoli, v klubu: </a:t>
            </a:r>
            <a:r>
              <a:rPr lang="sl-SI" sz="2400" dirty="0"/>
              <a:t>šola pri</a:t>
            </a:r>
            <a:r>
              <a:rPr lang="sl-SI" sz="2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dobi </a:t>
            </a:r>
            <a:r>
              <a:rPr lang="sl-SI" sz="24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naziv </a:t>
            </a:r>
            <a:r>
              <a:rPr lang="sl-SI" sz="2400" b="1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središče </a:t>
            </a:r>
            <a:r>
              <a:rPr lang="sl-SI" sz="2400" b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varne mobilnosti</a:t>
            </a:r>
            <a:r>
              <a:rPr lang="sl-SI" sz="2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sl-SI" sz="24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in prejme </a:t>
            </a:r>
            <a:r>
              <a:rPr lang="sl-SI" sz="24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potrdilo (</a:t>
            </a:r>
            <a:r>
              <a:rPr lang="sl-SI" sz="2400" dirty="0" smtClean="0"/>
              <a:t>izpelje 3 dogodke v okviru aktivnosti 6, vključi najmanj 50 dijakov v vseh treh letih, najmanj 10 dijakov opravi vse aktivnosti v klubu na šoli). Finančna podpora šolam. </a:t>
            </a:r>
            <a:endParaRPr lang="sl-SI" sz="24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260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>
                <a:solidFill>
                  <a:srgbClr val="000000"/>
                </a:solidFill>
                <a:ea typeface="Calibri" panose="020F0502020204030204" pitchFamily="34" charset="0"/>
              </a:rPr>
              <a:t>4</a:t>
            </a:r>
            <a:r>
              <a:rPr lang="sl-SI" sz="36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. PREDAVANJE 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000000"/>
                </a:solidFill>
                <a:ea typeface="Calibri" panose="020F0502020204030204" pitchFamily="34" charset="0"/>
              </a:rPr>
              <a:t>Uresničevanje </a:t>
            </a:r>
            <a:r>
              <a:rPr lang="sl-SI" dirty="0">
                <a:solidFill>
                  <a:srgbClr val="000000"/>
                </a:solidFill>
                <a:ea typeface="Calibri" panose="020F0502020204030204" pitchFamily="34" charset="0"/>
              </a:rPr>
              <a:t>varne mobilnosti skozi vizijo </a:t>
            </a:r>
            <a:r>
              <a:rPr lang="sl-SI" dirty="0" smtClean="0">
                <a:solidFill>
                  <a:srgbClr val="000000"/>
                </a:solidFill>
                <a:ea typeface="Calibri" panose="020F0502020204030204" pitchFamily="34" charset="0"/>
              </a:rPr>
              <a:t>nič pri dijakih v SŠ. 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0000"/>
                </a:solidFill>
                <a:ea typeface="Calibri" panose="020F0502020204030204" pitchFamily="34" charset="0"/>
              </a:rPr>
              <a:t>Robert </a:t>
            </a:r>
            <a:r>
              <a:rPr lang="sl-SI" dirty="0">
                <a:solidFill>
                  <a:srgbClr val="000000"/>
                </a:solidFill>
                <a:ea typeface="Calibri" panose="020F0502020204030204" pitchFamily="34" charset="0"/>
              </a:rPr>
              <a:t>Štaba, direktor Zavoda Varna pot. (11.00 – 12.30)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5232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ODMOR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12.30 – 13.00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Po odmoru se selimo v stekleno dvorano.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676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/>
              <a:t>5</a:t>
            </a:r>
            <a:r>
              <a:rPr lang="sl-SI" sz="3600" b="1" dirty="0" smtClean="0"/>
              <a:t>. TRŽNICA ZNANJA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2000" dirty="0" smtClean="0"/>
              <a:t>a) PREDSTAVITEV SODELUJOČIH PARTNERJEV</a:t>
            </a:r>
          </a:p>
          <a:p>
            <a:r>
              <a:rPr lang="sl-SI" sz="2000" dirty="0" smtClean="0"/>
              <a:t>AVP (mag. Vesna Marinko)</a:t>
            </a:r>
          </a:p>
          <a:p>
            <a:r>
              <a:rPr lang="sl-SI" sz="2000" dirty="0" smtClean="0"/>
              <a:t>Ministrstvo za infrastrukturo (Polona Demšar Mitrovič)</a:t>
            </a:r>
          </a:p>
          <a:p>
            <a:r>
              <a:rPr lang="sl-SI" sz="2000" dirty="0" err="1" smtClean="0"/>
              <a:t>NERVtech</a:t>
            </a:r>
            <a:r>
              <a:rPr lang="sl-SI" sz="2000" dirty="0" smtClean="0"/>
              <a:t> (Kristina Stojmenova)</a:t>
            </a:r>
          </a:p>
          <a:p>
            <a:r>
              <a:rPr lang="sl-SI" sz="2000" dirty="0" smtClean="0"/>
              <a:t>AMZS (Katarina Možina)</a:t>
            </a:r>
          </a:p>
          <a:p>
            <a:r>
              <a:rPr lang="sl-SI" sz="2000" dirty="0" smtClean="0"/>
              <a:t>Zavod Varna pot (Anja Žura)</a:t>
            </a:r>
          </a:p>
          <a:p>
            <a:r>
              <a:rPr lang="sl-SI" sz="2000" dirty="0" smtClean="0"/>
              <a:t>Zavod Vozim (Ajša, Alagić)</a:t>
            </a:r>
          </a:p>
          <a:p>
            <a:r>
              <a:rPr lang="sl-SI" sz="2000" dirty="0" smtClean="0"/>
              <a:t>Utrip (Matej Košir)</a:t>
            </a:r>
          </a:p>
          <a:p>
            <a:r>
              <a:rPr lang="sl-SI" sz="2000" dirty="0" smtClean="0"/>
              <a:t>RKS (Željko Malič)</a:t>
            </a:r>
          </a:p>
          <a:p>
            <a:pPr marL="0" indent="0">
              <a:buNone/>
            </a:pPr>
            <a:r>
              <a:rPr lang="sl-SI" sz="2000" dirty="0" smtClean="0"/>
              <a:t>b) </a:t>
            </a:r>
            <a:r>
              <a:rPr lang="sl-SI" sz="2000" b="1" dirty="0" smtClean="0"/>
              <a:t>UČNI SPREHOD NA TRŽNICI ZNANJA</a:t>
            </a:r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ČAS: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</a:rPr>
              <a:t>13.00 – 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</a:rPr>
              <a:t>13.30</a:t>
            </a:r>
            <a:endParaRPr lang="sl-SI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 smtClean="0"/>
          </a:p>
          <a:p>
            <a:endParaRPr lang="sl-SI" sz="2000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024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 smtClean="0"/>
              <a:t>6. PREDSTAVITEV PRIMEROV IZ PRAKSE </a:t>
            </a:r>
            <a:endParaRPr lang="sl-SI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SŠ, predstavitev aktivnosti z dijaki:</a:t>
            </a:r>
          </a:p>
          <a:p>
            <a:pPr marL="514350" indent="-514350">
              <a:buAutoNum type="arabicPeriod"/>
            </a:pPr>
            <a:r>
              <a:rPr lang="sl-SI" dirty="0" smtClean="0"/>
              <a:t>Gimnazija in Srednja šola Kočevje</a:t>
            </a:r>
          </a:p>
          <a:p>
            <a:pPr marL="514350" indent="-514350">
              <a:buAutoNum type="arabicPeriod"/>
            </a:pPr>
            <a:r>
              <a:rPr lang="sl-SI" dirty="0" smtClean="0"/>
              <a:t>Gimnazija Nova Gorica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3. Predstavitev delavnice UTRIP (Matej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Košir)</a:t>
            </a:r>
          </a:p>
        </p:txBody>
      </p:sp>
    </p:spTree>
    <p:extLst>
      <p:ext uri="{BB962C8B-B14F-4D97-AF65-F5344CB8AC3E}">
        <p14:creationId xmlns:p14="http://schemas.microsoft.com/office/powerpoint/2010/main" val="6268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KAM ŽELIMO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Od 3-letnega projekta/akcije h gibanju za mlade </a:t>
            </a:r>
          </a:p>
          <a:p>
            <a:r>
              <a:rPr lang="sl-SI" dirty="0" smtClean="0"/>
              <a:t>Od gibanja k „živeti to.... </a:t>
            </a:r>
          </a:p>
          <a:p>
            <a:r>
              <a:rPr lang="sl-SI" dirty="0" smtClean="0"/>
              <a:t>Delati</a:t>
            </a:r>
          </a:p>
          <a:p>
            <a:r>
              <a:rPr lang="sl-SI" dirty="0" smtClean="0"/>
              <a:t>Se povezovati</a:t>
            </a:r>
          </a:p>
          <a:p>
            <a:r>
              <a:rPr lang="sl-SI" dirty="0" smtClean="0"/>
              <a:t>Mrežiti</a:t>
            </a:r>
          </a:p>
          <a:p>
            <a:r>
              <a:rPr lang="sl-SI" dirty="0" smtClean="0"/>
              <a:t>Sodelovati.</a:t>
            </a:r>
          </a:p>
          <a:p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.......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616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PRIJAVLJENE SŠ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VKLJUČENIH:</a:t>
            </a:r>
            <a:endParaRPr lang="sl-SI" dirty="0"/>
          </a:p>
          <a:p>
            <a:r>
              <a:rPr lang="sl-SI" dirty="0" smtClean="0"/>
              <a:t>27 SŠ in DD (8 gimnazij, 1 dijaški dom....)</a:t>
            </a:r>
          </a:p>
          <a:p>
            <a:r>
              <a:rPr lang="sl-SI" dirty="0" smtClean="0"/>
              <a:t>28 ravnateljev SŠ in DD</a:t>
            </a:r>
          </a:p>
          <a:p>
            <a:r>
              <a:rPr lang="sl-SI" dirty="0" smtClean="0"/>
              <a:t>55 učiteljev/profesorjev V SŠ in DD</a:t>
            </a:r>
          </a:p>
          <a:p>
            <a:r>
              <a:rPr lang="sl-SI" dirty="0" smtClean="0"/>
              <a:t>258 dijakov 1. letnikov SŠ in DD</a:t>
            </a:r>
          </a:p>
          <a:p>
            <a:pPr marL="0" indent="0">
              <a:buNone/>
            </a:pPr>
            <a:r>
              <a:rPr lang="sl-SI" dirty="0" smtClean="0"/>
              <a:t>NOVA ŠOLA: 1 (Ekonomska šola Ljubljana)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226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ZAKLJUČEK SREČANJA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VPRAŠANJA</a:t>
            </a:r>
          </a:p>
          <a:p>
            <a:r>
              <a:rPr lang="sl-SI" dirty="0" smtClean="0"/>
              <a:t>DILEME</a:t>
            </a:r>
          </a:p>
          <a:p>
            <a:r>
              <a:rPr lang="sl-SI" dirty="0" smtClean="0"/>
              <a:t>MNENJA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997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NAMESTO ZAKLJUČKA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2000" dirty="0" smtClean="0"/>
              <a:t>KAM GREMO? Do leta 2025</a:t>
            </a:r>
          </a:p>
          <a:p>
            <a:pPr>
              <a:buFontTx/>
              <a:buChar char="-"/>
            </a:pPr>
            <a:r>
              <a:rPr lang="sl-SI" sz="2000" dirty="0" smtClean="0"/>
              <a:t>Avtomobili brez voznika (</a:t>
            </a:r>
            <a:r>
              <a:rPr lang="sl-SI" sz="2000" u="sng" dirty="0" smtClean="0"/>
              <a:t>prelomna točka</a:t>
            </a:r>
            <a:r>
              <a:rPr lang="sl-SI" sz="2000" dirty="0" smtClean="0"/>
              <a:t>: 10 % vseh avtomobilov na ameriških cestah bo vozilo brez voznika)</a:t>
            </a:r>
          </a:p>
          <a:p>
            <a:pPr>
              <a:buFontTx/>
              <a:buChar char="-"/>
            </a:pPr>
            <a:r>
              <a:rPr lang="sl-SI" sz="2000" dirty="0" smtClean="0"/>
              <a:t>Umetna inteligenca in sprejemanje odločitev (</a:t>
            </a:r>
            <a:r>
              <a:rPr lang="sl-SI" sz="2000" u="sng" dirty="0" smtClean="0"/>
              <a:t>prelomna točka: </a:t>
            </a:r>
            <a:r>
              <a:rPr lang="sl-SI" sz="2000" dirty="0" smtClean="0"/>
              <a:t>prva naprava z umetno inteligenco bo v upravnem odboru korporacije)</a:t>
            </a:r>
          </a:p>
          <a:p>
            <a:pPr>
              <a:buFontTx/>
              <a:buChar char="-"/>
            </a:pPr>
            <a:r>
              <a:rPr lang="sl-SI" sz="2000" dirty="0"/>
              <a:t>Umetna inteligenca in </a:t>
            </a:r>
            <a:r>
              <a:rPr lang="sl-SI" sz="2000" dirty="0" smtClean="0"/>
              <a:t>intelektualni poklici (</a:t>
            </a:r>
            <a:r>
              <a:rPr lang="sl-SI" sz="2000" u="sng" dirty="0"/>
              <a:t>prelomna točka</a:t>
            </a:r>
            <a:r>
              <a:rPr lang="sl-SI" sz="2000" dirty="0"/>
              <a:t>: </a:t>
            </a:r>
            <a:r>
              <a:rPr lang="sl-SI" sz="2000" dirty="0" smtClean="0"/>
              <a:t>30% korporativnih revizij bo upravljala UI)</a:t>
            </a:r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Knjiga</a:t>
            </a:r>
          </a:p>
          <a:p>
            <a:pPr marL="0" indent="0">
              <a:buNone/>
            </a:pPr>
            <a:r>
              <a:rPr lang="sl-SI" sz="2000" dirty="0" smtClean="0"/>
              <a:t>Klaus Schwab: Četrta industrijska revolucija</a:t>
            </a:r>
          </a:p>
          <a:p>
            <a:pPr marL="0" indent="0">
              <a:buNone/>
            </a:pPr>
            <a:r>
              <a:rPr lang="sl-SI" sz="2000" dirty="0">
                <a:hlinkClick r:id="rId2"/>
              </a:rPr>
              <a:t>http://</a:t>
            </a:r>
            <a:r>
              <a:rPr lang="sl-SI" sz="2000" dirty="0" smtClean="0">
                <a:hlinkClick r:id="rId2"/>
              </a:rPr>
              <a:t>assets.cdnma.com/8475/assets/Cetrta-industrijska-revolucija.pdf</a:t>
            </a:r>
            <a:endParaRPr lang="sl-SI" sz="2000" dirty="0" smtClean="0"/>
          </a:p>
          <a:p>
            <a:pPr marL="0" indent="0">
              <a:buNone/>
            </a:pPr>
            <a:endParaRPr lang="sl-SI" dirty="0"/>
          </a:p>
          <a:p>
            <a:pPr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68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 b="1" dirty="0" smtClean="0"/>
              <a:t>KONTAKTI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0887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Vodja projekta: mag. Marta Novak,</a:t>
            </a:r>
          </a:p>
          <a:p>
            <a:pPr marL="0" indent="0">
              <a:buNone/>
            </a:pPr>
            <a:r>
              <a:rPr lang="sl-SI" sz="2400" dirty="0" smtClean="0"/>
              <a:t> </a:t>
            </a:r>
            <a:r>
              <a:rPr lang="sl-SI" sz="2400" dirty="0" smtClean="0">
                <a:hlinkClick r:id="rId2"/>
              </a:rPr>
              <a:t>marta.novak@zrss.si</a:t>
            </a:r>
            <a:r>
              <a:rPr lang="sl-SI" sz="2400" dirty="0" smtClean="0"/>
              <a:t>, </a:t>
            </a:r>
          </a:p>
          <a:p>
            <a:pPr marL="0" indent="0">
              <a:buNone/>
            </a:pPr>
            <a:r>
              <a:rPr lang="sl-SI" sz="2400" dirty="0" smtClean="0"/>
              <a:t>041 717176</a:t>
            </a:r>
          </a:p>
          <a:p>
            <a:pPr>
              <a:buFontTx/>
              <a:buChar char="-"/>
            </a:pPr>
            <a:r>
              <a:rPr lang="sl-SI" sz="2400" dirty="0" smtClean="0"/>
              <a:t>Članica projekta Mojca Dolinar</a:t>
            </a:r>
          </a:p>
          <a:p>
            <a:pPr>
              <a:buFontTx/>
              <a:buChar char="-"/>
            </a:pPr>
            <a:r>
              <a:rPr lang="sl-SI" sz="2400" dirty="0" smtClean="0"/>
              <a:t>Član projekta dr. Anton Polšak</a:t>
            </a:r>
          </a:p>
          <a:p>
            <a:pPr>
              <a:buFontTx/>
              <a:buChar char="-"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Spletna učilnica (SIO)</a:t>
            </a:r>
          </a:p>
          <a:p>
            <a:pPr marL="0" indent="0">
              <a:buNone/>
            </a:pPr>
            <a:r>
              <a:rPr lang="sl-SI" sz="2400" dirty="0">
                <a:hlinkClick r:id="rId3"/>
              </a:rPr>
              <a:t>https://</a:t>
            </a:r>
            <a:r>
              <a:rPr lang="sl-SI" sz="2400" dirty="0" smtClean="0">
                <a:hlinkClick r:id="rId3"/>
              </a:rPr>
              <a:t>skupnost.sio.si/course/view.php?id=9469</a:t>
            </a:r>
            <a:endParaRPr lang="sl-SI" sz="2400" dirty="0" smtClean="0"/>
          </a:p>
          <a:p>
            <a:pPr marL="0" indent="0">
              <a:buNone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5121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 smtClean="0">
                <a:hlinkClick r:id="rId2" action="ppaction://hlinkfile"/>
              </a:rPr>
              <a:t>Seznam sodelujočih partnerjev</a:t>
            </a:r>
            <a:endParaRPr lang="sl-SI" sz="3600" b="1" dirty="0"/>
          </a:p>
        </p:txBody>
      </p:sp>
      <p:pic>
        <p:nvPicPr>
          <p:cNvPr id="1026" name="Slika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3" y="152636"/>
            <a:ext cx="8623553" cy="541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gram poteka: proces 5"/>
          <p:cNvSpPr/>
          <p:nvPr/>
        </p:nvSpPr>
        <p:spPr>
          <a:xfrm>
            <a:off x="611560" y="5685024"/>
            <a:ext cx="216024" cy="144016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1079612" y="5572366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Nova </a:t>
            </a:r>
            <a:r>
              <a:rPr lang="sl-SI" dirty="0" smtClean="0"/>
              <a:t>šola – Ekonomska šola Ljubljana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868" y="3248093"/>
            <a:ext cx="243861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2. PREDSTAVITEV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69280" y="124477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</a:rPr>
              <a:t>Predstavitev dela na SPSŠB. Dijaki in učitelji v projektu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sl-SI" sz="2000" dirty="0"/>
              <a:t> </a:t>
            </a:r>
            <a:r>
              <a:rPr lang="sl-SI" sz="2000" dirty="0" smtClean="0"/>
              <a:t>(film, predstavitev) </a:t>
            </a:r>
          </a:p>
          <a:p>
            <a:pPr marL="0" indent="0">
              <a:buNone/>
            </a:pPr>
            <a:endParaRPr lang="sl-SI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sz="1400" i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Dan dejavnosti na SPSŠB, obisk dijakov in profesorjev na ZRSŠ, Ljubljana, 28.9.2018</a:t>
            </a:r>
            <a:endParaRPr lang="sl-SI" sz="1400" i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36" y="2050808"/>
            <a:ext cx="3804344" cy="291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63688" y="152636"/>
            <a:ext cx="4762872" cy="850106"/>
          </a:xfrm>
        </p:spPr>
        <p:txBody>
          <a:bodyPr/>
          <a:lstStyle/>
          <a:p>
            <a:r>
              <a:rPr lang="sl-SI" sz="4000" b="1" dirty="0" smtClean="0"/>
              <a:t>O AKCIJI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sl-SI" dirty="0"/>
              <a:t>O</a:t>
            </a:r>
            <a:r>
              <a:rPr lang="sl-SI" dirty="0" smtClean="0"/>
              <a:t>zaveščanje dijakov o </a:t>
            </a:r>
            <a:r>
              <a:rPr lang="sl-SI" dirty="0"/>
              <a:t>pomenu varne </a:t>
            </a:r>
            <a:r>
              <a:rPr lang="sl-SI" dirty="0" smtClean="0"/>
              <a:t>mobilnosti,</a:t>
            </a:r>
          </a:p>
          <a:p>
            <a:r>
              <a:rPr lang="sl-SI" dirty="0"/>
              <a:t>n</a:t>
            </a:r>
            <a:r>
              <a:rPr lang="sl-SI" dirty="0" smtClean="0"/>
              <a:t>a šoli bo deloval klub </a:t>
            </a:r>
            <a:r>
              <a:rPr lang="sl-SI" b="1" dirty="0" smtClean="0"/>
              <a:t>Dijaki za varno mobilnost</a:t>
            </a:r>
            <a:r>
              <a:rPr lang="sl-SI" dirty="0"/>
              <a:t> </a:t>
            </a:r>
            <a:r>
              <a:rPr lang="sl-SI" dirty="0" smtClean="0"/>
              <a:t>kot neformalna oblika,</a:t>
            </a:r>
          </a:p>
          <a:p>
            <a:r>
              <a:rPr lang="sl-SI" dirty="0" smtClean="0"/>
              <a:t> dijaki bodo </a:t>
            </a:r>
            <a:r>
              <a:rPr lang="sl-SI" b="1" dirty="0" smtClean="0"/>
              <a:t>opravljali </a:t>
            </a:r>
            <a:r>
              <a:rPr lang="sl-SI" b="1" dirty="0"/>
              <a:t>različne preventivne </a:t>
            </a:r>
            <a:r>
              <a:rPr lang="sl-SI" b="1" dirty="0" smtClean="0"/>
              <a:t>aktivnosti,</a:t>
            </a:r>
            <a:r>
              <a:rPr lang="sl-SI" dirty="0" smtClean="0"/>
              <a:t> </a:t>
            </a:r>
            <a:r>
              <a:rPr lang="sl-SI" b="1" dirty="0"/>
              <a:t>predstavljali bodo svoje </a:t>
            </a:r>
            <a:r>
              <a:rPr lang="sl-SI" b="1" dirty="0" smtClean="0"/>
              <a:t>dosežke</a:t>
            </a:r>
            <a:r>
              <a:rPr lang="sl-SI" dirty="0" smtClean="0"/>
              <a:t> </a:t>
            </a:r>
            <a:r>
              <a:rPr lang="sl-SI" dirty="0"/>
              <a:t>in </a:t>
            </a:r>
            <a:endParaRPr lang="sl-SI" dirty="0" smtClean="0"/>
          </a:p>
          <a:p>
            <a:r>
              <a:rPr lang="sl-SI" dirty="0" smtClean="0"/>
              <a:t>se </a:t>
            </a:r>
            <a:r>
              <a:rPr lang="sl-SI" dirty="0"/>
              <a:t>medsebojno </a:t>
            </a:r>
            <a:r>
              <a:rPr lang="sl-SI" b="1" dirty="0" smtClean="0"/>
              <a:t>povezovali, mrežili, širili ideje.</a:t>
            </a:r>
            <a:r>
              <a:rPr lang="sl-SI" dirty="0" smtClean="0"/>
              <a:t>  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96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63688" y="-207404"/>
            <a:ext cx="5014900" cy="926976"/>
          </a:xfrm>
        </p:spPr>
        <p:txBody>
          <a:bodyPr/>
          <a:lstStyle/>
          <a:p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4000" b="1" dirty="0" smtClean="0"/>
              <a:t>CILJI AKCIJE </a:t>
            </a:r>
            <a:r>
              <a:rPr lang="sl-SI" sz="4000" dirty="0"/>
              <a:t/>
            </a:r>
            <a:br>
              <a:rPr lang="sl-SI" sz="4000" dirty="0"/>
            </a:b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/>
          <a:lstStyle/>
          <a:p>
            <a:pPr lvl="0"/>
            <a:r>
              <a:rPr lang="sl-SI" sz="2000" dirty="0"/>
              <a:t>D</a:t>
            </a:r>
            <a:r>
              <a:rPr lang="sl-SI" sz="2000" dirty="0" smtClean="0"/>
              <a:t>ijake </a:t>
            </a:r>
            <a:r>
              <a:rPr lang="sl-SI" sz="2000" dirty="0"/>
              <a:t>ozavestiti o pomenu varnosti in ustreznem ravnanju v cestnem prometu; </a:t>
            </a:r>
          </a:p>
          <a:p>
            <a:pPr lvl="0"/>
            <a:r>
              <a:rPr lang="sl-SI" sz="2000" dirty="0"/>
              <a:t>pri dijakih krepiti  veščine za kulturo vedenja v cestnem prometu ter zdrav način življenja;</a:t>
            </a:r>
          </a:p>
          <a:p>
            <a:pPr lvl="0"/>
            <a:r>
              <a:rPr lang="sl-SI" sz="2000" dirty="0"/>
              <a:t>dijake spodbujati  k razvoju pozitivnega odnosa do okolja; </a:t>
            </a:r>
          </a:p>
          <a:p>
            <a:pPr lvl="0"/>
            <a:r>
              <a:rPr lang="sl-SI" sz="2000" dirty="0"/>
              <a:t>dijake, strokovne delavce na šoli in starše informirati o načrtovanih aktivnostih v okviru akcije;</a:t>
            </a:r>
          </a:p>
          <a:p>
            <a:pPr lvl="0"/>
            <a:r>
              <a:rPr lang="sl-SI" sz="2000" dirty="0"/>
              <a:t>strokovne delavce srednjih šol usposobiti za strokovno podporo dijakom pri opravljanju aktivnosti za varno mobilnost;</a:t>
            </a:r>
          </a:p>
          <a:p>
            <a:pPr lvl="0"/>
            <a:r>
              <a:rPr lang="sl-SI" sz="2000" dirty="0"/>
              <a:t>promovirati varno mobilnost v neposrednem in širšem okolju;</a:t>
            </a:r>
          </a:p>
          <a:p>
            <a:pPr lvl="0"/>
            <a:r>
              <a:rPr lang="sl-SI" sz="2000" dirty="0"/>
              <a:t>povezovati različne </a:t>
            </a:r>
            <a:r>
              <a:rPr lang="sl-SI" sz="2000" dirty="0" smtClean="0"/>
              <a:t>partnerje </a:t>
            </a:r>
            <a:r>
              <a:rPr lang="sl-SI" sz="2000" dirty="0"/>
              <a:t>z namenom vsesplošnega ozaveščanja o varni mobilnosti.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692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3492</TotalTime>
  <Words>2954</Words>
  <Application>Microsoft Office PowerPoint</Application>
  <PresentationFormat>Diaprojekcija na zaslonu (4:3)</PresentationFormat>
  <Paragraphs>454</Paragraphs>
  <Slides>52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52</vt:i4>
      </vt:variant>
    </vt:vector>
  </HeadingPairs>
  <TitlesOfParts>
    <vt:vector size="56" baseType="lpstr">
      <vt:lpstr>Arial</vt:lpstr>
      <vt:lpstr>Calibri</vt:lpstr>
      <vt:lpstr>Wingdings</vt:lpstr>
      <vt:lpstr>Default Design</vt:lpstr>
      <vt:lpstr>PROJEKT TRAJNOSTNA MOBILNOST DIJAKOV Akcija: Dijaki dijakom za varno mobilnost v srednjih šolah 3. delovno srečanje </vt:lpstr>
      <vt:lpstr>1. UVOD</vt:lpstr>
      <vt:lpstr>PROGRAM 3. DELOVNEGA SREČANJA</vt:lpstr>
      <vt:lpstr>TRETJE DELOVNO SREČANJE</vt:lpstr>
      <vt:lpstr>PRIJAVLJENE SŠ</vt:lpstr>
      <vt:lpstr>Seznam sodelujočih partnerjev</vt:lpstr>
      <vt:lpstr>2. PREDSTAVITEV</vt:lpstr>
      <vt:lpstr>O AKCIJI</vt:lpstr>
      <vt:lpstr> CILJI AKCIJE  </vt:lpstr>
      <vt:lpstr>3. A ANALIZA OPRAVLJENEGA DELA ZA ŠOLSKO LETO 2017/18</vt:lpstr>
      <vt:lpstr>3. B NAČRT DELA V PROJEKTU V ŠOLSKEM LETU 2018/19</vt:lpstr>
      <vt:lpstr>AKTIVNOSTI (iz dokumenta) </vt:lpstr>
      <vt:lpstr>AKTIVNOST 4 RAZISKOVALNE/PROJEKTNE NALOGE</vt:lpstr>
      <vt:lpstr>AKTIVNOST 4 Teme raziskovalnih in projektnih nalog s področja razvijanje trajnostne mobilnosti</vt:lpstr>
      <vt:lpstr>A 4 Raziskovalne naloge</vt:lpstr>
      <vt:lpstr>Aktivnost 5: </vt:lpstr>
      <vt:lpstr>DINAMIKA DELA I</vt:lpstr>
      <vt:lpstr>POVEZAVA Z DRUGIMI PROJEKTI  (v gimnazijah)</vt:lpstr>
      <vt:lpstr>PowerPointova predstavitev</vt:lpstr>
      <vt:lpstr>PowerPointova predstavitev</vt:lpstr>
      <vt:lpstr>PowerPointova predstavitev</vt:lpstr>
      <vt:lpstr>PowerPointova predstavitev</vt:lpstr>
      <vt:lpstr>PREDSTAVITEV SPLETNEGA DELA 2018/19</vt:lpstr>
      <vt:lpstr>SPLETNA UČILNICA</vt:lpstr>
      <vt:lpstr>PowerPointova predstavitev</vt:lpstr>
      <vt:lpstr>SPLETNA UČILNICA VARNA MOBILNOST</vt:lpstr>
      <vt:lpstr>Kako bomo lažje delali v skupnih dokumentih?</vt:lpstr>
      <vt:lpstr>Kako k poročilu v SU dodamo: - datoteke,  - fotografije in  - URL povezave</vt:lpstr>
      <vt:lpstr>PowerPointova predstavitev</vt:lpstr>
      <vt:lpstr>PowerPointova predstavitev</vt:lpstr>
      <vt:lpstr>Kako naložim videoposnetek na Arnes video portal </vt:lpstr>
      <vt:lpstr>Snovanje e-listovnika (e-portfolia) v 1. letu sodelovanja dijaka</vt:lpstr>
      <vt:lpstr>Snovanje e-listovnika (e-portfolia) v 2, 3. letu sodelovanja dijaka</vt:lpstr>
      <vt:lpstr>Predlagamo tri primere; dijaki lahko izberejo druge po dogovoru z učiteljem</vt:lpstr>
      <vt:lpstr>Twitter račun @varnamobilnost</vt:lpstr>
      <vt:lpstr>VREDNOTENJE DIJAKOV</vt:lpstr>
      <vt:lpstr>DINAMIKA DELA II</vt:lpstr>
      <vt:lpstr>DINAMIKA DELA III</vt:lpstr>
      <vt:lpstr>PowerPointova predstavitev</vt:lpstr>
      <vt:lpstr>A 6, ŠOLE IN REG. SREDIŠČ</vt:lpstr>
      <vt:lpstr>NALOGA ZRSŠ</vt:lpstr>
      <vt:lpstr>VLOGA STROKOVNIH KONZULENTOV</vt:lpstr>
      <vt:lpstr>Usposabljanje učiteljev</vt:lpstr>
      <vt:lpstr>VREDNOTENJE </vt:lpstr>
      <vt:lpstr>4. PREDAVANJE </vt:lpstr>
      <vt:lpstr>ODMOR</vt:lpstr>
      <vt:lpstr>5. TRŽNICA ZNANJA</vt:lpstr>
      <vt:lpstr>6. PREDSTAVITEV PRIMEROV IZ PRAKSE </vt:lpstr>
      <vt:lpstr>KAM ŽELIMO</vt:lpstr>
      <vt:lpstr>ZAKLJUČEK SREČANJA</vt:lpstr>
      <vt:lpstr>NAMESTO ZAKLJUČKA</vt:lpstr>
      <vt:lpstr>KONTAKTI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TEORETIČNI DEL KOLESARSKEGA IZPITA (20 ur)</dc:title>
  <dc:creator>Joze Strmec</dc:creator>
  <cp:lastModifiedBy>Marta Novak</cp:lastModifiedBy>
  <cp:revision>280</cp:revision>
  <cp:lastPrinted>2018-10-08T12:02:05Z</cp:lastPrinted>
  <dcterms:created xsi:type="dcterms:W3CDTF">2005-07-03T15:02:30Z</dcterms:created>
  <dcterms:modified xsi:type="dcterms:W3CDTF">2018-12-06T11:58:04Z</dcterms:modified>
</cp:coreProperties>
</file>