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64" r:id="rId2"/>
    <p:sldId id="311" r:id="rId3"/>
    <p:sldId id="368" r:id="rId4"/>
    <p:sldId id="358" r:id="rId5"/>
    <p:sldId id="369" r:id="rId6"/>
    <p:sldId id="357" r:id="rId7"/>
    <p:sldId id="366" r:id="rId8"/>
    <p:sldId id="360" r:id="rId9"/>
    <p:sldId id="361" r:id="rId10"/>
    <p:sldId id="362" r:id="rId11"/>
    <p:sldId id="363" r:id="rId12"/>
    <p:sldId id="364" r:id="rId13"/>
    <p:sldId id="353" r:id="rId14"/>
    <p:sldId id="354" r:id="rId15"/>
    <p:sldId id="375" r:id="rId16"/>
    <p:sldId id="370" r:id="rId17"/>
    <p:sldId id="377" r:id="rId18"/>
    <p:sldId id="376" r:id="rId19"/>
    <p:sldId id="371" r:id="rId20"/>
    <p:sldId id="372" r:id="rId21"/>
    <p:sldId id="373" r:id="rId22"/>
    <p:sldId id="374" r:id="rId23"/>
    <p:sldId id="355" r:id="rId24"/>
    <p:sldId id="309" r:id="rId25"/>
    <p:sldId id="337" r:id="rId26"/>
    <p:sldId id="338" r:id="rId27"/>
    <p:sldId id="320" r:id="rId28"/>
    <p:sldId id="324" r:id="rId29"/>
    <p:sldId id="305" r:id="rId30"/>
    <p:sldId id="340" r:id="rId31"/>
    <p:sldId id="330" r:id="rId32"/>
    <p:sldId id="341" r:id="rId33"/>
    <p:sldId id="326" r:id="rId34"/>
  </p:sldIdLst>
  <p:sldSz cx="9144000" cy="6858000" type="screen4x3"/>
  <p:notesSz cx="6797675" cy="9928225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4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cid:image002.png@01D362AC.D6D3382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ljzotks2/gzm/" TargetMode="External"/><Relationship Id="rId2" Type="http://schemas.openxmlformats.org/officeDocument/2006/relationships/hyperlink" Target="http://www2.arnes.si/~ljzotks2/gzm/dokumenti/napotki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../Delavnice%20partnerjev/SEZNAM%20DELAVNIC%20PARTNERJEV,%20reg.%20sredi&#353;&#269;%20v%20akciji.do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a.novak@zrss.s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ON%20ZRS&#352;/Operativni%20na&#269;rt%20Dijaki%20dijakom%20za%20varno_mobilnost%20ZRS&#352;%20Marta%20Novak.docx%202.docx" TargetMode="External"/><Relationship Id="rId2" Type="http://schemas.openxmlformats.org/officeDocument/2006/relationships/hyperlink" Target="https://docs.google.com/forms/d/1t-YVwne8Imz9SbWo4VMXU75qR4tUkbzoOcJAHZwPtgg/edit#response=ACYDBNiPdTPp3c_nECIEMASIR_z-ykmRWv5dMrlmmwFxL_kDczT0XM-3c4m-2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s/d/14Cwmo3oXh2vM98_JQF-NQN01UWl1SWd29dDr05OYzEw/edit#gid=1531956471" TargetMode="External"/><Relationship Id="rId4" Type="http://schemas.openxmlformats.org/officeDocument/2006/relationships/hyperlink" Target="https://docs.google.com/spreadsheets/d/180qzVXfHzoOumu4Xo_m8gT5lMqA1UHnEuR6XnMdyoO8/edit#gid=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4761148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sz="1600" dirty="0" smtClean="0"/>
              <a:t>Mag. Marta Novak, dr. Anton Polšak, Mojca Dolinar, </a:t>
            </a:r>
          </a:p>
          <a:p>
            <a:pPr eaLnBrk="1" hangingPunct="1"/>
            <a:r>
              <a:rPr lang="sl-SI" altLang="sl-SI" sz="1600" dirty="0" smtClean="0"/>
              <a:t>Zavod </a:t>
            </a:r>
            <a:r>
              <a:rPr lang="sl-SI" altLang="sl-SI" sz="1600" dirty="0"/>
              <a:t>RS za šolstvo</a:t>
            </a:r>
          </a:p>
          <a:p>
            <a:pPr eaLnBrk="1" hangingPunct="1"/>
            <a:r>
              <a:rPr lang="sl-SI" altLang="sl-SI" sz="1600" smtClean="0"/>
              <a:t>Vransko</a:t>
            </a:r>
            <a:r>
              <a:rPr lang="sl-SI" altLang="sl-SI" sz="1600" dirty="0" smtClean="0"/>
              <a:t>, 9.4.2018</a:t>
            </a:r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933370"/>
            <a:ext cx="1381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92202"/>
            <a:ext cx="1188132" cy="1527599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60191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sl-SI" sz="3200" b="1" dirty="0" smtClean="0"/>
              <a:t>PROJEKT</a:t>
            </a:r>
            <a:br>
              <a:rPr lang="pl-PL" altLang="sl-SI" sz="3200" b="1" dirty="0" smtClean="0"/>
            </a:br>
            <a:r>
              <a:rPr lang="pl-PL" altLang="sl-SI" sz="3200" b="1" dirty="0" smtClean="0"/>
              <a:t>TRAJNOSTNA MOBILNOST DIJAKOV</a:t>
            </a:r>
            <a:br>
              <a:rPr lang="pl-PL" altLang="sl-SI" sz="3200" b="1" dirty="0" smtClean="0"/>
            </a:br>
            <a:r>
              <a:rPr lang="pl-PL" altLang="sl-SI" sz="2800" b="1" dirty="0" smtClean="0"/>
              <a:t>Akcija: Dijaki dijakom za varno mobilnost v srednjih šolah</a:t>
            </a:r>
            <a:br>
              <a:rPr lang="pl-PL" altLang="sl-SI" sz="2800" b="1" dirty="0" smtClean="0"/>
            </a:br>
            <a:r>
              <a:rPr lang="pl-PL" altLang="sl-SI" sz="2800" b="1" dirty="0" smtClean="0"/>
              <a:t>2. delovno srečanje </a:t>
            </a:r>
            <a:endParaRPr lang="sl-SI" altLang="sl-SI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VREDNOTENJE DIJAKOV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Prvo in drugo leto akcije:</a:t>
            </a:r>
          </a:p>
          <a:p>
            <a:pPr>
              <a:buFontTx/>
              <a:buChar char="-"/>
            </a:pPr>
            <a:r>
              <a:rPr lang="sl-SI" sz="2400" dirty="0" smtClean="0"/>
              <a:t>A1, A2 (obvezne izbirne vsebine)</a:t>
            </a:r>
          </a:p>
          <a:p>
            <a:pPr>
              <a:buFontTx/>
              <a:buChar char="-"/>
            </a:pPr>
            <a:r>
              <a:rPr lang="sl-SI" sz="2400" dirty="0"/>
              <a:t>A1, </a:t>
            </a:r>
            <a:r>
              <a:rPr lang="sl-SI" sz="2400" dirty="0" smtClean="0"/>
              <a:t>A2, A3, A4 (10% popusta pri opravljanju CPP/PP)</a:t>
            </a:r>
          </a:p>
          <a:p>
            <a:pPr>
              <a:buFontTx/>
              <a:buChar char="-"/>
            </a:pPr>
            <a:r>
              <a:rPr lang="sl-SI" sz="2400" dirty="0"/>
              <a:t>A1, A2, A3, </a:t>
            </a:r>
            <a:r>
              <a:rPr lang="sl-SI" sz="2400" dirty="0" smtClean="0"/>
              <a:t>A4, A5, A6 – vseh 6 aktivnosti (5 ur brezplačne vožnje pri opravljanju vozniškega izpita B kategorije)</a:t>
            </a:r>
          </a:p>
          <a:p>
            <a:pPr marL="0" indent="0">
              <a:buNone/>
            </a:pPr>
            <a:r>
              <a:rPr lang="sl-SI" sz="2400" b="1" dirty="0" smtClean="0"/>
              <a:t>Tretje leto akcije: </a:t>
            </a:r>
          </a:p>
          <a:p>
            <a:pPr>
              <a:buFontTx/>
              <a:buChar char="-"/>
            </a:pPr>
            <a:r>
              <a:rPr lang="sl-SI" sz="2400" dirty="0" smtClean="0"/>
              <a:t>A1</a:t>
            </a:r>
            <a:r>
              <a:rPr lang="sl-SI" sz="2400" dirty="0"/>
              <a:t>, </a:t>
            </a:r>
            <a:r>
              <a:rPr lang="sl-SI" sz="2400" dirty="0" smtClean="0"/>
              <a:t>A2 (</a:t>
            </a:r>
            <a:r>
              <a:rPr lang="sl-SI" sz="2400" dirty="0"/>
              <a:t>obvezne izbirne vsebine</a:t>
            </a:r>
            <a:r>
              <a:rPr lang="sl-SI" sz="2400" dirty="0" smtClean="0"/>
              <a:t>)</a:t>
            </a:r>
          </a:p>
          <a:p>
            <a:pPr>
              <a:buFontTx/>
              <a:buChar char="-"/>
            </a:pPr>
            <a:r>
              <a:rPr lang="sl-SI" sz="2400" dirty="0"/>
              <a:t>A1, A2, </a:t>
            </a:r>
            <a:r>
              <a:rPr lang="sl-SI" sz="2400" dirty="0" smtClean="0"/>
              <a:t>A4, A5 </a:t>
            </a:r>
            <a:r>
              <a:rPr lang="sl-SI" sz="2400" dirty="0"/>
              <a:t>(10% popusta pri opravljanju </a:t>
            </a:r>
            <a:r>
              <a:rPr lang="sl-SI" sz="2400" dirty="0" smtClean="0"/>
              <a:t>CPP/PP)</a:t>
            </a:r>
          </a:p>
          <a:p>
            <a:pPr>
              <a:buFontTx/>
              <a:buChar char="-"/>
            </a:pPr>
            <a:r>
              <a:rPr lang="sl-SI" sz="2400" dirty="0" smtClean="0"/>
              <a:t>3 delavnice iz A1 in A2 (ekskurzija), maj 2020. </a:t>
            </a:r>
            <a:endParaRPr lang="sl-SI" sz="2400" dirty="0"/>
          </a:p>
          <a:p>
            <a:pPr>
              <a:buFontTx/>
              <a:buChar char="-"/>
            </a:pPr>
            <a:endParaRPr lang="sl-SI" sz="2400" dirty="0" smtClean="0"/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2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031" y="-135396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031" y="8007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šole: </a:t>
            </a:r>
            <a:r>
              <a:rPr lang="sl-SI" sz="2000" b="1" dirty="0" smtClean="0"/>
              <a:t>za učitelja/e</a:t>
            </a:r>
            <a:endParaRPr lang="sl-SI" sz="2000" b="1" dirty="0"/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1. Pripravi/jo Operativni načrt aktivnosti šole v akciji za leto 2017/18 in ga obesi v SU PRO VM (rok: 10.2.2018).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2. Sodeluje/jo v spletni učilnici PRO VM.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3. Pripravi/jo seznam dijakov v klubu na šoli.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Izpeljejo mesečna srečanja z dijaki v klubu na šoli (4 x)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Koordinira/jo in organizirajo delavnice na šoli (A1).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5. Spremlja/jo, spodbuja/jo dijake pri vodenju e-listovnika (A2).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Spremlja/jo, spodbuja/jo dijake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pri pridobivanju novih članov v klub na šoli (A3).</a:t>
            </a:r>
            <a:r>
              <a:rPr lang="sl-SI" sz="2000" dirty="0"/>
              <a:t> Naslov: </a:t>
            </a:r>
            <a:r>
              <a:rPr lang="sl-SI" sz="2000" b="1" dirty="0"/>
              <a:t>Spodbujamo varno mobilnost. Pridružite se nam.</a:t>
            </a:r>
            <a:endParaRPr lang="sl-SI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7. Pomaga/jo dijaku pri izbiri teme P/R naloge, usmerja dela (A 4).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8. Dijakom pomaga/jo pri pripravi skupinskega izdelka v klubu na šoli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za natečaj (A5)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9. Organizira/jo dejavnosti na šoli, kjer predstavijo dijaki rezultate A4,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A5 in drugo (A6)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650" y="5707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III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35627" y="9447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</a:t>
            </a:r>
            <a:r>
              <a:rPr lang="sl-SI" sz="2000" b="1" dirty="0" smtClean="0"/>
              <a:t>šole: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 smtClean="0"/>
              <a:t>zbiranje </a:t>
            </a:r>
            <a:r>
              <a:rPr lang="sl-SI" sz="2000" dirty="0"/>
              <a:t>prijav (november, </a:t>
            </a:r>
            <a:r>
              <a:rPr lang="sl-SI" sz="2000" dirty="0" smtClean="0"/>
              <a:t>december 2017, januar 2018), </a:t>
            </a:r>
            <a:endParaRPr lang="sl-SI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predstavitev akcije na šolah dijakom in </a:t>
            </a:r>
            <a:r>
              <a:rPr lang="sl-SI" sz="2000" dirty="0" smtClean="0"/>
              <a:t>drugim,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</a:t>
            </a:r>
            <a:r>
              <a:rPr lang="sl-SI" sz="2000" dirty="0" smtClean="0"/>
              <a:t>redstavitev projekta/akcije Dijaki dijakom na spletni strani šole.</a:t>
            </a:r>
            <a:endParaRPr lang="sl-SI" sz="2000" dirty="0"/>
          </a:p>
          <a:p>
            <a:pPr marL="0" indent="0">
              <a:buNone/>
            </a:pPr>
            <a:r>
              <a:rPr lang="sl-SI" sz="2000" b="1" dirty="0" smtClean="0"/>
              <a:t>NAČRTOVANJE AKTIVNOSTI: </a:t>
            </a:r>
          </a:p>
          <a:p>
            <a:pPr marL="0" indent="0">
              <a:buNone/>
            </a:pPr>
            <a:r>
              <a:rPr lang="sl-SI" sz="2000" b="1" dirty="0" smtClean="0"/>
              <a:t>1. Šola organizira in izpelje mesečna srečanja z dijaki v klubu na šoli (</a:t>
            </a:r>
            <a:r>
              <a:rPr lang="sl-SI" sz="2000" dirty="0" smtClean="0"/>
              <a:t>pregled aktivnosti, ključna vprašanja, načrtovanje dela)</a:t>
            </a: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2</a:t>
            </a:r>
            <a:r>
              <a:rPr lang="sl-SI" sz="2000" dirty="0" smtClean="0"/>
              <a:t>. V klubu na šoli šola </a:t>
            </a:r>
            <a:r>
              <a:rPr lang="sl-SI" sz="2000" b="1" dirty="0" smtClean="0"/>
              <a:t>načrtuje in organizira aktivnost 6 (</a:t>
            </a:r>
            <a:r>
              <a:rPr lang="sl-SI" sz="2000" dirty="0" smtClean="0"/>
              <a:t>dan dejavnosti/dneve dejavnosti/okroglo mizo/razstavo/debatni klub, predstavitev)</a:t>
            </a:r>
            <a:r>
              <a:rPr lang="sl-SI" sz="2000" b="1" dirty="0" smtClean="0"/>
              <a:t> na temo Trajnostna/varna mobilnost dijakov </a:t>
            </a:r>
            <a:r>
              <a:rPr lang="sl-SI" sz="2000" dirty="0" smtClean="0"/>
              <a:t>za populacijo dijakov (1. letnikov v 1 letu). Dijaki v klubu sodelujejo, predstavijo rezultate dela v klubu na šoli (A6)</a:t>
            </a:r>
          </a:p>
          <a:p>
            <a:pPr marL="0" indent="0">
              <a:buNone/>
            </a:pPr>
            <a:r>
              <a:rPr lang="sl-SI" sz="2000" b="1" dirty="0" smtClean="0"/>
              <a:t>ALI</a:t>
            </a:r>
          </a:p>
          <a:p>
            <a:pPr marL="0" indent="0">
              <a:buNone/>
            </a:pPr>
            <a:r>
              <a:rPr lang="sl-SI" sz="2000" dirty="0" smtClean="0"/>
              <a:t>2. Šola se poveže s šolo reg. središča in organizira delavnice za dijake (A6).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35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PREDSTAVITEV OPRAVLJENIH AKTIVNOSTI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SŠ, predstavitev aktivnosti z dijaki:</a:t>
            </a:r>
          </a:p>
          <a:p>
            <a:pPr marL="514350" indent="-514350">
              <a:buAutoNum type="alphaLcParenR"/>
            </a:pPr>
            <a:r>
              <a:rPr lang="sl-SI" dirty="0" smtClean="0"/>
              <a:t>Srednja poklicna in srednja šola Bežigrad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(Ajda Kamenik)</a:t>
            </a:r>
          </a:p>
          <a:p>
            <a:pPr marL="0" indent="0">
              <a:buNone/>
            </a:pPr>
            <a:r>
              <a:rPr lang="sl-SI" dirty="0" smtClean="0"/>
              <a:t>b) Kmetijska šola Grm in biotehniška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gimnazija Novo mesto (Nina Jarc)</a:t>
            </a:r>
          </a:p>
          <a:p>
            <a:pPr marL="0" indent="0">
              <a:buNone/>
            </a:pPr>
            <a:r>
              <a:rPr lang="sl-SI" dirty="0" smtClean="0"/>
              <a:t>c) Šolski center, SŠ Ravne na Koroškem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(Sonja Mravljak)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268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REFLEKSIJA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a) PARTNERJEV</a:t>
            </a:r>
            <a:endParaRPr lang="sl-SI" dirty="0"/>
          </a:p>
          <a:p>
            <a:r>
              <a:rPr lang="sl-SI" dirty="0" err="1" smtClean="0"/>
              <a:t>NERVteh</a:t>
            </a:r>
            <a:r>
              <a:rPr lang="sl-SI" dirty="0" smtClean="0"/>
              <a:t> (Kristina Stojmenova)</a:t>
            </a:r>
          </a:p>
          <a:p>
            <a:r>
              <a:rPr lang="sl-SI" dirty="0" smtClean="0"/>
              <a:t>AMZS (Katarina Možina)</a:t>
            </a:r>
          </a:p>
          <a:p>
            <a:r>
              <a:rPr lang="sl-SI" dirty="0" smtClean="0"/>
              <a:t>Zavod Varna pot (Anja Žura)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B) ZAVODA RS ZA ŠOLSTVO (mag. Marta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Novak)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24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442" y="728700"/>
            <a:ext cx="8229600" cy="1143000"/>
          </a:xfrm>
        </p:spPr>
        <p:txBody>
          <a:bodyPr/>
          <a:lstStyle/>
          <a:p>
            <a:r>
              <a:rPr lang="sl-SI" dirty="0"/>
              <a:t>Mladi in varna </a:t>
            </a:r>
            <a:r>
              <a:rPr lang="sl-SI" dirty="0" smtClean="0"/>
              <a:t>mobilnost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2442" y="20248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Manuel </a:t>
            </a:r>
            <a:r>
              <a:rPr lang="sl-SI" dirty="0"/>
              <a:t>Pungartnik, inštruktor varne vožnje na </a:t>
            </a:r>
            <a:r>
              <a:rPr lang="sl-SI" dirty="0" smtClean="0"/>
              <a:t>Vranskem  </a:t>
            </a:r>
          </a:p>
          <a:p>
            <a:pPr marL="0" indent="0">
              <a:buNone/>
            </a:pPr>
            <a:r>
              <a:rPr lang="sl-SI" dirty="0" smtClean="0"/>
              <a:t>10.00 </a:t>
            </a:r>
            <a:r>
              <a:rPr lang="sl-SI" dirty="0"/>
              <a:t>– </a:t>
            </a:r>
            <a:r>
              <a:rPr lang="sl-SI" dirty="0" smtClean="0"/>
              <a:t>12.00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360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NAČRT AKTIVNOSTI V PROJEKTU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skladu z dokumentom....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AKTIVNOST 6</a:t>
            </a:r>
          </a:p>
          <a:p>
            <a:pPr marL="0" indent="0">
              <a:buNone/>
            </a:pPr>
            <a:r>
              <a:rPr lang="sl-SI" sz="2400" dirty="0"/>
              <a:t>Dijak se bo</a:t>
            </a:r>
            <a:r>
              <a:rPr lang="sl-SI" sz="2400" b="1" dirty="0"/>
              <a:t> aktivno vključil v dejavnosti na šoli na temo varne mobilnosti</a:t>
            </a:r>
            <a:r>
              <a:rPr lang="sl-SI" sz="2400" dirty="0"/>
              <a:t> (predstavil raziskovalno/projektno nalogo, vodil ali sodeloval v delavnicah, sodeloval pri okrogli mizi na dnevu odprtih vrat za SŠ, OŠ, sodeloval pri razstavi, predstavil svoj video, sodeloval na debati na šoli in v drugih aktivnostih) ali se </a:t>
            </a:r>
            <a:r>
              <a:rPr lang="sl-SI" sz="2400" b="1" dirty="0"/>
              <a:t>bo udeležil</a:t>
            </a:r>
            <a:r>
              <a:rPr lang="sl-SI" sz="2400" dirty="0"/>
              <a:t> </a:t>
            </a:r>
            <a:r>
              <a:rPr lang="sl-SI" sz="2400" b="1" dirty="0"/>
              <a:t>ponujenih aktivnosti šol regijskih središč</a:t>
            </a:r>
            <a:r>
              <a:rPr lang="sl-SI" sz="2400" dirty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27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882" y="-279412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AKTIVNOSTI (iz dokumenta) 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829" y="771212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/>
              <a:t>Aktivnost </a:t>
            </a:r>
            <a:r>
              <a:rPr lang="sl-SI" sz="2000" b="1" dirty="0"/>
              <a:t>1:</a:t>
            </a:r>
            <a:r>
              <a:rPr lang="sl-SI" sz="2000" dirty="0"/>
              <a:t> Udeležil se bo </a:t>
            </a:r>
            <a:r>
              <a:rPr lang="sl-SI" sz="2000" b="1" dirty="0"/>
              <a:t>delavnic</a:t>
            </a:r>
            <a:r>
              <a:rPr lang="sl-SI" sz="2000" dirty="0"/>
              <a:t>, ki jih bodo organizirali in izvajali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           sodelujoči </a:t>
            </a:r>
            <a:r>
              <a:rPr lang="sl-SI" sz="2000" dirty="0"/>
              <a:t>partnerji.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2: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Vsak dijak v klubu vodi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e-listovnik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(e-</a:t>
            </a:r>
            <a:r>
              <a:rPr lang="sl-SI" sz="20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portfolio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v katerem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beleži/dokumentira potek opravljanja aktivnosti v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spletnem okolju.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3: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pomen varne mobilnosti širil med vrstniki tako,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da bo v obdobju treh letih v klub povabil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enega novega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člana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4: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Na šoli bodo opravili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raziskovalno/projektno nalogo.</a:t>
            </a:r>
            <a:endParaRPr lang="sl-SI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sodeloval 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najmanj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dveh natečajih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s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področja varne mobilnosti. 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6: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Dijak se bo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vključil v aktivnosti šole na temo varne   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mobilnosti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ali v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ponujene aktivnosti šol regijskih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središč.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766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6, ŠOLE IN REG.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4525963"/>
          </a:xfrm>
        </p:spPr>
        <p:txBody>
          <a:bodyPr/>
          <a:lstStyle/>
          <a:p>
            <a:r>
              <a:rPr lang="sl-SI" dirty="0" smtClean="0"/>
              <a:t>Šola kot reg. </a:t>
            </a:r>
            <a:r>
              <a:rPr lang="sl-SI" dirty="0"/>
              <a:t>s</a:t>
            </a:r>
            <a:r>
              <a:rPr lang="sl-SI" dirty="0" smtClean="0"/>
              <a:t>redišče ponudi strokovno podporo, strokovne konzultacije šolam (mreža šol)</a:t>
            </a:r>
          </a:p>
          <a:p>
            <a:r>
              <a:rPr lang="sl-SI" dirty="0" smtClean="0"/>
              <a:t>Šole in reg. Središča organizirajo in izpeljejo delavnice</a:t>
            </a:r>
          </a:p>
          <a:p>
            <a:r>
              <a:rPr lang="sl-SI" dirty="0" smtClean="0"/>
              <a:t>Šole </a:t>
            </a:r>
            <a:r>
              <a:rPr lang="sl-SI" dirty="0"/>
              <a:t> v mreži </a:t>
            </a:r>
            <a:r>
              <a:rPr lang="sl-SI" dirty="0" smtClean="0"/>
              <a:t>predstavijo dosežke (za strokovne delavce) </a:t>
            </a:r>
          </a:p>
          <a:p>
            <a:r>
              <a:rPr lang="sl-SI" dirty="0" smtClean="0"/>
              <a:t>Reg. središča organizirajo delovna srečanja s šolami v mreži (junij 2018)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40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solidFill>
                  <a:schemeClr val="tx1"/>
                </a:solidFill>
              </a:rPr>
              <a:t>AKTIVNOST 4</a:t>
            </a:r>
            <a:br>
              <a:rPr lang="sl-SI" sz="3200" b="1" dirty="0" smtClean="0">
                <a:solidFill>
                  <a:schemeClr val="tx1"/>
                </a:solidFill>
              </a:rPr>
            </a:br>
            <a:r>
              <a:rPr lang="sl-SI" sz="3200" b="1" dirty="0" smtClean="0">
                <a:solidFill>
                  <a:schemeClr val="tx1"/>
                </a:solidFill>
              </a:rPr>
              <a:t>RAZISKOVALNE/PROJEKTNE NALOGE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PONUJENE TEME: </a:t>
            </a:r>
          </a:p>
          <a:p>
            <a:pPr marL="0" indent="0">
              <a:buNone/>
            </a:pPr>
            <a:r>
              <a:rPr lang="sl-SI" sz="2400" dirty="0" smtClean="0"/>
              <a:t>1. „Meni se ne more zgoditi, ker se  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zavedam“.</a:t>
            </a:r>
          </a:p>
          <a:p>
            <a:pPr marL="0" indent="0">
              <a:buNone/>
            </a:pPr>
            <a:r>
              <a:rPr lang="sl-SI" sz="2400" dirty="0" smtClean="0"/>
              <a:t>2. „Potovalne navade...“ (načrt, varna mobilnost,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trajnostna mobilnost)</a:t>
            </a:r>
          </a:p>
          <a:p>
            <a:pPr marL="0" indent="0">
              <a:buNone/>
            </a:pPr>
            <a:r>
              <a:rPr lang="sl-SI" sz="2400" dirty="0" smtClean="0"/>
              <a:t>3. Spremenil bom...</a:t>
            </a:r>
          </a:p>
          <a:p>
            <a:pPr marL="0" indent="0">
              <a:buNone/>
            </a:pPr>
            <a:endParaRPr lang="sl-SI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49664" y="125413"/>
            <a:ext cx="8229600" cy="1143000"/>
          </a:xfrm>
        </p:spPr>
        <p:txBody>
          <a:bodyPr/>
          <a:lstStyle/>
          <a:p>
            <a:r>
              <a:rPr lang="sl-SI" altLang="sl-SI" sz="3600" dirty="0" smtClean="0"/>
              <a:t>PROGRAM 2. DELOVNEGA SREČANJA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372" y="1270672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/>
              <a:t>Dnevni red srečanja</a:t>
            </a:r>
            <a:r>
              <a:rPr lang="sl-SI" sz="2000" dirty="0" smtClean="0"/>
              <a:t>:</a:t>
            </a:r>
            <a:endParaRPr lang="sl-SI" sz="2000" dirty="0"/>
          </a:p>
          <a:p>
            <a:pPr lvl="0">
              <a:buFont typeface="+mj-lt"/>
              <a:buAutoNum type="arabicPeriod"/>
            </a:pPr>
            <a:r>
              <a:rPr lang="sl-SI" sz="2000" dirty="0" smtClean="0"/>
              <a:t>Uvod. Analiza </a:t>
            </a:r>
            <a:r>
              <a:rPr lang="sl-SI" sz="2000" dirty="0"/>
              <a:t>opravljenega dela v projektu.(svetovalci Zavoda RS </a:t>
            </a:r>
            <a:r>
              <a:rPr lang="sl-SI" sz="2000" dirty="0" smtClean="0"/>
              <a:t>za </a:t>
            </a:r>
            <a:r>
              <a:rPr lang="sl-SI" sz="2000" dirty="0"/>
              <a:t>šolstvo, učitelji srednjih šol in </a:t>
            </a:r>
            <a:r>
              <a:rPr lang="sl-SI" sz="2000" dirty="0" smtClean="0"/>
              <a:t>sodelujoči partnerji</a:t>
            </a:r>
            <a:r>
              <a:rPr lang="sl-SI" sz="2000" dirty="0"/>
              <a:t>) 9.00 – </a:t>
            </a:r>
            <a:r>
              <a:rPr lang="sl-SI" sz="2000" dirty="0" smtClean="0"/>
              <a:t>10.00</a:t>
            </a:r>
            <a:endParaRPr lang="sl-SI" sz="2000" dirty="0"/>
          </a:p>
          <a:p>
            <a:pPr lvl="0">
              <a:buFont typeface="+mj-lt"/>
              <a:buAutoNum type="arabicPeriod"/>
            </a:pPr>
            <a:r>
              <a:rPr lang="sl-SI" sz="2000" dirty="0"/>
              <a:t>Mladi in varna mobilnost. (Manuel Pungartnik, inštruktor varne vožnje na Vranskem)  10.00 – </a:t>
            </a:r>
            <a:r>
              <a:rPr lang="sl-SI" sz="2000" dirty="0" smtClean="0"/>
              <a:t>12.00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KOSILO 12.00 – </a:t>
            </a:r>
            <a:r>
              <a:rPr lang="sl-SI" sz="2000" dirty="0" smtClean="0"/>
              <a:t>12.45</a:t>
            </a:r>
            <a:r>
              <a:rPr lang="sl-SI" sz="2000" dirty="0"/>
              <a:t> 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3. Načrt </a:t>
            </a:r>
            <a:r>
              <a:rPr lang="sl-SI" sz="2000" dirty="0"/>
              <a:t>aktivnosti v akciji do konca šolskega leta 2017/18. </a:t>
            </a:r>
            <a:r>
              <a:rPr lang="sl-SI" sz="2000" dirty="0" smtClean="0"/>
              <a:t>(mag. Marta 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Novak, Zavoda </a:t>
            </a:r>
            <a:r>
              <a:rPr lang="sl-SI" sz="2000" dirty="0"/>
              <a:t>RS z šolstvo) 12.45 – 13.15</a:t>
            </a:r>
          </a:p>
          <a:p>
            <a:pPr marL="0" indent="0">
              <a:buNone/>
            </a:pPr>
            <a:r>
              <a:rPr lang="sl-SI" sz="2000" dirty="0" smtClean="0"/>
              <a:t>4. Spletna </a:t>
            </a:r>
            <a:r>
              <a:rPr lang="sl-SI" sz="2000" dirty="0"/>
              <a:t>učilnica in spletna orodja. </a:t>
            </a:r>
            <a:r>
              <a:rPr lang="sl-SI" sz="2000" dirty="0" smtClean="0"/>
              <a:t>(Mojca Dolinar, Zavod RS za 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šolstvo)13.15 </a:t>
            </a:r>
            <a:r>
              <a:rPr lang="sl-SI" sz="2000" dirty="0"/>
              <a:t>– 14.00</a:t>
            </a:r>
          </a:p>
          <a:p>
            <a:pPr marL="0" lvl="0" indent="0">
              <a:buNone/>
            </a:pPr>
            <a:r>
              <a:rPr lang="sl-SI" sz="2000" dirty="0" smtClean="0"/>
              <a:t>5. Predstavitev </a:t>
            </a:r>
            <a:r>
              <a:rPr lang="sl-SI" sz="2000" dirty="0"/>
              <a:t>in vožnja na poligonu. CVV Vransko (inštruktorji varne </a:t>
            </a:r>
            <a:endParaRPr lang="sl-SI" sz="2000" dirty="0" smtClean="0"/>
          </a:p>
          <a:p>
            <a:pPr marL="0" lv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vožnje </a:t>
            </a:r>
            <a:r>
              <a:rPr lang="sl-SI" sz="2000" dirty="0"/>
              <a:t>). 14.00 – 15.00</a:t>
            </a:r>
          </a:p>
          <a:p>
            <a:pPr marL="0" indent="0">
              <a:buNone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6544" y="116632"/>
            <a:ext cx="8229600" cy="1143000"/>
          </a:xfrm>
        </p:spPr>
        <p:txBody>
          <a:bodyPr/>
          <a:lstStyle/>
          <a:p>
            <a:pPr marL="0" indent="0"/>
            <a:r>
              <a:rPr lang="sl-SI" b="1" dirty="0"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Dijak </a:t>
            </a: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bo </a:t>
            </a:r>
            <a:r>
              <a:rPr lang="sl-SI" sz="2800" b="1" dirty="0">
                <a:latin typeface="Arial" panose="020B0604020202020204" pitchFamily="34" charset="0"/>
                <a:ea typeface="Arial" panose="020B0604020202020204" pitchFamily="34" charset="0"/>
              </a:rPr>
              <a:t>sodeloval na</a:t>
            </a: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 najmanj </a:t>
            </a:r>
            <a:r>
              <a:rPr lang="sl-SI" sz="2800" b="1" dirty="0">
                <a:latin typeface="Arial" panose="020B0604020202020204" pitchFamily="34" charset="0"/>
                <a:ea typeface="Arial" panose="020B0604020202020204" pitchFamily="34" charset="0"/>
              </a:rPr>
              <a:t>dveh natečajih</a:t>
            </a: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 s </a:t>
            </a: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področja varne mobilnosti. </a:t>
            </a:r>
            <a:endParaRPr lang="sl-SI" sz="28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KRITERIJI: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Inovativnost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Ustreznost temi</a:t>
            </a:r>
          </a:p>
          <a:p>
            <a:pPr>
              <a:buFontTx/>
              <a:buChar char="-"/>
            </a:pP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zvirnost</a:t>
            </a:r>
          </a:p>
          <a:p>
            <a:pPr marL="514350" indent="-514350"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Za najboljšo kampanjo na družabnih omrežjih</a:t>
            </a:r>
          </a:p>
          <a:p>
            <a:pPr marL="514350" indent="-514350"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Za najboljši film, </a:t>
            </a:r>
            <a:r>
              <a:rPr lang="sl-SI" sz="2800" dirty="0" err="1" smtClean="0">
                <a:latin typeface="Arial" panose="020B0604020202020204" pitchFamily="34" charset="0"/>
                <a:ea typeface="Arial" panose="020B0604020202020204" pitchFamily="34" charset="0"/>
              </a:rPr>
              <a:t>promovideo</a:t>
            </a:r>
            <a:endParaRPr lang="sl-SI" sz="28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Za najboljšo glasbo</a:t>
            </a:r>
            <a: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81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755576" y="440668"/>
            <a:ext cx="6835226" cy="809626"/>
          </a:xfrm>
        </p:spPr>
        <p:txBody>
          <a:bodyPr/>
          <a:lstStyle/>
          <a:p>
            <a:r>
              <a:rPr lang="sl-SI" altLang="sl-SI" sz="2400" b="1" dirty="0" smtClean="0">
                <a:solidFill>
                  <a:schemeClr val="tx1"/>
                </a:solidFill>
              </a:rPr>
              <a:t>AKTIVNOST 4</a:t>
            </a:r>
            <a:br>
              <a:rPr lang="sl-SI" altLang="sl-SI" sz="2400" b="1" dirty="0" smtClean="0">
                <a:solidFill>
                  <a:schemeClr val="tx1"/>
                </a:solidFill>
              </a:rPr>
            </a:br>
            <a:r>
              <a:rPr lang="sl-SI" altLang="sl-SI" sz="2400" b="1" dirty="0" smtClean="0">
                <a:solidFill>
                  <a:schemeClr val="tx1"/>
                </a:solidFill>
              </a:rPr>
              <a:t>Teme raziskovalnih in projektnih nalog s področja razvijanje trajnostne mobilnosti</a:t>
            </a:r>
            <a:endParaRPr lang="sl-SI" altLang="sl-SI" sz="2400" b="1" dirty="0">
              <a:solidFill>
                <a:schemeClr val="tx1"/>
              </a:solidFill>
            </a:endParaRPr>
          </a:p>
        </p:txBody>
      </p:sp>
      <p:sp>
        <p:nvSpPr>
          <p:cNvPr id="29699" name="Označba mesta vsebine 2"/>
          <p:cNvSpPr>
            <a:spLocks noGrp="1"/>
          </p:cNvSpPr>
          <p:nvPr>
            <p:ph idx="1"/>
          </p:nvPr>
        </p:nvSpPr>
        <p:spPr>
          <a:xfrm>
            <a:off x="755576" y="1772816"/>
            <a:ext cx="7519858" cy="4356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altLang="sl-SI" sz="2000" b="1" dirty="0" smtClean="0"/>
              <a:t>Raziskovalna naloga/projektna naloga</a:t>
            </a:r>
          </a:p>
          <a:p>
            <a:pPr marL="0" indent="0">
              <a:buNone/>
            </a:pPr>
            <a:r>
              <a:rPr lang="sl-SI" altLang="sl-SI" sz="2000" b="1" dirty="0" smtClean="0"/>
              <a:t>PREDLOGI TEM:</a:t>
            </a:r>
          </a:p>
          <a:p>
            <a:pPr>
              <a:buFontTx/>
              <a:buChar char="-"/>
            </a:pPr>
            <a:r>
              <a:rPr lang="sl-SI" altLang="sl-SI" sz="2000" dirty="0"/>
              <a:t>R</a:t>
            </a:r>
            <a:r>
              <a:rPr lang="sl-SI" altLang="sl-SI" sz="2000" dirty="0" smtClean="0"/>
              <a:t>azišče potovalne navade v izbranem kraju/svoji družini/razredu/šoli </a:t>
            </a:r>
          </a:p>
          <a:p>
            <a:pPr>
              <a:buFontTx/>
              <a:buChar char="-"/>
            </a:pPr>
            <a:r>
              <a:rPr lang="sl-SI" altLang="sl-SI" sz="2000" dirty="0"/>
              <a:t>R</a:t>
            </a:r>
            <a:r>
              <a:rPr lang="sl-SI" altLang="sl-SI" sz="2000" dirty="0" smtClean="0"/>
              <a:t>azišče potovalne navade mladih, </a:t>
            </a:r>
          </a:p>
          <a:p>
            <a:pPr>
              <a:buFontTx/>
              <a:buChar char="-"/>
            </a:pPr>
            <a:r>
              <a:rPr lang="sl-SI" altLang="sl-SI" sz="2000" dirty="0"/>
              <a:t>P</a:t>
            </a:r>
            <a:r>
              <a:rPr lang="sl-SI" altLang="sl-SI" sz="2000" dirty="0" smtClean="0"/>
              <a:t>riložnosti za trajnejšo mobilnost,</a:t>
            </a:r>
          </a:p>
          <a:p>
            <a:pPr>
              <a:buFontTx/>
              <a:buChar char="-"/>
            </a:pPr>
            <a:r>
              <a:rPr lang="sl-SI" altLang="sl-SI" sz="2000" dirty="0" smtClean="0"/>
              <a:t>Ugotavlja vpliv prometa na lokalno okolje, spremlja koncentracijo trdnih delcev - ARSO…  …)</a:t>
            </a:r>
          </a:p>
          <a:p>
            <a:pPr>
              <a:buFontTx/>
              <a:buChar char="-"/>
            </a:pPr>
            <a:r>
              <a:rPr lang="sl-SI" altLang="sl-SI" sz="2000" dirty="0" smtClean="0"/>
              <a:t>Izdela predlog potovalnega načrta posameznika/šole/razreda</a:t>
            </a:r>
          </a:p>
          <a:p>
            <a:pPr>
              <a:buFontTx/>
              <a:buChar char="-"/>
            </a:pPr>
            <a:r>
              <a:rPr lang="sl-SI" altLang="sl-SI" sz="2000" dirty="0"/>
              <a:t>P</a:t>
            </a:r>
            <a:r>
              <a:rPr lang="sl-SI" altLang="sl-SI" sz="2000" dirty="0" smtClean="0"/>
              <a:t>rimerja vpliv na okolje vozil z različnim pogonom</a:t>
            </a:r>
          </a:p>
          <a:p>
            <a:pPr>
              <a:buFontTx/>
              <a:buChar char="-"/>
            </a:pPr>
            <a:r>
              <a:rPr lang="sl-SI" altLang="sl-SI" sz="2000" dirty="0" smtClean="0"/>
              <a:t>Ustvari predlog kolesarskih poti in mreže za lokalno okolico</a:t>
            </a:r>
          </a:p>
          <a:p>
            <a:pPr>
              <a:buFontTx/>
              <a:buChar char="-"/>
            </a:pPr>
            <a:r>
              <a:rPr lang="sl-SI" altLang="sl-SI" sz="2000" dirty="0" smtClean="0"/>
              <a:t>… </a:t>
            </a:r>
          </a:p>
          <a:p>
            <a:endParaRPr lang="sl-SI" altLang="sl-SI" sz="2000" dirty="0" smtClean="0"/>
          </a:p>
          <a:p>
            <a:endParaRPr lang="sl-SI" alt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3451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sz="3600" dirty="0" smtClean="0"/>
              <a:t>A 4 Raziskovalne naloge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016732"/>
            <a:ext cx="7886700" cy="351378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Napotki za izdelavo raziskovalne naloge so objavljeni na Spletni strani Zveze za tehnično kulturo Slovenije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www2.arnes.si</a:t>
            </a:r>
            <a:r>
              <a:rPr lang="sl-SI" dirty="0">
                <a:hlinkClick r:id="rId2"/>
              </a:rPr>
              <a:t>/~</a:t>
            </a:r>
            <a:r>
              <a:rPr lang="sl-SI" dirty="0" smtClean="0">
                <a:hlinkClick r:id="rId2"/>
              </a:rPr>
              <a:t>ljzotks2/gzm/dokumenti/napotki.html</a:t>
            </a:r>
            <a:r>
              <a:rPr lang="sl-SI" dirty="0" smtClean="0"/>
              <a:t> 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Na povezavi </a:t>
            </a:r>
            <a:r>
              <a:rPr lang="sl-SI" dirty="0">
                <a:hlinkClick r:id="rId3"/>
              </a:rPr>
              <a:t>http://www2.arnes.si/~ljzotks2/gzm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so na voljo tudi osnovne dejavnosti in informacije v zvezi z Gibanjem znanost mladini.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99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ŠOLE (VLOGA REGIJSKIH SREDIŠČ)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Srečanja za dijake in učitelje, ravnatelje na regijskih središčih (5 središč)</a:t>
            </a:r>
          </a:p>
          <a:p>
            <a:r>
              <a:rPr lang="sl-SI" dirty="0" smtClean="0"/>
              <a:t>ČAS: Mesec maj, april 2018 (A6)</a:t>
            </a:r>
          </a:p>
          <a:p>
            <a:r>
              <a:rPr lang="sl-SI" dirty="0" smtClean="0"/>
              <a:t>Šola regijskega središča povabi šole v mreži, opredeli datum in program srečanja</a:t>
            </a:r>
          </a:p>
          <a:p>
            <a:r>
              <a:rPr lang="sl-SI" dirty="0" smtClean="0"/>
              <a:t>Pripravi delavnice za dijake (ponujene delavnice)</a:t>
            </a:r>
          </a:p>
          <a:p>
            <a:r>
              <a:rPr lang="sl-SI" dirty="0" smtClean="0"/>
              <a:t>Trajanje 4 ure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65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>
                <a:hlinkClick r:id="rId2" action="ppaction://hlinkfile"/>
              </a:rPr>
              <a:t>Seznam sodelujočih partnerjev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Slika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3" y="152636"/>
            <a:ext cx="8623553" cy="55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b="1" dirty="0" smtClean="0"/>
              <a:t>Šolski </a:t>
            </a:r>
            <a:r>
              <a:rPr lang="sl-SI" sz="2400" b="1" dirty="0"/>
              <a:t>center </a:t>
            </a:r>
            <a:r>
              <a:rPr lang="sl-SI" sz="2400" b="1" dirty="0" smtClean="0"/>
              <a:t>Velenje: </a:t>
            </a:r>
            <a:r>
              <a:rPr lang="sl-SI" sz="2400" u="sng" dirty="0">
                <a:solidFill>
                  <a:srgbClr val="000000"/>
                </a:solidFill>
              </a:rPr>
              <a:t>Gimnazija Celje – </a:t>
            </a:r>
            <a:r>
              <a:rPr lang="sl-SI" sz="2400" u="sng" dirty="0" smtClean="0">
                <a:solidFill>
                  <a:srgbClr val="000000"/>
                </a:solidFill>
              </a:rPr>
              <a:t>Center, </a:t>
            </a:r>
            <a:r>
              <a:rPr lang="sl-SI" sz="2400" dirty="0">
                <a:solidFill>
                  <a:srgbClr val="000000"/>
                </a:solidFill>
              </a:rPr>
              <a:t>Ekonomska šola Celje - </a:t>
            </a:r>
            <a:r>
              <a:rPr lang="sl-SI" sz="2400" u="sng" dirty="0">
                <a:solidFill>
                  <a:srgbClr val="000000"/>
                </a:solidFill>
              </a:rPr>
              <a:t>Gimnazija in srednja šola</a:t>
            </a:r>
            <a:r>
              <a:rPr lang="sl-SI" sz="2400" u="sng" dirty="0"/>
              <a:t> </a:t>
            </a:r>
            <a:r>
              <a:rPr lang="sl-SI" sz="2400" u="sng" dirty="0" smtClean="0"/>
              <a:t>CE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Srednja </a:t>
            </a:r>
            <a:r>
              <a:rPr lang="sl-SI" sz="2400" dirty="0">
                <a:solidFill>
                  <a:srgbClr val="000000"/>
                </a:solidFill>
              </a:rPr>
              <a:t>tehniška in poklicna šola </a:t>
            </a:r>
            <a:r>
              <a:rPr lang="sl-SI" sz="2400" dirty="0" smtClean="0">
                <a:solidFill>
                  <a:srgbClr val="000000"/>
                </a:solidFill>
              </a:rPr>
              <a:t>Trbovlje</a:t>
            </a:r>
            <a:r>
              <a:rPr lang="sl-SI" sz="2400" dirty="0" smtClean="0"/>
              <a:t>,</a:t>
            </a:r>
            <a:r>
              <a:rPr lang="sl-SI" sz="2400" dirty="0">
                <a:solidFill>
                  <a:srgbClr val="000000"/>
                </a:solidFill>
              </a:rPr>
              <a:t> </a:t>
            </a:r>
            <a:r>
              <a:rPr lang="sl-SI" sz="2400" dirty="0" smtClean="0">
                <a:solidFill>
                  <a:srgbClr val="000000"/>
                </a:solidFill>
              </a:rPr>
              <a:t>ŠCC - Srednja </a:t>
            </a:r>
            <a:r>
              <a:rPr lang="sl-SI" sz="2400" dirty="0">
                <a:solidFill>
                  <a:srgbClr val="000000"/>
                </a:solidFill>
              </a:rPr>
              <a:t>šola za strojništvo, </a:t>
            </a:r>
            <a:r>
              <a:rPr lang="sl-SI" sz="2400" dirty="0" err="1">
                <a:solidFill>
                  <a:srgbClr val="000000"/>
                </a:solidFill>
              </a:rPr>
              <a:t>mehatroniko</a:t>
            </a:r>
            <a:r>
              <a:rPr lang="sl-SI" sz="2400" dirty="0">
                <a:solidFill>
                  <a:srgbClr val="000000"/>
                </a:solidFill>
              </a:rPr>
              <a:t> in medije</a:t>
            </a:r>
            <a:r>
              <a:rPr lang="sl-SI" sz="2400" dirty="0"/>
              <a:t> </a:t>
            </a:r>
            <a:r>
              <a:rPr lang="sl-SI" sz="2400" dirty="0" smtClean="0"/>
              <a:t>CE</a:t>
            </a:r>
            <a:r>
              <a:rPr lang="sl-SI" sz="2400" dirty="0" smtClean="0">
                <a:solidFill>
                  <a:srgbClr val="000000"/>
                </a:solidFill>
              </a:rPr>
              <a:t>, Šolski center Ravne – Srednja šola Ravne.</a:t>
            </a:r>
            <a:endParaRPr lang="sl-SI" sz="2400" dirty="0" smtClean="0"/>
          </a:p>
          <a:p>
            <a:pPr marL="514350" indent="-514350">
              <a:buAutoNum type="arabicPeriod"/>
            </a:pPr>
            <a:r>
              <a:rPr lang="sl-SI" sz="2400" b="1" dirty="0" smtClean="0"/>
              <a:t>Srednja </a:t>
            </a:r>
            <a:r>
              <a:rPr lang="sl-SI" sz="2400" b="1" dirty="0"/>
              <a:t>poklicna in strokovna šola </a:t>
            </a:r>
            <a:r>
              <a:rPr lang="sl-SI" sz="2400" b="1" dirty="0" smtClean="0"/>
              <a:t>Krško</a:t>
            </a:r>
            <a:r>
              <a:rPr lang="sl-SI" sz="2400" dirty="0" smtClean="0"/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Novo </a:t>
            </a:r>
            <a:r>
              <a:rPr lang="sl-SI" sz="2400" u="sng" dirty="0" smtClean="0">
                <a:solidFill>
                  <a:srgbClr val="000000"/>
                </a:solidFill>
              </a:rPr>
              <a:t>mesto, </a:t>
            </a:r>
            <a:r>
              <a:rPr lang="sl-SI" sz="2400" dirty="0" smtClean="0">
                <a:solidFill>
                  <a:srgbClr val="000000"/>
                </a:solidFill>
              </a:rPr>
              <a:t>Grm </a:t>
            </a:r>
            <a:r>
              <a:rPr lang="sl-SI" sz="2400" dirty="0">
                <a:solidFill>
                  <a:srgbClr val="000000"/>
                </a:solidFill>
              </a:rPr>
              <a:t>N</a:t>
            </a:r>
            <a:r>
              <a:rPr lang="sl-SI" sz="2400" dirty="0" smtClean="0">
                <a:solidFill>
                  <a:srgbClr val="000000"/>
                </a:solidFill>
              </a:rPr>
              <a:t>ovo </a:t>
            </a:r>
            <a:r>
              <a:rPr lang="sl-SI" sz="2400" dirty="0">
                <a:solidFill>
                  <a:srgbClr val="000000"/>
                </a:solidFill>
              </a:rPr>
              <a:t>mesto </a:t>
            </a:r>
            <a:r>
              <a:rPr lang="sl-SI" sz="2400" dirty="0" smtClean="0">
                <a:solidFill>
                  <a:srgbClr val="000000"/>
                </a:solidFill>
              </a:rPr>
              <a:t>- Dijaški </a:t>
            </a:r>
            <a:r>
              <a:rPr lang="sl-SI" sz="2400" dirty="0">
                <a:solidFill>
                  <a:srgbClr val="000000"/>
                </a:solidFill>
              </a:rPr>
              <a:t>in študentski </a:t>
            </a:r>
            <a:r>
              <a:rPr lang="sl-SI" sz="2400" dirty="0" smtClean="0">
                <a:solidFill>
                  <a:srgbClr val="000000"/>
                </a:solidFill>
              </a:rPr>
              <a:t>dom, </a:t>
            </a:r>
            <a:r>
              <a:rPr lang="sl-SI" sz="2400" dirty="0">
                <a:solidFill>
                  <a:srgbClr val="000000"/>
                </a:solidFill>
              </a:rPr>
              <a:t>Grm Novo mesto - Kmetijska šola Grm in </a:t>
            </a:r>
            <a:r>
              <a:rPr lang="sl-SI" sz="2400" u="sng" dirty="0">
                <a:solidFill>
                  <a:srgbClr val="000000"/>
                </a:solidFill>
              </a:rPr>
              <a:t>biotehniška </a:t>
            </a:r>
            <a:r>
              <a:rPr lang="sl-SI" sz="2400" u="sng" dirty="0" smtClean="0">
                <a:solidFill>
                  <a:srgbClr val="000000"/>
                </a:solidFill>
              </a:rPr>
              <a:t>gimnazija</a:t>
            </a:r>
            <a:r>
              <a:rPr lang="sl-SI" sz="2400" dirty="0" smtClean="0">
                <a:solidFill>
                  <a:srgbClr val="000000"/>
                </a:solidFill>
              </a:rPr>
              <a:t>, </a:t>
            </a:r>
            <a:r>
              <a:rPr lang="sl-SI" sz="2400" dirty="0">
                <a:solidFill>
                  <a:srgbClr val="000000"/>
                </a:solidFill>
              </a:rPr>
              <a:t>Grm Novo mesto - Center biotehnike in turizma, Srednja šola za gostinstvo in turizem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Ekonomska </a:t>
            </a:r>
            <a:r>
              <a:rPr lang="sl-SI" sz="2400" dirty="0">
                <a:solidFill>
                  <a:srgbClr val="000000"/>
                </a:solidFill>
              </a:rPr>
              <a:t>šola Novo </a:t>
            </a:r>
            <a:r>
              <a:rPr lang="sl-SI" sz="2400" dirty="0" smtClean="0">
                <a:solidFill>
                  <a:srgbClr val="000000"/>
                </a:solidFill>
              </a:rPr>
              <a:t>mesto</a:t>
            </a:r>
            <a:r>
              <a:rPr lang="sl-SI" sz="2400" dirty="0" smtClean="0"/>
              <a:t>, </a:t>
            </a:r>
            <a:r>
              <a:rPr lang="sv-SE" sz="2400" dirty="0" smtClean="0">
                <a:solidFill>
                  <a:srgbClr val="000000"/>
                </a:solidFill>
              </a:rPr>
              <a:t>E</a:t>
            </a:r>
            <a:r>
              <a:rPr lang="sl-SI" sz="2400" dirty="0" err="1" smtClean="0">
                <a:solidFill>
                  <a:srgbClr val="000000"/>
                </a:solidFill>
              </a:rPr>
              <a:t>konomska</a:t>
            </a:r>
            <a:r>
              <a:rPr lang="sl-SI" sz="2400" dirty="0" smtClean="0">
                <a:solidFill>
                  <a:srgbClr val="000000"/>
                </a:solidFill>
              </a:rPr>
              <a:t> in trgovska šola Brežice, Srednja šola Črnomelj</a:t>
            </a:r>
            <a:r>
              <a:rPr lang="sl-SI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4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3. Prometna </a:t>
            </a:r>
            <a:r>
              <a:rPr lang="sl-SI" sz="2400" b="1" dirty="0"/>
              <a:t>šola </a:t>
            </a:r>
            <a:r>
              <a:rPr lang="sl-SI" sz="2400" b="1" dirty="0" smtClean="0"/>
              <a:t>Maribor: </a:t>
            </a:r>
            <a:r>
              <a:rPr lang="sl-SI" sz="2400" dirty="0" smtClean="0">
                <a:solidFill>
                  <a:srgbClr val="000000"/>
                </a:solidFill>
              </a:rPr>
              <a:t>Dvojezična Srednja šola Lendava, Srednja Zdravstvena šola Murska Sobota</a:t>
            </a:r>
            <a:r>
              <a:rPr lang="sl-SI" sz="2400" dirty="0"/>
              <a:t>.</a:t>
            </a:r>
            <a:r>
              <a:rPr lang="sl-SI" sz="2400" dirty="0" smtClean="0"/>
              <a:t> </a:t>
            </a:r>
          </a:p>
          <a:p>
            <a:pPr marL="0" indent="0">
              <a:buNone/>
            </a:pPr>
            <a:r>
              <a:rPr lang="sl-SI" sz="2400" b="1" dirty="0" smtClean="0"/>
              <a:t>4. Srednja </a:t>
            </a:r>
            <a:r>
              <a:rPr lang="sl-SI" sz="2400" b="1" dirty="0"/>
              <a:t>poklicna in strokovna šola Bežigrad </a:t>
            </a:r>
            <a:r>
              <a:rPr lang="sl-SI" sz="2400" b="1" dirty="0" smtClean="0"/>
              <a:t>– Ljubljana: 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Gimnazija in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šola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Kočevje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l-SI" sz="2400" u="sng" dirty="0" smtClean="0">
                <a:latin typeface="Arial" panose="020B0604020202020204" pitchFamily="34" charset="0"/>
              </a:rPr>
              <a:t>Ekonomska gimnazija in srednja šola Radovljica,</a:t>
            </a:r>
            <a:r>
              <a:rPr lang="sl-SI" sz="2400" u="sng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šola tehniških strok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Šiška LJ</a:t>
            </a:r>
            <a:r>
              <a:rPr lang="sl-SI" sz="2400" dirty="0" smtClean="0"/>
              <a:t>,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zdravstvena šola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Ljubljana,</a:t>
            </a:r>
            <a:r>
              <a:rPr lang="sl-SI" sz="2400" dirty="0" smtClean="0"/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tehniška in strokovna šola ŠC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PET</a:t>
            </a:r>
            <a:r>
              <a:rPr lang="sl-SI" sz="2400" dirty="0" smtClean="0"/>
              <a:t>, Biotehniški center Naklo.</a:t>
            </a:r>
          </a:p>
          <a:p>
            <a:pPr marL="0" lvl="0" indent="0">
              <a:buNone/>
            </a:pPr>
            <a:r>
              <a:rPr lang="sl-SI" sz="2400" b="1" dirty="0" smtClean="0">
                <a:solidFill>
                  <a:srgbClr val="000000"/>
                </a:solidFill>
              </a:rPr>
              <a:t>5. Šolski </a:t>
            </a:r>
            <a:r>
              <a:rPr lang="sl-SI" sz="2400" b="1" dirty="0">
                <a:solidFill>
                  <a:srgbClr val="000000"/>
                </a:solidFill>
              </a:rPr>
              <a:t>center Nova Gorica</a:t>
            </a:r>
            <a:r>
              <a:rPr lang="sl-SI" sz="2400" dirty="0">
                <a:solidFill>
                  <a:srgbClr val="000000"/>
                </a:solidFill>
              </a:rPr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Nova Gorica, </a:t>
            </a:r>
            <a:r>
              <a:rPr lang="it-IT" sz="2400" u="sng" dirty="0">
                <a:solidFill>
                  <a:srgbClr val="000000"/>
                </a:solidFill>
              </a:rPr>
              <a:t>Gimnazija Gian Rinaldo </a:t>
            </a:r>
            <a:r>
              <a:rPr lang="it-IT" sz="2400" u="sng" dirty="0" err="1">
                <a:solidFill>
                  <a:srgbClr val="000000"/>
                </a:solidFill>
              </a:rPr>
              <a:t>Carli</a:t>
            </a:r>
            <a:r>
              <a:rPr lang="it-IT" sz="2400" u="sng" dirty="0">
                <a:solidFill>
                  <a:srgbClr val="000000"/>
                </a:solidFill>
              </a:rPr>
              <a:t> </a:t>
            </a:r>
            <a:r>
              <a:rPr lang="it-IT" sz="2400" u="sng" dirty="0" smtClean="0">
                <a:solidFill>
                  <a:srgbClr val="000000"/>
                </a:solidFill>
              </a:rPr>
              <a:t>Koper</a:t>
            </a:r>
            <a:r>
              <a:rPr lang="sl-SI" sz="2400" dirty="0" smtClean="0">
                <a:solidFill>
                  <a:srgbClr val="000000"/>
                </a:solidFill>
              </a:rPr>
              <a:t>.</a:t>
            </a:r>
            <a:endParaRPr lang="sl-SI" sz="2400" dirty="0">
              <a:solidFill>
                <a:srgbClr val="2D2D8A">
                  <a:lumMod val="75000"/>
                </a:srgbClr>
              </a:solidFill>
            </a:endParaRPr>
          </a:p>
          <a:p>
            <a:pPr marL="514350" indent="-514350">
              <a:buAutoNum type="arabicPeriod"/>
            </a:pP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44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556"/>
            <a:ext cx="8229600" cy="1143000"/>
          </a:xfrm>
        </p:spPr>
        <p:txBody>
          <a:bodyPr/>
          <a:lstStyle/>
          <a:p>
            <a:r>
              <a:rPr lang="sl-SI" dirty="0" smtClean="0"/>
              <a:t>NALOGA ZRSŠ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dirty="0" smtClean="0"/>
              <a:t>Koordinira in usmerja delo med deležniki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Načrtuje, spremlja in evalvira (vprašalnik) aktivnosti akcije (SU PRO VM)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Daje povratno informacijo o aktivnostih. Poroča o aktivnostih. 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Pripravlja strokovna in delovna srečanja (junij 2018)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Se udeleži srečanj na šolah/regijskih središčih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Pripravi nagrade, organizira ekskurzijo, zaključni dogodek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Ponudi usposabljanje/izobraževanje za vodstvene in strokovne delavce šol (april 2018)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Skrbi za materialno podporo 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99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STROKOVNIH KONZULENTOV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Pregled dokumenta Akcija Dijaki dijakom</a:t>
            </a:r>
          </a:p>
          <a:p>
            <a:r>
              <a:rPr lang="sl-SI" dirty="0" smtClean="0"/>
              <a:t>Pregled ponujenih delavnic</a:t>
            </a:r>
          </a:p>
          <a:p>
            <a:r>
              <a:rPr lang="sl-SI" dirty="0" smtClean="0"/>
              <a:t>Spremljanje akcije </a:t>
            </a:r>
          </a:p>
          <a:p>
            <a:r>
              <a:rPr lang="sl-SI" dirty="0" smtClean="0"/>
              <a:t>Sodelovanje na delovnih srečanjih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97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Usposabljanje učiteljev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Priporočeno za vse strokovne delavce</a:t>
            </a:r>
          </a:p>
          <a:p>
            <a:r>
              <a:rPr lang="sl-SI" dirty="0" smtClean="0"/>
              <a:t>Dodatna ponudba</a:t>
            </a:r>
          </a:p>
          <a:p>
            <a:r>
              <a:rPr lang="sl-SI" dirty="0" smtClean="0"/>
              <a:t>Tema: trajnostna/varna mobilnost</a:t>
            </a:r>
          </a:p>
          <a:p>
            <a:r>
              <a:rPr lang="sl-SI" dirty="0" smtClean="0"/>
              <a:t>8 ur, 15. maj 2018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90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DRUGO DELOVNO SREČANJE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 smtClean="0"/>
              <a:t>Namen srečanja:</a:t>
            </a:r>
          </a:p>
          <a:p>
            <a:r>
              <a:rPr lang="sl-SI" sz="2800" dirty="0"/>
              <a:t>a</a:t>
            </a:r>
            <a:r>
              <a:rPr lang="sl-SI" sz="2800" dirty="0" smtClean="0"/>
              <a:t>nalizirati opravljene aktivnosti na šolah in DD za obdobje jan. – april 2018,</a:t>
            </a:r>
          </a:p>
          <a:p>
            <a:r>
              <a:rPr lang="sl-SI" sz="2800" dirty="0"/>
              <a:t>o</a:t>
            </a:r>
            <a:r>
              <a:rPr lang="sl-SI" sz="2800" dirty="0" smtClean="0"/>
              <a:t>zavestiti pomen varne mobilnosti za dijake,</a:t>
            </a:r>
          </a:p>
          <a:p>
            <a:r>
              <a:rPr lang="sl-SI" sz="2800" dirty="0" smtClean="0"/>
              <a:t>predstaviti aktivnosti za obdobje april – avgust 2018,</a:t>
            </a:r>
          </a:p>
          <a:p>
            <a:r>
              <a:rPr lang="sl-SI" sz="2800" dirty="0" smtClean="0"/>
              <a:t>analizirati vključenost v  spletnih okoljih</a:t>
            </a:r>
          </a:p>
          <a:p>
            <a:r>
              <a:rPr lang="sl-SI" sz="2800" dirty="0" smtClean="0"/>
              <a:t>...</a:t>
            </a:r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877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59116" cy="886110"/>
          </a:xfrm>
        </p:spPr>
        <p:txBody>
          <a:bodyPr/>
          <a:lstStyle/>
          <a:p>
            <a:r>
              <a:rPr lang="sl-SI" sz="4000" b="1" dirty="0" smtClean="0"/>
              <a:t>VREDNOTENJE 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540" y="1146758"/>
            <a:ext cx="8229600" cy="4730514"/>
          </a:xfrm>
        </p:spPr>
        <p:txBody>
          <a:bodyPr/>
          <a:lstStyle/>
          <a:p>
            <a:r>
              <a:rPr lang="sl-SI" sz="2400" b="1" dirty="0" smtClean="0"/>
              <a:t>Aktivnost dijakov: </a:t>
            </a:r>
            <a:r>
              <a:rPr lang="sl-SI" sz="2400" dirty="0" smtClean="0"/>
              <a:t>priznavanje OIV, popust pri opravljanju PP/CPP, brezplačne ure vožnje za vozniški izpit, praktične nagrade, ekskurzija ...</a:t>
            </a:r>
          </a:p>
          <a:p>
            <a:r>
              <a:rPr lang="sl-SI" sz="2400" b="1" dirty="0" smtClean="0"/>
              <a:t>Delo učitelja: </a:t>
            </a:r>
            <a:r>
              <a:rPr lang="sl-SI" sz="2400" dirty="0" smtClean="0">
                <a:ea typeface="Arial" panose="020B0604020202020204" pitchFamily="34" charset="0"/>
              </a:rPr>
              <a:t>prejme </a:t>
            </a:r>
            <a:r>
              <a:rPr lang="sl-SI" sz="2400" dirty="0">
                <a:ea typeface="Arial" panose="020B0604020202020204" pitchFamily="34" charset="0"/>
              </a:rPr>
              <a:t>potrdilo </a:t>
            </a:r>
            <a:r>
              <a:rPr lang="sl-SI" sz="2400" dirty="0" smtClean="0">
                <a:ea typeface="Arial" panose="020B0604020202020204" pitchFamily="34" charset="0"/>
              </a:rPr>
              <a:t>o sodelovanju po Pravilniku </a:t>
            </a:r>
            <a:r>
              <a:rPr lang="sl-SI" sz="2400" dirty="0">
                <a:ea typeface="Arial" panose="020B0604020202020204" pitchFamily="34" charset="0"/>
              </a:rPr>
              <a:t>o napredovanju zaposlenih v </a:t>
            </a:r>
            <a:r>
              <a:rPr lang="sl-SI" sz="2400" dirty="0" smtClean="0">
                <a:ea typeface="Arial" panose="020B0604020202020204" pitchFamily="34" charset="0"/>
              </a:rPr>
              <a:t>VIZ </a:t>
            </a:r>
            <a:r>
              <a:rPr lang="sl-SI" sz="2400" dirty="0">
                <a:ea typeface="Arial" panose="020B0604020202020204" pitchFamily="34" charset="0"/>
              </a:rPr>
              <a:t>v </a:t>
            </a:r>
            <a:r>
              <a:rPr lang="sl-SI" sz="2400" dirty="0" smtClean="0">
                <a:ea typeface="Arial" panose="020B0604020202020204" pitchFamily="34" charset="0"/>
              </a:rPr>
              <a:t>nazive, </a:t>
            </a:r>
            <a:r>
              <a:rPr lang="sl-SI" sz="2400" dirty="0">
                <a:ea typeface="Arial" panose="020B0604020202020204" pitchFamily="34" charset="0"/>
              </a:rPr>
              <a:t>ki ga izda Zavod RS za </a:t>
            </a:r>
            <a:r>
              <a:rPr lang="sl-SI" sz="2400" dirty="0" smtClean="0">
                <a:ea typeface="Arial" panose="020B0604020202020204" pitchFamily="34" charset="0"/>
              </a:rPr>
              <a:t>šolstvo.</a:t>
            </a:r>
            <a:endParaRPr lang="sl-SI" sz="24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 smtClean="0"/>
              <a:t>Delo na šoli, v klubu: </a:t>
            </a:r>
            <a:r>
              <a:rPr lang="sl-SI" sz="2400" dirty="0"/>
              <a:t>šola pri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dobi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naziv </a:t>
            </a:r>
            <a:r>
              <a:rPr lang="sl-SI" sz="2400" b="1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središče </a:t>
            </a:r>
            <a:r>
              <a:rPr lang="sl-SI" sz="2400" b="1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varne mobilnosti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in prejme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potrdilo (</a:t>
            </a:r>
            <a:r>
              <a:rPr lang="sl-SI" sz="2400" dirty="0" smtClean="0"/>
              <a:t>izpelje 3 dogodke v okviru aktivnosti 6, vključi najmanj 50 dijakov v vseh treh letih, najmanj 10 dijakov opravi vse aktivnosti v klubu na šoli). Finančna podpora šolam. </a:t>
            </a:r>
            <a:endParaRPr lang="sl-SI" sz="2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5797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SREČANJA NA ŠOLI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PREDLOGI SREČANJ NA ŠOLI </a:t>
            </a:r>
          </a:p>
          <a:p>
            <a:pPr marL="0" indent="0">
              <a:buNone/>
            </a:pPr>
            <a:r>
              <a:rPr lang="sl-SI" dirty="0" smtClean="0"/>
              <a:t>z nosilcem projekta ZRSŠ, </a:t>
            </a:r>
          </a:p>
          <a:p>
            <a:pPr marL="0" indent="0">
              <a:buNone/>
            </a:pPr>
            <a:r>
              <a:rPr lang="sl-SI" dirty="0" smtClean="0"/>
              <a:t>kontakt Marta Novak,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dirty="0" smtClean="0">
                <a:hlinkClick r:id="rId2"/>
              </a:rPr>
              <a:t>marta.novak@zrss.si</a:t>
            </a:r>
            <a:r>
              <a:rPr lang="sl-SI" dirty="0" smtClean="0"/>
              <a:t>, </a:t>
            </a:r>
          </a:p>
          <a:p>
            <a:pPr marL="0" indent="0">
              <a:buNone/>
            </a:pPr>
            <a:r>
              <a:rPr lang="sl-SI" dirty="0" smtClean="0"/>
              <a:t>041 717176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68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 ŽELIMO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3-letnega projekta/akcije h gibanju za mlade </a:t>
            </a:r>
          </a:p>
          <a:p>
            <a:r>
              <a:rPr lang="sl-SI" dirty="0" smtClean="0"/>
              <a:t>Od gibanja k „živeti to.... Delati</a:t>
            </a:r>
          </a:p>
          <a:p>
            <a:r>
              <a:rPr lang="sl-SI" dirty="0" smtClean="0"/>
              <a:t>Se povezovati</a:t>
            </a:r>
          </a:p>
          <a:p>
            <a:r>
              <a:rPr lang="sl-SI" dirty="0" smtClean="0"/>
              <a:t>Mrežiti</a:t>
            </a:r>
          </a:p>
          <a:p>
            <a:r>
              <a:rPr lang="sl-SI" dirty="0" smtClean="0"/>
              <a:t>Sodelovati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.......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16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SREČANJA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</a:p>
          <a:p>
            <a:r>
              <a:rPr lang="sl-SI" dirty="0" smtClean="0"/>
              <a:t>DILEME</a:t>
            </a:r>
          </a:p>
          <a:p>
            <a:r>
              <a:rPr lang="sl-SI" dirty="0" smtClean="0"/>
              <a:t>MNENJA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97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3204" y="-171400"/>
            <a:ext cx="8229600" cy="1143000"/>
          </a:xfrm>
        </p:spPr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3204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1800" dirty="0" smtClean="0"/>
              <a:t>O PROJEKTU</a:t>
            </a:r>
          </a:p>
          <a:p>
            <a:r>
              <a:rPr lang="sl-SI" sz="1800" dirty="0" smtClean="0"/>
              <a:t>Finančna podpora</a:t>
            </a:r>
          </a:p>
          <a:p>
            <a:r>
              <a:rPr lang="sl-SI" sz="1800" dirty="0"/>
              <a:t>Operativni načrti </a:t>
            </a:r>
            <a:r>
              <a:rPr lang="sl-SI" sz="1800" dirty="0" smtClean="0"/>
              <a:t>šol in DD</a:t>
            </a:r>
          </a:p>
          <a:p>
            <a:pPr marL="0" indent="0">
              <a:buNone/>
            </a:pPr>
            <a:r>
              <a:rPr lang="sl-SI" sz="1800" dirty="0">
                <a:hlinkClick r:id="rId2"/>
              </a:rPr>
              <a:t>https://</a:t>
            </a:r>
            <a:r>
              <a:rPr lang="sl-SI" sz="1800" dirty="0" smtClean="0">
                <a:hlinkClick r:id="rId2"/>
              </a:rPr>
              <a:t>docs.google.com/forms/d/1t-YVwne8Imz9SbWo4VMXU75qR4tUkbzoOcJAHZwPtgg/edit#response=ACYDBNiPdTPp3c_nECIEMASIR_z-ykmRWv5dMrlmmwFxL_kDczT0XM-3c4m-2A</a:t>
            </a:r>
            <a:endParaRPr lang="sl-SI" sz="1800" dirty="0" smtClean="0"/>
          </a:p>
          <a:p>
            <a:r>
              <a:rPr lang="sl-SI" sz="1800" dirty="0" smtClean="0">
                <a:hlinkClick r:id="rId3" action="ppaction://hlinkfile"/>
              </a:rPr>
              <a:t>Operativni </a:t>
            </a:r>
            <a:r>
              <a:rPr lang="sl-SI" sz="1800" dirty="0">
                <a:hlinkClick r:id="rId3" action="ppaction://hlinkfile"/>
              </a:rPr>
              <a:t>načrt </a:t>
            </a:r>
            <a:r>
              <a:rPr lang="sl-SI" sz="1800" dirty="0" smtClean="0">
                <a:hlinkClick r:id="rId3" action="ppaction://hlinkfile"/>
              </a:rPr>
              <a:t>ZRSŠ</a:t>
            </a:r>
            <a:endParaRPr lang="sl-SI" sz="1800" dirty="0" smtClean="0"/>
          </a:p>
          <a:p>
            <a:r>
              <a:rPr lang="sl-SI" sz="1800" dirty="0"/>
              <a:t>Pregled aktivnosti </a:t>
            </a:r>
            <a:r>
              <a:rPr lang="sl-SI" sz="1800" dirty="0">
                <a:hlinkClick r:id="rId4"/>
              </a:rPr>
              <a:t>https://</a:t>
            </a:r>
            <a:r>
              <a:rPr lang="sl-SI" sz="1800" dirty="0" smtClean="0">
                <a:hlinkClick r:id="rId4"/>
              </a:rPr>
              <a:t>docs.google.com/spreadsheets/d/180qzVXfHzoOumu4Xo_m8gT5lMqA1UHnEuR6XnMdyoO8/edit#gid=0</a:t>
            </a:r>
            <a:endParaRPr lang="sl-SI" sz="1800" dirty="0" smtClean="0"/>
          </a:p>
          <a:p>
            <a:r>
              <a:rPr lang="sl-SI" sz="1800" dirty="0" smtClean="0"/>
              <a:t>Poročila o opravljenih </a:t>
            </a:r>
            <a:r>
              <a:rPr lang="sl-SI" sz="1800" dirty="0"/>
              <a:t>aktivnostih </a:t>
            </a:r>
            <a:r>
              <a:rPr lang="sl-SI" sz="1800" dirty="0" smtClean="0"/>
              <a:t>partnerjev</a:t>
            </a:r>
          </a:p>
          <a:p>
            <a:pPr marL="0" indent="0">
              <a:buNone/>
            </a:pPr>
            <a:r>
              <a:rPr lang="sl-SI" sz="1800" dirty="0" smtClean="0">
                <a:hlinkClick r:id="rId5"/>
              </a:rPr>
              <a:t>https</a:t>
            </a:r>
            <a:r>
              <a:rPr lang="sl-SI" sz="1800" dirty="0">
                <a:hlinkClick r:id="rId5"/>
              </a:rPr>
              <a:t>://</a:t>
            </a:r>
            <a:r>
              <a:rPr lang="sl-SI" sz="1800" dirty="0" smtClean="0">
                <a:hlinkClick r:id="rId5"/>
              </a:rPr>
              <a:t>docs.google.com/spreadsheets/d/14Cwmo3oXh2vM98_JQF-NQN01UWl1SWd29dDr05OYzEw/edit#gid=1531956471</a:t>
            </a:r>
            <a:endParaRPr lang="sl-SI" sz="1800" dirty="0" smtClean="0"/>
          </a:p>
          <a:p>
            <a:endParaRPr lang="sl-SI" sz="1800" dirty="0" smtClean="0"/>
          </a:p>
          <a:p>
            <a:r>
              <a:rPr lang="sl-SI" sz="1800" dirty="0" smtClean="0"/>
              <a:t>Spletna okolja (za učitelje, dijake)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740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PRIJAVLJENE SŠ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VKLJUČENIH:</a:t>
            </a:r>
            <a:endParaRPr lang="sl-SI" dirty="0"/>
          </a:p>
          <a:p>
            <a:r>
              <a:rPr lang="sl-SI" dirty="0" smtClean="0"/>
              <a:t>27 SŠ in DD (8 gimnazij, 1 dijaški dom....)</a:t>
            </a:r>
          </a:p>
          <a:p>
            <a:r>
              <a:rPr lang="sl-SI" dirty="0" smtClean="0"/>
              <a:t>27 ravnateljev SŠ in DD</a:t>
            </a:r>
          </a:p>
          <a:p>
            <a:r>
              <a:rPr lang="sl-SI" dirty="0" smtClean="0"/>
              <a:t>55 učiteljev/profesorjev V SŠ in DD</a:t>
            </a:r>
          </a:p>
          <a:p>
            <a:r>
              <a:rPr lang="sl-SI" dirty="0" smtClean="0"/>
              <a:t>258 dijakov 1. letnikov SŠ in DD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26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152636"/>
            <a:ext cx="4762872" cy="850106"/>
          </a:xfrm>
        </p:spPr>
        <p:txBody>
          <a:bodyPr/>
          <a:lstStyle/>
          <a:p>
            <a:r>
              <a:rPr lang="sl-SI" sz="4000" b="1" dirty="0" smtClean="0"/>
              <a:t>O AKCIJI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zaveščanje dijakov o </a:t>
            </a:r>
            <a:r>
              <a:rPr lang="sl-SI" dirty="0"/>
              <a:t>pomenu varne </a:t>
            </a:r>
            <a:r>
              <a:rPr lang="sl-SI" dirty="0" smtClean="0"/>
              <a:t>mobilnosti,</a:t>
            </a:r>
          </a:p>
          <a:p>
            <a:r>
              <a:rPr lang="sl-SI" dirty="0"/>
              <a:t>n</a:t>
            </a:r>
            <a:r>
              <a:rPr lang="sl-SI" dirty="0" smtClean="0"/>
              <a:t>a šoli bo deloval klub </a:t>
            </a:r>
            <a:r>
              <a:rPr lang="sl-SI" b="1" dirty="0" smtClean="0"/>
              <a:t>Dijaki za varno mobilnost</a:t>
            </a:r>
            <a:r>
              <a:rPr lang="sl-SI" dirty="0"/>
              <a:t> </a:t>
            </a:r>
            <a:r>
              <a:rPr lang="sl-SI" dirty="0" smtClean="0"/>
              <a:t>kot neformalna oblika,</a:t>
            </a:r>
          </a:p>
          <a:p>
            <a:r>
              <a:rPr lang="sl-SI" dirty="0" smtClean="0"/>
              <a:t> dijaki bodo </a:t>
            </a:r>
            <a:r>
              <a:rPr lang="sl-SI" b="1" dirty="0" smtClean="0"/>
              <a:t>opravljali </a:t>
            </a:r>
            <a:r>
              <a:rPr lang="sl-SI" b="1" dirty="0"/>
              <a:t>različne preventivne </a:t>
            </a:r>
            <a:r>
              <a:rPr lang="sl-SI" b="1" dirty="0" smtClean="0"/>
              <a:t>aktivnosti,</a:t>
            </a:r>
            <a:r>
              <a:rPr lang="sl-SI" dirty="0" smtClean="0"/>
              <a:t> </a:t>
            </a:r>
            <a:r>
              <a:rPr lang="sl-SI" b="1" dirty="0"/>
              <a:t>predstavljali bodo svoje </a:t>
            </a:r>
            <a:r>
              <a:rPr lang="sl-SI" b="1" dirty="0" smtClean="0"/>
              <a:t>dosežke</a:t>
            </a:r>
            <a:r>
              <a:rPr lang="sl-SI" dirty="0" smtClean="0"/>
              <a:t> </a:t>
            </a:r>
            <a:r>
              <a:rPr lang="sl-SI" dirty="0"/>
              <a:t>in </a:t>
            </a:r>
            <a:endParaRPr lang="sl-SI" dirty="0" smtClean="0"/>
          </a:p>
          <a:p>
            <a:r>
              <a:rPr lang="sl-SI" dirty="0" smtClean="0"/>
              <a:t>se </a:t>
            </a:r>
            <a:r>
              <a:rPr lang="sl-SI" dirty="0"/>
              <a:t>medsebojno </a:t>
            </a:r>
            <a:r>
              <a:rPr lang="sl-SI" b="1" dirty="0" smtClean="0"/>
              <a:t>povezovali, mrežili, širili ideje.</a:t>
            </a:r>
            <a:r>
              <a:rPr lang="sl-SI" dirty="0" smtClean="0"/>
              <a:t>  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96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-207404"/>
            <a:ext cx="5014900" cy="926976"/>
          </a:xfrm>
        </p:spPr>
        <p:txBody>
          <a:bodyPr/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4000" b="1" dirty="0" smtClean="0"/>
              <a:t>CILJI AKCIJE </a:t>
            </a:r>
            <a:r>
              <a:rPr lang="sl-SI" sz="4000" dirty="0"/>
              <a:t/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32" y="836712"/>
            <a:ext cx="8229600" cy="4525963"/>
          </a:xfrm>
        </p:spPr>
        <p:txBody>
          <a:bodyPr/>
          <a:lstStyle/>
          <a:p>
            <a:pPr lvl="0"/>
            <a:r>
              <a:rPr lang="sl-SI" sz="2400" dirty="0"/>
              <a:t>D</a:t>
            </a:r>
            <a:r>
              <a:rPr lang="sl-SI" sz="2400" dirty="0" smtClean="0"/>
              <a:t>ijake </a:t>
            </a:r>
            <a:r>
              <a:rPr lang="sl-SI" sz="2400" dirty="0"/>
              <a:t>ozavestiti o pomenu varnosti in ustreznem ravnanju v cestnem prometu; </a:t>
            </a:r>
          </a:p>
          <a:p>
            <a:pPr lvl="0"/>
            <a:r>
              <a:rPr lang="sl-SI" sz="2400" dirty="0"/>
              <a:t>pri dijakih krepiti  veščine za kulturo vedenja v cestnem prometu ter zdrav način življenja;</a:t>
            </a:r>
          </a:p>
          <a:p>
            <a:pPr lvl="0"/>
            <a:r>
              <a:rPr lang="sl-SI" sz="2400" dirty="0"/>
              <a:t>dijake spodbujati  k razvoju pozitivnega odnosa do okolja; </a:t>
            </a:r>
          </a:p>
          <a:p>
            <a:pPr lvl="0"/>
            <a:r>
              <a:rPr lang="sl-SI" sz="2400" dirty="0"/>
              <a:t>dijake, strokovne delavce na šoli in starše informirati o načrtovanih aktivnostih v okviru akcije;</a:t>
            </a:r>
          </a:p>
          <a:p>
            <a:pPr lvl="0"/>
            <a:r>
              <a:rPr lang="sl-SI" sz="2400" dirty="0"/>
              <a:t>strokovne delavce srednjih šol usposobiti za strokovno podporo dijakom pri opravljanju aktivnosti za varno mobilnost;</a:t>
            </a:r>
          </a:p>
          <a:p>
            <a:pPr lvl="0"/>
            <a:r>
              <a:rPr lang="sl-SI" sz="2400" dirty="0"/>
              <a:t>promovirati varno mobilnost v neposrednem in širšem okolju;</a:t>
            </a:r>
          </a:p>
          <a:p>
            <a:pPr lvl="0"/>
            <a:r>
              <a:rPr lang="sl-SI" sz="2400" dirty="0"/>
              <a:t>povezovati različne </a:t>
            </a:r>
            <a:r>
              <a:rPr lang="sl-SI" sz="2400" dirty="0" smtClean="0"/>
              <a:t>partnerje </a:t>
            </a:r>
            <a:r>
              <a:rPr lang="sl-SI" sz="2400" dirty="0"/>
              <a:t>z namenom vsesplošnega ozaveščanja o varni mobilnosti.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92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627" y="-225985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8859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Na ravni šole: </a:t>
            </a:r>
            <a:r>
              <a:rPr lang="sl-SI" sz="2400" b="1" dirty="0" smtClean="0"/>
              <a:t>za dijaka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Aktivna udeležba </a:t>
            </a:r>
            <a:r>
              <a:rPr lang="sl-SI" sz="2400" dirty="0"/>
              <a:t>na </a:t>
            </a:r>
            <a:r>
              <a:rPr lang="sl-SI" sz="2400" dirty="0" smtClean="0"/>
              <a:t>dveh delavnicah (februar, marec, april, maj 2018).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/>
              <a:t>Aktivno </a:t>
            </a:r>
            <a:r>
              <a:rPr lang="sl-SI" sz="2400" dirty="0" smtClean="0"/>
              <a:t>sodeluje </a:t>
            </a:r>
            <a:r>
              <a:rPr lang="sl-SI" sz="2400" dirty="0"/>
              <a:t>v klubu na </a:t>
            </a:r>
            <a:r>
              <a:rPr lang="sl-SI" sz="2400" dirty="0" smtClean="0"/>
              <a:t>šoli.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Vodi </a:t>
            </a:r>
            <a:r>
              <a:rPr lang="sl-SI" sz="2400" b="1" dirty="0" smtClean="0"/>
              <a:t>e-listovnik </a:t>
            </a:r>
            <a:r>
              <a:rPr lang="sl-SI" sz="2400" dirty="0" smtClean="0"/>
              <a:t>in spremlja delo.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Pridobi vsaj enega </a:t>
            </a:r>
            <a:r>
              <a:rPr lang="sl-SI" sz="2400" b="1" dirty="0" smtClean="0"/>
              <a:t>novega člana </a:t>
            </a:r>
            <a:r>
              <a:rPr lang="sl-SI" sz="2400" dirty="0"/>
              <a:t>v klubu na </a:t>
            </a:r>
            <a:r>
              <a:rPr lang="sl-SI" sz="2400" dirty="0" smtClean="0"/>
              <a:t>šoli (od februarja do junija 2018).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Pripravi </a:t>
            </a:r>
            <a:r>
              <a:rPr lang="sl-SI" sz="2400" dirty="0"/>
              <a:t>in </a:t>
            </a:r>
            <a:r>
              <a:rPr lang="sl-SI" sz="2400" dirty="0" smtClean="0"/>
              <a:t>predstavi </a:t>
            </a:r>
            <a:r>
              <a:rPr lang="sl-SI" sz="2400" b="1" dirty="0" smtClean="0"/>
              <a:t>raziskovalno/projektno nalogo </a:t>
            </a:r>
            <a:r>
              <a:rPr lang="sl-SI" sz="2400" dirty="0" smtClean="0"/>
              <a:t>(začetek februar 2018).</a:t>
            </a:r>
            <a:endParaRPr lang="sl-SI" sz="2400" dirty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Sodeluje </a:t>
            </a:r>
            <a:r>
              <a:rPr lang="sl-SI" sz="2400" b="1" dirty="0"/>
              <a:t>na </a:t>
            </a:r>
            <a:r>
              <a:rPr lang="sl-SI" sz="2400" b="1" dirty="0" smtClean="0"/>
              <a:t>natečaju </a:t>
            </a:r>
            <a:r>
              <a:rPr lang="sl-SI" sz="2400" dirty="0" smtClean="0"/>
              <a:t>ZRSŠ (Naj film, </a:t>
            </a:r>
            <a:r>
              <a:rPr lang="sl-SI" sz="2400" dirty="0" err="1" smtClean="0"/>
              <a:t>promovideo</a:t>
            </a:r>
            <a:r>
              <a:rPr lang="sl-SI" sz="2400" dirty="0" smtClean="0"/>
              <a:t>, fotoknjiga</a:t>
            </a:r>
            <a:r>
              <a:rPr lang="sl-SI" sz="2400" dirty="0"/>
              <a:t>...). (od februarja do junija 2018</a:t>
            </a:r>
            <a:r>
              <a:rPr lang="sl-SI" sz="2400" dirty="0" smtClean="0"/>
              <a:t>).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/>
              <a:t>Aktivno </a:t>
            </a:r>
            <a:r>
              <a:rPr lang="sl-SI" sz="2400" dirty="0" smtClean="0"/>
              <a:t>sodeluje </a:t>
            </a:r>
            <a:r>
              <a:rPr lang="sl-SI" sz="2400" dirty="0"/>
              <a:t>pri dejavnostih </a:t>
            </a:r>
            <a:r>
              <a:rPr lang="sl-SI" sz="2400" dirty="0" smtClean="0"/>
              <a:t>v klubu na šoli/regijskem središču. 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527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DIJAKA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A1 - opravi 2 delavnici</a:t>
            </a:r>
          </a:p>
          <a:p>
            <a:pPr marL="0" indent="0">
              <a:buNone/>
            </a:pPr>
            <a:r>
              <a:rPr lang="sl-SI" dirty="0" smtClean="0"/>
              <a:t>A2 - ima izpolnjen e-listovnik</a:t>
            </a:r>
          </a:p>
          <a:p>
            <a:pPr marL="0" indent="0">
              <a:buNone/>
            </a:pPr>
            <a:r>
              <a:rPr lang="sl-SI" dirty="0" smtClean="0"/>
              <a:t>A3 – je pridobil novega člana, </a:t>
            </a:r>
          </a:p>
          <a:p>
            <a:pPr marL="0" indent="0">
              <a:buNone/>
            </a:pPr>
            <a:r>
              <a:rPr lang="sl-SI" dirty="0" smtClean="0"/>
              <a:t>A4 - pripravi R/P nalogo </a:t>
            </a:r>
          </a:p>
          <a:p>
            <a:pPr marL="0" indent="0">
              <a:buNone/>
            </a:pPr>
            <a:r>
              <a:rPr lang="sl-SI" dirty="0" smtClean="0"/>
              <a:t>A5 – sodeluje na natečaju, nalogo predstavi, sodeluje z drugimi</a:t>
            </a:r>
          </a:p>
          <a:p>
            <a:pPr marL="0" indent="0">
              <a:buNone/>
            </a:pPr>
            <a:r>
              <a:rPr lang="sl-SI" dirty="0" smtClean="0"/>
              <a:t>A6 – predstavi rezultate, e-listovnik, </a:t>
            </a:r>
            <a:r>
              <a:rPr lang="sl-SI" dirty="0"/>
              <a:t>sodeluje v klubu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45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1919</Words>
  <Application>Microsoft Office PowerPoint</Application>
  <PresentationFormat>Diaprojekcija na zaslonu (4:3)</PresentationFormat>
  <Paragraphs>241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Default Design</vt:lpstr>
      <vt:lpstr>PROJEKT TRAJNOSTNA MOBILNOST DIJAKOV Akcija: Dijaki dijakom za varno mobilnost v srednjih šolah 2. delovno srečanje </vt:lpstr>
      <vt:lpstr>PROGRAM 2. DELOVNEGA SREČANJA</vt:lpstr>
      <vt:lpstr>DRUGO DELOVNO SREČANJE</vt:lpstr>
      <vt:lpstr>1. UVOD</vt:lpstr>
      <vt:lpstr>PRIJAVLJENE SŠ</vt:lpstr>
      <vt:lpstr>O AKCIJI</vt:lpstr>
      <vt:lpstr> CILJI AKCIJE  </vt:lpstr>
      <vt:lpstr>DINAMIKA DELA I</vt:lpstr>
      <vt:lpstr>OBVEZNOSTI DIJAKA</vt:lpstr>
      <vt:lpstr>VREDNOTENJE DIJAKOV</vt:lpstr>
      <vt:lpstr>DINAMIKA DELA II</vt:lpstr>
      <vt:lpstr>DINAMIKA DELA III</vt:lpstr>
      <vt:lpstr>1. PREDSTAVITEV OPRAVLJENIH AKTIVNOSTI </vt:lpstr>
      <vt:lpstr>REFLEKSIJA</vt:lpstr>
      <vt:lpstr>Mladi in varna mobilnost </vt:lpstr>
      <vt:lpstr>3. NAČRT AKTIVNOSTI V PROJEKTU</vt:lpstr>
      <vt:lpstr>AKTIVNOSTI (iz dokumenta) </vt:lpstr>
      <vt:lpstr>A 6, ŠOLE IN REG. SREDIŠČ</vt:lpstr>
      <vt:lpstr>AKTIVNOST 4 RAZISKOVALNE/PROJEKTNE NALOGE</vt:lpstr>
      <vt:lpstr>Aktivnost 5: </vt:lpstr>
      <vt:lpstr>AKTIVNOST 4 Teme raziskovalnih in projektnih nalog s področja razvijanje trajnostne mobilnosti</vt:lpstr>
      <vt:lpstr>A 4 Raziskovalne naloge</vt:lpstr>
      <vt:lpstr>ŠOLE (VLOGA REGIJSKIH SREDIŠČ)</vt:lpstr>
      <vt:lpstr>Seznam sodelujočih partnerjev</vt:lpstr>
      <vt:lpstr>5 regijskih središč</vt:lpstr>
      <vt:lpstr>5 regijskih središč</vt:lpstr>
      <vt:lpstr>NALOGA ZRSŠ</vt:lpstr>
      <vt:lpstr>VLOGA STROKOVNIH KONZULENTOV</vt:lpstr>
      <vt:lpstr>Usposabljanje učiteljev</vt:lpstr>
      <vt:lpstr>VREDNOTENJE </vt:lpstr>
      <vt:lpstr>SREČANJA NA ŠOLI</vt:lpstr>
      <vt:lpstr>KAM ŽELIMO</vt:lpstr>
      <vt:lpstr>ZAKLJUČEK SREČANJA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MD</cp:lastModifiedBy>
  <cp:revision>204</cp:revision>
  <cp:lastPrinted>2018-04-06T08:23:22Z</cp:lastPrinted>
  <dcterms:created xsi:type="dcterms:W3CDTF">2005-07-03T15:02:30Z</dcterms:created>
  <dcterms:modified xsi:type="dcterms:W3CDTF">2018-04-17T08:56:48Z</dcterms:modified>
</cp:coreProperties>
</file>