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5"/>
  </p:handoutMasterIdLst>
  <p:sldIdLst>
    <p:sldId id="264" r:id="rId2"/>
    <p:sldId id="299" r:id="rId3"/>
    <p:sldId id="311" r:id="rId4"/>
    <p:sldId id="300" r:id="rId5"/>
    <p:sldId id="314" r:id="rId6"/>
    <p:sldId id="312" r:id="rId7"/>
    <p:sldId id="295" r:id="rId8"/>
    <p:sldId id="309" r:id="rId9"/>
    <p:sldId id="337" r:id="rId10"/>
    <p:sldId id="338" r:id="rId11"/>
    <p:sldId id="332" r:id="rId12"/>
    <p:sldId id="333" r:id="rId13"/>
    <p:sldId id="334" r:id="rId14"/>
    <p:sldId id="335" r:id="rId15"/>
    <p:sldId id="290" r:id="rId16"/>
    <p:sldId id="289" r:id="rId17"/>
    <p:sldId id="318" r:id="rId18"/>
    <p:sldId id="342" r:id="rId19"/>
    <p:sldId id="317" r:id="rId20"/>
    <p:sldId id="319" r:id="rId21"/>
    <p:sldId id="321" r:id="rId22"/>
    <p:sldId id="322" r:id="rId23"/>
    <p:sldId id="320" r:id="rId24"/>
    <p:sldId id="324" r:id="rId25"/>
    <p:sldId id="291" r:id="rId26"/>
    <p:sldId id="339" r:id="rId27"/>
    <p:sldId id="327" r:id="rId28"/>
    <p:sldId id="328" r:id="rId29"/>
    <p:sldId id="305" r:id="rId30"/>
    <p:sldId id="340" r:id="rId31"/>
    <p:sldId id="343" r:id="rId32"/>
    <p:sldId id="344" r:id="rId33"/>
    <p:sldId id="345" r:id="rId34"/>
    <p:sldId id="346" r:id="rId35"/>
    <p:sldId id="347" r:id="rId36"/>
    <p:sldId id="348" r:id="rId37"/>
    <p:sldId id="349" r:id="rId38"/>
    <p:sldId id="350" r:id="rId39"/>
    <p:sldId id="351" r:id="rId40"/>
    <p:sldId id="352" r:id="rId41"/>
    <p:sldId id="330" r:id="rId42"/>
    <p:sldId id="341" r:id="rId43"/>
    <p:sldId id="326" r:id="rId44"/>
  </p:sldIdLst>
  <p:sldSz cx="9144000" cy="6858000" type="screen4x3"/>
  <p:notesSz cx="6797675" cy="9928225"/>
  <p:defaultTextStyle>
    <a:defPPr>
      <a:defRPr lang="sl-S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5A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814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1814"/>
            <a:ext cx="2945659" cy="49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9DBE02A-0C3D-498A-BC1F-805495455E92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EFE61-447D-4A9D-A923-0B60244667D9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37953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2538A-9BB6-440A-B99C-7A46041E1343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64130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0BE240-801E-40EE-B5CB-AF4EB55C7F5E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72918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D37BB-232F-47E3-BA66-AF67A8189939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48858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5C4A4-6D7F-4FF1-B7EF-AC7A234D8C6C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9425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8E126-9D6B-4B23-B089-23AE7FB0099D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68407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C468F-4F98-40D6-949F-E74FBA4EC089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33620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05FDF-D939-4D1B-A2BC-399D43C5B5CF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76514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20C99-8D50-4968-ACA5-57BD9B35CDD0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60643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E6B38-2FCF-405B-91D1-264A3E5A3745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783627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F7E73-9388-44C8-86B1-80201F725933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899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1_noga_druga_stran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9625"/>
            <a:ext cx="9144000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9" descr="cycle_pic"/>
          <p:cNvPicPr>
            <a:picLocks noChangeAspect="1" noChangeArrowheads="1"/>
          </p:cNvPicPr>
          <p:nvPr userDrawn="1"/>
        </p:nvPicPr>
        <p:blipFill>
          <a:blip r:embed="rId14">
            <a:lum bright="82000" contrast="-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3200"/>
            <a:ext cx="9144000" cy="608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Click to edit Master text styles</a:t>
            </a:r>
          </a:p>
          <a:p>
            <a:pPr lvl="1"/>
            <a:r>
              <a:rPr lang="sl-SI" altLang="sl-SI" smtClean="0"/>
              <a:t>Second level</a:t>
            </a:r>
          </a:p>
          <a:p>
            <a:pPr lvl="2"/>
            <a:r>
              <a:rPr lang="sl-SI" altLang="sl-SI" smtClean="0"/>
              <a:t>Third level</a:t>
            </a:r>
          </a:p>
          <a:p>
            <a:pPr lvl="3"/>
            <a:r>
              <a:rPr lang="sl-SI" altLang="sl-SI" smtClean="0"/>
              <a:t>Fourth level</a:t>
            </a:r>
          </a:p>
          <a:p>
            <a:pPr lvl="4"/>
            <a:r>
              <a:rPr lang="sl-SI" altLang="sl-SI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sl-SI" altLang="sl-SI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AEA9A968-EEFE-4A7E-B1E4-FAC6A48A8FCF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cid:image002.png@01D362AC.D6D33820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snm.si/?page_id=7377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arnes.si/~ljzotks2/gzm/" TargetMode="External"/><Relationship Id="rId2" Type="http://schemas.openxmlformats.org/officeDocument/2006/relationships/hyperlink" Target="http://www2.arnes.si/~ljzotks2/gzm/dokumenti/napotki.html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skupnost.sio.si/course/view.php?id=9469" TargetMode="External"/><Relationship Id="rId2" Type="http://schemas.openxmlformats.org/officeDocument/2006/relationships/hyperlink" Target="http://url.sio.si/VM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80qzVXfHzoOumu4Xo_m8gT5lMqA1UHnEuR6XnMdyoO8/edit?usp=sharing" TargetMode="External"/><Relationship Id="rId2" Type="http://schemas.openxmlformats.org/officeDocument/2006/relationships/hyperlink" Target="https://docs.google.com/forms/d/1t-YVwne8Imz9SbWo4VMXU75qR4tUkbzoOcJAHZwPtgg/edit#responses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padlet.com/mojca_dolinar2/elistovnik" TargetMode="External"/><Relationship Id="rId7" Type="http://schemas.openxmlformats.org/officeDocument/2006/relationships/hyperlink" Target="Navodilo%20za%20pripravo%20elistovnika%20v%20Google%20Sites.pdf" TargetMode="External"/><Relationship Id="rId2" Type="http://schemas.openxmlformats.org/officeDocument/2006/relationships/hyperlink" Target="e-portfolio%20MD%201%20obogaten%20word.doc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Navodilo%20za%20pripravo%20elistovnika%20v%20aplikaciji%20Padlet%20pdf.pdf" TargetMode="External"/><Relationship Id="rId5" Type="http://schemas.openxmlformats.org/officeDocument/2006/relationships/hyperlink" Target="Navodilo%20za%20pripravo%20elistovnika%20v%20aplikaciji%20Word%20Template%20Powered.pdf" TargetMode="External"/><Relationship Id="rId4" Type="http://schemas.openxmlformats.org/officeDocument/2006/relationships/hyperlink" Target="https://sites.google.com/view/elistovnikmojcadolinar/doma%C4%8Da-stran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h5p.org/node/168541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url.sio.si/V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mailto:marta.novak@zrss.si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../Delavnice%20partnerjev/SEZNAM%20DELAVNIC%20PARTNERJEV,%20reg.%20sredi&#353;&#269;%20v%20akciji.doc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105400"/>
            <a:ext cx="6400800" cy="1752600"/>
          </a:xfrm>
        </p:spPr>
        <p:txBody>
          <a:bodyPr/>
          <a:lstStyle/>
          <a:p>
            <a:pPr eaLnBrk="1" hangingPunct="1"/>
            <a:r>
              <a:rPr lang="sl-SI" altLang="sl-SI" sz="1600" dirty="0" smtClean="0"/>
              <a:t>Mag. Marta Novak, dr. Anton Polšak, Mojca Dolinar</a:t>
            </a:r>
          </a:p>
          <a:p>
            <a:pPr eaLnBrk="1" hangingPunct="1"/>
            <a:r>
              <a:rPr lang="sl-SI" altLang="sl-SI" sz="1600" dirty="0" smtClean="0"/>
              <a:t>Mag. </a:t>
            </a:r>
            <a:r>
              <a:rPr lang="sl-SI" altLang="sl-SI" sz="1600" smtClean="0"/>
              <a:t>Tjaša Kotar, MIZŠ</a:t>
            </a:r>
            <a:endParaRPr lang="sl-SI" altLang="sl-SI" sz="1600" dirty="0" smtClean="0"/>
          </a:p>
          <a:p>
            <a:pPr eaLnBrk="1" hangingPunct="1"/>
            <a:r>
              <a:rPr lang="sl-SI" altLang="sl-SI" sz="1600" dirty="0" smtClean="0"/>
              <a:t>Zavod RS za šolstvo</a:t>
            </a:r>
          </a:p>
          <a:p>
            <a:pPr eaLnBrk="1" hangingPunct="1"/>
            <a:r>
              <a:rPr lang="sl-SI" altLang="sl-SI" sz="1600" dirty="0" smtClean="0"/>
              <a:t>Ljubljana, 16.1.2018</a:t>
            </a:r>
          </a:p>
        </p:txBody>
      </p:sp>
      <p:pic>
        <p:nvPicPr>
          <p:cNvPr id="3077" name="image2.jpg" descr="image0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437" y="933370"/>
            <a:ext cx="1381125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pic>
        <p:nvPicPr>
          <p:cNvPr id="3078" name="Slika 4" descr="http://intranetmizs/PublishingImages/MIZS_slo.png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02" y="922638"/>
            <a:ext cx="2857500" cy="59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0" y="98886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l-SI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204" y="392202"/>
            <a:ext cx="1188132" cy="1527599"/>
          </a:xfrm>
          <a:prstGeom prst="rect">
            <a:avLst/>
          </a:prstGeom>
        </p:spPr>
      </p:pic>
      <p:sp>
        <p:nvSpPr>
          <p:cNvPr id="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4" y="2907786"/>
            <a:ext cx="7772400" cy="1470025"/>
          </a:xfrm>
        </p:spPr>
        <p:txBody>
          <a:bodyPr/>
          <a:lstStyle/>
          <a:p>
            <a:pPr eaLnBrk="1" hangingPunct="1"/>
            <a:r>
              <a:rPr lang="pl-PL" altLang="sl-SI" sz="3200" b="1" dirty="0" smtClean="0"/>
              <a:t>PROJEKT</a:t>
            </a:r>
            <a:br>
              <a:rPr lang="pl-PL" altLang="sl-SI" sz="3200" b="1" dirty="0" smtClean="0"/>
            </a:br>
            <a:r>
              <a:rPr lang="pl-PL" altLang="sl-SI" sz="3200" b="1" dirty="0" smtClean="0"/>
              <a:t>TRAJNOSTNA MOBILNOST DIJAKOV</a:t>
            </a:r>
            <a:br>
              <a:rPr lang="pl-PL" altLang="sl-SI" sz="3200" b="1" dirty="0" smtClean="0"/>
            </a:br>
            <a:r>
              <a:rPr lang="pl-PL" altLang="sl-SI" sz="2800" b="1" dirty="0" smtClean="0"/>
              <a:t>Akcija: Dijaki dijakom za varno mobilnost v srednjih šolah </a:t>
            </a:r>
            <a:endParaRPr lang="sl-SI" altLang="sl-SI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  <p:bldP spid="10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sl-SI" dirty="0" smtClean="0"/>
              <a:t>5 regijskih središč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57200" y="94472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sl-SI" sz="2400" b="1" dirty="0" smtClean="0"/>
              <a:t>3. Prometna </a:t>
            </a:r>
            <a:r>
              <a:rPr lang="sl-SI" sz="2400" b="1" dirty="0"/>
              <a:t>šola </a:t>
            </a:r>
            <a:r>
              <a:rPr lang="sl-SI" sz="2400" b="1" dirty="0" smtClean="0"/>
              <a:t>Maribor: </a:t>
            </a:r>
            <a:r>
              <a:rPr lang="sl-SI" sz="2400" dirty="0" smtClean="0">
                <a:solidFill>
                  <a:srgbClr val="000000"/>
                </a:solidFill>
              </a:rPr>
              <a:t>Dvojezična Srednja šola Lendava, Srednja Zdravstvena šola Murska Sobota</a:t>
            </a:r>
            <a:r>
              <a:rPr lang="sl-SI" sz="2400" dirty="0"/>
              <a:t>.</a:t>
            </a:r>
            <a:r>
              <a:rPr lang="sl-SI" sz="2400" dirty="0" smtClean="0"/>
              <a:t> </a:t>
            </a:r>
          </a:p>
          <a:p>
            <a:pPr marL="0" indent="0">
              <a:buNone/>
            </a:pPr>
            <a:r>
              <a:rPr lang="sl-SI" sz="2400" b="1" dirty="0" smtClean="0"/>
              <a:t>4. Srednja </a:t>
            </a:r>
            <a:r>
              <a:rPr lang="sl-SI" sz="2400" b="1" dirty="0"/>
              <a:t>poklicna in strokovna šola Bežigrad </a:t>
            </a:r>
            <a:r>
              <a:rPr lang="sl-SI" sz="2400" b="1" dirty="0" smtClean="0"/>
              <a:t>– Ljubljana:  </a:t>
            </a:r>
            <a:r>
              <a:rPr lang="sl-SI" sz="2400" u="sng" dirty="0">
                <a:solidFill>
                  <a:srgbClr val="000000"/>
                </a:solidFill>
                <a:latin typeface="Arial" panose="020B0604020202020204" pitchFamily="34" charset="0"/>
              </a:rPr>
              <a:t>Gimnazija in </a:t>
            </a:r>
            <a:r>
              <a:rPr lang="sl-SI" sz="2400" u="sng" dirty="0" smtClean="0">
                <a:solidFill>
                  <a:srgbClr val="000000"/>
                </a:solidFill>
                <a:latin typeface="Arial" panose="020B0604020202020204" pitchFamily="34" charset="0"/>
              </a:rPr>
              <a:t>srednja </a:t>
            </a:r>
            <a:r>
              <a:rPr lang="sl-SI" sz="2400" u="sng" dirty="0">
                <a:solidFill>
                  <a:srgbClr val="000000"/>
                </a:solidFill>
                <a:latin typeface="Arial" panose="020B0604020202020204" pitchFamily="34" charset="0"/>
              </a:rPr>
              <a:t>šola </a:t>
            </a:r>
            <a:r>
              <a:rPr lang="sl-SI" sz="2400" u="sng" dirty="0" smtClean="0">
                <a:solidFill>
                  <a:srgbClr val="000000"/>
                </a:solidFill>
                <a:latin typeface="Arial" panose="020B0604020202020204" pitchFamily="34" charset="0"/>
              </a:rPr>
              <a:t>Kočevje</a:t>
            </a:r>
            <a:r>
              <a:rPr lang="sl-SI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sl-SI" sz="2400" u="sng" dirty="0" smtClean="0">
                <a:latin typeface="Arial" panose="020B0604020202020204" pitchFamily="34" charset="0"/>
              </a:rPr>
              <a:t>Ekonomska gimnazija in srednja šola Radovljica,</a:t>
            </a:r>
            <a:r>
              <a:rPr lang="sl-SI" sz="2400" u="sng" dirty="0" smtClean="0">
                <a:solidFill>
                  <a:srgbClr val="2D2D8A">
                    <a:lumMod val="60000"/>
                    <a:lumOff val="40000"/>
                  </a:srgbClr>
                </a:solidFill>
                <a:latin typeface="Arial" panose="020B0604020202020204" pitchFamily="34" charset="0"/>
              </a:rPr>
              <a:t> </a:t>
            </a:r>
            <a:r>
              <a:rPr lang="sl-SI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Srednja </a:t>
            </a:r>
            <a:r>
              <a:rPr lang="sl-SI" sz="2400" dirty="0">
                <a:solidFill>
                  <a:srgbClr val="000000"/>
                </a:solidFill>
                <a:latin typeface="Arial" panose="020B0604020202020204" pitchFamily="34" charset="0"/>
              </a:rPr>
              <a:t>šola tehniških strok </a:t>
            </a:r>
            <a:r>
              <a:rPr lang="sl-SI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Šiška LJ</a:t>
            </a:r>
            <a:r>
              <a:rPr lang="sl-SI" sz="2400" dirty="0" smtClean="0"/>
              <a:t>, </a:t>
            </a:r>
            <a:r>
              <a:rPr lang="sl-SI" sz="2400" dirty="0">
                <a:solidFill>
                  <a:srgbClr val="000000"/>
                </a:solidFill>
                <a:latin typeface="Arial" panose="020B0604020202020204" pitchFamily="34" charset="0"/>
              </a:rPr>
              <a:t>Srednja zdravstvena šola </a:t>
            </a:r>
            <a:r>
              <a:rPr lang="sl-SI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Ljubljana,</a:t>
            </a:r>
            <a:r>
              <a:rPr lang="sl-SI" sz="2400" dirty="0" smtClean="0"/>
              <a:t> </a:t>
            </a:r>
            <a:r>
              <a:rPr lang="sv-SE" sz="2400" dirty="0">
                <a:solidFill>
                  <a:srgbClr val="000000"/>
                </a:solidFill>
                <a:latin typeface="Arial" panose="020B0604020202020204" pitchFamily="34" charset="0"/>
              </a:rPr>
              <a:t>Srednja tehniška in strokovna šola ŠC </a:t>
            </a:r>
            <a:r>
              <a:rPr lang="sv-SE" sz="2400" dirty="0" smtClean="0">
                <a:solidFill>
                  <a:srgbClr val="000000"/>
                </a:solidFill>
                <a:latin typeface="Arial" panose="020B0604020202020204" pitchFamily="34" charset="0"/>
              </a:rPr>
              <a:t>PET</a:t>
            </a:r>
            <a:r>
              <a:rPr lang="sl-SI" sz="2400" dirty="0" smtClean="0"/>
              <a:t>, Biotehniški center Naklo.</a:t>
            </a:r>
          </a:p>
          <a:p>
            <a:pPr marL="0" lvl="0" indent="0">
              <a:buNone/>
            </a:pPr>
            <a:r>
              <a:rPr lang="sl-SI" sz="2400" b="1" dirty="0" smtClean="0">
                <a:solidFill>
                  <a:srgbClr val="000000"/>
                </a:solidFill>
              </a:rPr>
              <a:t>5. Šolski </a:t>
            </a:r>
            <a:r>
              <a:rPr lang="sl-SI" sz="2400" b="1" dirty="0">
                <a:solidFill>
                  <a:srgbClr val="000000"/>
                </a:solidFill>
              </a:rPr>
              <a:t>center Nova Gorica</a:t>
            </a:r>
            <a:r>
              <a:rPr lang="sl-SI" sz="2400" dirty="0">
                <a:solidFill>
                  <a:srgbClr val="000000"/>
                </a:solidFill>
              </a:rPr>
              <a:t>: </a:t>
            </a:r>
            <a:r>
              <a:rPr lang="sl-SI" sz="2400" u="sng" dirty="0">
                <a:solidFill>
                  <a:srgbClr val="000000"/>
                </a:solidFill>
              </a:rPr>
              <a:t>Gimnazija Nova Gorica, </a:t>
            </a:r>
            <a:r>
              <a:rPr lang="it-IT" sz="2400" u="sng" dirty="0">
                <a:solidFill>
                  <a:srgbClr val="000000"/>
                </a:solidFill>
              </a:rPr>
              <a:t>Gimnazija Gian Rinaldo </a:t>
            </a:r>
            <a:r>
              <a:rPr lang="it-IT" sz="2400" u="sng" dirty="0" err="1">
                <a:solidFill>
                  <a:srgbClr val="000000"/>
                </a:solidFill>
              </a:rPr>
              <a:t>Carli</a:t>
            </a:r>
            <a:r>
              <a:rPr lang="it-IT" sz="2400" u="sng" dirty="0">
                <a:solidFill>
                  <a:srgbClr val="000000"/>
                </a:solidFill>
              </a:rPr>
              <a:t> </a:t>
            </a:r>
            <a:r>
              <a:rPr lang="it-IT" sz="2400" u="sng" dirty="0" smtClean="0">
                <a:solidFill>
                  <a:srgbClr val="000000"/>
                </a:solidFill>
              </a:rPr>
              <a:t>Koper</a:t>
            </a:r>
            <a:r>
              <a:rPr lang="sl-SI" sz="2400" dirty="0" smtClean="0">
                <a:solidFill>
                  <a:srgbClr val="000000"/>
                </a:solidFill>
              </a:rPr>
              <a:t>.</a:t>
            </a:r>
            <a:endParaRPr lang="sl-SI" sz="2400" dirty="0">
              <a:solidFill>
                <a:srgbClr val="2D2D8A">
                  <a:lumMod val="75000"/>
                </a:srgbClr>
              </a:solidFill>
            </a:endParaRPr>
          </a:p>
          <a:p>
            <a:pPr marL="514350" indent="-514350">
              <a:buAutoNum type="arabicPeriod"/>
            </a:pPr>
            <a:endParaRPr lang="sl-SI" sz="2400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3442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slov 1"/>
          <p:cNvSpPr>
            <a:spLocks noGrp="1"/>
          </p:cNvSpPr>
          <p:nvPr>
            <p:ph type="title"/>
          </p:nvPr>
        </p:nvSpPr>
        <p:spPr>
          <a:xfrm>
            <a:off x="1763688" y="0"/>
            <a:ext cx="4546848" cy="886110"/>
          </a:xfrm>
        </p:spPr>
        <p:txBody>
          <a:bodyPr/>
          <a:lstStyle/>
          <a:p>
            <a:r>
              <a:rPr lang="sl-SI" altLang="sl-SI" sz="4000" b="1" dirty="0" smtClean="0"/>
              <a:t>PROJEKT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31540" y="728700"/>
            <a:ext cx="8229600" cy="4525962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  <a:defRPr/>
            </a:pPr>
            <a:r>
              <a:rPr lang="sl-SI" sz="2400" dirty="0"/>
              <a:t>Nosilec: Zavod RS za </a:t>
            </a:r>
            <a:r>
              <a:rPr lang="sl-SI" sz="2400" dirty="0" smtClean="0"/>
              <a:t>šolstvo v sodelovanju z MIZŠ</a:t>
            </a:r>
          </a:p>
          <a:p>
            <a:pPr marL="0" indent="0">
              <a:spcBef>
                <a:spcPts val="1200"/>
              </a:spcBef>
              <a:buNone/>
              <a:defRPr/>
            </a:pPr>
            <a:r>
              <a:rPr lang="sl-SI" sz="2400" dirty="0" smtClean="0"/>
              <a:t>Sodelujoči: partnerji,</a:t>
            </a:r>
            <a:r>
              <a:rPr lang="sl-SI" sz="2400" dirty="0"/>
              <a:t> srednje </a:t>
            </a:r>
            <a:r>
              <a:rPr lang="sl-SI" sz="2400" dirty="0" smtClean="0"/>
              <a:t>šole in dijaški domovi, šole kot regijska središča, strokovni </a:t>
            </a:r>
            <a:r>
              <a:rPr lang="sl-SI" sz="2400" dirty="0" err="1" smtClean="0"/>
              <a:t>recezenti</a:t>
            </a:r>
            <a:r>
              <a:rPr lang="sl-SI" sz="2400" dirty="0" smtClean="0"/>
              <a:t> </a:t>
            </a:r>
          </a:p>
          <a:p>
            <a:pPr marL="0" indent="0">
              <a:spcBef>
                <a:spcPts val="1200"/>
              </a:spcBef>
              <a:buNone/>
              <a:defRPr/>
            </a:pPr>
            <a:r>
              <a:rPr lang="sl-SI" sz="2400" dirty="0" smtClean="0"/>
              <a:t>Čas trajanja: 3 leta (2017/18, 2018/19, 2019/20</a:t>
            </a:r>
          </a:p>
          <a:p>
            <a:pPr marL="514350" indent="-514350">
              <a:spcBef>
                <a:spcPts val="1200"/>
              </a:spcBef>
              <a:buAutoNum type="arabicPeriod"/>
              <a:defRPr/>
            </a:pPr>
            <a:r>
              <a:rPr lang="sl-SI" sz="2400" dirty="0" smtClean="0"/>
              <a:t>leto: prijavljeni dijaki 1. letnikov in novi člani</a:t>
            </a:r>
          </a:p>
          <a:p>
            <a:pPr marL="514350" indent="-514350">
              <a:spcBef>
                <a:spcPts val="1200"/>
              </a:spcBef>
              <a:buAutoNum type="arabicPeriod"/>
              <a:defRPr/>
            </a:pPr>
            <a:r>
              <a:rPr lang="sl-SI" sz="2400" dirty="0"/>
              <a:t>l</a:t>
            </a:r>
            <a:r>
              <a:rPr lang="sl-SI" sz="2400" dirty="0" smtClean="0"/>
              <a:t>eto: dijaki iz 1. leta (2. letniki in člani) in na novo   </a:t>
            </a:r>
          </a:p>
          <a:p>
            <a:pPr marL="0" indent="0">
              <a:spcBef>
                <a:spcPts val="1200"/>
              </a:spcBef>
              <a:buNone/>
              <a:defRPr/>
            </a:pPr>
            <a:r>
              <a:rPr lang="sl-SI" sz="2400" dirty="0" smtClean="0"/>
              <a:t>              prijavljeni dijaki</a:t>
            </a:r>
          </a:p>
          <a:p>
            <a:pPr marL="0" indent="0">
              <a:spcBef>
                <a:spcPts val="1200"/>
              </a:spcBef>
              <a:buNone/>
              <a:defRPr/>
            </a:pPr>
            <a:r>
              <a:rPr lang="sl-SI" sz="2400" dirty="0" smtClean="0"/>
              <a:t>3. leto: </a:t>
            </a:r>
            <a:r>
              <a:rPr lang="sl-SI" sz="2400" dirty="0"/>
              <a:t>dijaki iz 1. leta </a:t>
            </a:r>
            <a:r>
              <a:rPr lang="sl-SI" sz="2400" dirty="0" smtClean="0"/>
              <a:t>(3. </a:t>
            </a:r>
            <a:r>
              <a:rPr lang="sl-SI" sz="2400" dirty="0"/>
              <a:t>letniki in </a:t>
            </a:r>
            <a:r>
              <a:rPr lang="sl-SI" sz="2400" dirty="0" smtClean="0"/>
              <a:t>člani), dijaki iz 2. letnika </a:t>
            </a:r>
          </a:p>
          <a:p>
            <a:pPr marL="0" indent="0">
              <a:spcBef>
                <a:spcPts val="1200"/>
              </a:spcBef>
              <a:buNone/>
              <a:defRPr/>
            </a:pPr>
            <a:r>
              <a:rPr lang="sl-SI" sz="2400" dirty="0"/>
              <a:t> </a:t>
            </a:r>
            <a:r>
              <a:rPr lang="sl-SI" sz="2400" dirty="0" smtClean="0"/>
              <a:t>           in člani ter prijavljeni </a:t>
            </a:r>
            <a:r>
              <a:rPr lang="sl-SI" sz="2400" dirty="0"/>
              <a:t>dijaki</a:t>
            </a:r>
          </a:p>
          <a:p>
            <a:pPr marL="0" indent="0">
              <a:spcBef>
                <a:spcPts val="1200"/>
              </a:spcBef>
              <a:buNone/>
              <a:defRPr/>
            </a:pPr>
            <a:endParaRPr lang="sl-SI" sz="2400" dirty="0"/>
          </a:p>
          <a:p>
            <a:pPr>
              <a:defRPr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65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PRIJAVLJENE SŠ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VKLJUČENIH:</a:t>
            </a:r>
            <a:endParaRPr lang="sl-SI" dirty="0"/>
          </a:p>
          <a:p>
            <a:r>
              <a:rPr lang="sl-SI" dirty="0" smtClean="0"/>
              <a:t>27 SŠ in DD (8 gimnazij, 1 dijaški dom....)</a:t>
            </a:r>
          </a:p>
          <a:p>
            <a:r>
              <a:rPr lang="sl-SI" dirty="0" smtClean="0"/>
              <a:t>27 ravnateljev SŠ in DD</a:t>
            </a:r>
          </a:p>
          <a:p>
            <a:r>
              <a:rPr lang="sl-SI" dirty="0" smtClean="0"/>
              <a:t>55 učiteljev/profesorjev V SŠ in DD</a:t>
            </a:r>
          </a:p>
          <a:p>
            <a:r>
              <a:rPr lang="sl-SI" dirty="0" smtClean="0"/>
              <a:t>258 dijakov 1. letnikov SŠ in DD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00220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63688" y="152636"/>
            <a:ext cx="4762872" cy="850106"/>
          </a:xfrm>
        </p:spPr>
        <p:txBody>
          <a:bodyPr/>
          <a:lstStyle/>
          <a:p>
            <a:r>
              <a:rPr lang="sl-SI" sz="4000" b="1" dirty="0" smtClean="0"/>
              <a:t>O AKCIJI</a:t>
            </a:r>
            <a:endParaRPr lang="sl-SI" sz="4000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/>
          <a:lstStyle/>
          <a:p>
            <a:r>
              <a:rPr lang="sl-SI" dirty="0"/>
              <a:t>O</a:t>
            </a:r>
            <a:r>
              <a:rPr lang="sl-SI" dirty="0" smtClean="0"/>
              <a:t>zaveščanje dijakov o </a:t>
            </a:r>
            <a:r>
              <a:rPr lang="sl-SI" dirty="0"/>
              <a:t>pomenu varne </a:t>
            </a:r>
            <a:r>
              <a:rPr lang="sl-SI" dirty="0" smtClean="0"/>
              <a:t>mobilnosti,</a:t>
            </a:r>
          </a:p>
          <a:p>
            <a:r>
              <a:rPr lang="sl-SI" dirty="0"/>
              <a:t>n</a:t>
            </a:r>
            <a:r>
              <a:rPr lang="sl-SI" dirty="0" smtClean="0"/>
              <a:t>a šoli bo deloval klub </a:t>
            </a:r>
            <a:r>
              <a:rPr lang="sl-SI" b="1" dirty="0" smtClean="0"/>
              <a:t>Dijaki za varno mobilnost</a:t>
            </a:r>
            <a:r>
              <a:rPr lang="sl-SI" dirty="0"/>
              <a:t> </a:t>
            </a:r>
            <a:r>
              <a:rPr lang="sl-SI" dirty="0" smtClean="0"/>
              <a:t>kot neformalna oblika,</a:t>
            </a:r>
          </a:p>
          <a:p>
            <a:r>
              <a:rPr lang="sl-SI" dirty="0" smtClean="0"/>
              <a:t> dijaki bodo </a:t>
            </a:r>
            <a:r>
              <a:rPr lang="sl-SI" b="1" dirty="0" smtClean="0"/>
              <a:t>opravljali </a:t>
            </a:r>
            <a:r>
              <a:rPr lang="sl-SI" b="1" dirty="0"/>
              <a:t>različne preventivne </a:t>
            </a:r>
            <a:r>
              <a:rPr lang="sl-SI" b="1" dirty="0" smtClean="0"/>
              <a:t>aktivnosti,</a:t>
            </a:r>
            <a:r>
              <a:rPr lang="sl-SI" dirty="0" smtClean="0"/>
              <a:t> </a:t>
            </a:r>
            <a:r>
              <a:rPr lang="sl-SI" b="1" dirty="0"/>
              <a:t>predstavljali bodo svoje </a:t>
            </a:r>
            <a:r>
              <a:rPr lang="sl-SI" b="1" dirty="0" smtClean="0"/>
              <a:t>dosežke</a:t>
            </a:r>
            <a:r>
              <a:rPr lang="sl-SI" dirty="0" smtClean="0"/>
              <a:t> </a:t>
            </a:r>
            <a:r>
              <a:rPr lang="sl-SI" dirty="0"/>
              <a:t>in </a:t>
            </a:r>
            <a:endParaRPr lang="sl-SI" dirty="0" smtClean="0"/>
          </a:p>
          <a:p>
            <a:r>
              <a:rPr lang="sl-SI" dirty="0" smtClean="0"/>
              <a:t>se </a:t>
            </a:r>
            <a:r>
              <a:rPr lang="sl-SI" dirty="0"/>
              <a:t>medsebojno </a:t>
            </a:r>
            <a:r>
              <a:rPr lang="sl-SI" b="1" dirty="0" smtClean="0"/>
              <a:t>povezovali, mrežili, širili ideje.</a:t>
            </a:r>
            <a:r>
              <a:rPr lang="sl-SI" dirty="0" smtClean="0"/>
              <a:t>  </a:t>
            </a:r>
            <a:endParaRPr lang="sl-SI" dirty="0"/>
          </a:p>
          <a:p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4846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63688" y="-207404"/>
            <a:ext cx="5014900" cy="926976"/>
          </a:xfrm>
        </p:spPr>
        <p:txBody>
          <a:bodyPr/>
          <a:lstStyle/>
          <a:p>
            <a:r>
              <a:rPr lang="sl-SI" b="1" dirty="0" smtClean="0"/>
              <a:t/>
            </a:r>
            <a:br>
              <a:rPr lang="sl-SI" b="1" dirty="0" smtClean="0"/>
            </a:br>
            <a:r>
              <a:rPr lang="sl-SI" sz="4000" b="1" dirty="0" smtClean="0"/>
              <a:t>CILJI AKCIJE </a:t>
            </a:r>
            <a:r>
              <a:rPr lang="sl-SI" sz="4000" dirty="0"/>
              <a:t/>
            </a:r>
            <a:br>
              <a:rPr lang="sl-SI" sz="4000" dirty="0"/>
            </a:br>
            <a:endParaRPr lang="sl-SI" sz="40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59532" y="836712"/>
            <a:ext cx="8229600" cy="4525963"/>
          </a:xfrm>
        </p:spPr>
        <p:txBody>
          <a:bodyPr/>
          <a:lstStyle/>
          <a:p>
            <a:pPr lvl="0"/>
            <a:r>
              <a:rPr lang="sl-SI" sz="2400" dirty="0"/>
              <a:t>D</a:t>
            </a:r>
            <a:r>
              <a:rPr lang="sl-SI" sz="2400" dirty="0" smtClean="0"/>
              <a:t>ijake </a:t>
            </a:r>
            <a:r>
              <a:rPr lang="sl-SI" sz="2400" dirty="0"/>
              <a:t>ozavestiti o pomenu varnosti in ustreznem ravnanju v cestnem prometu; </a:t>
            </a:r>
          </a:p>
          <a:p>
            <a:pPr lvl="0"/>
            <a:r>
              <a:rPr lang="sl-SI" sz="2400" dirty="0"/>
              <a:t>pri dijakih krepiti  veščine za kulturo vedenja v cestnem prometu ter zdrav način življenja;</a:t>
            </a:r>
          </a:p>
          <a:p>
            <a:pPr lvl="0"/>
            <a:r>
              <a:rPr lang="sl-SI" sz="2400" dirty="0"/>
              <a:t>dijake spodbujati  k razvoju pozitivnega odnosa do okolja; </a:t>
            </a:r>
          </a:p>
          <a:p>
            <a:pPr lvl="0"/>
            <a:r>
              <a:rPr lang="sl-SI" sz="2400" dirty="0"/>
              <a:t>dijake, strokovne delavce na šoli in starše informirati o načrtovanih aktivnostih v okviru akcije;</a:t>
            </a:r>
          </a:p>
          <a:p>
            <a:pPr lvl="0"/>
            <a:r>
              <a:rPr lang="sl-SI" sz="2400" dirty="0"/>
              <a:t>strokovne delavce srednjih šol usposobiti za strokovno podporo dijakom pri opravljanju aktivnosti za varno mobilnost;</a:t>
            </a:r>
          </a:p>
          <a:p>
            <a:pPr lvl="0"/>
            <a:r>
              <a:rPr lang="sl-SI" sz="2400" dirty="0"/>
              <a:t>promovirati varno mobilnost v neposrednem in širšem okolju;</a:t>
            </a:r>
          </a:p>
          <a:p>
            <a:pPr lvl="0"/>
            <a:r>
              <a:rPr lang="sl-SI" sz="2400" dirty="0"/>
              <a:t>povezovati različne </a:t>
            </a:r>
            <a:r>
              <a:rPr lang="sl-SI" sz="2400" dirty="0" smtClean="0"/>
              <a:t>partnerje </a:t>
            </a:r>
            <a:r>
              <a:rPr lang="sl-SI" sz="2400" dirty="0"/>
              <a:t>z namenom vsesplošnega ozaveščanja o varni mobilnosti.</a:t>
            </a: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1926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9882" y="-279412"/>
            <a:ext cx="8229600" cy="1143000"/>
          </a:xfrm>
        </p:spPr>
        <p:txBody>
          <a:bodyPr/>
          <a:lstStyle/>
          <a:p>
            <a:r>
              <a:rPr lang="sl-SI" sz="3600" b="1" dirty="0" smtClean="0"/>
              <a:t>AKTIVNOSTI (iz dokumenta) </a:t>
            </a:r>
            <a:endParaRPr lang="sl-SI" sz="36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56829" y="771212"/>
            <a:ext cx="8229600" cy="4813995"/>
          </a:xfrm>
        </p:spPr>
        <p:txBody>
          <a:bodyPr/>
          <a:lstStyle/>
          <a:p>
            <a:pPr marL="0" indent="0">
              <a:buNone/>
            </a:pPr>
            <a:r>
              <a:rPr lang="sl-SI" sz="2000" b="1" dirty="0" smtClean="0"/>
              <a:t>Aktivnost </a:t>
            </a:r>
            <a:r>
              <a:rPr lang="sl-SI" sz="2000" b="1" dirty="0"/>
              <a:t>1:</a:t>
            </a:r>
            <a:r>
              <a:rPr lang="sl-SI" sz="2000" dirty="0"/>
              <a:t> Udeležil se bo </a:t>
            </a:r>
            <a:r>
              <a:rPr lang="sl-SI" sz="2000" b="1" dirty="0"/>
              <a:t>delavnic</a:t>
            </a:r>
            <a:r>
              <a:rPr lang="sl-SI" sz="2000" dirty="0"/>
              <a:t>, ki jih bodo organizirali in izvajali </a:t>
            </a:r>
            <a:endParaRPr lang="sl-SI" sz="2000" dirty="0" smtClean="0"/>
          </a:p>
          <a:p>
            <a:pPr marL="0" indent="0">
              <a:buNone/>
            </a:pPr>
            <a:r>
              <a:rPr lang="sl-SI" sz="2000" dirty="0"/>
              <a:t> </a:t>
            </a:r>
            <a:r>
              <a:rPr lang="sl-SI" sz="2000" dirty="0" smtClean="0"/>
              <a:t>                     sodelujoči </a:t>
            </a:r>
            <a:r>
              <a:rPr lang="sl-SI" sz="2000" dirty="0"/>
              <a:t>partnerji. </a:t>
            </a:r>
            <a:endParaRPr lang="sl-SI" sz="2000" dirty="0" smtClean="0"/>
          </a:p>
          <a:p>
            <a:pPr marL="0" indent="0">
              <a:buNone/>
            </a:pPr>
            <a:r>
              <a:rPr lang="sl-SI" sz="2000" b="1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Aktivnost 2:</a:t>
            </a:r>
            <a:r>
              <a:rPr lang="sl-SI" sz="2000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Vsak dijak v klubu vodi </a:t>
            </a:r>
            <a:r>
              <a:rPr lang="sl-SI" sz="2000" b="1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e-listovnik</a:t>
            </a:r>
            <a:r>
              <a:rPr lang="sl-SI" sz="2000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(e-</a:t>
            </a:r>
            <a:r>
              <a:rPr lang="sl-SI" sz="2000" dirty="0" err="1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portfolio</a:t>
            </a:r>
            <a:r>
              <a:rPr lang="sl-SI" sz="2000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), v katerem </a:t>
            </a:r>
          </a:p>
          <a:p>
            <a:pPr marL="0" indent="0">
              <a:buNone/>
            </a:pPr>
            <a:r>
              <a:rPr lang="sl-SI" sz="2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sl-SI" sz="2000" dirty="0" smtClean="0">
                <a:latin typeface="Arial" panose="020B0604020202020204" pitchFamily="34" charset="0"/>
                <a:ea typeface="Arial" panose="020B0604020202020204" pitchFamily="34" charset="0"/>
              </a:rPr>
              <a:t>                     </a:t>
            </a:r>
            <a:r>
              <a:rPr lang="sl-SI" sz="2000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beleži/dokumentira potek opravljanja aktivnosti v </a:t>
            </a:r>
          </a:p>
          <a:p>
            <a:pPr marL="0" indent="0">
              <a:buNone/>
            </a:pPr>
            <a:r>
              <a:rPr lang="sl-SI" sz="2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sl-SI" sz="2000" dirty="0" smtClean="0">
                <a:latin typeface="Arial" panose="020B0604020202020204" pitchFamily="34" charset="0"/>
                <a:ea typeface="Arial" panose="020B0604020202020204" pitchFamily="34" charset="0"/>
              </a:rPr>
              <a:t>                     </a:t>
            </a:r>
            <a:r>
              <a:rPr lang="sl-SI" sz="2000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spletnem okolju.</a:t>
            </a:r>
          </a:p>
          <a:p>
            <a:pPr marL="0" indent="0">
              <a:buNone/>
            </a:pPr>
            <a:r>
              <a:rPr lang="sl-SI" sz="2000" b="1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Aktivnost 3:</a:t>
            </a:r>
            <a:r>
              <a:rPr lang="sl-SI" sz="2000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sl-SI" sz="2000" dirty="0">
                <a:latin typeface="Arial" panose="020B0604020202020204" pitchFamily="34" charset="0"/>
                <a:ea typeface="Arial" panose="020B0604020202020204" pitchFamily="34" charset="0"/>
              </a:rPr>
              <a:t>Dijak bo pomen varne mobilnosti širil med vrstniki tako, </a:t>
            </a:r>
          </a:p>
          <a:p>
            <a:pPr marL="0" indent="0">
              <a:buNone/>
            </a:pPr>
            <a:r>
              <a:rPr lang="sl-SI" sz="2000" dirty="0">
                <a:latin typeface="Arial" panose="020B0604020202020204" pitchFamily="34" charset="0"/>
                <a:ea typeface="Arial" panose="020B0604020202020204" pitchFamily="34" charset="0"/>
              </a:rPr>
              <a:t>                      da bo v obdobju treh letih v klub povabil </a:t>
            </a:r>
            <a:r>
              <a:rPr lang="sl-SI" sz="2000" b="1" dirty="0">
                <a:latin typeface="Arial" panose="020B0604020202020204" pitchFamily="34" charset="0"/>
                <a:ea typeface="Arial" panose="020B0604020202020204" pitchFamily="34" charset="0"/>
              </a:rPr>
              <a:t>enega novega </a:t>
            </a:r>
          </a:p>
          <a:p>
            <a:pPr marL="0" indent="0">
              <a:buNone/>
            </a:pPr>
            <a:r>
              <a:rPr lang="sl-SI" sz="2000" b="1" dirty="0">
                <a:latin typeface="Arial" panose="020B0604020202020204" pitchFamily="34" charset="0"/>
                <a:ea typeface="Arial" panose="020B0604020202020204" pitchFamily="34" charset="0"/>
              </a:rPr>
              <a:t>                      člana</a:t>
            </a:r>
            <a:r>
              <a:rPr lang="sl-SI" sz="2000" dirty="0"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sl-SI" sz="2000" b="1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Aktivnost 4:</a:t>
            </a:r>
            <a:r>
              <a:rPr lang="sl-SI" sz="2000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sl-SI" sz="2000" dirty="0">
                <a:latin typeface="Arial" panose="020B0604020202020204" pitchFamily="34" charset="0"/>
                <a:ea typeface="Arial" panose="020B0604020202020204" pitchFamily="34" charset="0"/>
              </a:rPr>
              <a:t>Na šoli bodo opravili </a:t>
            </a:r>
            <a:r>
              <a:rPr lang="sl-SI" sz="2000" b="1" dirty="0">
                <a:latin typeface="Arial" panose="020B0604020202020204" pitchFamily="34" charset="0"/>
                <a:ea typeface="Arial" panose="020B0604020202020204" pitchFamily="34" charset="0"/>
              </a:rPr>
              <a:t>raziskovalno/projektno nalogo.</a:t>
            </a:r>
            <a:endParaRPr lang="sl-SI" sz="20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>
              <a:buNone/>
            </a:pPr>
            <a:r>
              <a:rPr lang="sl-SI" sz="2000" b="1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Aktivnost 5:</a:t>
            </a:r>
            <a:r>
              <a:rPr lang="sl-SI" sz="2000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sl-SI" sz="2000" dirty="0">
                <a:latin typeface="Arial" panose="020B0604020202020204" pitchFamily="34" charset="0"/>
                <a:ea typeface="Arial" panose="020B0604020202020204" pitchFamily="34" charset="0"/>
              </a:rPr>
              <a:t>Dijak bo </a:t>
            </a:r>
            <a:r>
              <a:rPr lang="sl-SI" sz="2000" b="1" dirty="0">
                <a:latin typeface="Arial" panose="020B0604020202020204" pitchFamily="34" charset="0"/>
                <a:ea typeface="Arial" panose="020B0604020202020204" pitchFamily="34" charset="0"/>
              </a:rPr>
              <a:t>sodeloval na</a:t>
            </a:r>
            <a:r>
              <a:rPr lang="sl-SI" sz="2000" dirty="0">
                <a:latin typeface="Arial" panose="020B0604020202020204" pitchFamily="34" charset="0"/>
                <a:ea typeface="Arial" panose="020B0604020202020204" pitchFamily="34" charset="0"/>
              </a:rPr>
              <a:t> najmanj </a:t>
            </a:r>
            <a:r>
              <a:rPr lang="sl-SI" sz="2000" b="1" dirty="0">
                <a:latin typeface="Arial" panose="020B0604020202020204" pitchFamily="34" charset="0"/>
                <a:ea typeface="Arial" panose="020B0604020202020204" pitchFamily="34" charset="0"/>
              </a:rPr>
              <a:t>dveh natečajih</a:t>
            </a:r>
            <a:r>
              <a:rPr lang="sl-SI" sz="2000" dirty="0">
                <a:latin typeface="Arial" panose="020B0604020202020204" pitchFamily="34" charset="0"/>
                <a:ea typeface="Arial" panose="020B0604020202020204" pitchFamily="34" charset="0"/>
              </a:rPr>
              <a:t> s </a:t>
            </a:r>
          </a:p>
          <a:p>
            <a:pPr marL="0" indent="0">
              <a:buNone/>
            </a:pPr>
            <a:r>
              <a:rPr lang="sl-SI" sz="2000" dirty="0">
                <a:latin typeface="Arial" panose="020B0604020202020204" pitchFamily="34" charset="0"/>
                <a:ea typeface="Arial" panose="020B0604020202020204" pitchFamily="34" charset="0"/>
              </a:rPr>
              <a:t>                      področja varne mobilnosti. </a:t>
            </a:r>
          </a:p>
          <a:p>
            <a:pPr marL="0" indent="0">
              <a:buNone/>
            </a:pPr>
            <a:r>
              <a:rPr lang="sl-SI" sz="2000" b="1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Aktivnost 6: </a:t>
            </a:r>
            <a:r>
              <a:rPr lang="sl-SI" sz="2000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Dijak se bo</a:t>
            </a:r>
            <a:r>
              <a:rPr lang="sl-SI" sz="2000" b="1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vključil v aktivnosti šole na temo varne    </a:t>
            </a:r>
          </a:p>
          <a:p>
            <a:pPr marL="0" indent="0">
              <a:buNone/>
            </a:pPr>
            <a:r>
              <a:rPr lang="sl-SI" sz="2000" b="1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sl-SI" sz="2000" b="1" dirty="0" smtClean="0">
                <a:latin typeface="Arial" panose="020B0604020202020204" pitchFamily="34" charset="0"/>
                <a:ea typeface="Arial" panose="020B0604020202020204" pitchFamily="34" charset="0"/>
              </a:rPr>
              <a:t>                     </a:t>
            </a:r>
            <a:r>
              <a:rPr lang="sl-SI" sz="2000" b="1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mobilnosti</a:t>
            </a:r>
            <a:r>
              <a:rPr lang="sl-SI" sz="2000" dirty="0" smtClean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sl-SI" sz="2000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ali v </a:t>
            </a:r>
            <a:r>
              <a:rPr lang="sl-SI" sz="2000" b="1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ponujene aktivnosti šol regijskih </a:t>
            </a:r>
          </a:p>
          <a:p>
            <a:pPr marL="0" indent="0">
              <a:buNone/>
            </a:pPr>
            <a:r>
              <a:rPr lang="sl-SI" sz="2000" b="1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sl-SI" sz="2000" b="1" dirty="0" smtClean="0">
                <a:latin typeface="Arial" panose="020B0604020202020204" pitchFamily="34" charset="0"/>
                <a:ea typeface="Arial" panose="020B0604020202020204" pitchFamily="34" charset="0"/>
              </a:rPr>
              <a:t>                     </a:t>
            </a:r>
            <a:r>
              <a:rPr lang="sl-SI" sz="2000" b="1" dirty="0" smtClean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središč.</a:t>
            </a:r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176858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35627" y="-225985"/>
            <a:ext cx="8229600" cy="1143000"/>
          </a:xfrm>
        </p:spPr>
        <p:txBody>
          <a:bodyPr/>
          <a:lstStyle/>
          <a:p>
            <a:r>
              <a:rPr lang="sl-SI" dirty="0"/>
              <a:t>DINAMIKA </a:t>
            </a:r>
            <a:r>
              <a:rPr lang="sl-SI" dirty="0" smtClean="0"/>
              <a:t>DELA I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18859" y="69269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sl-SI" sz="2400" b="1" dirty="0"/>
              <a:t>Na ravni šole: </a:t>
            </a:r>
            <a:r>
              <a:rPr lang="sl-SI" sz="2400" b="1" dirty="0" smtClean="0"/>
              <a:t>za dijaka</a:t>
            </a:r>
          </a:p>
          <a:p>
            <a:pPr marL="514350" lvl="0" indent="-514350">
              <a:buFont typeface="+mj-lt"/>
              <a:buAutoNum type="arabicPeriod"/>
            </a:pPr>
            <a:r>
              <a:rPr lang="sl-SI" sz="2400" dirty="0" smtClean="0"/>
              <a:t>Aktivna udeležba </a:t>
            </a:r>
            <a:r>
              <a:rPr lang="sl-SI" sz="2400" dirty="0"/>
              <a:t>na </a:t>
            </a:r>
            <a:r>
              <a:rPr lang="sl-SI" sz="2400" dirty="0" smtClean="0"/>
              <a:t>dveh delavnicah (februar, marec, april, maj 2018).</a:t>
            </a:r>
            <a:endParaRPr lang="sl-SI" sz="2400" dirty="0"/>
          </a:p>
          <a:p>
            <a:pPr marL="514350" lvl="0" indent="-514350">
              <a:buFont typeface="+mj-lt"/>
              <a:buAutoNum type="arabicPeriod"/>
            </a:pPr>
            <a:r>
              <a:rPr lang="sl-SI" sz="2400" dirty="0"/>
              <a:t>Aktivno </a:t>
            </a:r>
            <a:r>
              <a:rPr lang="sl-SI" sz="2400" dirty="0" smtClean="0"/>
              <a:t>sodeluje </a:t>
            </a:r>
            <a:r>
              <a:rPr lang="sl-SI" sz="2400" dirty="0"/>
              <a:t>v klubu na </a:t>
            </a:r>
            <a:r>
              <a:rPr lang="sl-SI" sz="2400" dirty="0" smtClean="0"/>
              <a:t>šoli.</a:t>
            </a:r>
            <a:endParaRPr lang="sl-SI" sz="2400" dirty="0"/>
          </a:p>
          <a:p>
            <a:pPr marL="514350" lvl="0" indent="-514350">
              <a:buFont typeface="+mj-lt"/>
              <a:buAutoNum type="arabicPeriod"/>
            </a:pPr>
            <a:r>
              <a:rPr lang="sl-SI" sz="2400" dirty="0" smtClean="0"/>
              <a:t>Vodi </a:t>
            </a:r>
            <a:r>
              <a:rPr lang="sl-SI" sz="2400" b="1" dirty="0" smtClean="0"/>
              <a:t>e-listovnik </a:t>
            </a:r>
            <a:r>
              <a:rPr lang="sl-SI" sz="2400" dirty="0" smtClean="0"/>
              <a:t>in spremlja delo.</a:t>
            </a:r>
            <a:endParaRPr lang="sl-SI" sz="2400" dirty="0"/>
          </a:p>
          <a:p>
            <a:pPr marL="514350" lvl="0" indent="-514350">
              <a:buFont typeface="+mj-lt"/>
              <a:buAutoNum type="arabicPeriod"/>
            </a:pPr>
            <a:r>
              <a:rPr lang="sl-SI" sz="2400" dirty="0" smtClean="0"/>
              <a:t>Pridobi vsaj enega </a:t>
            </a:r>
            <a:r>
              <a:rPr lang="sl-SI" sz="2400" b="1" dirty="0" smtClean="0"/>
              <a:t>novega člana </a:t>
            </a:r>
            <a:r>
              <a:rPr lang="sl-SI" sz="2400" dirty="0"/>
              <a:t>v klubu na </a:t>
            </a:r>
            <a:r>
              <a:rPr lang="sl-SI" sz="2400" dirty="0" smtClean="0"/>
              <a:t>šoli (od februarja do junija 2018).</a:t>
            </a:r>
            <a:endParaRPr lang="sl-SI" sz="2400" dirty="0"/>
          </a:p>
          <a:p>
            <a:pPr marL="514350" lvl="0" indent="-514350">
              <a:buFont typeface="+mj-lt"/>
              <a:buAutoNum type="arabicPeriod"/>
            </a:pPr>
            <a:r>
              <a:rPr lang="sl-SI" sz="2400" dirty="0" smtClean="0"/>
              <a:t>Pripravi </a:t>
            </a:r>
            <a:r>
              <a:rPr lang="sl-SI" sz="2400" dirty="0"/>
              <a:t>in </a:t>
            </a:r>
            <a:r>
              <a:rPr lang="sl-SI" sz="2400" dirty="0" smtClean="0"/>
              <a:t>predstavi </a:t>
            </a:r>
            <a:r>
              <a:rPr lang="sl-SI" sz="2400" b="1" dirty="0" smtClean="0"/>
              <a:t>raziskovalno/projektno nalogo </a:t>
            </a:r>
            <a:r>
              <a:rPr lang="sl-SI" sz="2400" dirty="0" smtClean="0"/>
              <a:t>(začetek februar 2018).</a:t>
            </a:r>
            <a:endParaRPr lang="sl-SI" sz="2400" dirty="0"/>
          </a:p>
          <a:p>
            <a:pPr marL="514350" indent="-514350">
              <a:buFont typeface="+mj-lt"/>
              <a:buAutoNum type="arabicPeriod"/>
            </a:pPr>
            <a:r>
              <a:rPr lang="sl-SI" sz="2400" dirty="0" smtClean="0"/>
              <a:t>Sodeluje </a:t>
            </a:r>
            <a:r>
              <a:rPr lang="sl-SI" sz="2400" b="1" dirty="0"/>
              <a:t>na </a:t>
            </a:r>
            <a:r>
              <a:rPr lang="sl-SI" sz="2400" b="1" dirty="0" smtClean="0"/>
              <a:t>natečaju </a:t>
            </a:r>
            <a:r>
              <a:rPr lang="sl-SI" sz="2400" dirty="0" smtClean="0"/>
              <a:t>ZRSŠ (Naj film, </a:t>
            </a:r>
            <a:r>
              <a:rPr lang="sl-SI" sz="2400" dirty="0" err="1" smtClean="0"/>
              <a:t>promovideo</a:t>
            </a:r>
            <a:r>
              <a:rPr lang="sl-SI" sz="2400" dirty="0" smtClean="0"/>
              <a:t>, fotoknjiga</a:t>
            </a:r>
            <a:r>
              <a:rPr lang="sl-SI" sz="2400" dirty="0"/>
              <a:t>...). (od februarja do junija 2018</a:t>
            </a:r>
            <a:r>
              <a:rPr lang="sl-SI" sz="2400" dirty="0" smtClean="0"/>
              <a:t>).</a:t>
            </a:r>
            <a:endParaRPr lang="sl-SI" sz="2400" dirty="0"/>
          </a:p>
          <a:p>
            <a:pPr marL="514350" lvl="0" indent="-514350">
              <a:buFont typeface="+mj-lt"/>
              <a:buAutoNum type="arabicPeriod"/>
            </a:pPr>
            <a:r>
              <a:rPr lang="sl-SI" sz="2400" dirty="0"/>
              <a:t>Aktivno </a:t>
            </a:r>
            <a:r>
              <a:rPr lang="sl-SI" sz="2400" dirty="0" smtClean="0"/>
              <a:t>sodeluje </a:t>
            </a:r>
            <a:r>
              <a:rPr lang="sl-SI" sz="2400" dirty="0"/>
              <a:t>pri dejavnostih </a:t>
            </a:r>
            <a:r>
              <a:rPr lang="sl-SI" sz="2400" dirty="0" smtClean="0"/>
              <a:t>v klubu na šoli/regijskem središču. </a:t>
            </a:r>
            <a:endParaRPr lang="sl-SI" sz="2400" dirty="0"/>
          </a:p>
          <a:p>
            <a:pPr marL="0" indent="0">
              <a:buNone/>
            </a:pP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349597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OBVEZNOSTI DIJAKA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/>
              <a:t>A1 - opravi 2 delavnici</a:t>
            </a:r>
          </a:p>
          <a:p>
            <a:pPr marL="0" indent="0">
              <a:buNone/>
            </a:pPr>
            <a:r>
              <a:rPr lang="sl-SI" dirty="0" smtClean="0"/>
              <a:t>A2 - ima izpolnjen e-listovnik</a:t>
            </a:r>
          </a:p>
          <a:p>
            <a:pPr marL="0" indent="0">
              <a:buNone/>
            </a:pPr>
            <a:r>
              <a:rPr lang="sl-SI" dirty="0" smtClean="0"/>
              <a:t>A3 – je pridobil novega člana, </a:t>
            </a:r>
          </a:p>
          <a:p>
            <a:pPr marL="0" indent="0">
              <a:buNone/>
            </a:pPr>
            <a:r>
              <a:rPr lang="sl-SI" dirty="0" smtClean="0"/>
              <a:t>A4 - pripravi R/P nalogo in jo predstavi</a:t>
            </a:r>
          </a:p>
          <a:p>
            <a:pPr marL="0" indent="0">
              <a:buNone/>
            </a:pPr>
            <a:r>
              <a:rPr lang="sl-SI" dirty="0" smtClean="0"/>
              <a:t>A5 – sodeluje na natečaju, nalogo predstavi, sodeluje z drugimi</a:t>
            </a:r>
          </a:p>
          <a:p>
            <a:pPr marL="0" indent="0">
              <a:buNone/>
            </a:pPr>
            <a:r>
              <a:rPr lang="sl-SI" dirty="0" smtClean="0"/>
              <a:t>A6 – predstavi rezultate, e-listovnik, </a:t>
            </a:r>
            <a:r>
              <a:rPr lang="sl-SI" dirty="0"/>
              <a:t>sodeluje v klubu</a:t>
            </a: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7149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VREDNOTENJE DIJAKOV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57200" y="130476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sl-SI" sz="2400" b="1" dirty="0" smtClean="0"/>
              <a:t>Prvo in drugo leto akcije:</a:t>
            </a:r>
          </a:p>
          <a:p>
            <a:pPr>
              <a:buFontTx/>
              <a:buChar char="-"/>
            </a:pPr>
            <a:r>
              <a:rPr lang="sl-SI" sz="2400" dirty="0" smtClean="0"/>
              <a:t>A1, A2 (obvezne izbirne vsebine)</a:t>
            </a:r>
          </a:p>
          <a:p>
            <a:pPr>
              <a:buFontTx/>
              <a:buChar char="-"/>
            </a:pPr>
            <a:r>
              <a:rPr lang="sl-SI" sz="2400" dirty="0"/>
              <a:t>A1, </a:t>
            </a:r>
            <a:r>
              <a:rPr lang="sl-SI" sz="2400" dirty="0" smtClean="0"/>
              <a:t>A2, A3, A4 (10% popusta pri opravljanju CPP/PP)</a:t>
            </a:r>
          </a:p>
          <a:p>
            <a:pPr>
              <a:buFontTx/>
              <a:buChar char="-"/>
            </a:pPr>
            <a:r>
              <a:rPr lang="sl-SI" sz="2400" dirty="0"/>
              <a:t>A1, A2, A3, </a:t>
            </a:r>
            <a:r>
              <a:rPr lang="sl-SI" sz="2400" dirty="0" smtClean="0"/>
              <a:t>A4, A5, A6 – vseh 6 aktivnosti (5 ur brezplačne vožnje pri opravljanju vozniškega izpita B kategorije)</a:t>
            </a:r>
          </a:p>
          <a:p>
            <a:pPr marL="0" indent="0">
              <a:buNone/>
            </a:pPr>
            <a:r>
              <a:rPr lang="sl-SI" sz="2400" b="1" dirty="0" smtClean="0"/>
              <a:t>Tretje leto akcije: </a:t>
            </a:r>
          </a:p>
          <a:p>
            <a:pPr>
              <a:buFontTx/>
              <a:buChar char="-"/>
            </a:pPr>
            <a:r>
              <a:rPr lang="sl-SI" sz="2400" dirty="0" smtClean="0"/>
              <a:t>A1</a:t>
            </a:r>
            <a:r>
              <a:rPr lang="sl-SI" sz="2400" dirty="0"/>
              <a:t>, </a:t>
            </a:r>
            <a:r>
              <a:rPr lang="sl-SI" sz="2400" dirty="0" smtClean="0"/>
              <a:t>A2 (</a:t>
            </a:r>
            <a:r>
              <a:rPr lang="sl-SI" sz="2400" dirty="0"/>
              <a:t>obvezne izbirne vsebine</a:t>
            </a:r>
            <a:r>
              <a:rPr lang="sl-SI" sz="2400" dirty="0" smtClean="0"/>
              <a:t>)</a:t>
            </a:r>
          </a:p>
          <a:p>
            <a:pPr>
              <a:buFontTx/>
              <a:buChar char="-"/>
            </a:pPr>
            <a:r>
              <a:rPr lang="sl-SI" sz="2400" dirty="0"/>
              <a:t>A1, A2, </a:t>
            </a:r>
            <a:r>
              <a:rPr lang="sl-SI" sz="2400" dirty="0" smtClean="0"/>
              <a:t>A4, A5 </a:t>
            </a:r>
            <a:r>
              <a:rPr lang="sl-SI" sz="2400" dirty="0"/>
              <a:t>(10% popusta pri opravljanju </a:t>
            </a:r>
            <a:r>
              <a:rPr lang="sl-SI" sz="2400" dirty="0" smtClean="0"/>
              <a:t>CPP/PP)</a:t>
            </a:r>
          </a:p>
          <a:p>
            <a:pPr>
              <a:buFontTx/>
              <a:buChar char="-"/>
            </a:pPr>
            <a:r>
              <a:rPr lang="sl-SI" sz="2400" dirty="0" smtClean="0"/>
              <a:t>3 delavnice iz A1 in A2 (ekskurzija), maj 2020. </a:t>
            </a:r>
            <a:endParaRPr lang="sl-SI" sz="2400" dirty="0"/>
          </a:p>
          <a:p>
            <a:pPr>
              <a:buFontTx/>
              <a:buChar char="-"/>
            </a:pPr>
            <a:endParaRPr lang="sl-SI" sz="2400" dirty="0" smtClean="0"/>
          </a:p>
          <a:p>
            <a:pPr>
              <a:buFontTx/>
              <a:buChar char="-"/>
            </a:pPr>
            <a:endParaRPr lang="sl-SI" sz="2400" dirty="0"/>
          </a:p>
          <a:p>
            <a:pPr marL="0" indent="0">
              <a:buNone/>
            </a:pPr>
            <a:endParaRPr lang="sl-SI" dirty="0" smtClean="0"/>
          </a:p>
          <a:p>
            <a:pPr marL="514350" indent="-514350">
              <a:buAutoNum type="arabicPeriod"/>
            </a:pPr>
            <a:endParaRPr lang="sl-SI" dirty="0" smtClean="0"/>
          </a:p>
          <a:p>
            <a:pPr marL="514350" indent="-514350">
              <a:buAutoNum type="arabicPeriod"/>
            </a:pPr>
            <a:endParaRPr lang="sl-SI" dirty="0" smtClean="0"/>
          </a:p>
          <a:p>
            <a:pPr marL="514350" indent="-514350">
              <a:buAutoNum type="arabicPeriod"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1805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4031" y="0"/>
            <a:ext cx="8229600" cy="1143000"/>
          </a:xfrm>
        </p:spPr>
        <p:txBody>
          <a:bodyPr/>
          <a:lstStyle/>
          <a:p>
            <a:r>
              <a:rPr lang="sl-SI" dirty="0"/>
              <a:t>DINAMIKA </a:t>
            </a:r>
            <a:r>
              <a:rPr lang="sl-SI" dirty="0" smtClean="0"/>
              <a:t>DELA II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24031" y="80070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sl-SI" sz="2000" b="1" dirty="0"/>
              <a:t>Na ravni šole: </a:t>
            </a:r>
            <a:r>
              <a:rPr lang="sl-SI" sz="2000" b="1" dirty="0" smtClean="0"/>
              <a:t>za učitelja/e</a:t>
            </a:r>
            <a:endParaRPr lang="sl-SI" sz="2000" b="1" dirty="0"/>
          </a:p>
          <a:p>
            <a:pPr marL="0" indent="0">
              <a:buNone/>
            </a:pPr>
            <a:r>
              <a:rPr lang="sl-SI" sz="2000" dirty="0" smtClean="0">
                <a:ea typeface="Arial" panose="020B0604020202020204" pitchFamily="34" charset="0"/>
                <a:cs typeface="Arial" panose="020B0604020202020204" pitchFamily="34" charset="0"/>
              </a:rPr>
              <a:t>1. Pripravi/jo Operativni načrt aktivnosti šole v akciji za leto 2017/18 in ga obesi v SU PRO VM (rok: 10.2.2018).</a:t>
            </a:r>
          </a:p>
          <a:p>
            <a:pPr marL="0" indent="0">
              <a:buNone/>
            </a:pPr>
            <a:r>
              <a:rPr lang="sl-SI" sz="2000" dirty="0" smtClean="0">
                <a:ea typeface="Arial" panose="020B0604020202020204" pitchFamily="34" charset="0"/>
                <a:cs typeface="Arial" panose="020B0604020202020204" pitchFamily="34" charset="0"/>
              </a:rPr>
              <a:t>2. Sodeluje/jo v spletni učilnici PRO VM.</a:t>
            </a:r>
          </a:p>
          <a:p>
            <a:pPr marL="0" indent="0">
              <a:buNone/>
            </a:pPr>
            <a:r>
              <a:rPr lang="sl-SI" sz="2000" dirty="0" smtClean="0">
                <a:ea typeface="Arial" panose="020B0604020202020204" pitchFamily="34" charset="0"/>
                <a:cs typeface="Arial" panose="020B0604020202020204" pitchFamily="34" charset="0"/>
              </a:rPr>
              <a:t>3. Pripravi/jo seznam dijakov v klubu na šoli.</a:t>
            </a:r>
          </a:p>
          <a:p>
            <a:pPr marL="0" indent="0">
              <a:buNone/>
            </a:pPr>
            <a:r>
              <a:rPr lang="sl-SI" sz="2000" dirty="0" smtClean="0">
                <a:ea typeface="Arial" panose="020B0604020202020204" pitchFamily="34" charset="0"/>
                <a:cs typeface="Arial" panose="020B0604020202020204" pitchFamily="34" charset="0"/>
              </a:rPr>
              <a:t>4. Izpeljejo mesečna srečanja z dijaki v klubu na šoli (4 x)</a:t>
            </a:r>
          </a:p>
          <a:p>
            <a:pPr marL="0" indent="0">
              <a:buNone/>
            </a:pPr>
            <a:r>
              <a:rPr lang="sl-SI" sz="2000" dirty="0" smtClean="0">
                <a:ea typeface="Arial" panose="020B0604020202020204" pitchFamily="34" charset="0"/>
                <a:cs typeface="Arial" panose="020B0604020202020204" pitchFamily="34" charset="0"/>
              </a:rPr>
              <a:t>4. Koordinira/jo in organizirajo delavnice na šoli (A1).</a:t>
            </a:r>
          </a:p>
          <a:p>
            <a:pPr marL="0" indent="0">
              <a:buNone/>
            </a:pPr>
            <a:r>
              <a:rPr lang="sl-SI" sz="2000" dirty="0" smtClean="0">
                <a:ea typeface="Arial" panose="020B0604020202020204" pitchFamily="34" charset="0"/>
                <a:cs typeface="Arial" panose="020B0604020202020204" pitchFamily="34" charset="0"/>
              </a:rPr>
              <a:t>5. Spremlja/jo, spodbuja/jo dijake pri vodenju e-listovnika (A2).</a:t>
            </a:r>
          </a:p>
          <a:p>
            <a:pPr marL="0" indent="0">
              <a:buNone/>
            </a:pPr>
            <a:r>
              <a:rPr lang="sl-SI" sz="2000" dirty="0" smtClean="0">
                <a:ea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sl-SI" sz="2000" dirty="0">
                <a:ea typeface="Arial" panose="020B0604020202020204" pitchFamily="34" charset="0"/>
                <a:cs typeface="Arial" panose="020B0604020202020204" pitchFamily="34" charset="0"/>
              </a:rPr>
              <a:t>Spremlja/jo, spodbuja/jo dijake </a:t>
            </a:r>
            <a:r>
              <a:rPr lang="sl-SI" sz="2000" dirty="0" smtClean="0">
                <a:ea typeface="Arial" panose="020B0604020202020204" pitchFamily="34" charset="0"/>
                <a:cs typeface="Arial" panose="020B0604020202020204" pitchFamily="34" charset="0"/>
              </a:rPr>
              <a:t>pri pridobivanju novih članov v klub na šoli (A3).</a:t>
            </a:r>
            <a:r>
              <a:rPr lang="sl-SI" sz="2000" dirty="0"/>
              <a:t> Naslov: </a:t>
            </a:r>
            <a:r>
              <a:rPr lang="sl-SI" sz="2000" b="1" dirty="0"/>
              <a:t>Spodbujamo varno mobilnost. Pridružite se nam.</a:t>
            </a:r>
            <a:endParaRPr lang="sl-SI" sz="2000" dirty="0" smtClean="0"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sl-SI" sz="2000" dirty="0" smtClean="0">
                <a:ea typeface="Arial" panose="020B0604020202020204" pitchFamily="34" charset="0"/>
                <a:cs typeface="Arial" panose="020B0604020202020204" pitchFamily="34" charset="0"/>
              </a:rPr>
              <a:t>7. Pomaga/jo dijaku pri izbiri teme P/R naloge, usmerja dela (A 4).</a:t>
            </a:r>
          </a:p>
          <a:p>
            <a:pPr marL="0" indent="0">
              <a:buNone/>
            </a:pPr>
            <a:r>
              <a:rPr lang="sl-SI" sz="2000" dirty="0" smtClean="0">
                <a:ea typeface="Arial" panose="020B0604020202020204" pitchFamily="34" charset="0"/>
                <a:cs typeface="Arial" panose="020B0604020202020204" pitchFamily="34" charset="0"/>
              </a:rPr>
              <a:t>8. Dijakom pomaga/jo pri pripravi skupinskega izdelka v klubu na šoli  </a:t>
            </a:r>
          </a:p>
          <a:p>
            <a:pPr marL="0" indent="0">
              <a:buNone/>
            </a:pPr>
            <a:r>
              <a:rPr lang="sl-SI" sz="2000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dirty="0" smtClean="0">
                <a:ea typeface="Arial" panose="020B0604020202020204" pitchFamily="34" charset="0"/>
                <a:cs typeface="Arial" panose="020B0604020202020204" pitchFamily="34" charset="0"/>
              </a:rPr>
              <a:t>   za natečaj (A5)</a:t>
            </a:r>
          </a:p>
          <a:p>
            <a:pPr marL="0" indent="0">
              <a:buNone/>
            </a:pPr>
            <a:r>
              <a:rPr lang="sl-SI" sz="2000" dirty="0" smtClean="0">
                <a:ea typeface="Arial" panose="020B0604020202020204" pitchFamily="34" charset="0"/>
                <a:cs typeface="Arial" panose="020B0604020202020204" pitchFamily="34" charset="0"/>
              </a:rPr>
              <a:t>9. Organizira/jo dejavnosti na šoli, kjer predstavijo dijaki rezultate A4,  </a:t>
            </a:r>
          </a:p>
          <a:p>
            <a:pPr marL="0" indent="0">
              <a:buNone/>
            </a:pPr>
            <a:r>
              <a:rPr lang="sl-SI" sz="2000" dirty="0"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dirty="0" smtClean="0">
                <a:ea typeface="Arial" panose="020B0604020202020204" pitchFamily="34" charset="0"/>
                <a:cs typeface="Arial" panose="020B0604020202020204" pitchFamily="34" charset="0"/>
              </a:rPr>
              <a:t>   A5 in drugo (A6)</a:t>
            </a:r>
          </a:p>
          <a:p>
            <a:pPr marL="0" indent="0">
              <a:buNone/>
            </a:pP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131080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UVOD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PROMOVIDEO</a:t>
            </a:r>
          </a:p>
          <a:p>
            <a:pPr marL="0" indent="0">
              <a:buNone/>
            </a:pPr>
            <a:r>
              <a:rPr lang="sl-SI" dirty="0">
                <a:hlinkClick r:id="rId2"/>
              </a:rPr>
              <a:t>http://www.esnm.si/?</a:t>
            </a:r>
            <a:r>
              <a:rPr lang="sl-SI" dirty="0" smtClean="0">
                <a:hlinkClick r:id="rId2"/>
              </a:rPr>
              <a:t>page_id=7377</a:t>
            </a: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 smtClean="0"/>
              <a:t>EŠ Novo mesto</a:t>
            </a: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6290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37650" y="5707"/>
            <a:ext cx="8229600" cy="1143000"/>
          </a:xfrm>
        </p:spPr>
        <p:txBody>
          <a:bodyPr/>
          <a:lstStyle/>
          <a:p>
            <a:r>
              <a:rPr lang="sl-SI" dirty="0"/>
              <a:t>DINAMIKA </a:t>
            </a:r>
            <a:r>
              <a:rPr lang="sl-SI" dirty="0" smtClean="0"/>
              <a:t>DELA III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35627" y="94472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sl-SI" sz="2000" b="1" dirty="0"/>
              <a:t>Na ravni </a:t>
            </a:r>
            <a:r>
              <a:rPr lang="sl-SI" sz="2000" b="1" dirty="0" smtClean="0"/>
              <a:t>šole: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l-SI" sz="2000" dirty="0" smtClean="0"/>
              <a:t>zbiranje </a:t>
            </a:r>
            <a:r>
              <a:rPr lang="sl-SI" sz="2000" dirty="0"/>
              <a:t>prijav (november, </a:t>
            </a:r>
            <a:r>
              <a:rPr lang="sl-SI" sz="2000" dirty="0" smtClean="0"/>
              <a:t>december 2017, januar 2018), </a:t>
            </a:r>
            <a:endParaRPr lang="sl-SI" sz="2000" dirty="0"/>
          </a:p>
          <a:p>
            <a:pPr>
              <a:buFont typeface="Wingdings" panose="05000000000000000000" pitchFamily="2" charset="2"/>
              <a:buChar char="ü"/>
            </a:pPr>
            <a:r>
              <a:rPr lang="sl-SI" sz="2000" dirty="0"/>
              <a:t>predstavitev akcije na šolah dijakom in </a:t>
            </a:r>
            <a:r>
              <a:rPr lang="sl-SI" sz="2000" dirty="0" smtClean="0"/>
              <a:t>drugim,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sl-SI" sz="2000" dirty="0"/>
              <a:t>p</a:t>
            </a:r>
            <a:r>
              <a:rPr lang="sl-SI" sz="2000" dirty="0" smtClean="0"/>
              <a:t>redstavitev projekta/akcije Dijaki dijakom na spletni strani šole.</a:t>
            </a:r>
            <a:endParaRPr lang="sl-SI" sz="2000" dirty="0"/>
          </a:p>
          <a:p>
            <a:pPr marL="0" indent="0">
              <a:buNone/>
            </a:pPr>
            <a:r>
              <a:rPr lang="sl-SI" sz="2000" b="1" dirty="0" smtClean="0"/>
              <a:t>NAČRTOVANJE AKTIVNOSTI: </a:t>
            </a:r>
          </a:p>
          <a:p>
            <a:pPr marL="0" indent="0">
              <a:buNone/>
            </a:pPr>
            <a:r>
              <a:rPr lang="sl-SI" sz="2000" b="1" dirty="0" smtClean="0"/>
              <a:t>1. Šola organizira in izpelje mesečna srečanja z dijaki v klubu na šoli (</a:t>
            </a:r>
            <a:r>
              <a:rPr lang="sl-SI" sz="2000" dirty="0" smtClean="0"/>
              <a:t>pregled aktivnosti, ključna vprašanja, načrtovanje dela)</a:t>
            </a:r>
            <a:endParaRPr lang="sl-SI" sz="2000" b="1" dirty="0" smtClean="0"/>
          </a:p>
          <a:p>
            <a:pPr marL="0" indent="0">
              <a:buNone/>
            </a:pPr>
            <a:r>
              <a:rPr lang="sl-SI" sz="2000" b="1" dirty="0" smtClean="0"/>
              <a:t>2</a:t>
            </a:r>
            <a:r>
              <a:rPr lang="sl-SI" sz="2000" dirty="0" smtClean="0"/>
              <a:t>. V klubu na šoli šola </a:t>
            </a:r>
            <a:r>
              <a:rPr lang="sl-SI" sz="2000" b="1" dirty="0" smtClean="0"/>
              <a:t>načrtuje in organizira aktivnost 6 (</a:t>
            </a:r>
            <a:r>
              <a:rPr lang="sl-SI" sz="2000" dirty="0" smtClean="0"/>
              <a:t>dan dejavnosti/dneve dejavnosti/okroglo mizo/razstavo/debatni klub, predstavitev)</a:t>
            </a:r>
            <a:r>
              <a:rPr lang="sl-SI" sz="2000" b="1" dirty="0" smtClean="0"/>
              <a:t> na temo Trajnostna/varna mobilnost dijakov </a:t>
            </a:r>
            <a:r>
              <a:rPr lang="sl-SI" sz="2000" dirty="0" smtClean="0"/>
              <a:t>za populacijo dijakov (1. letnikov v 1 letu). Dijaki v klubu sodelujejo, predstavijo rezultate dela v klubu na šoli (A6)</a:t>
            </a:r>
          </a:p>
          <a:p>
            <a:pPr marL="0" indent="0">
              <a:buNone/>
            </a:pPr>
            <a:r>
              <a:rPr lang="sl-SI" sz="2000" b="1" dirty="0" smtClean="0"/>
              <a:t>ALI</a:t>
            </a:r>
          </a:p>
          <a:p>
            <a:pPr marL="0" indent="0">
              <a:buNone/>
            </a:pPr>
            <a:r>
              <a:rPr lang="sl-SI" sz="2000" dirty="0" smtClean="0"/>
              <a:t>2. Šola se poveže s šolo reg. središča in organizira delavnice za dijake (A6).</a:t>
            </a:r>
          </a:p>
          <a:p>
            <a:pPr marL="0" indent="0">
              <a:buNone/>
            </a:pPr>
            <a:endParaRPr lang="sl-SI" sz="2000" dirty="0"/>
          </a:p>
          <a:p>
            <a:pPr marL="0" indent="0">
              <a:buNone/>
            </a:pPr>
            <a:endParaRPr lang="sl-SI" sz="2000" b="1" dirty="0"/>
          </a:p>
          <a:p>
            <a:pPr marL="0" indent="0">
              <a:buNone/>
            </a:pP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75014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VLOGA REG. SREDIŠČ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Šola kot reg. središče ponudi strokovno podporo, strokovne konzultacije šolam (mreža šol)</a:t>
            </a:r>
          </a:p>
          <a:p>
            <a:r>
              <a:rPr lang="sl-SI" dirty="0" smtClean="0"/>
              <a:t>Organizira in izpelje delavnice (A6)</a:t>
            </a:r>
          </a:p>
          <a:p>
            <a:r>
              <a:rPr lang="sl-SI" dirty="0" smtClean="0"/>
              <a:t>Šolam v mreži predstavi dosežke (za strokovne delavce) </a:t>
            </a:r>
          </a:p>
          <a:p>
            <a:r>
              <a:rPr lang="sl-SI" dirty="0" smtClean="0"/>
              <a:t>Organizira delovne srečanje s šolami v mreži (junij 2018)</a:t>
            </a:r>
          </a:p>
          <a:p>
            <a:endParaRPr lang="sl-SI" dirty="0" smtClean="0"/>
          </a:p>
          <a:p>
            <a:endParaRPr lang="sl-SI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1176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VLOGA PARTNERJEV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Načrtujejo in izvajajo delavnice za dijake (A1)</a:t>
            </a:r>
          </a:p>
          <a:p>
            <a:r>
              <a:rPr lang="sl-SI" dirty="0" smtClean="0"/>
              <a:t>Sodelujejo z deležniki</a:t>
            </a:r>
          </a:p>
          <a:p>
            <a:r>
              <a:rPr lang="sl-SI" dirty="0" smtClean="0"/>
              <a:t>Se udeležujejo delovnih srečanj (junij 2018)</a:t>
            </a:r>
          </a:p>
          <a:p>
            <a:endParaRPr lang="sl-SI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0062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34556"/>
            <a:ext cx="8229600" cy="1143000"/>
          </a:xfrm>
        </p:spPr>
        <p:txBody>
          <a:bodyPr/>
          <a:lstStyle/>
          <a:p>
            <a:r>
              <a:rPr lang="sl-SI" dirty="0" smtClean="0"/>
              <a:t>NALOGA ZRSŠ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45259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sl-SI" sz="2400" dirty="0" smtClean="0"/>
              <a:t>Koordinira in usmerja delo med deležniki</a:t>
            </a:r>
          </a:p>
          <a:p>
            <a:pPr marL="514350" indent="-514350">
              <a:buAutoNum type="arabicPeriod"/>
            </a:pPr>
            <a:r>
              <a:rPr lang="sl-SI" sz="2400" dirty="0" smtClean="0"/>
              <a:t>Načrtuje, spremlja in evalvira (vprašalnik) aktivnosti akcije (SU PRO VM)</a:t>
            </a:r>
          </a:p>
          <a:p>
            <a:pPr marL="514350" indent="-514350">
              <a:buAutoNum type="arabicPeriod"/>
            </a:pPr>
            <a:r>
              <a:rPr lang="sl-SI" sz="2400" dirty="0" smtClean="0"/>
              <a:t>Daje povratno informacijo o aktivnostih. Poroča o aktivnostih. </a:t>
            </a:r>
          </a:p>
          <a:p>
            <a:pPr marL="514350" indent="-514350">
              <a:buAutoNum type="arabicPeriod"/>
            </a:pPr>
            <a:r>
              <a:rPr lang="sl-SI" sz="2400" dirty="0" smtClean="0"/>
              <a:t>Pripravlja strokovna in delovna srečanja (junij 2018)</a:t>
            </a:r>
          </a:p>
          <a:p>
            <a:pPr marL="514350" indent="-514350">
              <a:buAutoNum type="arabicPeriod"/>
            </a:pPr>
            <a:r>
              <a:rPr lang="sl-SI" sz="2400" dirty="0" smtClean="0"/>
              <a:t>Se udeleži srečanj na šolah/regijskih središčih</a:t>
            </a:r>
          </a:p>
          <a:p>
            <a:pPr marL="514350" indent="-514350">
              <a:buAutoNum type="arabicPeriod"/>
            </a:pPr>
            <a:r>
              <a:rPr lang="sl-SI" sz="2400" dirty="0" smtClean="0"/>
              <a:t>Pripravi nagrade, organizira ekskurzijo, zaključni dogodek</a:t>
            </a:r>
          </a:p>
          <a:p>
            <a:pPr marL="514350" indent="-514350">
              <a:buAutoNum type="arabicPeriod"/>
            </a:pPr>
            <a:r>
              <a:rPr lang="sl-SI" sz="2400" dirty="0" smtClean="0"/>
              <a:t>Ponudi usposabljanje/izobraževanje za vodstvene in strokovne delavce šol (april 2018)</a:t>
            </a:r>
          </a:p>
          <a:p>
            <a:pPr marL="514350" indent="-514350">
              <a:buAutoNum type="arabicPeriod"/>
            </a:pPr>
            <a:r>
              <a:rPr lang="sl-SI" sz="2400" dirty="0" smtClean="0"/>
              <a:t>Skrbi za materialno podporo </a:t>
            </a:r>
          </a:p>
          <a:p>
            <a:pPr marL="514350" indent="-514350">
              <a:buAutoNum type="arabicPeriod"/>
            </a:pPr>
            <a:endParaRPr lang="sl-SI" dirty="0" smtClean="0"/>
          </a:p>
          <a:p>
            <a:pPr marL="514350" indent="-514350">
              <a:buAutoNum type="arabicPeriod"/>
            </a:pPr>
            <a:endParaRPr lang="sl-SI" dirty="0" smtClean="0"/>
          </a:p>
          <a:p>
            <a:pPr marL="514350" indent="-514350">
              <a:buAutoNum type="arabicPeriod"/>
            </a:pPr>
            <a:endParaRPr lang="sl-SI" dirty="0" smtClean="0"/>
          </a:p>
          <a:p>
            <a:pPr marL="514350" indent="-514350">
              <a:buAutoNum type="arabicPeriod"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67991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VLOGA STROKOVNIH KONZULENTOV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Pregled dokumenta Akcija Dijaki dijakom</a:t>
            </a:r>
          </a:p>
          <a:p>
            <a:r>
              <a:rPr lang="sl-SI" dirty="0" smtClean="0"/>
              <a:t>Pregled ponujenih delavnic</a:t>
            </a:r>
          </a:p>
          <a:p>
            <a:r>
              <a:rPr lang="sl-SI" dirty="0" smtClean="0"/>
              <a:t>Spremljanje akcije </a:t>
            </a:r>
          </a:p>
          <a:p>
            <a:r>
              <a:rPr lang="sl-SI" dirty="0" smtClean="0"/>
              <a:t>Sodelovanje na delovnih srečanjih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9973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3200" b="1" dirty="0" smtClean="0">
                <a:solidFill>
                  <a:schemeClr val="tx1"/>
                </a:solidFill>
              </a:rPr>
              <a:t>AKTIVNOST 4</a:t>
            </a:r>
            <a:br>
              <a:rPr lang="sl-SI" sz="3200" b="1" dirty="0" smtClean="0">
                <a:solidFill>
                  <a:schemeClr val="tx1"/>
                </a:solidFill>
              </a:rPr>
            </a:br>
            <a:r>
              <a:rPr lang="sl-SI" sz="3200" b="1" dirty="0" smtClean="0">
                <a:solidFill>
                  <a:schemeClr val="tx1"/>
                </a:solidFill>
              </a:rPr>
              <a:t>RAZISKOVALNE/PROJEKTNE NALOGE</a:t>
            </a:r>
            <a:endParaRPr lang="sl-SI" sz="3200" b="1" dirty="0">
              <a:solidFill>
                <a:schemeClr val="tx1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sz="2400" dirty="0" smtClean="0"/>
              <a:t>PONUJENE TEME: </a:t>
            </a:r>
          </a:p>
          <a:p>
            <a:pPr marL="0" indent="0">
              <a:buNone/>
            </a:pPr>
            <a:r>
              <a:rPr lang="sl-SI" sz="2400" dirty="0" smtClean="0"/>
              <a:t>1. „Meni se ne more zgoditi, ker se    </a:t>
            </a:r>
          </a:p>
          <a:p>
            <a:pPr marL="0" indent="0">
              <a:buNone/>
            </a:pPr>
            <a:r>
              <a:rPr lang="sl-SI" sz="2400" dirty="0"/>
              <a:t> </a:t>
            </a:r>
            <a:r>
              <a:rPr lang="sl-SI" sz="2400" dirty="0" smtClean="0"/>
              <a:t>   zavedam“.</a:t>
            </a:r>
          </a:p>
          <a:p>
            <a:pPr marL="0" indent="0">
              <a:buNone/>
            </a:pPr>
            <a:r>
              <a:rPr lang="sl-SI" sz="2400" dirty="0" smtClean="0"/>
              <a:t>2. „Potovalne navade...“ (načrt, varna mobilnost,  </a:t>
            </a:r>
          </a:p>
          <a:p>
            <a:pPr marL="0" indent="0">
              <a:buNone/>
            </a:pPr>
            <a:r>
              <a:rPr lang="sl-SI" sz="2400" dirty="0"/>
              <a:t> </a:t>
            </a:r>
            <a:r>
              <a:rPr lang="sl-SI" sz="2400" dirty="0" smtClean="0"/>
              <a:t>   trajnostna mobilnost)</a:t>
            </a:r>
          </a:p>
          <a:p>
            <a:pPr marL="0" indent="0">
              <a:buNone/>
            </a:pPr>
            <a:r>
              <a:rPr lang="sl-SI" sz="2400" dirty="0" smtClean="0"/>
              <a:t>3. Spremenil bom...</a:t>
            </a:r>
          </a:p>
          <a:p>
            <a:pPr marL="0" indent="0">
              <a:buNone/>
            </a:pPr>
            <a:endParaRPr lang="sl-SI" sz="2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89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46544" y="116632"/>
            <a:ext cx="8229600" cy="1143000"/>
          </a:xfrm>
        </p:spPr>
        <p:txBody>
          <a:bodyPr/>
          <a:lstStyle/>
          <a:p>
            <a:pPr marL="0" indent="0"/>
            <a:r>
              <a:rPr lang="sl-SI" b="1" dirty="0">
                <a:latin typeface="Arial" panose="020B0604020202020204" pitchFamily="34" charset="0"/>
                <a:ea typeface="Arial" panose="020B0604020202020204" pitchFamily="34" charset="0"/>
              </a:rPr>
              <a:t>Aktivnost 5:</a:t>
            </a:r>
            <a:r>
              <a:rPr lang="sl-SI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sl-SI" sz="2800" dirty="0" smtClean="0">
                <a:latin typeface="Arial" panose="020B0604020202020204" pitchFamily="34" charset="0"/>
                <a:ea typeface="Arial" panose="020B0604020202020204" pitchFamily="34" charset="0"/>
              </a:rPr>
              <a:t>Dijak </a:t>
            </a:r>
            <a:r>
              <a:rPr lang="sl-SI" sz="2800" dirty="0">
                <a:latin typeface="Arial" panose="020B0604020202020204" pitchFamily="34" charset="0"/>
                <a:ea typeface="Arial" panose="020B0604020202020204" pitchFamily="34" charset="0"/>
              </a:rPr>
              <a:t>bo </a:t>
            </a:r>
            <a:r>
              <a:rPr lang="sl-SI" sz="2800" b="1" dirty="0">
                <a:latin typeface="Arial" panose="020B0604020202020204" pitchFamily="34" charset="0"/>
                <a:ea typeface="Arial" panose="020B0604020202020204" pitchFamily="34" charset="0"/>
              </a:rPr>
              <a:t>sodeloval na</a:t>
            </a:r>
            <a:r>
              <a:rPr lang="sl-SI" sz="2800" dirty="0">
                <a:latin typeface="Arial" panose="020B0604020202020204" pitchFamily="34" charset="0"/>
                <a:ea typeface="Arial" panose="020B0604020202020204" pitchFamily="34" charset="0"/>
              </a:rPr>
              <a:t> najmanj </a:t>
            </a:r>
            <a:r>
              <a:rPr lang="sl-SI" sz="2800" b="1" dirty="0">
                <a:latin typeface="Arial" panose="020B0604020202020204" pitchFamily="34" charset="0"/>
                <a:ea typeface="Arial" panose="020B0604020202020204" pitchFamily="34" charset="0"/>
              </a:rPr>
              <a:t>dveh natečajih</a:t>
            </a:r>
            <a:r>
              <a:rPr lang="sl-SI" sz="2800" dirty="0">
                <a:latin typeface="Arial" panose="020B0604020202020204" pitchFamily="34" charset="0"/>
                <a:ea typeface="Arial" panose="020B0604020202020204" pitchFamily="34" charset="0"/>
              </a:rPr>
              <a:t> s </a:t>
            </a:r>
            <a:r>
              <a:rPr lang="sl-SI" sz="2800" dirty="0" smtClean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sl-SI" sz="2800" dirty="0">
                <a:latin typeface="Arial" panose="020B0604020202020204" pitchFamily="34" charset="0"/>
                <a:ea typeface="Arial" panose="020B0604020202020204" pitchFamily="34" charset="0"/>
              </a:rPr>
              <a:t>področja varne mobilnosti. </a:t>
            </a:r>
            <a:endParaRPr lang="sl-SI" sz="2800" dirty="0" smtClean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indent="0">
              <a:buNone/>
            </a:pPr>
            <a:r>
              <a:rPr lang="sl-SI" sz="2800" dirty="0" smtClean="0">
                <a:latin typeface="Arial" panose="020B0604020202020204" pitchFamily="34" charset="0"/>
                <a:ea typeface="Arial" panose="020B0604020202020204" pitchFamily="34" charset="0"/>
              </a:rPr>
              <a:t>KRITERIJI:</a:t>
            </a:r>
          </a:p>
          <a:p>
            <a:pPr>
              <a:buFontTx/>
              <a:buChar char="-"/>
            </a:pPr>
            <a:r>
              <a:rPr lang="sl-SI" sz="2800" dirty="0" smtClean="0">
                <a:latin typeface="Arial" panose="020B0604020202020204" pitchFamily="34" charset="0"/>
                <a:ea typeface="Arial" panose="020B0604020202020204" pitchFamily="34" charset="0"/>
              </a:rPr>
              <a:t>Inovativnost</a:t>
            </a:r>
          </a:p>
          <a:p>
            <a:pPr>
              <a:buFontTx/>
              <a:buChar char="-"/>
            </a:pPr>
            <a:r>
              <a:rPr lang="sl-SI" sz="2800" dirty="0" smtClean="0">
                <a:latin typeface="Arial" panose="020B0604020202020204" pitchFamily="34" charset="0"/>
                <a:ea typeface="Arial" panose="020B0604020202020204" pitchFamily="34" charset="0"/>
              </a:rPr>
              <a:t>Ustreznost temi</a:t>
            </a:r>
          </a:p>
          <a:p>
            <a:pPr>
              <a:buFontTx/>
              <a:buChar char="-"/>
            </a:pPr>
            <a:r>
              <a:rPr lang="sl-SI" sz="2800" dirty="0" smtClean="0">
                <a:latin typeface="Arial" panose="020B0604020202020204" pitchFamily="34" charset="0"/>
                <a:ea typeface="Arial" panose="020B0604020202020204" pitchFamily="34" charset="0"/>
              </a:rPr>
              <a:t>izvirnost</a:t>
            </a:r>
          </a:p>
          <a:p>
            <a:pPr marL="514350" indent="-514350">
              <a:buAutoNum type="arabicPeriod"/>
            </a:pPr>
            <a:r>
              <a:rPr lang="sl-SI" sz="2800" dirty="0" smtClean="0">
                <a:latin typeface="Arial" panose="020B0604020202020204" pitchFamily="34" charset="0"/>
                <a:ea typeface="Arial" panose="020B0604020202020204" pitchFamily="34" charset="0"/>
              </a:rPr>
              <a:t>Za najboljšo kampanjo na družabnih omrežjih</a:t>
            </a:r>
          </a:p>
          <a:p>
            <a:pPr marL="514350" indent="-514350">
              <a:buAutoNum type="arabicPeriod"/>
            </a:pPr>
            <a:r>
              <a:rPr lang="sl-SI" sz="2800" dirty="0" smtClean="0">
                <a:latin typeface="Arial" panose="020B0604020202020204" pitchFamily="34" charset="0"/>
                <a:ea typeface="Arial" panose="020B0604020202020204" pitchFamily="34" charset="0"/>
              </a:rPr>
              <a:t>Za najboljši film, </a:t>
            </a:r>
            <a:r>
              <a:rPr lang="sl-SI" sz="2800" dirty="0" err="1" smtClean="0">
                <a:latin typeface="Arial" panose="020B0604020202020204" pitchFamily="34" charset="0"/>
                <a:ea typeface="Arial" panose="020B0604020202020204" pitchFamily="34" charset="0"/>
              </a:rPr>
              <a:t>promovideo</a:t>
            </a:r>
            <a:endParaRPr lang="sl-SI" sz="2800" dirty="0" smtClean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sl-SI" sz="2800" dirty="0" smtClean="0">
                <a:latin typeface="Arial" panose="020B0604020202020204" pitchFamily="34" charset="0"/>
                <a:ea typeface="Arial" panose="020B0604020202020204" pitchFamily="34" charset="0"/>
              </a:rPr>
              <a:t>Za najboljšo glasbo</a:t>
            </a:r>
            <a:r>
              <a:rPr lang="sl-SI" dirty="0">
                <a:latin typeface="Arial" panose="020B0604020202020204" pitchFamily="34" charset="0"/>
                <a:ea typeface="Arial" panose="020B0604020202020204" pitchFamily="34" charset="0"/>
              </a:rPr>
              <a:t/>
            </a:r>
            <a:br>
              <a:rPr lang="sl-SI" dirty="0">
                <a:latin typeface="Arial" panose="020B0604020202020204" pitchFamily="34" charset="0"/>
                <a:ea typeface="Arial" panose="020B0604020202020204" pitchFamily="34" charset="0"/>
              </a:rPr>
            </a:br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2877416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slov 1"/>
          <p:cNvSpPr>
            <a:spLocks noGrp="1"/>
          </p:cNvSpPr>
          <p:nvPr>
            <p:ph type="title"/>
          </p:nvPr>
        </p:nvSpPr>
        <p:spPr>
          <a:xfrm>
            <a:off x="755576" y="440668"/>
            <a:ext cx="6835226" cy="809626"/>
          </a:xfrm>
        </p:spPr>
        <p:txBody>
          <a:bodyPr/>
          <a:lstStyle/>
          <a:p>
            <a:r>
              <a:rPr lang="sl-SI" altLang="sl-SI" sz="2400" b="1" dirty="0">
                <a:solidFill>
                  <a:schemeClr val="tx1"/>
                </a:solidFill>
              </a:rPr>
              <a:t>Teme raziskovalnih in projektnih nalog s področja razvijanje trajnostne mobilnosti</a:t>
            </a:r>
          </a:p>
        </p:txBody>
      </p:sp>
      <p:sp>
        <p:nvSpPr>
          <p:cNvPr id="29699" name="Označba mesta vsebine 2"/>
          <p:cNvSpPr>
            <a:spLocks noGrp="1"/>
          </p:cNvSpPr>
          <p:nvPr>
            <p:ph idx="1"/>
          </p:nvPr>
        </p:nvSpPr>
        <p:spPr>
          <a:xfrm>
            <a:off x="597520" y="1376772"/>
            <a:ext cx="7519858" cy="43564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l-SI" altLang="sl-SI" sz="2000" b="1" dirty="0" smtClean="0"/>
              <a:t>Raziskovalna naloga/projektna naloga</a:t>
            </a:r>
          </a:p>
          <a:p>
            <a:pPr marL="0" indent="0">
              <a:buNone/>
            </a:pPr>
            <a:r>
              <a:rPr lang="sl-SI" altLang="sl-SI" sz="2000" b="1" dirty="0" smtClean="0"/>
              <a:t>PREDLOGI TEM:</a:t>
            </a:r>
          </a:p>
          <a:p>
            <a:pPr>
              <a:buFontTx/>
              <a:buChar char="-"/>
            </a:pPr>
            <a:r>
              <a:rPr lang="sl-SI" altLang="sl-SI" sz="2000" dirty="0"/>
              <a:t>R</a:t>
            </a:r>
            <a:r>
              <a:rPr lang="sl-SI" altLang="sl-SI" sz="2000" dirty="0" smtClean="0"/>
              <a:t>azišče potovalne navade v izbranem kraju/svoji družini/razredu/šoli </a:t>
            </a:r>
          </a:p>
          <a:p>
            <a:pPr>
              <a:buFontTx/>
              <a:buChar char="-"/>
            </a:pPr>
            <a:r>
              <a:rPr lang="sl-SI" altLang="sl-SI" sz="2000" dirty="0"/>
              <a:t>R</a:t>
            </a:r>
            <a:r>
              <a:rPr lang="sl-SI" altLang="sl-SI" sz="2000" dirty="0" smtClean="0"/>
              <a:t>azišče potovalne navade mladih, </a:t>
            </a:r>
          </a:p>
          <a:p>
            <a:pPr>
              <a:buFontTx/>
              <a:buChar char="-"/>
            </a:pPr>
            <a:r>
              <a:rPr lang="sl-SI" altLang="sl-SI" sz="2000" dirty="0"/>
              <a:t>P</a:t>
            </a:r>
            <a:r>
              <a:rPr lang="sl-SI" altLang="sl-SI" sz="2000" dirty="0" smtClean="0"/>
              <a:t>riložnosti za trajnejšo mobilnost,</a:t>
            </a:r>
          </a:p>
          <a:p>
            <a:pPr>
              <a:buFontTx/>
              <a:buChar char="-"/>
            </a:pPr>
            <a:r>
              <a:rPr lang="sl-SI" altLang="sl-SI" sz="2000" dirty="0" smtClean="0"/>
              <a:t>Ugotavlja vpliv prometa na lokalno okolje, spremlja koncentracijo trdnih delcev - ARSO…  …)</a:t>
            </a:r>
          </a:p>
          <a:p>
            <a:pPr>
              <a:buFontTx/>
              <a:buChar char="-"/>
            </a:pPr>
            <a:r>
              <a:rPr lang="sl-SI" altLang="sl-SI" sz="2000" dirty="0" smtClean="0"/>
              <a:t>Izdela predlog potovalnega načrta posameznika/šole/razreda</a:t>
            </a:r>
          </a:p>
          <a:p>
            <a:pPr>
              <a:buFontTx/>
              <a:buChar char="-"/>
            </a:pPr>
            <a:r>
              <a:rPr lang="sl-SI" altLang="sl-SI" sz="2000" dirty="0"/>
              <a:t>P</a:t>
            </a:r>
            <a:r>
              <a:rPr lang="sl-SI" altLang="sl-SI" sz="2000" dirty="0" smtClean="0"/>
              <a:t>rimerja vpliv na okolje vozil z različnim pogonom</a:t>
            </a:r>
          </a:p>
          <a:p>
            <a:pPr>
              <a:buFontTx/>
              <a:buChar char="-"/>
            </a:pPr>
            <a:r>
              <a:rPr lang="sl-SI" altLang="sl-SI" sz="2000" dirty="0" smtClean="0"/>
              <a:t>Ustvari predlog kolesarskih poti in mreže za lokalno okolico</a:t>
            </a:r>
          </a:p>
          <a:p>
            <a:pPr>
              <a:buFontTx/>
              <a:buChar char="-"/>
            </a:pPr>
            <a:r>
              <a:rPr lang="sl-SI" altLang="sl-SI" sz="2000" dirty="0" smtClean="0"/>
              <a:t>… </a:t>
            </a:r>
          </a:p>
          <a:p>
            <a:endParaRPr lang="sl-SI" altLang="sl-SI" sz="2000" dirty="0" smtClean="0"/>
          </a:p>
          <a:p>
            <a:endParaRPr lang="sl-SI" altLang="sl-SI" sz="2000" dirty="0" smtClean="0"/>
          </a:p>
        </p:txBody>
      </p:sp>
    </p:spTree>
    <p:extLst>
      <p:ext uri="{BB962C8B-B14F-4D97-AF65-F5344CB8AC3E}">
        <p14:creationId xmlns:p14="http://schemas.microsoft.com/office/powerpoint/2010/main" val="182112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sl-SI" sz="3600" dirty="0" smtClean="0"/>
              <a:t>Raziskovalne naloge</a:t>
            </a:r>
            <a:endParaRPr lang="sl-SI" sz="36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28650" y="1016732"/>
            <a:ext cx="7886700" cy="3513785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/>
              <a:t>Napotki za izdelavo raziskovalne naloge so objavljeni na Spletni strani Zveze za tehnično kulturo Slovenije </a:t>
            </a:r>
          </a:p>
          <a:p>
            <a:pPr marL="0" indent="0">
              <a:buNone/>
            </a:pPr>
            <a:r>
              <a:rPr lang="sl-SI" dirty="0">
                <a:hlinkClick r:id="rId2"/>
              </a:rPr>
              <a:t>http://</a:t>
            </a:r>
            <a:r>
              <a:rPr lang="sl-SI" dirty="0" smtClean="0">
                <a:hlinkClick r:id="rId2"/>
              </a:rPr>
              <a:t>www2.arnes.si</a:t>
            </a:r>
            <a:r>
              <a:rPr lang="sl-SI" dirty="0">
                <a:hlinkClick r:id="rId2"/>
              </a:rPr>
              <a:t>/~</a:t>
            </a:r>
            <a:r>
              <a:rPr lang="sl-SI" dirty="0" smtClean="0">
                <a:hlinkClick r:id="rId2"/>
              </a:rPr>
              <a:t>ljzotks2/gzm/dokumenti/napotki.html</a:t>
            </a:r>
            <a:r>
              <a:rPr lang="sl-SI" dirty="0" smtClean="0"/>
              <a:t> </a:t>
            </a:r>
            <a:endParaRPr lang="sl-SI" dirty="0"/>
          </a:p>
          <a:p>
            <a:pPr marL="0" indent="0">
              <a:buNone/>
            </a:pPr>
            <a:r>
              <a:rPr lang="sl-SI" dirty="0"/>
              <a:t>Na povezavi </a:t>
            </a:r>
            <a:r>
              <a:rPr lang="sl-SI" dirty="0">
                <a:hlinkClick r:id="rId3"/>
              </a:rPr>
              <a:t>http://www2.arnes.si/~ljzotks2/gzm</a:t>
            </a:r>
            <a:r>
              <a:rPr lang="sl-SI" dirty="0" smtClean="0">
                <a:hlinkClick r:id="rId3"/>
              </a:rPr>
              <a:t>/</a:t>
            </a:r>
            <a:r>
              <a:rPr lang="sl-SI" dirty="0" smtClean="0"/>
              <a:t> so na voljo tudi osnovne dejavnosti in informacije v zvezi z Gibanjem znanost mladini.</a:t>
            </a:r>
          </a:p>
          <a:p>
            <a:pPr marL="0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0250501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Usposabljanje učiteljev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Priporočeno za vse strokovne delavce</a:t>
            </a:r>
          </a:p>
          <a:p>
            <a:r>
              <a:rPr lang="sl-SI" dirty="0" smtClean="0"/>
              <a:t>Dodatna ponudba</a:t>
            </a:r>
          </a:p>
          <a:p>
            <a:r>
              <a:rPr lang="sl-SI" dirty="0" smtClean="0"/>
              <a:t>Tema: trajnostna/varna mobilnost</a:t>
            </a:r>
          </a:p>
          <a:p>
            <a:r>
              <a:rPr lang="sl-SI" dirty="0" smtClean="0"/>
              <a:t>8 ur, april 2018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18908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slov 1"/>
          <p:cNvSpPr>
            <a:spLocks noGrp="1"/>
          </p:cNvSpPr>
          <p:nvPr>
            <p:ph type="title"/>
          </p:nvPr>
        </p:nvSpPr>
        <p:spPr>
          <a:xfrm>
            <a:off x="449664" y="125413"/>
            <a:ext cx="8229600" cy="1143000"/>
          </a:xfrm>
        </p:spPr>
        <p:txBody>
          <a:bodyPr/>
          <a:lstStyle/>
          <a:p>
            <a:r>
              <a:rPr lang="sl-SI" altLang="sl-SI" sz="3600" dirty="0" smtClean="0"/>
              <a:t>PROGRAM 1. DELOVNEGA SREČANJA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44372" y="1270672"/>
            <a:ext cx="8229600" cy="4525962"/>
          </a:xfrm>
        </p:spPr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sl-SI" sz="2400" dirty="0" smtClean="0"/>
              <a:t>Informacije o akciji </a:t>
            </a:r>
            <a:r>
              <a:rPr lang="sl-SI" sz="2400" dirty="0"/>
              <a:t>Dijaki dijakom za varno </a:t>
            </a:r>
            <a:r>
              <a:rPr lang="sl-SI" sz="2400" dirty="0" smtClean="0"/>
              <a:t>mobilnost v SŠ. (direktor ZRSŠ, dr. Vinko Logaj) (9.00 - 9:30)</a:t>
            </a:r>
            <a:endParaRPr lang="sl-SI" sz="2400" dirty="0"/>
          </a:p>
          <a:p>
            <a:pPr marL="514350" indent="-514350">
              <a:buFont typeface="+mj-lt"/>
              <a:buAutoNum type="arabicPeriod"/>
            </a:pPr>
            <a:r>
              <a:rPr lang="sl-SI" sz="2400" dirty="0"/>
              <a:t>Predstavitev delavnic </a:t>
            </a:r>
            <a:r>
              <a:rPr lang="sl-SI" sz="2400" dirty="0" smtClean="0"/>
              <a:t>partnerjev z razpravo. </a:t>
            </a:r>
            <a:r>
              <a:rPr lang="sl-SI" sz="2400" dirty="0"/>
              <a:t>(moderator dr. Anton Polšak</a:t>
            </a:r>
            <a:r>
              <a:rPr lang="sl-SI" sz="2400" dirty="0" smtClean="0"/>
              <a:t>) (9:30 – 11:00)</a:t>
            </a:r>
          </a:p>
          <a:p>
            <a:pPr marL="0" indent="0">
              <a:buNone/>
            </a:pPr>
            <a:r>
              <a:rPr lang="sl-SI" sz="2400" dirty="0" smtClean="0"/>
              <a:t>ODMOR: 11:00 – 11:30</a:t>
            </a:r>
            <a:endParaRPr lang="sl-SI" sz="2400" dirty="0"/>
          </a:p>
          <a:p>
            <a:pPr marL="0" lvl="0" indent="0">
              <a:buNone/>
            </a:pPr>
            <a:r>
              <a:rPr lang="sl-SI" sz="2400" dirty="0" smtClean="0"/>
              <a:t>3. Načrt aktivnosti/naloge </a:t>
            </a:r>
            <a:r>
              <a:rPr lang="sl-SI" sz="2400" dirty="0"/>
              <a:t>v akciji v šolskem letu 2017/18</a:t>
            </a:r>
            <a:r>
              <a:rPr lang="sl-SI" sz="2400" dirty="0" smtClean="0"/>
              <a:t>. (mag. Marta Novak, nosilka naloge) (11:30 – 12:30)</a:t>
            </a:r>
            <a:endParaRPr lang="sl-SI" sz="2400" dirty="0"/>
          </a:p>
          <a:p>
            <a:pPr marL="0" indent="0">
              <a:buNone/>
            </a:pPr>
            <a:r>
              <a:rPr lang="sl-SI" sz="2400" dirty="0" smtClean="0"/>
              <a:t>4. Spletna </a:t>
            </a:r>
            <a:r>
              <a:rPr lang="sl-SI" sz="2400" dirty="0"/>
              <a:t>orodja za vodenje in spremljanje dela v akciji (Vljudno vas naprošamo, če lahko s seboj prinesete računalnike</a:t>
            </a:r>
            <a:r>
              <a:rPr lang="sl-SI" sz="2400" dirty="0" smtClean="0"/>
              <a:t>).(Mojca Dolinar, ZRSŠ) </a:t>
            </a:r>
            <a:r>
              <a:rPr lang="sl-SI" sz="2400" dirty="0"/>
              <a:t>(</a:t>
            </a:r>
            <a:r>
              <a:rPr lang="sl-SI" sz="2400" dirty="0" smtClean="0"/>
              <a:t>12:30 </a:t>
            </a:r>
            <a:r>
              <a:rPr lang="sl-SI" sz="2400" dirty="0"/>
              <a:t>– </a:t>
            </a:r>
            <a:r>
              <a:rPr lang="sl-SI" sz="2400" dirty="0" smtClean="0"/>
              <a:t>13:30)</a:t>
            </a:r>
            <a:endParaRPr lang="sl-SI" sz="2400" dirty="0"/>
          </a:p>
          <a:p>
            <a:pPr marL="0" indent="0">
              <a:buNone/>
            </a:pPr>
            <a:r>
              <a:rPr lang="sl-SI" sz="2400" dirty="0" smtClean="0"/>
              <a:t>5. Zaključek srečanja</a:t>
            </a:r>
            <a:r>
              <a:rPr lang="sl-SI" sz="2400" dirty="0"/>
              <a:t>. (</a:t>
            </a:r>
            <a:r>
              <a:rPr lang="sl-SI" sz="2400" dirty="0" smtClean="0"/>
              <a:t>13:30 </a:t>
            </a:r>
            <a:r>
              <a:rPr lang="sl-SI" sz="2400" dirty="0"/>
              <a:t>– </a:t>
            </a:r>
            <a:r>
              <a:rPr lang="sl-SI" sz="2400" dirty="0" smtClean="0"/>
              <a:t>14:00)</a:t>
            </a:r>
            <a:endParaRPr lang="sl-SI" sz="2400" dirty="0"/>
          </a:p>
          <a:p>
            <a:pPr marL="0" lvl="0" indent="0">
              <a:buNone/>
            </a:pPr>
            <a:endParaRPr lang="sl-SI" sz="2400" dirty="0"/>
          </a:p>
          <a:p>
            <a:pPr>
              <a:defRPr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9571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6959116" cy="886110"/>
          </a:xfrm>
        </p:spPr>
        <p:txBody>
          <a:bodyPr/>
          <a:lstStyle/>
          <a:p>
            <a:r>
              <a:rPr lang="sl-SI" sz="4000" b="1" dirty="0" smtClean="0"/>
              <a:t>VREDNOTENJE </a:t>
            </a:r>
            <a:endParaRPr lang="sl-SI" sz="4000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31540" y="1146758"/>
            <a:ext cx="8229600" cy="4730514"/>
          </a:xfrm>
        </p:spPr>
        <p:txBody>
          <a:bodyPr/>
          <a:lstStyle/>
          <a:p>
            <a:r>
              <a:rPr lang="sl-SI" sz="2400" b="1" dirty="0" smtClean="0"/>
              <a:t>Aktivnost dijakov: </a:t>
            </a:r>
            <a:r>
              <a:rPr lang="sl-SI" sz="2400" dirty="0" smtClean="0"/>
              <a:t>priznavanje OIV, popust pri opravljanju PP/CPP, brezplačne ure vožnje za vozniški izpit, praktične nagrade, ekskurzija ...</a:t>
            </a:r>
          </a:p>
          <a:p>
            <a:r>
              <a:rPr lang="sl-SI" sz="2400" b="1" dirty="0" smtClean="0"/>
              <a:t>Delo učitelja: </a:t>
            </a:r>
            <a:r>
              <a:rPr lang="sl-SI" sz="2400" dirty="0" smtClean="0">
                <a:ea typeface="Arial" panose="020B0604020202020204" pitchFamily="34" charset="0"/>
              </a:rPr>
              <a:t>prejme </a:t>
            </a:r>
            <a:r>
              <a:rPr lang="sl-SI" sz="2400" dirty="0">
                <a:ea typeface="Arial" panose="020B0604020202020204" pitchFamily="34" charset="0"/>
              </a:rPr>
              <a:t>potrdilo </a:t>
            </a:r>
            <a:r>
              <a:rPr lang="sl-SI" sz="2400" dirty="0" smtClean="0">
                <a:ea typeface="Arial" panose="020B0604020202020204" pitchFamily="34" charset="0"/>
              </a:rPr>
              <a:t>o sodelovanju po Pravilniku </a:t>
            </a:r>
            <a:r>
              <a:rPr lang="sl-SI" sz="2400" dirty="0">
                <a:ea typeface="Arial" panose="020B0604020202020204" pitchFamily="34" charset="0"/>
              </a:rPr>
              <a:t>o napredovanju zaposlenih v </a:t>
            </a:r>
            <a:r>
              <a:rPr lang="sl-SI" sz="2400" dirty="0" smtClean="0">
                <a:ea typeface="Arial" panose="020B0604020202020204" pitchFamily="34" charset="0"/>
              </a:rPr>
              <a:t>VIZ </a:t>
            </a:r>
            <a:r>
              <a:rPr lang="sl-SI" sz="2400" dirty="0">
                <a:ea typeface="Arial" panose="020B0604020202020204" pitchFamily="34" charset="0"/>
              </a:rPr>
              <a:t>v </a:t>
            </a:r>
            <a:r>
              <a:rPr lang="sl-SI" sz="2400" dirty="0" smtClean="0">
                <a:ea typeface="Arial" panose="020B0604020202020204" pitchFamily="34" charset="0"/>
              </a:rPr>
              <a:t>nazive, </a:t>
            </a:r>
            <a:r>
              <a:rPr lang="sl-SI" sz="2400" dirty="0">
                <a:ea typeface="Arial" panose="020B0604020202020204" pitchFamily="34" charset="0"/>
              </a:rPr>
              <a:t>ki ga izda Zavod RS za </a:t>
            </a:r>
            <a:r>
              <a:rPr lang="sl-SI" sz="2400" dirty="0" smtClean="0">
                <a:ea typeface="Arial" panose="020B0604020202020204" pitchFamily="34" charset="0"/>
              </a:rPr>
              <a:t>šolstvo.</a:t>
            </a:r>
            <a:endParaRPr lang="sl-SI" sz="2400" dirty="0" smtClean="0"/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sl-SI" sz="2400" b="1" dirty="0" smtClean="0"/>
              <a:t>Delo na šoli, v klubu: </a:t>
            </a:r>
            <a:r>
              <a:rPr lang="sl-SI" sz="2400" dirty="0"/>
              <a:t>šola pri</a:t>
            </a:r>
            <a:r>
              <a:rPr lang="sl-SI" sz="2400" dirty="0">
                <a:solidFill>
                  <a:srgbClr val="000000"/>
                </a:solidFill>
                <a:ea typeface="Arial" panose="020B0604020202020204" pitchFamily="34" charset="0"/>
                <a:cs typeface="Calibri" panose="020F0502020204030204" pitchFamily="34" charset="0"/>
              </a:rPr>
              <a:t>dobi </a:t>
            </a:r>
            <a:r>
              <a:rPr lang="sl-SI" sz="2400" dirty="0" smtClean="0">
                <a:solidFill>
                  <a:srgbClr val="000000"/>
                </a:solidFill>
                <a:ea typeface="Arial" panose="020B0604020202020204" pitchFamily="34" charset="0"/>
                <a:cs typeface="Calibri" panose="020F0502020204030204" pitchFamily="34" charset="0"/>
              </a:rPr>
              <a:t>naziv </a:t>
            </a:r>
            <a:r>
              <a:rPr lang="sl-SI" sz="2400" b="1" dirty="0" smtClean="0">
                <a:solidFill>
                  <a:srgbClr val="000000"/>
                </a:solidFill>
                <a:ea typeface="Arial" panose="020B0604020202020204" pitchFamily="34" charset="0"/>
                <a:cs typeface="Calibri" panose="020F0502020204030204" pitchFamily="34" charset="0"/>
              </a:rPr>
              <a:t>središče </a:t>
            </a:r>
            <a:r>
              <a:rPr lang="sl-SI" sz="2400" b="1" dirty="0">
                <a:solidFill>
                  <a:srgbClr val="000000"/>
                </a:solidFill>
                <a:ea typeface="Arial" panose="020B0604020202020204" pitchFamily="34" charset="0"/>
                <a:cs typeface="Calibri" panose="020F0502020204030204" pitchFamily="34" charset="0"/>
              </a:rPr>
              <a:t>varne mobilnosti</a:t>
            </a:r>
            <a:r>
              <a:rPr lang="sl-SI" sz="2400" dirty="0">
                <a:solidFill>
                  <a:srgbClr val="000000"/>
                </a:solidFill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sl-SI" sz="2400" dirty="0" smtClean="0">
                <a:solidFill>
                  <a:srgbClr val="000000"/>
                </a:solidFill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sl-SI" sz="2400" dirty="0">
                <a:solidFill>
                  <a:srgbClr val="000000"/>
                </a:solidFill>
                <a:ea typeface="Arial" panose="020B0604020202020204" pitchFamily="34" charset="0"/>
                <a:cs typeface="Calibri" panose="020F0502020204030204" pitchFamily="34" charset="0"/>
              </a:rPr>
              <a:t>in prejme </a:t>
            </a:r>
            <a:r>
              <a:rPr lang="sl-SI" sz="2400" dirty="0" smtClean="0">
                <a:solidFill>
                  <a:srgbClr val="000000"/>
                </a:solidFill>
                <a:ea typeface="Arial" panose="020B0604020202020204" pitchFamily="34" charset="0"/>
                <a:cs typeface="Calibri" panose="020F0502020204030204" pitchFamily="34" charset="0"/>
              </a:rPr>
              <a:t>potrdilo (</a:t>
            </a:r>
            <a:r>
              <a:rPr lang="sl-SI" sz="2400" dirty="0" smtClean="0"/>
              <a:t>izpelje 3 dogodke v okviru aktivnosti 6, vključi najmanj 50 dijakov v vseh treh letih, najmanj 10 dijakov opravi vse aktivnosti v klubu na šoli). Finančna podpora šolam. </a:t>
            </a:r>
            <a:endParaRPr lang="sl-SI" sz="2400" dirty="0">
              <a:solidFill>
                <a:srgbClr val="00000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257976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SPLETNA ORODJA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altLang="sl-SI" b="1" dirty="0" smtClean="0"/>
          </a:p>
          <a:p>
            <a:pPr marL="0" indent="0">
              <a:buNone/>
            </a:pPr>
            <a:endParaRPr lang="pl-PL" altLang="sl-SI" b="1" dirty="0"/>
          </a:p>
          <a:p>
            <a:pPr marL="0" indent="0" algn="ctr">
              <a:buNone/>
            </a:pPr>
            <a:r>
              <a:rPr lang="pl-PL" altLang="sl-SI" b="1" dirty="0" smtClean="0"/>
              <a:t>PREDSTAVITEV </a:t>
            </a:r>
            <a:r>
              <a:rPr lang="pl-PL" altLang="sl-SI" b="1" dirty="0"/>
              <a:t>DELA V SPLETNEM OKOLJU</a:t>
            </a:r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 algn="r">
              <a:buNone/>
            </a:pPr>
            <a:r>
              <a:rPr lang="sl-SI" dirty="0" smtClean="0"/>
              <a:t>Mojca Dolinar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3956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slov 1"/>
          <p:cNvSpPr>
            <a:spLocks noGrp="1"/>
          </p:cNvSpPr>
          <p:nvPr>
            <p:ph type="title"/>
          </p:nvPr>
        </p:nvSpPr>
        <p:spPr>
          <a:xfrm>
            <a:off x="425969" y="-293151"/>
            <a:ext cx="8229600" cy="1143000"/>
          </a:xfrm>
        </p:spPr>
        <p:txBody>
          <a:bodyPr/>
          <a:lstStyle/>
          <a:p>
            <a:pPr algn="l"/>
            <a:r>
              <a:rPr lang="sl-SI" altLang="sl-SI" dirty="0" smtClean="0"/>
              <a:t>SPLETNA UČILNICA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30522" y="5085184"/>
            <a:ext cx="8229600" cy="104446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sl-SI" b="1" dirty="0">
                <a:hlinkClick r:id="rId2"/>
              </a:rPr>
              <a:t>http://</a:t>
            </a:r>
            <a:r>
              <a:rPr lang="sl-SI" b="1" dirty="0" smtClean="0">
                <a:hlinkClick r:id="rId2"/>
              </a:rPr>
              <a:t>url.sio.si/VM1</a:t>
            </a:r>
            <a:r>
              <a:rPr lang="sl-SI" b="1" dirty="0" smtClean="0"/>
              <a:t>              </a:t>
            </a:r>
            <a:r>
              <a:rPr lang="sl-SI" dirty="0" smtClean="0"/>
              <a:t>ključ: VM</a:t>
            </a:r>
          </a:p>
          <a:p>
            <a:pPr>
              <a:defRPr/>
            </a:pPr>
            <a:endParaRPr lang="sl-SI" dirty="0"/>
          </a:p>
        </p:txBody>
      </p:sp>
      <p:pic>
        <p:nvPicPr>
          <p:cNvPr id="2" name="Slika 1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969" y="692696"/>
            <a:ext cx="8406390" cy="424847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Pravokotnik 3"/>
          <p:cNvSpPr/>
          <p:nvPr/>
        </p:nvSpPr>
        <p:spPr>
          <a:xfrm>
            <a:off x="0" y="6470930"/>
            <a:ext cx="56790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>
                <a:solidFill>
                  <a:schemeClr val="bg1">
                    <a:lumMod val="50000"/>
                  </a:schemeClr>
                </a:solidFill>
              </a:rPr>
              <a:t>https://skupnost.sio.si/course/view.php?id=9469</a:t>
            </a:r>
          </a:p>
        </p:txBody>
      </p:sp>
    </p:spTree>
    <p:extLst>
      <p:ext uri="{BB962C8B-B14F-4D97-AF65-F5344CB8AC3E}">
        <p14:creationId xmlns:p14="http://schemas.microsoft.com/office/powerpoint/2010/main" val="289246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43880" y="-16443"/>
            <a:ext cx="8229600" cy="1143000"/>
          </a:xfrm>
        </p:spPr>
        <p:txBody>
          <a:bodyPr/>
          <a:lstStyle/>
          <a:p>
            <a:r>
              <a:rPr lang="sl-SI" sz="3500" dirty="0" smtClean="0"/>
              <a:t>Vodenje aktivnosti v SU in </a:t>
            </a:r>
            <a:r>
              <a:rPr lang="sl-SI" sz="3500" dirty="0" err="1" smtClean="0"/>
              <a:t>GDrive</a:t>
            </a:r>
            <a:endParaRPr lang="sl-SI" sz="35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sl-SI" sz="2500" dirty="0" smtClean="0"/>
              <a:t>Sodelovanje preko novic v forumu spletne učilnice</a:t>
            </a:r>
          </a:p>
          <a:p>
            <a:pPr marL="0" indent="0">
              <a:buNone/>
            </a:pPr>
            <a:r>
              <a:rPr lang="sl-SI" sz="2500" dirty="0" smtClean="0"/>
              <a:t>    PRO - Dijaki dijakom za varno mobilnost</a:t>
            </a:r>
          </a:p>
          <a:p>
            <a:pPr>
              <a:buFontTx/>
              <a:buChar char="-"/>
            </a:pPr>
            <a:r>
              <a:rPr lang="sl-SI" sz="2500" dirty="0" smtClean="0"/>
              <a:t>Sodelovanje preko TW, </a:t>
            </a:r>
            <a:r>
              <a:rPr lang="sl-SI" sz="2500" dirty="0" err="1" smtClean="0"/>
              <a:t>Gdrive</a:t>
            </a:r>
            <a:endParaRPr lang="sl-SI" sz="2500" dirty="0" smtClean="0"/>
          </a:p>
          <a:p>
            <a:pPr>
              <a:buFontTx/>
              <a:buChar char="-"/>
            </a:pPr>
            <a:endParaRPr lang="sl-SI" sz="2500" dirty="0"/>
          </a:p>
          <a:p>
            <a:pPr>
              <a:buFontTx/>
              <a:buChar char="-"/>
            </a:pPr>
            <a:r>
              <a:rPr lang="sl-SI" sz="2500" dirty="0" smtClean="0">
                <a:hlinkClick r:id="rId2"/>
              </a:rPr>
              <a:t>Oddaja operativnih načrtov </a:t>
            </a:r>
            <a:endParaRPr lang="sl-SI" sz="2500" dirty="0" smtClean="0"/>
          </a:p>
          <a:p>
            <a:pPr marL="0" indent="0">
              <a:buNone/>
            </a:pPr>
            <a:r>
              <a:rPr lang="sl-SI" sz="2500" dirty="0" smtClean="0"/>
              <a:t>    </a:t>
            </a:r>
          </a:p>
          <a:p>
            <a:pPr>
              <a:buFontTx/>
              <a:buChar char="-"/>
            </a:pPr>
            <a:r>
              <a:rPr lang="sl-SI" sz="2500" dirty="0" smtClean="0">
                <a:hlinkClick r:id="rId3"/>
              </a:rPr>
              <a:t>Vodenje evidence v skupnem dokumentu </a:t>
            </a:r>
            <a:endParaRPr lang="sl-SI" sz="2500" dirty="0" smtClean="0"/>
          </a:p>
        </p:txBody>
      </p:sp>
    </p:spTree>
    <p:extLst>
      <p:ext uri="{BB962C8B-B14F-4D97-AF65-F5344CB8AC3E}">
        <p14:creationId xmlns:p14="http://schemas.microsoft.com/office/powerpoint/2010/main" val="163053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/>
          <a:lstStyle/>
          <a:p>
            <a:r>
              <a:rPr lang="sl-SI" dirty="0" smtClean="0"/>
              <a:t>Twitter račun @</a:t>
            </a:r>
            <a:r>
              <a:rPr lang="sl-SI" dirty="0" err="1" smtClean="0"/>
              <a:t>varnamobilnost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67544" y="1196752"/>
            <a:ext cx="8640960" cy="4525963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/>
              <a:t>                      #</a:t>
            </a:r>
            <a:r>
              <a:rPr lang="sl-SI" dirty="0" err="1" smtClean="0"/>
              <a:t>varnamobilnost</a:t>
            </a:r>
            <a:endParaRPr lang="sl-SI" dirty="0" smtClean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Objavljajmo svoje dogodke in aktivnosti na šolah, v lokalnih skupnostih na svojih spletnih straneh in na družabnih omrežjih. </a:t>
            </a:r>
          </a:p>
          <a:p>
            <a:pPr marL="0" indent="0">
              <a:buNone/>
            </a:pPr>
            <a:r>
              <a:rPr lang="sl-SI" dirty="0" smtClean="0"/>
              <a:t>V svojih objavah uporabljajmo navezavo</a:t>
            </a:r>
          </a:p>
          <a:p>
            <a:pPr marL="0" indent="0">
              <a:buNone/>
            </a:pPr>
            <a:r>
              <a:rPr lang="sl-SI" dirty="0" smtClean="0">
                <a:solidFill>
                  <a:srgbClr val="0070C0"/>
                </a:solidFill>
              </a:rPr>
              <a:t>@</a:t>
            </a:r>
            <a:r>
              <a:rPr lang="sl-SI" dirty="0" err="1" smtClean="0">
                <a:solidFill>
                  <a:srgbClr val="0070C0"/>
                </a:solidFill>
              </a:rPr>
              <a:t>varnamobilnost</a:t>
            </a:r>
            <a:r>
              <a:rPr lang="sl-SI" dirty="0" smtClean="0">
                <a:solidFill>
                  <a:srgbClr val="0070C0"/>
                </a:solidFill>
              </a:rPr>
              <a:t>  in     #</a:t>
            </a:r>
            <a:r>
              <a:rPr lang="sl-SI" dirty="0" err="1" smtClean="0">
                <a:solidFill>
                  <a:srgbClr val="0070C0"/>
                </a:solidFill>
              </a:rPr>
              <a:t>varnamobilnost</a:t>
            </a:r>
            <a:endParaRPr lang="sl-SI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82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-138858"/>
            <a:ext cx="8229600" cy="1143000"/>
          </a:xfrm>
        </p:spPr>
        <p:txBody>
          <a:bodyPr/>
          <a:lstStyle/>
          <a:p>
            <a:r>
              <a:rPr lang="sl-SI" dirty="0" smtClean="0"/>
              <a:t>Kaj je </a:t>
            </a:r>
            <a:r>
              <a:rPr lang="sl-SI" dirty="0" err="1" smtClean="0"/>
              <a:t>elistovnik</a:t>
            </a:r>
            <a:r>
              <a:rPr lang="sl-SI" dirty="0" smtClean="0"/>
              <a:t> (</a:t>
            </a:r>
            <a:r>
              <a:rPr lang="sl-SI" dirty="0" err="1" smtClean="0"/>
              <a:t>eportfolio</a:t>
            </a:r>
            <a:r>
              <a:rPr lang="sl-SI" dirty="0" smtClean="0"/>
              <a:t>)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75159" y="2744924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r>
              <a:rPr lang="sl-SI" dirty="0" smtClean="0"/>
              <a:t>To je elektronsko ali spletno učno okolje, v katerem dijak načrtuje, spremlja in vrednoti (samouravnava) lastni napredek na različnih ravneh učenja v različnih življenjskih situacijah. Svoj napredek dokumentira.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9825" y="836712"/>
            <a:ext cx="4324350" cy="25146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10826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59532" y="0"/>
            <a:ext cx="8229600" cy="1143000"/>
          </a:xfrm>
        </p:spPr>
        <p:txBody>
          <a:bodyPr/>
          <a:lstStyle/>
          <a:p>
            <a:r>
              <a:rPr lang="sl-SI" sz="3500" dirty="0" smtClean="0"/>
              <a:t>Predlagamo tri primere; dijaki lahko izberejo druge po dogovoru z učiteljem</a:t>
            </a:r>
            <a:endParaRPr lang="sl-SI" sz="35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39552" y="1484784"/>
            <a:ext cx="8831324" cy="4525963"/>
          </a:xfrm>
        </p:spPr>
        <p:txBody>
          <a:bodyPr/>
          <a:lstStyle/>
          <a:p>
            <a:pPr marL="0" indent="0">
              <a:buNone/>
            </a:pPr>
            <a:r>
              <a:rPr lang="sl-SI" sz="2800" dirty="0" smtClean="0">
                <a:hlinkClick r:id="rId2" action="ppaction://hlinkfile"/>
              </a:rPr>
              <a:t>Primer </a:t>
            </a:r>
            <a:r>
              <a:rPr lang="sl-SI" sz="2800" dirty="0" err="1">
                <a:hlinkClick r:id="rId2" action="ppaction://hlinkfile"/>
              </a:rPr>
              <a:t>elistovnika</a:t>
            </a:r>
            <a:r>
              <a:rPr lang="sl-SI" sz="2800" dirty="0">
                <a:hlinkClick r:id="rId2" action="ppaction://hlinkfile"/>
              </a:rPr>
              <a:t> z Word </a:t>
            </a:r>
            <a:r>
              <a:rPr lang="sl-SI" sz="2800" dirty="0" err="1">
                <a:hlinkClick r:id="rId2" action="ppaction://hlinkfile"/>
              </a:rPr>
              <a:t>Templates</a:t>
            </a:r>
            <a:r>
              <a:rPr lang="sl-SI" sz="2800" dirty="0">
                <a:hlinkClick r:id="rId2" action="ppaction://hlinkfile"/>
              </a:rPr>
              <a:t> </a:t>
            </a:r>
            <a:r>
              <a:rPr lang="sl-SI" sz="2800" dirty="0" err="1">
                <a:hlinkClick r:id="rId2" action="ppaction://hlinkfile"/>
              </a:rPr>
              <a:t>Powered</a:t>
            </a:r>
            <a:r>
              <a:rPr lang="sl-SI" sz="2800" dirty="0"/>
              <a:t> </a:t>
            </a:r>
            <a:r>
              <a:rPr lang="sl-SI" sz="2800" dirty="0" smtClean="0"/>
              <a:t>  </a:t>
            </a:r>
            <a:endParaRPr lang="sl-SI" sz="2800" dirty="0"/>
          </a:p>
          <a:p>
            <a:pPr marL="0" indent="0">
              <a:buNone/>
            </a:pPr>
            <a:r>
              <a:rPr lang="sl-SI" sz="2800" dirty="0" smtClean="0">
                <a:hlinkClick r:id="rId3"/>
              </a:rPr>
              <a:t>Primer </a:t>
            </a:r>
            <a:r>
              <a:rPr lang="sl-SI" sz="2800" dirty="0" err="1">
                <a:hlinkClick r:id="rId3"/>
              </a:rPr>
              <a:t>elistovnika</a:t>
            </a:r>
            <a:r>
              <a:rPr lang="sl-SI" sz="2800" dirty="0">
                <a:hlinkClick r:id="rId3"/>
              </a:rPr>
              <a:t> v </a:t>
            </a:r>
            <a:r>
              <a:rPr lang="sl-SI" sz="2800" dirty="0" err="1">
                <a:hlinkClick r:id="rId3"/>
              </a:rPr>
              <a:t>Padlet</a:t>
            </a:r>
            <a:r>
              <a:rPr lang="sl-SI" sz="2800" dirty="0">
                <a:hlinkClick r:id="rId3"/>
              </a:rPr>
              <a:t> </a:t>
            </a:r>
            <a:r>
              <a:rPr lang="sl-SI" sz="2800" dirty="0" smtClean="0">
                <a:hlinkClick r:id="rId3"/>
              </a:rPr>
              <a:t> </a:t>
            </a:r>
            <a:endParaRPr lang="sl-SI" sz="2800" dirty="0"/>
          </a:p>
          <a:p>
            <a:pPr marL="0" indent="0">
              <a:buNone/>
            </a:pPr>
            <a:r>
              <a:rPr lang="sl-SI" sz="2800" dirty="0" smtClean="0">
                <a:hlinkClick r:id="rId4"/>
              </a:rPr>
              <a:t>Primer </a:t>
            </a:r>
            <a:r>
              <a:rPr lang="sl-SI" sz="2800" dirty="0" err="1" smtClean="0">
                <a:hlinkClick r:id="rId4"/>
              </a:rPr>
              <a:t>elistovnika</a:t>
            </a:r>
            <a:r>
              <a:rPr lang="sl-SI" sz="2800" dirty="0" smtClean="0">
                <a:hlinkClick r:id="rId4"/>
              </a:rPr>
              <a:t> </a:t>
            </a:r>
            <a:r>
              <a:rPr lang="sl-SI" sz="2800" dirty="0">
                <a:hlinkClick r:id="rId4"/>
              </a:rPr>
              <a:t>v Google </a:t>
            </a:r>
            <a:r>
              <a:rPr lang="sl-SI" sz="2800" dirty="0" err="1">
                <a:hlinkClick r:id="rId4"/>
              </a:rPr>
              <a:t>Sites</a:t>
            </a:r>
            <a:r>
              <a:rPr lang="sl-SI" sz="2800" dirty="0">
                <a:hlinkClick r:id="rId4"/>
              </a:rPr>
              <a:t> </a:t>
            </a:r>
            <a:endParaRPr lang="sl-SI" sz="2800" dirty="0" smtClean="0"/>
          </a:p>
          <a:p>
            <a:pPr marL="0" indent="0">
              <a:buNone/>
            </a:pPr>
            <a:endParaRPr lang="sl-SI" sz="2800" dirty="0"/>
          </a:p>
          <a:p>
            <a:pPr marL="0" indent="0">
              <a:buNone/>
            </a:pPr>
            <a:r>
              <a:rPr lang="sl-SI" sz="2800" dirty="0" smtClean="0">
                <a:hlinkClick r:id="rId5" action="ppaction://hlinkfile"/>
              </a:rPr>
              <a:t>Navodila </a:t>
            </a:r>
            <a:r>
              <a:rPr lang="sl-SI" sz="2800" dirty="0">
                <a:hlinkClick r:id="rId5" action="ppaction://hlinkfile"/>
              </a:rPr>
              <a:t>za </a:t>
            </a:r>
            <a:r>
              <a:rPr lang="sl-SI" sz="2800" dirty="0" smtClean="0">
                <a:hlinkClick r:id="rId5" action="ppaction://hlinkfile"/>
              </a:rPr>
              <a:t>ustvarjanje </a:t>
            </a:r>
            <a:r>
              <a:rPr lang="sl-SI" sz="2800" dirty="0" err="1">
                <a:hlinkClick r:id="rId5" action="ppaction://hlinkfile"/>
              </a:rPr>
              <a:t>elistovnika</a:t>
            </a:r>
            <a:r>
              <a:rPr lang="sl-SI" sz="2800" dirty="0">
                <a:hlinkClick r:id="rId5" action="ppaction://hlinkfile"/>
              </a:rPr>
              <a:t> v podlagah Word </a:t>
            </a:r>
            <a:r>
              <a:rPr lang="sl-SI" sz="2800" dirty="0" err="1">
                <a:hlinkClick r:id="rId5" action="ppaction://hlinkfile"/>
              </a:rPr>
              <a:t>Template</a:t>
            </a:r>
            <a:r>
              <a:rPr lang="sl-SI" sz="2800" dirty="0">
                <a:hlinkClick r:id="rId5" action="ppaction://hlinkfile"/>
              </a:rPr>
              <a:t> </a:t>
            </a:r>
            <a:r>
              <a:rPr lang="sl-SI" sz="2800" dirty="0" err="1" smtClean="0">
                <a:hlinkClick r:id="rId5" action="ppaction://hlinkfile"/>
              </a:rPr>
              <a:t>Powered</a:t>
            </a:r>
            <a:endParaRPr lang="sl-SI" sz="2800" dirty="0"/>
          </a:p>
          <a:p>
            <a:pPr marL="0" indent="0">
              <a:buNone/>
            </a:pPr>
            <a:r>
              <a:rPr lang="sl-SI" sz="2800" dirty="0" smtClean="0">
                <a:hlinkClick r:id="rId6" action="ppaction://hlinkfile"/>
              </a:rPr>
              <a:t>Navodilo </a:t>
            </a:r>
            <a:r>
              <a:rPr lang="sl-SI" sz="2800" dirty="0">
                <a:hlinkClick r:id="rId6" action="ppaction://hlinkfile"/>
              </a:rPr>
              <a:t>za ustvarjanje </a:t>
            </a:r>
            <a:r>
              <a:rPr lang="sl-SI" sz="2800" dirty="0" err="1">
                <a:hlinkClick r:id="rId6" action="ppaction://hlinkfile"/>
              </a:rPr>
              <a:t>elistovnika</a:t>
            </a:r>
            <a:r>
              <a:rPr lang="sl-SI" sz="2800" dirty="0">
                <a:hlinkClick r:id="rId6" action="ppaction://hlinkfile"/>
              </a:rPr>
              <a:t> v </a:t>
            </a:r>
            <a:r>
              <a:rPr lang="sl-SI" sz="2800" dirty="0" err="1" smtClean="0">
                <a:hlinkClick r:id="rId6" action="ppaction://hlinkfile"/>
              </a:rPr>
              <a:t>Padlet</a:t>
            </a:r>
            <a:endParaRPr lang="sl-SI" sz="2800" dirty="0"/>
          </a:p>
          <a:p>
            <a:pPr marL="0" indent="0">
              <a:buNone/>
            </a:pPr>
            <a:r>
              <a:rPr lang="sl-SI" sz="2800" dirty="0" smtClean="0">
                <a:hlinkClick r:id="rId7" action="ppaction://hlinkfile"/>
              </a:rPr>
              <a:t>Navodila </a:t>
            </a:r>
            <a:r>
              <a:rPr lang="sl-SI" sz="2800" dirty="0">
                <a:hlinkClick r:id="rId7" action="ppaction://hlinkfile"/>
              </a:rPr>
              <a:t>za ustvarjanje </a:t>
            </a:r>
            <a:r>
              <a:rPr lang="sl-SI" sz="2800" dirty="0" err="1">
                <a:hlinkClick r:id="rId7" action="ppaction://hlinkfile"/>
              </a:rPr>
              <a:t>elistovnika</a:t>
            </a:r>
            <a:r>
              <a:rPr lang="sl-SI" sz="2800" dirty="0">
                <a:hlinkClick r:id="rId7" action="ppaction://hlinkfile"/>
              </a:rPr>
              <a:t> v </a:t>
            </a:r>
            <a:r>
              <a:rPr lang="sl-SI" sz="2800" dirty="0" smtClean="0">
                <a:hlinkClick r:id="rId7" action="ppaction://hlinkfile"/>
              </a:rPr>
              <a:t>Google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33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82352" y="-243408"/>
            <a:ext cx="8579296" cy="1143000"/>
          </a:xfrm>
        </p:spPr>
        <p:txBody>
          <a:bodyPr/>
          <a:lstStyle/>
          <a:p>
            <a:r>
              <a:rPr lang="sl-SI" sz="3000" dirty="0"/>
              <a:t>Snovanje e-listovnika (e-</a:t>
            </a:r>
            <a:r>
              <a:rPr lang="sl-SI" sz="3000" dirty="0" err="1"/>
              <a:t>portfolia</a:t>
            </a:r>
            <a:r>
              <a:rPr lang="sl-SI" sz="3000" dirty="0"/>
              <a:t>) v 1. letu sodelovanja dijaka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77950" y="800708"/>
            <a:ext cx="8686537" cy="5040560"/>
          </a:xfrm>
          <a:solidFill>
            <a:schemeClr val="accent3"/>
          </a:solidFill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sl-SI" sz="1800" b="1" dirty="0"/>
              <a:t>1.	To sem jaz.</a:t>
            </a:r>
          </a:p>
          <a:p>
            <a:pPr marL="0" indent="0">
              <a:buNone/>
            </a:pPr>
            <a:r>
              <a:rPr lang="sl-SI" sz="1800" b="1" dirty="0"/>
              <a:t>2.	Na katerih področjih sem dober in kaj bi rad izboljšal? </a:t>
            </a:r>
          </a:p>
          <a:p>
            <a:pPr marL="0" indent="0">
              <a:buNone/>
            </a:pPr>
            <a:r>
              <a:rPr lang="sl-SI" sz="1800" b="1" dirty="0"/>
              <a:t>3.	Moja pričakovanja od Akcije Dijaki dijakom za varno mobilnost.</a:t>
            </a:r>
          </a:p>
          <a:p>
            <a:pPr marL="0" indent="0">
              <a:buNone/>
            </a:pPr>
            <a:r>
              <a:rPr lang="sl-SI" sz="1800" b="1" dirty="0"/>
              <a:t>4.	Moj načrt </a:t>
            </a:r>
            <a:r>
              <a:rPr lang="sl-SI" sz="1800" b="1" dirty="0" smtClean="0"/>
              <a:t>aktivnosti.</a:t>
            </a:r>
          </a:p>
          <a:p>
            <a:pPr marL="0" indent="0">
              <a:buNone/>
            </a:pPr>
            <a:endParaRPr lang="sl-SI" sz="1800" b="1" dirty="0"/>
          </a:p>
          <a:p>
            <a:pPr marL="0" indent="0">
              <a:buNone/>
            </a:pPr>
            <a:endParaRPr lang="sl-SI" sz="1800" b="1" dirty="0" smtClean="0"/>
          </a:p>
          <a:p>
            <a:pPr marL="0" indent="0">
              <a:buNone/>
            </a:pPr>
            <a:endParaRPr lang="sl-SI" sz="1800" b="1" dirty="0"/>
          </a:p>
          <a:p>
            <a:pPr marL="0" indent="0">
              <a:buNone/>
            </a:pPr>
            <a:endParaRPr lang="sl-SI" sz="1800" b="1" dirty="0" smtClean="0"/>
          </a:p>
          <a:p>
            <a:pPr marL="0" indent="0">
              <a:buNone/>
            </a:pPr>
            <a:endParaRPr lang="sl-SI" sz="1800" b="1" dirty="0"/>
          </a:p>
          <a:p>
            <a:pPr marL="0" indent="0">
              <a:buNone/>
            </a:pPr>
            <a:endParaRPr lang="sl-SI" sz="1800" b="1" dirty="0" smtClean="0"/>
          </a:p>
          <a:p>
            <a:pPr marL="0" indent="0">
              <a:buNone/>
            </a:pPr>
            <a:r>
              <a:rPr lang="sl-SI" sz="1800" b="1" dirty="0"/>
              <a:t>5.	Po vsaki aktivnosti zapišem refleksijo in ji priložim fotografije, videoposnetke … (lahko je odprta v obliki zgodbe, ali </a:t>
            </a:r>
            <a:r>
              <a:rPr lang="sl-SI" sz="1800" b="1" dirty="0" err="1"/>
              <a:t>polstrukturirana</a:t>
            </a:r>
            <a:r>
              <a:rPr lang="sl-SI" sz="1800" b="1" dirty="0"/>
              <a:t>: Kaj sem počel in želel doseči?, Kaj mi je šlo dobro?, Kaj bom prihodnjič izboljšal?, Kako sem se počutil?).</a:t>
            </a:r>
          </a:p>
          <a:p>
            <a:pPr marL="0" indent="0">
              <a:buNone/>
            </a:pPr>
            <a:r>
              <a:rPr lang="sl-SI" sz="1800" b="1" dirty="0"/>
              <a:t>6.	Ob zaključku leta naredim samoevalvacijo: Kaj mi je sodelovanje v akciji prineslo? S čim sem zadovoljen? Kaj bi zboljšal? Kako sem se počutil?</a:t>
            </a:r>
          </a:p>
          <a:p>
            <a:pPr marL="0" indent="0">
              <a:buNone/>
            </a:pPr>
            <a:endParaRPr lang="sl-SI" sz="1800" dirty="0"/>
          </a:p>
          <a:p>
            <a:pPr marL="0" indent="0">
              <a:buNone/>
            </a:pPr>
            <a:endParaRPr lang="sl-SI" sz="1800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/>
          </p:nvPr>
        </p:nvGraphicFramePr>
        <p:xfrm>
          <a:off x="506417" y="2318830"/>
          <a:ext cx="8229602" cy="1588602"/>
        </p:xfrm>
        <a:graphic>
          <a:graphicData uri="http://schemas.openxmlformats.org/drawingml/2006/table">
            <a:tbl>
              <a:tblPr firstRow="1" firstCol="1" bandRow="1"/>
              <a:tblGrid>
                <a:gridCol w="1147922">
                  <a:extLst>
                    <a:ext uri="{9D8B030D-6E8A-4147-A177-3AD203B41FA5}">
                      <a16:colId xmlns:a16="http://schemas.microsoft.com/office/drawing/2014/main" val="2014659263"/>
                    </a:ext>
                  </a:extLst>
                </a:gridCol>
                <a:gridCol w="1180280">
                  <a:extLst>
                    <a:ext uri="{9D8B030D-6E8A-4147-A177-3AD203B41FA5}">
                      <a16:colId xmlns:a16="http://schemas.microsoft.com/office/drawing/2014/main" val="3941614579"/>
                    </a:ext>
                  </a:extLst>
                </a:gridCol>
                <a:gridCol w="1180280">
                  <a:extLst>
                    <a:ext uri="{9D8B030D-6E8A-4147-A177-3AD203B41FA5}">
                      <a16:colId xmlns:a16="http://schemas.microsoft.com/office/drawing/2014/main" val="2872713926"/>
                    </a:ext>
                  </a:extLst>
                </a:gridCol>
                <a:gridCol w="1180280">
                  <a:extLst>
                    <a:ext uri="{9D8B030D-6E8A-4147-A177-3AD203B41FA5}">
                      <a16:colId xmlns:a16="http://schemas.microsoft.com/office/drawing/2014/main" val="3659653748"/>
                    </a:ext>
                  </a:extLst>
                </a:gridCol>
                <a:gridCol w="1180280">
                  <a:extLst>
                    <a:ext uri="{9D8B030D-6E8A-4147-A177-3AD203B41FA5}">
                      <a16:colId xmlns:a16="http://schemas.microsoft.com/office/drawing/2014/main" val="3155729291"/>
                    </a:ext>
                  </a:extLst>
                </a:gridCol>
                <a:gridCol w="1180280">
                  <a:extLst>
                    <a:ext uri="{9D8B030D-6E8A-4147-A177-3AD203B41FA5}">
                      <a16:colId xmlns:a16="http://schemas.microsoft.com/office/drawing/2014/main" val="3915332399"/>
                    </a:ext>
                  </a:extLst>
                </a:gridCol>
                <a:gridCol w="1180280">
                  <a:extLst>
                    <a:ext uri="{9D8B030D-6E8A-4147-A177-3AD203B41FA5}">
                      <a16:colId xmlns:a16="http://schemas.microsoft.com/office/drawing/2014/main" val="1927139861"/>
                    </a:ext>
                  </a:extLst>
                </a:gridCol>
              </a:tblGrid>
              <a:tr h="2647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7294136"/>
                  </a:ext>
                </a:extLst>
              </a:tr>
              <a:tr h="5295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Kaj bom naredil?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4349819"/>
                  </a:ext>
                </a:extLst>
              </a:tr>
              <a:tr h="2647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Kdaj?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1265069"/>
                  </a:ext>
                </a:extLst>
              </a:tr>
              <a:tr h="5295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Kako bom to dosegel?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818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575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82352" y="-243408"/>
            <a:ext cx="8579296" cy="1143000"/>
          </a:xfrm>
        </p:spPr>
        <p:txBody>
          <a:bodyPr/>
          <a:lstStyle/>
          <a:p>
            <a:r>
              <a:rPr lang="sl-SI" sz="3000" dirty="0"/>
              <a:t>Snovanje e-listovnika (e-</a:t>
            </a:r>
            <a:r>
              <a:rPr lang="sl-SI" sz="3000" dirty="0" err="1"/>
              <a:t>portfolia</a:t>
            </a:r>
            <a:r>
              <a:rPr lang="sl-SI" sz="3000" dirty="0"/>
              <a:t>) v </a:t>
            </a:r>
            <a:r>
              <a:rPr lang="sl-SI" sz="3000" dirty="0" smtClean="0"/>
              <a:t>2, 3. </a:t>
            </a:r>
            <a:r>
              <a:rPr lang="sl-SI" sz="3000" dirty="0"/>
              <a:t>letu sodelovanja dijaka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277950" y="1088740"/>
            <a:ext cx="8686537" cy="4536504"/>
          </a:xfrm>
          <a:solidFill>
            <a:schemeClr val="accent3"/>
          </a:solidFill>
          <a:ln>
            <a:solidFill>
              <a:schemeClr val="accent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sl-SI" sz="1800" b="1" dirty="0" smtClean="0"/>
              <a:t>1.   S </a:t>
            </a:r>
            <a:r>
              <a:rPr lang="sl-SI" sz="1800" b="1" dirty="0"/>
              <a:t>čim sem bil zadovoljen v preteklem letu? Kaj želim doseči letos? Na </a:t>
            </a:r>
            <a:r>
              <a:rPr lang="sl-SI" sz="1800" b="1" dirty="0" smtClean="0"/>
              <a:t>   </a:t>
            </a:r>
            <a:r>
              <a:rPr lang="sl-SI" sz="1800" b="1" dirty="0" smtClean="0">
                <a:solidFill>
                  <a:schemeClr val="accent3"/>
                </a:solidFill>
              </a:rPr>
              <a:t>.    .  </a:t>
            </a:r>
            <a:r>
              <a:rPr lang="sl-SI" sz="1800" b="1" dirty="0" smtClean="0"/>
              <a:t>   katerih </a:t>
            </a:r>
            <a:r>
              <a:rPr lang="sl-SI" sz="1800" b="1" dirty="0"/>
              <a:t>področjih sem dober in kaj bi rad izboljšal? </a:t>
            </a:r>
          </a:p>
          <a:p>
            <a:pPr>
              <a:buAutoNum type="arabicPeriod" startAt="2"/>
            </a:pPr>
            <a:r>
              <a:rPr lang="sl-SI" sz="1800" b="1" dirty="0" smtClean="0"/>
              <a:t>Moj </a:t>
            </a:r>
            <a:r>
              <a:rPr lang="sl-SI" sz="1800" b="1" dirty="0"/>
              <a:t>načrt aktivnosti (nadaljujem lanskega</a:t>
            </a:r>
            <a:r>
              <a:rPr lang="sl-SI" sz="1800" b="1" dirty="0" smtClean="0"/>
              <a:t>).</a:t>
            </a:r>
          </a:p>
          <a:p>
            <a:pPr>
              <a:buAutoNum type="arabicPeriod" startAt="2"/>
            </a:pPr>
            <a:endParaRPr lang="sl-SI" sz="1800" b="1" dirty="0"/>
          </a:p>
          <a:p>
            <a:pPr>
              <a:buAutoNum type="arabicPeriod" startAt="2"/>
            </a:pPr>
            <a:endParaRPr lang="sl-SI" sz="1800" b="1" dirty="0" smtClean="0"/>
          </a:p>
          <a:p>
            <a:pPr>
              <a:buAutoNum type="arabicPeriod" startAt="2"/>
            </a:pPr>
            <a:endParaRPr lang="sl-SI" sz="1800" b="1" dirty="0"/>
          </a:p>
          <a:p>
            <a:pPr>
              <a:buAutoNum type="arabicPeriod" startAt="2"/>
            </a:pPr>
            <a:endParaRPr lang="sl-SI" sz="1800" b="1" dirty="0" smtClean="0"/>
          </a:p>
          <a:p>
            <a:pPr>
              <a:buAutoNum type="arabicPeriod" startAt="2"/>
            </a:pPr>
            <a:endParaRPr lang="sl-SI" sz="1800" b="1" dirty="0"/>
          </a:p>
          <a:p>
            <a:pPr>
              <a:buAutoNum type="arabicPeriod" startAt="2"/>
            </a:pPr>
            <a:endParaRPr lang="sl-SI" sz="1800" b="1" dirty="0" smtClean="0"/>
          </a:p>
          <a:p>
            <a:pPr>
              <a:buAutoNum type="arabicPeriod" startAt="2"/>
            </a:pPr>
            <a:r>
              <a:rPr lang="sl-SI" sz="1800" b="1" dirty="0" smtClean="0"/>
              <a:t>Po </a:t>
            </a:r>
            <a:r>
              <a:rPr lang="sl-SI" sz="1800" b="1" dirty="0"/>
              <a:t>vsaki aktivnosti zapišem refleksijo (lahko je odprta v obliki zgodbe, ali </a:t>
            </a:r>
            <a:r>
              <a:rPr lang="sl-SI" sz="1800" b="1" dirty="0" err="1"/>
              <a:t>polstrukturirana</a:t>
            </a:r>
            <a:r>
              <a:rPr lang="sl-SI" sz="1800" b="1" dirty="0"/>
              <a:t>: Kaj sem želel doseči?, Kaj mi je šlo dobro?, Kaj bom prihodnjič izboljšal?, Kako sem se počutil?)</a:t>
            </a:r>
          </a:p>
          <a:p>
            <a:pPr>
              <a:buAutoNum type="arabicPeriod" startAt="2"/>
            </a:pPr>
            <a:r>
              <a:rPr lang="sl-SI" sz="1800" b="1" dirty="0" smtClean="0"/>
              <a:t>Kaj </a:t>
            </a:r>
            <a:r>
              <a:rPr lang="sl-SI" sz="1800" b="1" dirty="0"/>
              <a:t>mi je sodelovanje v akciji prineslo? S čim sem zadovoljen …Izboljšal bi … Kako sem se počutil?</a:t>
            </a:r>
          </a:p>
          <a:p>
            <a:pPr>
              <a:buAutoNum type="arabicPeriod" startAt="2"/>
            </a:pPr>
            <a:endParaRPr lang="sl-SI" sz="1800" b="1" dirty="0" smtClean="0"/>
          </a:p>
          <a:p>
            <a:pPr marL="0" indent="0">
              <a:buNone/>
            </a:pPr>
            <a:endParaRPr lang="sl-SI" sz="1800" dirty="0" smtClean="0"/>
          </a:p>
          <a:p>
            <a:pPr marL="0" indent="0">
              <a:buNone/>
            </a:pPr>
            <a:endParaRPr lang="sl-SI" sz="1800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/>
          </p:nvPr>
        </p:nvGraphicFramePr>
        <p:xfrm>
          <a:off x="506417" y="2204864"/>
          <a:ext cx="8229602" cy="1588602"/>
        </p:xfrm>
        <a:graphic>
          <a:graphicData uri="http://schemas.openxmlformats.org/drawingml/2006/table">
            <a:tbl>
              <a:tblPr firstRow="1" firstCol="1" bandRow="1"/>
              <a:tblGrid>
                <a:gridCol w="1147922">
                  <a:extLst>
                    <a:ext uri="{9D8B030D-6E8A-4147-A177-3AD203B41FA5}">
                      <a16:colId xmlns:a16="http://schemas.microsoft.com/office/drawing/2014/main" val="2014659263"/>
                    </a:ext>
                  </a:extLst>
                </a:gridCol>
                <a:gridCol w="1180280">
                  <a:extLst>
                    <a:ext uri="{9D8B030D-6E8A-4147-A177-3AD203B41FA5}">
                      <a16:colId xmlns:a16="http://schemas.microsoft.com/office/drawing/2014/main" val="3941614579"/>
                    </a:ext>
                  </a:extLst>
                </a:gridCol>
                <a:gridCol w="1180280">
                  <a:extLst>
                    <a:ext uri="{9D8B030D-6E8A-4147-A177-3AD203B41FA5}">
                      <a16:colId xmlns:a16="http://schemas.microsoft.com/office/drawing/2014/main" val="2872713926"/>
                    </a:ext>
                  </a:extLst>
                </a:gridCol>
                <a:gridCol w="1180280">
                  <a:extLst>
                    <a:ext uri="{9D8B030D-6E8A-4147-A177-3AD203B41FA5}">
                      <a16:colId xmlns:a16="http://schemas.microsoft.com/office/drawing/2014/main" val="3659653748"/>
                    </a:ext>
                  </a:extLst>
                </a:gridCol>
                <a:gridCol w="1180280">
                  <a:extLst>
                    <a:ext uri="{9D8B030D-6E8A-4147-A177-3AD203B41FA5}">
                      <a16:colId xmlns:a16="http://schemas.microsoft.com/office/drawing/2014/main" val="3155729291"/>
                    </a:ext>
                  </a:extLst>
                </a:gridCol>
                <a:gridCol w="1180280">
                  <a:extLst>
                    <a:ext uri="{9D8B030D-6E8A-4147-A177-3AD203B41FA5}">
                      <a16:colId xmlns:a16="http://schemas.microsoft.com/office/drawing/2014/main" val="3915332399"/>
                    </a:ext>
                  </a:extLst>
                </a:gridCol>
                <a:gridCol w="1180280">
                  <a:extLst>
                    <a:ext uri="{9D8B030D-6E8A-4147-A177-3AD203B41FA5}">
                      <a16:colId xmlns:a16="http://schemas.microsoft.com/office/drawing/2014/main" val="1927139861"/>
                    </a:ext>
                  </a:extLst>
                </a:gridCol>
              </a:tblGrid>
              <a:tr h="2647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7294136"/>
                  </a:ext>
                </a:extLst>
              </a:tr>
              <a:tr h="5295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Kaj bom naredil?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4349819"/>
                  </a:ext>
                </a:extLst>
              </a:tr>
              <a:tr h="2647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Kdaj?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1265069"/>
                  </a:ext>
                </a:extLst>
              </a:tr>
              <a:tr h="52953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Kako bom to dosegel?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l-SI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818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894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899592" y="602128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hlinkClick r:id="rId2"/>
              </a:rPr>
              <a:t>H5P</a:t>
            </a:r>
            <a:endParaRPr lang="sl-SI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892" y="476672"/>
            <a:ext cx="6943628" cy="486054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1700" y="1150148"/>
            <a:ext cx="5222753" cy="368508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508990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PRVO DELOVNO SREČANJE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Namen srečanja:</a:t>
            </a:r>
          </a:p>
          <a:p>
            <a:r>
              <a:rPr lang="sl-SI" dirty="0"/>
              <a:t>p</a:t>
            </a:r>
            <a:r>
              <a:rPr lang="sl-SI" dirty="0" smtClean="0"/>
              <a:t>redstaviti aktivnosti na šolah za šolsko leto 2017/18,</a:t>
            </a:r>
          </a:p>
          <a:p>
            <a:r>
              <a:rPr lang="sl-SI" dirty="0" smtClean="0"/>
              <a:t>predstaviti delavnice partnerjev,</a:t>
            </a:r>
          </a:p>
          <a:p>
            <a:r>
              <a:rPr lang="sl-SI" dirty="0"/>
              <a:t>o</a:t>
            </a:r>
            <a:r>
              <a:rPr lang="sl-SI" dirty="0" smtClean="0"/>
              <a:t>predeliti vlogo posameznih deležnikov,</a:t>
            </a:r>
          </a:p>
          <a:p>
            <a:r>
              <a:rPr lang="sl-SI" dirty="0" smtClean="0"/>
              <a:t> predstaviti in se registrirati v spletno okolje ter oblike sodelovanja</a:t>
            </a:r>
          </a:p>
          <a:p>
            <a:r>
              <a:rPr lang="sl-SI" dirty="0" smtClean="0"/>
              <a:t>...</a:t>
            </a:r>
          </a:p>
          <a:p>
            <a:endParaRPr lang="sl-SI" dirty="0" smtClean="0"/>
          </a:p>
          <a:p>
            <a:endParaRPr lang="sl-SI" dirty="0" smtClean="0"/>
          </a:p>
        </p:txBody>
      </p:sp>
    </p:spTree>
    <p:extLst>
      <p:ext uri="{BB962C8B-B14F-4D97-AF65-F5344CB8AC3E}">
        <p14:creationId xmlns:p14="http://schemas.microsoft.com/office/powerpoint/2010/main" val="248620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/>
          <p:cNvSpPr txBox="1"/>
          <p:nvPr/>
        </p:nvSpPr>
        <p:spPr>
          <a:xfrm>
            <a:off x="240572" y="218782"/>
            <a:ext cx="87271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l-SI" sz="3200" b="1" dirty="0">
                <a:latin typeface="Calibri" panose="020F0502020204030204"/>
              </a:rPr>
              <a:t>SPLETNA UČILNICA ZA STROKOVNO SODELOVANJE</a:t>
            </a:r>
          </a:p>
        </p:txBody>
      </p:sp>
      <p:sp>
        <p:nvSpPr>
          <p:cNvPr id="6" name="PoljeZBesedilom 5"/>
          <p:cNvSpPr txBox="1"/>
          <p:nvPr/>
        </p:nvSpPr>
        <p:spPr>
          <a:xfrm>
            <a:off x="6113416" y="1555248"/>
            <a:ext cx="27341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l-SI" sz="1350" b="1" dirty="0">
                <a:solidFill>
                  <a:srgbClr val="0070C0"/>
                </a:solidFill>
                <a:latin typeface="Calibri" panose="020F0502020204030204"/>
              </a:rPr>
              <a:t>POVEZAVA: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endParaRPr lang="sl-SI" sz="1350" b="1" dirty="0">
              <a:solidFill>
                <a:srgbClr val="0070C0"/>
              </a:solidFill>
              <a:latin typeface="Calibri" panose="020F0502020204030204"/>
            </a:endParaRP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l-SI" sz="2100" u="sng" dirty="0">
                <a:solidFill>
                  <a:prstClr val="black"/>
                </a:solidFill>
                <a:latin typeface="Calibri" panose="020F0502020204030204"/>
                <a:hlinkClick r:id="rId2"/>
              </a:rPr>
              <a:t>http://url.sio.si/VM</a:t>
            </a:r>
            <a:r>
              <a:rPr lang="sl-SI" sz="2100" dirty="0">
                <a:solidFill>
                  <a:prstClr val="black"/>
                </a:solidFill>
                <a:latin typeface="Calibri" panose="020F0502020204030204"/>
              </a:rPr>
              <a:t>  </a:t>
            </a:r>
          </a:p>
        </p:txBody>
      </p:sp>
      <p:pic>
        <p:nvPicPr>
          <p:cNvPr id="7" name="Slika 6"/>
          <p:cNvPicPr/>
          <p:nvPr/>
        </p:nvPicPr>
        <p:blipFill>
          <a:blip r:embed="rId3"/>
          <a:stretch>
            <a:fillRect/>
          </a:stretch>
        </p:blipFill>
        <p:spPr>
          <a:xfrm>
            <a:off x="6233618" y="2565559"/>
            <a:ext cx="2734151" cy="2749391"/>
          </a:xfrm>
          <a:prstGeom prst="rect">
            <a:avLst/>
          </a:prstGeom>
        </p:spPr>
      </p:pic>
      <p:sp>
        <p:nvSpPr>
          <p:cNvPr id="8" name="PoljeZBesedilom 7"/>
          <p:cNvSpPr txBox="1"/>
          <p:nvPr/>
        </p:nvSpPr>
        <p:spPr>
          <a:xfrm>
            <a:off x="6593478" y="5470364"/>
            <a:ext cx="2014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sl-SI" sz="1350" b="1" dirty="0">
                <a:solidFill>
                  <a:srgbClr val="0070C0"/>
                </a:solidFill>
                <a:latin typeface="Calibri" panose="020F0502020204030204"/>
              </a:rPr>
              <a:t>KLJUČ ZA VSTOP:   </a:t>
            </a:r>
            <a:r>
              <a:rPr lang="sl-SI" b="1" dirty="0">
                <a:solidFill>
                  <a:srgbClr val="0070C0"/>
                </a:solidFill>
                <a:latin typeface="Calibri" panose="020F0502020204030204"/>
              </a:rPr>
              <a:t>VM</a:t>
            </a:r>
            <a:endParaRPr lang="sl-SI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19" y="1196752"/>
            <a:ext cx="6157214" cy="3672408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78480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4000" b="1" dirty="0" smtClean="0"/>
              <a:t>SREČANJA NA ŠOLI</a:t>
            </a:r>
            <a:endParaRPr lang="sl-SI" sz="4000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smtClean="0"/>
              <a:t>PREDLOGI SREČANJ NA ŠOLI </a:t>
            </a:r>
          </a:p>
          <a:p>
            <a:pPr marL="0" indent="0">
              <a:buNone/>
            </a:pPr>
            <a:r>
              <a:rPr lang="sl-SI" dirty="0" smtClean="0"/>
              <a:t>z nosilcem projekta ZRSŠ, </a:t>
            </a:r>
          </a:p>
          <a:p>
            <a:pPr marL="0" indent="0">
              <a:buNone/>
            </a:pPr>
            <a:r>
              <a:rPr lang="sl-SI" dirty="0" smtClean="0"/>
              <a:t>kontakt Marta Novak,</a:t>
            </a:r>
          </a:p>
          <a:p>
            <a:pPr marL="0" indent="0">
              <a:buNone/>
            </a:pPr>
            <a:r>
              <a:rPr lang="sl-SI" dirty="0" smtClean="0"/>
              <a:t> </a:t>
            </a:r>
            <a:r>
              <a:rPr lang="sl-SI" dirty="0" smtClean="0">
                <a:hlinkClick r:id="rId2"/>
              </a:rPr>
              <a:t>marta.novak@zrss.si</a:t>
            </a:r>
            <a:r>
              <a:rPr lang="sl-SI" dirty="0" smtClean="0"/>
              <a:t>, </a:t>
            </a:r>
          </a:p>
          <a:p>
            <a:pPr marL="0" indent="0">
              <a:buNone/>
            </a:pPr>
            <a:r>
              <a:rPr lang="sl-SI" dirty="0" smtClean="0"/>
              <a:t>041 717176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9168359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KAM ŽELIMO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Od 3-letnega projekta/akcije h gibanju za mlade </a:t>
            </a:r>
          </a:p>
          <a:p>
            <a:r>
              <a:rPr lang="sl-SI" dirty="0" smtClean="0"/>
              <a:t>Od gibanja k „živeti to.... Delati</a:t>
            </a:r>
          </a:p>
          <a:p>
            <a:r>
              <a:rPr lang="sl-SI" dirty="0" smtClean="0"/>
              <a:t>Se povezovati</a:t>
            </a:r>
          </a:p>
          <a:p>
            <a:r>
              <a:rPr lang="sl-SI" dirty="0" smtClean="0"/>
              <a:t>Mrežiti</a:t>
            </a:r>
          </a:p>
          <a:p>
            <a:r>
              <a:rPr lang="sl-SI" dirty="0" smtClean="0"/>
              <a:t>Sodelovati</a:t>
            </a:r>
          </a:p>
          <a:p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r>
              <a:rPr lang="sl-SI" dirty="0" smtClean="0"/>
              <a:t>.......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3616555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ZAKLJUČEK SREČANJA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VPRAŠANJA</a:t>
            </a:r>
          </a:p>
          <a:p>
            <a:r>
              <a:rPr lang="sl-SI" dirty="0" smtClean="0"/>
              <a:t>DILEME</a:t>
            </a:r>
          </a:p>
          <a:p>
            <a:r>
              <a:rPr lang="sl-SI" dirty="0" smtClean="0"/>
              <a:t>MNENJA</a:t>
            </a:r>
          </a:p>
          <a:p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49979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Prisotni:</a:t>
            </a:r>
            <a:br>
              <a:rPr lang="sl-SI" dirty="0"/>
            </a:b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sl-SI" dirty="0" smtClean="0"/>
              <a:t>Učitelji, koordinatorji aktivnosti na šoli</a:t>
            </a:r>
          </a:p>
          <a:p>
            <a:pPr>
              <a:buFontTx/>
              <a:buChar char="-"/>
            </a:pPr>
            <a:r>
              <a:rPr lang="sl-SI" dirty="0" smtClean="0"/>
              <a:t>Ravnatelji šol</a:t>
            </a:r>
          </a:p>
          <a:p>
            <a:pPr>
              <a:buFontTx/>
              <a:buChar char="-"/>
            </a:pPr>
            <a:r>
              <a:rPr lang="sl-SI" dirty="0" smtClean="0"/>
              <a:t>Sodelujoči partnerji</a:t>
            </a:r>
          </a:p>
          <a:p>
            <a:pPr>
              <a:buFontTx/>
              <a:buChar char="-"/>
            </a:pPr>
            <a:r>
              <a:rPr lang="sl-SI" dirty="0" smtClean="0"/>
              <a:t>Člani projektne skupine</a:t>
            </a:r>
          </a:p>
          <a:p>
            <a:pPr>
              <a:buFontTx/>
              <a:buChar char="-"/>
            </a:pPr>
            <a:r>
              <a:rPr lang="sl-SI" dirty="0" smtClean="0"/>
              <a:t>Strokovni </a:t>
            </a:r>
            <a:r>
              <a:rPr lang="sl-SI" dirty="0" err="1" smtClean="0"/>
              <a:t>recezenti</a:t>
            </a:r>
            <a:endParaRPr lang="sl-SI" dirty="0" smtClean="0"/>
          </a:p>
          <a:p>
            <a:pPr>
              <a:buFontTx/>
              <a:buChar char="-"/>
            </a:pPr>
            <a:r>
              <a:rPr lang="sl-SI" dirty="0" smtClean="0"/>
              <a:t>Svetovalci ZRSŠ.</a:t>
            </a:r>
          </a:p>
          <a:p>
            <a:pPr>
              <a:buFontTx/>
              <a:buChar char="-"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519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3200" b="1" dirty="0" smtClean="0"/>
              <a:t>1. INFORMACIJE O AKCIJI DIJAKI DIJAKOM ZA VARNO MOBILNOST V SŠ</a:t>
            </a:r>
            <a:endParaRPr lang="sl-SI" sz="3200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G. direktor Zavoda RS za šolstvo dr. Vinko Logaj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9629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4000" dirty="0" smtClean="0"/>
              <a:t>2. PREDSTAVITEV DELAVNIC PARTNERJEV</a:t>
            </a:r>
            <a:endParaRPr lang="sl-SI" sz="4000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057911"/>
          </a:xfrm>
        </p:spPr>
        <p:txBody>
          <a:bodyPr/>
          <a:lstStyle/>
          <a:p>
            <a:r>
              <a:rPr lang="sl-SI" dirty="0" smtClean="0"/>
              <a:t>5 min predstavitve z razpravo za posameznega partnerja</a:t>
            </a:r>
          </a:p>
          <a:p>
            <a:r>
              <a:rPr lang="sl-SI" dirty="0" smtClean="0"/>
              <a:t>PP predstavitev</a:t>
            </a:r>
          </a:p>
          <a:p>
            <a:endParaRPr lang="sl-SI" dirty="0"/>
          </a:p>
          <a:p>
            <a:pPr marL="0" indent="0">
              <a:buNone/>
            </a:pPr>
            <a:r>
              <a:rPr lang="sl-SI" dirty="0" smtClean="0"/>
              <a:t>MODERIRA: dr. Anton Polšak, ZRSŠ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92812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3600" b="1" dirty="0" smtClean="0">
                <a:hlinkClick r:id="rId2" action="ppaction://hlinkfile"/>
              </a:rPr>
              <a:t>Seznam sodelujočih partnerjev</a:t>
            </a:r>
            <a:endParaRPr lang="sl-SI" sz="3600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1026" name="Slika 2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23" y="152636"/>
            <a:ext cx="8623553" cy="552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229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sl-SI" dirty="0" smtClean="0"/>
              <a:t>5 regijskih središč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57200" y="944724"/>
            <a:ext cx="8229600" cy="45259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sl-SI" sz="2400" b="1" dirty="0" smtClean="0"/>
              <a:t>Šolski </a:t>
            </a:r>
            <a:r>
              <a:rPr lang="sl-SI" sz="2400" b="1" dirty="0"/>
              <a:t>center </a:t>
            </a:r>
            <a:r>
              <a:rPr lang="sl-SI" sz="2400" b="1" dirty="0" smtClean="0"/>
              <a:t>Velenje: </a:t>
            </a:r>
            <a:r>
              <a:rPr lang="sl-SI" sz="2400" u="sng" dirty="0">
                <a:solidFill>
                  <a:srgbClr val="000000"/>
                </a:solidFill>
              </a:rPr>
              <a:t>Gimnazija Celje – </a:t>
            </a:r>
            <a:r>
              <a:rPr lang="sl-SI" sz="2400" u="sng" dirty="0" smtClean="0">
                <a:solidFill>
                  <a:srgbClr val="000000"/>
                </a:solidFill>
              </a:rPr>
              <a:t>Center, </a:t>
            </a:r>
            <a:r>
              <a:rPr lang="sl-SI" sz="2400" dirty="0">
                <a:solidFill>
                  <a:srgbClr val="000000"/>
                </a:solidFill>
              </a:rPr>
              <a:t>Ekonomska šola Celje - </a:t>
            </a:r>
            <a:r>
              <a:rPr lang="sl-SI" sz="2400" u="sng" dirty="0">
                <a:solidFill>
                  <a:srgbClr val="000000"/>
                </a:solidFill>
              </a:rPr>
              <a:t>Gimnazija in srednja šola</a:t>
            </a:r>
            <a:r>
              <a:rPr lang="sl-SI" sz="2400" u="sng" dirty="0"/>
              <a:t> </a:t>
            </a:r>
            <a:r>
              <a:rPr lang="sl-SI" sz="2400" u="sng" dirty="0" smtClean="0"/>
              <a:t>CE</a:t>
            </a:r>
            <a:r>
              <a:rPr lang="sl-SI" sz="2400" dirty="0" smtClean="0"/>
              <a:t>, </a:t>
            </a:r>
            <a:r>
              <a:rPr lang="sl-SI" sz="2400" dirty="0" smtClean="0">
                <a:solidFill>
                  <a:srgbClr val="000000"/>
                </a:solidFill>
              </a:rPr>
              <a:t>Srednja </a:t>
            </a:r>
            <a:r>
              <a:rPr lang="sl-SI" sz="2400" dirty="0">
                <a:solidFill>
                  <a:srgbClr val="000000"/>
                </a:solidFill>
              </a:rPr>
              <a:t>tehniška in poklicna šola </a:t>
            </a:r>
            <a:r>
              <a:rPr lang="sl-SI" sz="2400" dirty="0" smtClean="0">
                <a:solidFill>
                  <a:srgbClr val="000000"/>
                </a:solidFill>
              </a:rPr>
              <a:t>Trbovlje</a:t>
            </a:r>
            <a:r>
              <a:rPr lang="sl-SI" sz="2400" dirty="0" smtClean="0"/>
              <a:t>,</a:t>
            </a:r>
            <a:r>
              <a:rPr lang="sl-SI" sz="2400" dirty="0">
                <a:solidFill>
                  <a:srgbClr val="000000"/>
                </a:solidFill>
              </a:rPr>
              <a:t> </a:t>
            </a:r>
            <a:r>
              <a:rPr lang="sl-SI" sz="2400" dirty="0" smtClean="0">
                <a:solidFill>
                  <a:srgbClr val="000000"/>
                </a:solidFill>
              </a:rPr>
              <a:t>ŠCC - Srednja </a:t>
            </a:r>
            <a:r>
              <a:rPr lang="sl-SI" sz="2400" dirty="0">
                <a:solidFill>
                  <a:srgbClr val="000000"/>
                </a:solidFill>
              </a:rPr>
              <a:t>šola za strojništvo, </a:t>
            </a:r>
            <a:r>
              <a:rPr lang="sl-SI" sz="2400" dirty="0" err="1">
                <a:solidFill>
                  <a:srgbClr val="000000"/>
                </a:solidFill>
              </a:rPr>
              <a:t>mehatroniko</a:t>
            </a:r>
            <a:r>
              <a:rPr lang="sl-SI" sz="2400" dirty="0">
                <a:solidFill>
                  <a:srgbClr val="000000"/>
                </a:solidFill>
              </a:rPr>
              <a:t> in medije</a:t>
            </a:r>
            <a:r>
              <a:rPr lang="sl-SI" sz="2400" dirty="0"/>
              <a:t> </a:t>
            </a:r>
            <a:r>
              <a:rPr lang="sl-SI" sz="2400" dirty="0" smtClean="0"/>
              <a:t>CE</a:t>
            </a:r>
            <a:r>
              <a:rPr lang="sl-SI" sz="2400" dirty="0" smtClean="0">
                <a:solidFill>
                  <a:srgbClr val="000000"/>
                </a:solidFill>
              </a:rPr>
              <a:t>, Šolski center Ravne – Srednja šola Ravne.</a:t>
            </a:r>
            <a:endParaRPr lang="sl-SI" sz="2400" dirty="0" smtClean="0"/>
          </a:p>
          <a:p>
            <a:pPr marL="514350" indent="-514350">
              <a:buAutoNum type="arabicPeriod"/>
            </a:pPr>
            <a:r>
              <a:rPr lang="sl-SI" sz="2400" b="1" dirty="0" smtClean="0"/>
              <a:t>Srednja </a:t>
            </a:r>
            <a:r>
              <a:rPr lang="sl-SI" sz="2400" b="1" dirty="0"/>
              <a:t>poklicna in strokovna šola </a:t>
            </a:r>
            <a:r>
              <a:rPr lang="sl-SI" sz="2400" b="1" dirty="0" smtClean="0"/>
              <a:t>Krško</a:t>
            </a:r>
            <a:r>
              <a:rPr lang="sl-SI" sz="2400" dirty="0" smtClean="0"/>
              <a:t>: </a:t>
            </a:r>
            <a:r>
              <a:rPr lang="sl-SI" sz="2400" u="sng" dirty="0">
                <a:solidFill>
                  <a:srgbClr val="000000"/>
                </a:solidFill>
              </a:rPr>
              <a:t>Gimnazija Novo </a:t>
            </a:r>
            <a:r>
              <a:rPr lang="sl-SI" sz="2400" u="sng" dirty="0" smtClean="0">
                <a:solidFill>
                  <a:srgbClr val="000000"/>
                </a:solidFill>
              </a:rPr>
              <a:t>mesto, </a:t>
            </a:r>
            <a:r>
              <a:rPr lang="sl-SI" sz="2400" dirty="0" smtClean="0">
                <a:solidFill>
                  <a:srgbClr val="000000"/>
                </a:solidFill>
              </a:rPr>
              <a:t>Grm </a:t>
            </a:r>
            <a:r>
              <a:rPr lang="sl-SI" sz="2400" dirty="0">
                <a:solidFill>
                  <a:srgbClr val="000000"/>
                </a:solidFill>
              </a:rPr>
              <a:t>N</a:t>
            </a:r>
            <a:r>
              <a:rPr lang="sl-SI" sz="2400" dirty="0" smtClean="0">
                <a:solidFill>
                  <a:srgbClr val="000000"/>
                </a:solidFill>
              </a:rPr>
              <a:t>ovo </a:t>
            </a:r>
            <a:r>
              <a:rPr lang="sl-SI" sz="2400" dirty="0">
                <a:solidFill>
                  <a:srgbClr val="000000"/>
                </a:solidFill>
              </a:rPr>
              <a:t>mesto </a:t>
            </a:r>
            <a:r>
              <a:rPr lang="sl-SI" sz="2400" dirty="0" smtClean="0">
                <a:solidFill>
                  <a:srgbClr val="000000"/>
                </a:solidFill>
              </a:rPr>
              <a:t>- Dijaški </a:t>
            </a:r>
            <a:r>
              <a:rPr lang="sl-SI" sz="2400" dirty="0">
                <a:solidFill>
                  <a:srgbClr val="000000"/>
                </a:solidFill>
              </a:rPr>
              <a:t>in študentski </a:t>
            </a:r>
            <a:r>
              <a:rPr lang="sl-SI" sz="2400" dirty="0" smtClean="0">
                <a:solidFill>
                  <a:srgbClr val="000000"/>
                </a:solidFill>
              </a:rPr>
              <a:t>dom, </a:t>
            </a:r>
            <a:r>
              <a:rPr lang="sl-SI" sz="2400" dirty="0">
                <a:solidFill>
                  <a:srgbClr val="000000"/>
                </a:solidFill>
              </a:rPr>
              <a:t>Grm Novo mesto - Kmetijska šola Grm in </a:t>
            </a:r>
            <a:r>
              <a:rPr lang="sl-SI" sz="2400" u="sng" dirty="0">
                <a:solidFill>
                  <a:srgbClr val="000000"/>
                </a:solidFill>
              </a:rPr>
              <a:t>biotehniška </a:t>
            </a:r>
            <a:r>
              <a:rPr lang="sl-SI" sz="2400" u="sng" dirty="0" smtClean="0">
                <a:solidFill>
                  <a:srgbClr val="000000"/>
                </a:solidFill>
              </a:rPr>
              <a:t>gimnazija</a:t>
            </a:r>
            <a:r>
              <a:rPr lang="sl-SI" sz="2400" dirty="0" smtClean="0">
                <a:solidFill>
                  <a:srgbClr val="000000"/>
                </a:solidFill>
              </a:rPr>
              <a:t>, </a:t>
            </a:r>
            <a:r>
              <a:rPr lang="sl-SI" sz="2400" dirty="0">
                <a:solidFill>
                  <a:srgbClr val="000000"/>
                </a:solidFill>
              </a:rPr>
              <a:t>Grm Novo mesto - Center biotehnike in turizma, Srednja šola za gostinstvo in turizem</a:t>
            </a:r>
            <a:r>
              <a:rPr lang="sl-SI" sz="2400" dirty="0" smtClean="0"/>
              <a:t>, </a:t>
            </a:r>
            <a:r>
              <a:rPr lang="sl-SI" sz="2400" dirty="0" smtClean="0">
                <a:solidFill>
                  <a:srgbClr val="000000"/>
                </a:solidFill>
              </a:rPr>
              <a:t>Ekonomska </a:t>
            </a:r>
            <a:r>
              <a:rPr lang="sl-SI" sz="2400" dirty="0">
                <a:solidFill>
                  <a:srgbClr val="000000"/>
                </a:solidFill>
              </a:rPr>
              <a:t>šola Novo </a:t>
            </a:r>
            <a:r>
              <a:rPr lang="sl-SI" sz="2400" dirty="0" smtClean="0">
                <a:solidFill>
                  <a:srgbClr val="000000"/>
                </a:solidFill>
              </a:rPr>
              <a:t>mesto</a:t>
            </a:r>
            <a:r>
              <a:rPr lang="sl-SI" sz="2400" dirty="0" smtClean="0"/>
              <a:t>, </a:t>
            </a:r>
            <a:r>
              <a:rPr lang="sv-SE" sz="2400" dirty="0" smtClean="0">
                <a:solidFill>
                  <a:srgbClr val="000000"/>
                </a:solidFill>
              </a:rPr>
              <a:t>E</a:t>
            </a:r>
            <a:r>
              <a:rPr lang="sl-SI" sz="2400" dirty="0" err="1" smtClean="0">
                <a:solidFill>
                  <a:srgbClr val="000000"/>
                </a:solidFill>
              </a:rPr>
              <a:t>konomska</a:t>
            </a:r>
            <a:r>
              <a:rPr lang="sl-SI" sz="2400" dirty="0" smtClean="0">
                <a:solidFill>
                  <a:srgbClr val="000000"/>
                </a:solidFill>
              </a:rPr>
              <a:t> in trgovska šola Brežice, Srednja šola Črnomelj</a:t>
            </a:r>
            <a:r>
              <a:rPr lang="sl-SI" sz="2400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646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2098</TotalTime>
  <Words>2253</Words>
  <Application>Microsoft Office PowerPoint</Application>
  <PresentationFormat>Diaprojekcija na zaslonu (4:3)</PresentationFormat>
  <Paragraphs>350</Paragraphs>
  <Slides>43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43</vt:i4>
      </vt:variant>
    </vt:vector>
  </HeadingPairs>
  <TitlesOfParts>
    <vt:vector size="48" baseType="lpstr">
      <vt:lpstr>Arial</vt:lpstr>
      <vt:lpstr>Calibri</vt:lpstr>
      <vt:lpstr>Times New Roman</vt:lpstr>
      <vt:lpstr>Wingdings</vt:lpstr>
      <vt:lpstr>Default Design</vt:lpstr>
      <vt:lpstr>PROJEKT TRAJNOSTNA MOBILNOST DIJAKOV Akcija: Dijaki dijakom za varno mobilnost v srednjih šolah </vt:lpstr>
      <vt:lpstr>UVOD</vt:lpstr>
      <vt:lpstr>PROGRAM 1. DELOVNEGA SREČANJA</vt:lpstr>
      <vt:lpstr>PRVO DELOVNO SREČANJE</vt:lpstr>
      <vt:lpstr>Prisotni: </vt:lpstr>
      <vt:lpstr>1. INFORMACIJE O AKCIJI DIJAKI DIJAKOM ZA VARNO MOBILNOST V SŠ</vt:lpstr>
      <vt:lpstr>2. PREDSTAVITEV DELAVNIC PARTNERJEV</vt:lpstr>
      <vt:lpstr>Seznam sodelujočih partnerjev</vt:lpstr>
      <vt:lpstr>5 regijskih središč</vt:lpstr>
      <vt:lpstr>5 regijskih središč</vt:lpstr>
      <vt:lpstr>PROJEKT</vt:lpstr>
      <vt:lpstr>PRIJAVLJENE SŠ</vt:lpstr>
      <vt:lpstr>O AKCIJI</vt:lpstr>
      <vt:lpstr> CILJI AKCIJE  </vt:lpstr>
      <vt:lpstr>AKTIVNOSTI (iz dokumenta) </vt:lpstr>
      <vt:lpstr>DINAMIKA DELA I</vt:lpstr>
      <vt:lpstr>OBVEZNOSTI DIJAKA</vt:lpstr>
      <vt:lpstr>VREDNOTENJE DIJAKOV</vt:lpstr>
      <vt:lpstr>DINAMIKA DELA II</vt:lpstr>
      <vt:lpstr>DINAMIKA DELA III</vt:lpstr>
      <vt:lpstr>VLOGA REG. SREDIŠČ</vt:lpstr>
      <vt:lpstr>VLOGA PARTNERJEV</vt:lpstr>
      <vt:lpstr>NALOGA ZRSŠ</vt:lpstr>
      <vt:lpstr>VLOGA STROKOVNIH KONZULENTOV</vt:lpstr>
      <vt:lpstr>AKTIVNOST 4 RAZISKOVALNE/PROJEKTNE NALOGE</vt:lpstr>
      <vt:lpstr>Aktivnost 5: </vt:lpstr>
      <vt:lpstr>Teme raziskovalnih in projektnih nalog s področja razvijanje trajnostne mobilnosti</vt:lpstr>
      <vt:lpstr>Raziskovalne naloge</vt:lpstr>
      <vt:lpstr>Usposabljanje učiteljev</vt:lpstr>
      <vt:lpstr>VREDNOTENJE </vt:lpstr>
      <vt:lpstr>SPLETNA ORODJA</vt:lpstr>
      <vt:lpstr>SPLETNA UČILNICA</vt:lpstr>
      <vt:lpstr>Vodenje aktivnosti v SU in GDrive</vt:lpstr>
      <vt:lpstr>Twitter račun @varnamobilnost</vt:lpstr>
      <vt:lpstr>Kaj je elistovnik (eportfolio)</vt:lpstr>
      <vt:lpstr>Predlagamo tri primere; dijaki lahko izberejo druge po dogovoru z učiteljem</vt:lpstr>
      <vt:lpstr>Snovanje e-listovnika (e-portfolia) v 1. letu sodelovanja dijaka</vt:lpstr>
      <vt:lpstr>Snovanje e-listovnika (e-portfolia) v 2, 3. letu sodelovanja dijaka</vt:lpstr>
      <vt:lpstr>PowerPointova predstavitev</vt:lpstr>
      <vt:lpstr>PowerPointova predstavitev</vt:lpstr>
      <vt:lpstr>SREČANJA NA ŠOLI</vt:lpstr>
      <vt:lpstr>KAM ŽELIMO</vt:lpstr>
      <vt:lpstr>ZAKLJUČEK SREČANJA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TEORETIČNI DEL KOLESARSKEGA IZPITA (20 ur)</dc:title>
  <dc:creator>Joze Strmec</dc:creator>
  <cp:lastModifiedBy>MD</cp:lastModifiedBy>
  <cp:revision>173</cp:revision>
  <cp:lastPrinted>2018-01-17T09:54:29Z</cp:lastPrinted>
  <dcterms:created xsi:type="dcterms:W3CDTF">2005-07-03T15:02:30Z</dcterms:created>
  <dcterms:modified xsi:type="dcterms:W3CDTF">2018-01-19T11:51:38Z</dcterms:modified>
</cp:coreProperties>
</file>