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95" r:id="rId2"/>
    <p:sldId id="297" r:id="rId3"/>
    <p:sldId id="296" r:id="rId4"/>
    <p:sldId id="298" r:id="rId5"/>
    <p:sldId id="299" r:id="rId6"/>
    <p:sldId id="300" r:id="rId7"/>
    <p:sldId id="301" r:id="rId8"/>
    <p:sldId id="302" r:id="rId9"/>
    <p:sldId id="303" r:id="rId10"/>
    <p:sldId id="304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Svetel slo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244" autoAdjust="0"/>
  </p:normalViewPr>
  <p:slideViewPr>
    <p:cSldViewPr>
      <p:cViewPr varScale="1">
        <p:scale>
          <a:sx n="89" d="100"/>
          <a:sy n="89" d="100"/>
        </p:scale>
        <p:origin x="-162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53864-6190-4447-9788-2206B2283347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392F1-A5F5-4399-96EF-DFF8118AEA6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5549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 dirty="0" smtClean="0"/>
          </a:p>
        </p:txBody>
      </p:sp>
      <p:sp>
        <p:nvSpPr>
          <p:cNvPr id="1126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A61BC1-BC49-4CBF-96FF-6DDE796543A5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392F1-A5F5-4399-96EF-DFF8118AEA6F}" type="slidenum">
              <a:rPr lang="sl-SI" smtClean="0"/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187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392F1-A5F5-4399-96EF-DFF8118AEA6F}" type="slidenum">
              <a:rPr lang="sl-SI" smtClean="0"/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6187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altLang="sl-SI" dirty="0" smtClean="0"/>
          </a:p>
        </p:txBody>
      </p:sp>
      <p:sp>
        <p:nvSpPr>
          <p:cNvPr id="1126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A61BC1-BC49-4CBF-96FF-6DDE796543A5}" type="slidenum">
              <a:rPr lang="sl-S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510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230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323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702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9328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073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973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9687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4810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974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872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9FD8D-A49C-4E65-BDA1-1C8451861FEB}" type="datetimeFigureOut">
              <a:rPr lang="sl-SI" smtClean="0"/>
              <a:t>2.12.2015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D8776-32B1-4E73-BE39-69E065A12E9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843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rss.si/digitalnaknjiznica/O%20naravi%20u%C4%8Denj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ss.fmf.uni-lj.si/data/267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ss.fmf.uni-lj.si/data/267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zik.si/index.php/science-videos-1/mechanic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640960" cy="4874635"/>
          </a:xfrm>
          <a:solidFill>
            <a:srgbClr val="FFFFFF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FF0000"/>
                </a:solidFill>
              </a:rPr>
              <a:t>Uporaba eksperimentalnega dela za usvajanje znanja in predstavitev pristopa ISLE</a:t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4000" dirty="0" smtClean="0">
                <a:solidFill>
                  <a:srgbClr val="FF0000"/>
                </a:solidFill>
              </a:rPr>
              <a:t> </a:t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2000" dirty="0" err="1" smtClean="0"/>
              <a:t>Posodobitveni</a:t>
            </a:r>
            <a:r>
              <a:rPr lang="sl-SI" sz="2000" dirty="0" smtClean="0"/>
              <a:t> program </a:t>
            </a:r>
            <a:r>
              <a:rPr lang="sl-SI" sz="2000" dirty="0"/>
              <a:t>nadaljnjega izobraževanja in usposabljanja </a:t>
            </a:r>
            <a:r>
              <a:rPr lang="sl-SI" sz="2000" dirty="0" smtClean="0"/>
              <a:t>strokovnih </a:t>
            </a:r>
            <a:r>
              <a:rPr lang="sl-SI" sz="2000" dirty="0"/>
              <a:t>delavcev v vzgoji </a:t>
            </a:r>
            <a:r>
              <a:rPr lang="sl-SI" sz="2000" dirty="0" smtClean="0"/>
              <a:t>in izobraževanju</a:t>
            </a: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1800" dirty="0" smtClean="0"/>
              <a:t>ZRSŠ, Ljubljana, 3. 12. 2015</a:t>
            </a:r>
            <a:br>
              <a:rPr lang="sl-SI" sz="1800" dirty="0" smtClean="0"/>
            </a:br>
            <a:r>
              <a:rPr lang="sl-SI" sz="1800" dirty="0"/>
              <a:t/>
            </a:r>
            <a:br>
              <a:rPr lang="sl-SI" sz="1800" dirty="0"/>
            </a:br>
            <a:r>
              <a:rPr lang="sl-SI" sz="1800" dirty="0" smtClean="0"/>
              <a:t> </a:t>
            </a:r>
            <a:r>
              <a:rPr lang="sl-SI" sz="1800" dirty="0"/>
              <a:t>Milenko Stiplovšek, </a:t>
            </a:r>
            <a:r>
              <a:rPr lang="sl-SI" sz="1800" dirty="0" smtClean="0"/>
              <a:t>Zavod RS za šolstvo</a:t>
            </a:r>
            <a:endParaRPr lang="sl-SI" sz="18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353806"/>
            <a:ext cx="3399047" cy="100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4181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01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9512" y="1556792"/>
            <a:ext cx="8640960" cy="4874635"/>
          </a:xfrm>
          <a:solidFill>
            <a:srgbClr val="FFFFFF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sl-SI" sz="4000" dirty="0" smtClean="0">
                <a:solidFill>
                  <a:srgbClr val="FF0000"/>
                </a:solidFill>
              </a:rPr>
              <a:t>Hvala za pozornost, nadaljujemo po odmoru </a:t>
            </a:r>
            <a:r>
              <a:rPr lang="sl-SI" sz="4000" dirty="0">
                <a:solidFill>
                  <a:srgbClr val="FF0000"/>
                </a:solidFill>
              </a:rPr>
              <a:t/>
            </a:r>
            <a:br>
              <a:rPr lang="sl-SI" sz="4000" dirty="0">
                <a:solidFill>
                  <a:srgbClr val="FF0000"/>
                </a:solidFill>
              </a:rPr>
            </a:br>
            <a:r>
              <a:rPr lang="sl-SI" sz="1800" dirty="0" smtClean="0">
                <a:solidFill>
                  <a:schemeClr val="bg1"/>
                </a:solidFill>
              </a:rPr>
              <a:t>x</a:t>
            </a:r>
            <a:r>
              <a:rPr lang="sl-SI" sz="4000" dirty="0" smtClean="0">
                <a:solidFill>
                  <a:srgbClr val="FF0000"/>
                </a:solidFill>
              </a:rPr>
              <a:t/>
            </a:r>
            <a:br>
              <a:rPr lang="sl-SI" sz="4000" dirty="0" smtClean="0">
                <a:solidFill>
                  <a:srgbClr val="FF0000"/>
                </a:solidFill>
              </a:rPr>
            </a:br>
            <a:r>
              <a:rPr lang="sl-SI" sz="2000" dirty="0" err="1" smtClean="0"/>
              <a:t>Posodobitveni</a:t>
            </a:r>
            <a:r>
              <a:rPr lang="sl-SI" sz="2000" dirty="0" smtClean="0"/>
              <a:t> program </a:t>
            </a:r>
            <a:r>
              <a:rPr lang="sl-SI" sz="2000" dirty="0"/>
              <a:t>nadaljnjega izobraževanja in usposabljanja </a:t>
            </a:r>
            <a:r>
              <a:rPr lang="sl-SI" sz="2000" dirty="0" smtClean="0"/>
              <a:t>strokovnih </a:t>
            </a:r>
            <a:r>
              <a:rPr lang="sl-SI" sz="2000" dirty="0"/>
              <a:t>delavcev v vzgoji </a:t>
            </a:r>
            <a:r>
              <a:rPr lang="sl-SI" sz="2000" dirty="0" smtClean="0"/>
              <a:t>in izobraževanju</a:t>
            </a: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2000" dirty="0" smtClean="0">
                <a:solidFill>
                  <a:srgbClr val="FF0000"/>
                </a:solidFill>
              </a:rPr>
              <a:t/>
            </a:r>
            <a:br>
              <a:rPr lang="sl-SI" sz="2000" dirty="0" smtClean="0">
                <a:solidFill>
                  <a:srgbClr val="FF0000"/>
                </a:solidFill>
              </a:rPr>
            </a:br>
            <a:r>
              <a:rPr lang="sl-SI" sz="1800" dirty="0"/>
              <a:t>Zavod RS za šolstvo, </a:t>
            </a:r>
            <a:r>
              <a:rPr lang="sl-SI" sz="1800" dirty="0" smtClean="0"/>
              <a:t>Ljubljana, 3. 12. 2015</a:t>
            </a:r>
            <a:br>
              <a:rPr lang="sl-SI" sz="1800" dirty="0" smtClean="0"/>
            </a:br>
            <a:endParaRPr lang="sl-SI" sz="18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663367"/>
            <a:ext cx="3399047" cy="1008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65" y="858241"/>
            <a:ext cx="41814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957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Eksperimentalno delo pri pouku fizike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Temeljna sestavina pouka</a:t>
            </a:r>
          </a:p>
          <a:p>
            <a:r>
              <a:rPr lang="sl-SI" dirty="0" smtClean="0"/>
              <a:t>Zahtevno (strokovno, finančno, organizacijsko …)</a:t>
            </a:r>
          </a:p>
          <a:p>
            <a:r>
              <a:rPr lang="sl-SI" dirty="0" smtClean="0"/>
              <a:t>Praviloma privlačno za učence in dijake pa tudi za učitelje</a:t>
            </a:r>
          </a:p>
          <a:p>
            <a:r>
              <a:rPr lang="sl-SI" dirty="0" smtClean="0"/>
              <a:t>Zahtevano s cilji v učnih načrtih in tudi s standardi znanja v OŠ</a:t>
            </a:r>
          </a:p>
          <a:p>
            <a:r>
              <a:rPr lang="sl-SI" dirty="0" smtClean="0"/>
              <a:t>V različnih vlogah (praviloma utrjevanje in preverjanje znanja, redkeje usvajanje, v okviru priprav na maturo je predpisano ocenjevanje, …)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50431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Aktivno učenje ob poskusih</a:t>
            </a:r>
            <a:endParaRPr lang="sl-SI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1196752"/>
            <a:ext cx="3960440" cy="562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499992" y="1268760"/>
            <a:ext cx="4402832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Različne skupine poskusov glede na vlogo pri poučevanju:</a:t>
            </a:r>
          </a:p>
          <a:p>
            <a:r>
              <a:rPr lang="sl-SI" dirty="0" smtClean="0"/>
              <a:t>Demonstracijski</a:t>
            </a:r>
          </a:p>
          <a:p>
            <a:r>
              <a:rPr lang="sl-SI" dirty="0" smtClean="0"/>
              <a:t>Interaktivni</a:t>
            </a:r>
          </a:p>
          <a:p>
            <a:r>
              <a:rPr lang="sl-SI" dirty="0" smtClean="0"/>
              <a:t>Laboratorijski</a:t>
            </a:r>
          </a:p>
          <a:p>
            <a:r>
              <a:rPr lang="sl-SI" dirty="0" smtClean="0"/>
              <a:t>Poskusi pri projektnem delu</a:t>
            </a:r>
          </a:p>
          <a:p>
            <a:r>
              <a:rPr lang="sl-SI" dirty="0" smtClean="0"/>
              <a:t>Domači</a:t>
            </a:r>
          </a:p>
          <a:p>
            <a:r>
              <a:rPr lang="sl-SI" dirty="0" smtClean="0"/>
              <a:t>Za popularizacijo znanosti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143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Na raziskovanju temelječe učenje (</a:t>
            </a:r>
            <a:r>
              <a:rPr lang="sl-SI" dirty="0" err="1" smtClean="0"/>
              <a:t>inquiry</a:t>
            </a:r>
            <a:r>
              <a:rPr lang="sl-SI" dirty="0" smtClean="0"/>
              <a:t>-</a:t>
            </a:r>
            <a:r>
              <a:rPr lang="sl-SI" dirty="0" err="1" smtClean="0"/>
              <a:t>based</a:t>
            </a:r>
            <a:r>
              <a:rPr lang="sl-SI" dirty="0" smtClean="0"/>
              <a:t> </a:t>
            </a:r>
            <a:r>
              <a:rPr lang="sl-SI" dirty="0" err="1" smtClean="0"/>
              <a:t>learning</a:t>
            </a:r>
            <a:r>
              <a:rPr lang="sl-SI" dirty="0" smtClean="0"/>
              <a:t>)</a:t>
            </a:r>
            <a:br>
              <a:rPr lang="sl-SI" dirty="0" smtClean="0"/>
            </a:b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>
            <a:normAutofit/>
          </a:bodyPr>
          <a:lstStyle/>
          <a:p>
            <a:r>
              <a:rPr lang="sl-SI" dirty="0"/>
              <a:t>Na raziskovanju temelječe učenje je nujno za razvoj veščin 21. </a:t>
            </a:r>
            <a:r>
              <a:rPr lang="sl-SI" dirty="0" smtClean="0"/>
              <a:t>stoletja.</a:t>
            </a:r>
          </a:p>
          <a:p>
            <a:r>
              <a:rPr lang="sl-SI" dirty="0"/>
              <a:t>Učenci morajo dobiti priložnosti, da razvijajo te zmožnosti v kontekstu kompleksnih, smiselnih projektov, ki od njih zahtevajo stalno zavzetost, sodelovanje, raziskovanje, obvladovanje virov ter razvijanje zahtevne izvedbe ali izdelka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r>
              <a:rPr lang="sl-SI" sz="1800" dirty="0" smtClean="0"/>
              <a:t>Vir: </a:t>
            </a:r>
            <a:r>
              <a:rPr lang="sl-SI" sz="1800" dirty="0" smtClean="0">
                <a:hlinkClick r:id="rId2"/>
              </a:rPr>
              <a:t>http</a:t>
            </a:r>
            <a:r>
              <a:rPr lang="sl-SI" sz="1800" dirty="0">
                <a:hlinkClick r:id="rId2"/>
              </a:rPr>
              <a:t>://www.zrss.si/digitalnaknjiznica/O%20naravi%20u%C4%8Denja</a:t>
            </a:r>
            <a:r>
              <a:rPr lang="sl-SI" sz="1800" dirty="0" smtClean="0">
                <a:hlinkClick r:id="rId2"/>
              </a:rPr>
              <a:t>/</a:t>
            </a:r>
            <a:r>
              <a:rPr lang="sl-SI" sz="1800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27922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Pristop ISLE (</a:t>
            </a:r>
            <a:r>
              <a:rPr lang="sl-SI" dirty="0" err="1" smtClean="0"/>
              <a:t>Investigative</a:t>
            </a:r>
            <a:r>
              <a:rPr lang="sl-SI" dirty="0" smtClean="0"/>
              <a:t> </a:t>
            </a:r>
            <a:r>
              <a:rPr lang="sl-SI" dirty="0" err="1" smtClean="0"/>
              <a:t>Science</a:t>
            </a:r>
            <a:r>
              <a:rPr lang="sl-SI" dirty="0" smtClean="0"/>
              <a:t> </a:t>
            </a:r>
            <a:r>
              <a:rPr lang="sl-SI" dirty="0" err="1" smtClean="0"/>
              <a:t>Learning</a:t>
            </a:r>
            <a:r>
              <a:rPr lang="sl-SI" dirty="0" smtClean="0"/>
              <a:t> </a:t>
            </a:r>
            <a:r>
              <a:rPr lang="sl-SI" dirty="0" err="1" smtClean="0"/>
              <a:t>Environment</a:t>
            </a:r>
            <a:r>
              <a:rPr lang="sl-SI" dirty="0" smtClean="0"/>
              <a:t>)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6805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 smtClean="0"/>
              <a:t>Pristop uporablja procese, s katerimi znanstveniki pridobivajo znanje</a:t>
            </a:r>
            <a:r>
              <a:rPr lang="sl-SI" dirty="0" smtClean="0"/>
              <a:t>. Znotraj </a:t>
            </a:r>
            <a:r>
              <a:rPr lang="sl-SI" dirty="0" smtClean="0"/>
              <a:t>enega cikla si sledijo sledeči 4 koraki:</a:t>
            </a:r>
          </a:p>
          <a:p>
            <a:pPr marL="514350" indent="-514350">
              <a:buAutoNum type="arabicPeriod"/>
            </a:pPr>
            <a:r>
              <a:rPr lang="sl-SI" dirty="0" smtClean="0"/>
              <a:t>Opazovanje zanimivega pojava, ki potrebuje razlago.</a:t>
            </a:r>
          </a:p>
          <a:p>
            <a:pPr marL="514350" indent="-514350">
              <a:buAutoNum type="arabicPeriod"/>
            </a:pPr>
            <a:r>
              <a:rPr lang="sl-SI" dirty="0" smtClean="0"/>
              <a:t>Oblikovanje razlage</a:t>
            </a:r>
          </a:p>
          <a:p>
            <a:pPr marL="514350" indent="-514350">
              <a:buAutoNum type="arabicPeriod"/>
            </a:pPr>
            <a:r>
              <a:rPr lang="sl-SI" dirty="0" smtClean="0"/>
              <a:t>Preverjanje pravilnosti razlage s pomočjo testnih eksperimentov.</a:t>
            </a:r>
          </a:p>
          <a:p>
            <a:pPr marL="514350" indent="-514350">
              <a:buAutoNum type="arabicPeriod"/>
            </a:pPr>
            <a:r>
              <a:rPr lang="sl-SI" dirty="0" smtClean="0"/>
              <a:t>Uporaba tako pridobljenega znanja za reševanje problemov.</a:t>
            </a:r>
          </a:p>
          <a:p>
            <a:pPr marL="0" indent="0">
              <a:buNone/>
            </a:pPr>
            <a:r>
              <a:rPr lang="sl-SI" dirty="0" smtClean="0"/>
              <a:t>Cikli se ponavljajo, najprej opazujemo in sklepamo na kvalitativnem nivoju, nato na kvantitativnem.</a:t>
            </a:r>
          </a:p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sl-SI" sz="1800" dirty="0" smtClean="0"/>
              <a:t>Vir</a:t>
            </a:r>
            <a:r>
              <a:rPr lang="sl-SI" sz="1800" dirty="0"/>
              <a:t>:  </a:t>
            </a:r>
            <a:r>
              <a:rPr lang="sl-SI" sz="1800" dirty="0">
                <a:hlinkClick r:id="rId2"/>
              </a:rPr>
              <a:t>http://</a:t>
            </a:r>
            <a:r>
              <a:rPr lang="sl-SI" sz="1800" dirty="0" smtClean="0">
                <a:hlinkClick r:id="rId2"/>
              </a:rPr>
              <a:t>sss.fmf.uni-lj.si/data/267.pdf</a:t>
            </a:r>
            <a:r>
              <a:rPr lang="sl-SI" sz="1800" dirty="0" smtClean="0"/>
              <a:t> (</a:t>
            </a:r>
            <a:r>
              <a:rPr lang="sl-SI" sz="1800" dirty="0" err="1" smtClean="0"/>
              <a:t>Etkina</a:t>
            </a:r>
            <a:r>
              <a:rPr lang="sl-SI" sz="1800" dirty="0" smtClean="0"/>
              <a:t>, Planinšič, 2014)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75788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Pristop ISLE (</a:t>
            </a:r>
            <a:r>
              <a:rPr lang="sl-SI" dirty="0" err="1" smtClean="0"/>
              <a:t>Investigative</a:t>
            </a:r>
            <a:r>
              <a:rPr lang="sl-SI" dirty="0" smtClean="0"/>
              <a:t> </a:t>
            </a:r>
            <a:r>
              <a:rPr lang="sl-SI" dirty="0" err="1" smtClean="0"/>
              <a:t>Science</a:t>
            </a:r>
            <a:r>
              <a:rPr lang="sl-SI" dirty="0" smtClean="0"/>
              <a:t> </a:t>
            </a:r>
            <a:r>
              <a:rPr lang="sl-SI" dirty="0" err="1" smtClean="0"/>
              <a:t>Learning</a:t>
            </a:r>
            <a:r>
              <a:rPr lang="sl-SI" dirty="0" smtClean="0"/>
              <a:t> </a:t>
            </a:r>
            <a:r>
              <a:rPr lang="sl-SI" dirty="0" err="1" smtClean="0"/>
              <a:t>Environment</a:t>
            </a:r>
            <a:r>
              <a:rPr lang="sl-SI" dirty="0" smtClean="0"/>
              <a:t>)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l-SI" dirty="0" smtClean="0"/>
              <a:t>Pri tem pristopu govorimo o treh vrstah eksperimentov:</a:t>
            </a:r>
          </a:p>
          <a:p>
            <a:pPr marL="514350" indent="-514350">
              <a:buAutoNum type="arabicPeriod"/>
            </a:pPr>
            <a:r>
              <a:rPr lang="sl-SI" dirty="0" smtClean="0"/>
              <a:t>Za opazovanje zanimivega pojava, ki potrebuje razlago uporabimo </a:t>
            </a:r>
            <a:r>
              <a:rPr lang="sl-SI" b="1" dirty="0" smtClean="0"/>
              <a:t>opazovalni eksperiment</a:t>
            </a:r>
            <a:r>
              <a:rPr lang="sl-SI" dirty="0" smtClean="0"/>
              <a:t>.</a:t>
            </a:r>
          </a:p>
          <a:p>
            <a:pPr marL="514350" indent="-514350">
              <a:buAutoNum type="arabicPeriod"/>
            </a:pPr>
            <a:r>
              <a:rPr lang="sl-SI" dirty="0" smtClean="0"/>
              <a:t>Za preverjanje pravilnosti razlage uporabimo </a:t>
            </a:r>
            <a:r>
              <a:rPr lang="sl-SI" b="1" dirty="0" smtClean="0"/>
              <a:t>testne eksperimente</a:t>
            </a:r>
            <a:r>
              <a:rPr lang="sl-SI" dirty="0" smtClean="0"/>
              <a:t> – pravilom iščemo eksperimente, ki bi lahko razlago pokazali kot nepravilno.</a:t>
            </a:r>
          </a:p>
          <a:p>
            <a:pPr marL="514350" indent="-514350">
              <a:buAutoNum type="arabicPeriod"/>
            </a:pPr>
            <a:r>
              <a:rPr lang="sl-SI" dirty="0" smtClean="0"/>
              <a:t>Uporaba tako pridobljenega znanja za reševanje problemov pa se pokaže z </a:t>
            </a:r>
            <a:r>
              <a:rPr lang="sl-SI" b="1" dirty="0" smtClean="0"/>
              <a:t>aplikativnimi eksperimenti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sl-SI" sz="1800" dirty="0" smtClean="0"/>
              <a:t>Vir</a:t>
            </a:r>
            <a:r>
              <a:rPr lang="sl-SI" sz="1800" dirty="0"/>
              <a:t>:  </a:t>
            </a:r>
            <a:r>
              <a:rPr lang="sl-SI" sz="1800" dirty="0">
                <a:hlinkClick r:id="rId2"/>
              </a:rPr>
              <a:t>http://</a:t>
            </a:r>
            <a:r>
              <a:rPr lang="sl-SI" sz="1800" dirty="0" smtClean="0">
                <a:hlinkClick r:id="rId2"/>
              </a:rPr>
              <a:t>sss.fmf.uni-lj.si/data/267.pdf</a:t>
            </a:r>
            <a:r>
              <a:rPr lang="sl-SI" sz="1800" dirty="0" smtClean="0"/>
              <a:t> (</a:t>
            </a:r>
            <a:r>
              <a:rPr lang="sl-SI" sz="1800" dirty="0" err="1" smtClean="0"/>
              <a:t>Etkina</a:t>
            </a:r>
            <a:r>
              <a:rPr lang="sl-SI" sz="1800" dirty="0" smtClean="0"/>
              <a:t>, Planinšič, 2014)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60453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r>
              <a:rPr lang="sl-SI" dirty="0" smtClean="0"/>
              <a:t>1. primer pristopa ISLE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030019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sl-SI" b="1" dirty="0" smtClean="0"/>
              <a:t>Opazovalni eksperiment: </a:t>
            </a:r>
            <a:r>
              <a:rPr lang="sl-SI" dirty="0" smtClean="0"/>
              <a:t>opazujemo plavanje treh različno velikih vročih krompirjev v hladni vodi med tem, ko se ohlajajo. </a:t>
            </a:r>
          </a:p>
          <a:p>
            <a:pPr marL="514350" indent="-514350">
              <a:buAutoNum type="arabicPeriod"/>
            </a:pPr>
            <a:r>
              <a:rPr lang="sl-SI" dirty="0" smtClean="0"/>
              <a:t>Za preverjanje pravilnosti razlage uporabimo </a:t>
            </a:r>
            <a:r>
              <a:rPr lang="sl-SI" b="1" dirty="0" smtClean="0"/>
              <a:t>testne eksperimente</a:t>
            </a:r>
            <a:r>
              <a:rPr lang="sl-SI" dirty="0" smtClean="0"/>
              <a:t> – npr. merjenje T(t) za vsak krompir, merjenje V(t) za vsak krompir, merjenje T(t) za vodo in opazovanje vpliva T vode in T krompirja na plovnost.</a:t>
            </a:r>
          </a:p>
          <a:p>
            <a:pPr marL="514350" indent="-514350">
              <a:buAutoNum type="arabicPeriod"/>
            </a:pPr>
            <a:r>
              <a:rPr lang="sl-SI" dirty="0" smtClean="0"/>
              <a:t>Uporaba tako pridobljenega znanja pa se pokaže z </a:t>
            </a:r>
            <a:r>
              <a:rPr lang="sl-SI" b="1" dirty="0" smtClean="0"/>
              <a:t>aplikativnimi eksperimenti – </a:t>
            </a:r>
            <a:r>
              <a:rPr lang="sl-SI" dirty="0" smtClean="0"/>
              <a:t>npr. konstrukcija Galilejevega termometra z žogicami za namizni tenis, ki jih napolnimo s sponkami za papir.</a:t>
            </a:r>
          </a:p>
        </p:txBody>
      </p:sp>
    </p:spTree>
    <p:extLst>
      <p:ext uri="{BB962C8B-B14F-4D97-AF65-F5344CB8AC3E}">
        <p14:creationId xmlns:p14="http://schemas.microsoft.com/office/powerpoint/2010/main" val="15575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52128"/>
          </a:xfrm>
        </p:spPr>
        <p:txBody>
          <a:bodyPr>
            <a:normAutofit/>
          </a:bodyPr>
          <a:lstStyle/>
          <a:p>
            <a:r>
              <a:rPr lang="sl-SI" dirty="0"/>
              <a:t>2</a:t>
            </a:r>
            <a:r>
              <a:rPr lang="sl-SI" dirty="0" smtClean="0"/>
              <a:t>. primer pristopa ISLE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31805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sl-SI" b="1" dirty="0" smtClean="0"/>
              <a:t>Opazovalni eksperiment: </a:t>
            </a:r>
            <a:r>
              <a:rPr lang="sl-SI" dirty="0" smtClean="0"/>
              <a:t>opazujemo posledico toka CO</a:t>
            </a:r>
            <a:r>
              <a:rPr lang="sl-SI" baseline="-25000" dirty="0" smtClean="0"/>
              <a:t>2</a:t>
            </a:r>
            <a:r>
              <a:rPr lang="sl-SI" dirty="0" smtClean="0"/>
              <a:t> po žlebu – na koncu žleba ugasneta </a:t>
            </a:r>
            <a:r>
              <a:rPr lang="sl-SI" dirty="0"/>
              <a:t>čajni svečki (</a:t>
            </a:r>
            <a:r>
              <a:rPr lang="sl-SI" dirty="0">
                <a:hlinkClick r:id="rId3"/>
              </a:rPr>
              <a:t>http://</a:t>
            </a:r>
            <a:r>
              <a:rPr lang="sl-SI" dirty="0" smtClean="0">
                <a:hlinkClick r:id="rId3"/>
              </a:rPr>
              <a:t>www.fizik.si/index.php/science-videos-1/mechanics</a:t>
            </a:r>
            <a:r>
              <a:rPr lang="sl-SI" dirty="0" smtClean="0"/>
              <a:t> ). </a:t>
            </a:r>
          </a:p>
          <a:p>
            <a:pPr marL="514350" indent="-514350">
              <a:buAutoNum type="arabicPeriod"/>
            </a:pPr>
            <a:r>
              <a:rPr lang="sl-SI" dirty="0" smtClean="0"/>
              <a:t>Za preverjanje pravilnosti razlage dogajanja uporabimo </a:t>
            </a:r>
            <a:r>
              <a:rPr lang="sl-SI" b="1" dirty="0" smtClean="0"/>
              <a:t>testne eksperimente</a:t>
            </a:r>
            <a:r>
              <a:rPr lang="sl-SI" dirty="0" smtClean="0"/>
              <a:t> – npr. svečke razporedimo po celotnem žlebu; postavimo jih na različne višine v prozorno posodo, v katero </a:t>
            </a:r>
            <a:r>
              <a:rPr lang="sl-SI" dirty="0"/>
              <a:t>vlivamo CO</a:t>
            </a:r>
            <a:r>
              <a:rPr lang="sl-SI" baseline="-25000" dirty="0"/>
              <a:t>2</a:t>
            </a:r>
            <a:r>
              <a:rPr lang="sl-SI" dirty="0"/>
              <a:t> </a:t>
            </a:r>
            <a:r>
              <a:rPr lang="sl-SI" dirty="0" smtClean="0"/>
              <a:t>; poskusimo poiskati kakšno drugo možnost za zaznavanje </a:t>
            </a:r>
            <a:r>
              <a:rPr lang="sl-SI" dirty="0"/>
              <a:t>CO</a:t>
            </a:r>
            <a:r>
              <a:rPr lang="sl-SI" baseline="-25000" dirty="0"/>
              <a:t>2</a:t>
            </a:r>
            <a:r>
              <a:rPr lang="sl-SI" dirty="0"/>
              <a:t> </a:t>
            </a:r>
            <a:r>
              <a:rPr lang="sl-SI" dirty="0" smtClean="0"/>
              <a:t>; pogledamo, kako je s tokom </a:t>
            </a:r>
            <a:r>
              <a:rPr lang="sl-SI" dirty="0"/>
              <a:t>CO</a:t>
            </a:r>
            <a:r>
              <a:rPr lang="sl-SI" baseline="-25000" dirty="0"/>
              <a:t>2</a:t>
            </a:r>
            <a:r>
              <a:rPr lang="sl-SI" dirty="0"/>
              <a:t> </a:t>
            </a:r>
            <a:r>
              <a:rPr lang="sl-SI" dirty="0" smtClean="0"/>
              <a:t>v ekstremno hladnem zraku </a:t>
            </a:r>
            <a:r>
              <a:rPr lang="sl-SI" dirty="0" smtClean="0"/>
              <a:t>ali drugem plinu …</a:t>
            </a:r>
            <a:endParaRPr lang="sl-SI" dirty="0" smtClean="0"/>
          </a:p>
          <a:p>
            <a:pPr marL="514350" indent="-514350">
              <a:buAutoNum type="arabicPeriod"/>
            </a:pPr>
            <a:r>
              <a:rPr lang="sl-SI" dirty="0" smtClean="0"/>
              <a:t>Uporaba tako pridobljenega znanja za reševanje problemov pa se pokaže z </a:t>
            </a:r>
            <a:r>
              <a:rPr lang="sl-SI" b="1" dirty="0" smtClean="0"/>
              <a:t>aplikativnimi eksperimenti – </a:t>
            </a:r>
            <a:r>
              <a:rPr lang="sl-SI" dirty="0" smtClean="0"/>
              <a:t>npr. študij dogajanja med gašenjem z </a:t>
            </a:r>
            <a:r>
              <a:rPr lang="sl-SI" dirty="0" smtClean="0"/>
              <a:t>gasilnim </a:t>
            </a:r>
            <a:r>
              <a:rPr lang="sl-SI" dirty="0" smtClean="0"/>
              <a:t>aparatom s </a:t>
            </a:r>
            <a:r>
              <a:rPr lang="sl-SI" dirty="0"/>
              <a:t>CO</a:t>
            </a:r>
            <a:r>
              <a:rPr lang="sl-SI" baseline="-25000" dirty="0"/>
              <a:t>2</a:t>
            </a:r>
            <a:r>
              <a:rPr lang="sl-SI" dirty="0" smtClean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69950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3. Uporaba komponent pristopa ISLE</a:t>
            </a:r>
            <a:endParaRPr lang="sl-SI" sz="2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318051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sl-SI" b="1" dirty="0" smtClean="0"/>
              <a:t>Opazovalni eksperiment: </a:t>
            </a:r>
            <a:r>
              <a:rPr lang="sl-SI" dirty="0" smtClean="0"/>
              <a:t>LED na polnilcu za PC (TV, monitorju …?) gori še nekaj časa potem, ko smo napravo odklopili iz omrežja – zakaj?</a:t>
            </a:r>
          </a:p>
          <a:p>
            <a:pPr marL="514350" indent="-514350">
              <a:buAutoNum type="arabicPeriod"/>
            </a:pPr>
            <a:r>
              <a:rPr lang="sl-SI" b="1" dirty="0" smtClean="0"/>
              <a:t>testni eksperimenti: </a:t>
            </a:r>
            <a:r>
              <a:rPr lang="sl-SI" dirty="0" smtClean="0"/>
              <a:t>Učenci in dijaki med oz. po demonstracijskem poskusu predlagajo modifikacijo z  namenom, da bi … - je dobro prisluhniti in upoštevati, če je le mogoče.</a:t>
            </a:r>
          </a:p>
          <a:p>
            <a:pPr marL="514350" indent="-514350">
              <a:buAutoNum type="arabicPeriod"/>
            </a:pPr>
            <a:r>
              <a:rPr lang="sl-SI" b="1" dirty="0" smtClean="0"/>
              <a:t>aplikativna eksperimenta: </a:t>
            </a:r>
            <a:r>
              <a:rPr lang="sl-SI" dirty="0" smtClean="0"/>
              <a:t>Pripravite poskus, pri katerem se bo videlo, da teža učbenika za fiziko:</a:t>
            </a:r>
          </a:p>
          <a:p>
            <a:pPr marL="514350" indent="-514350">
              <a:buAutoNum type="alphaLcParenR"/>
            </a:pPr>
            <a:r>
              <a:rPr lang="sl-SI" dirty="0" smtClean="0"/>
              <a:t>spremeni lego stola,</a:t>
            </a:r>
          </a:p>
          <a:p>
            <a:pPr marL="514350" indent="-514350">
              <a:buAutoNum type="alphaLcParenR"/>
            </a:pPr>
            <a:r>
              <a:rPr lang="sl-SI" dirty="0" smtClean="0"/>
              <a:t>spremeni obliko stola.</a:t>
            </a:r>
          </a:p>
        </p:txBody>
      </p:sp>
    </p:spTree>
    <p:extLst>
      <p:ext uri="{BB962C8B-B14F-4D97-AF65-F5344CB8AC3E}">
        <p14:creationId xmlns:p14="http://schemas.microsoft.com/office/powerpoint/2010/main" val="70292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5081</TotalTime>
  <Words>620</Words>
  <Application>Microsoft Office PowerPoint</Application>
  <PresentationFormat>Diaprojekcija na zaslonu (4:3)</PresentationFormat>
  <Paragraphs>54</Paragraphs>
  <Slides>10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1" baseType="lpstr">
      <vt:lpstr>Officeova tema</vt:lpstr>
      <vt:lpstr>Uporaba eksperimentalnega dela za usvajanje znanja in predstavitev pristopa ISLE   Posodobitveni program nadaljnjega izobraževanja in usposabljanja strokovnih delavcev v vzgoji in izobraževanju  ZRSŠ, Ljubljana, 3. 12. 2015   Milenko Stiplovšek, Zavod RS za šolstvo</vt:lpstr>
      <vt:lpstr>Eksperimentalno delo pri pouku fizike</vt:lpstr>
      <vt:lpstr>Aktivno učenje ob poskusih</vt:lpstr>
      <vt:lpstr>Na raziskovanju temelječe učenje (inquiry-based learning) </vt:lpstr>
      <vt:lpstr>Pristop ISLE (Investigative Science Learning Environment)</vt:lpstr>
      <vt:lpstr>Pristop ISLE (Investigative Science Learning Environment)</vt:lpstr>
      <vt:lpstr>1. primer pristopa ISLE</vt:lpstr>
      <vt:lpstr>2. primer pristopa ISLE</vt:lpstr>
      <vt:lpstr>3. Uporaba komponent pristopa ISLE</vt:lpstr>
      <vt:lpstr>Hvala za pozornost, nadaljujemo po odmoru  x Posodobitveni program nadaljnjega izobraževanja in usposabljanja strokovnih delavcev v vzgoji in izobraževanju  Zavod RS za šolstvo, Ljubljana, 3. 12. 2015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Jaka Banko</dc:creator>
  <cp:lastModifiedBy>Milenko Stiplovšek</cp:lastModifiedBy>
  <cp:revision>139</cp:revision>
  <dcterms:created xsi:type="dcterms:W3CDTF">2015-10-13T08:08:47Z</dcterms:created>
  <dcterms:modified xsi:type="dcterms:W3CDTF">2015-12-02T10:17:14Z</dcterms:modified>
</cp:coreProperties>
</file>