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95" r:id="rId2"/>
    <p:sldId id="297" r:id="rId3"/>
    <p:sldId id="296" r:id="rId4"/>
    <p:sldId id="305" r:id="rId5"/>
    <p:sldId id="306" r:id="rId6"/>
    <p:sldId id="298" r:id="rId7"/>
    <p:sldId id="307" r:id="rId8"/>
    <p:sldId id="308" r:id="rId9"/>
    <p:sldId id="304" r:id="rId10"/>
  </p:sldIdLst>
  <p:sldSz cx="9144000" cy="6858000" type="screen4x3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Svetel slog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Srednji slog 2 – poudarek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rez sloga, mreža tabele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244" autoAdjust="0"/>
  </p:normalViewPr>
  <p:slideViewPr>
    <p:cSldViewPr>
      <p:cViewPr varScale="1">
        <p:scale>
          <a:sx n="89" d="100"/>
          <a:sy n="89" d="100"/>
        </p:scale>
        <p:origin x="-16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3" name="Ograd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653864-6190-4447-9788-2206B2283347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4" name="Ograd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l-SI"/>
          </a:p>
        </p:txBody>
      </p:sp>
      <p:sp>
        <p:nvSpPr>
          <p:cNvPr id="5" name="Ograda opomb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3392F1-A5F5-4399-96EF-DFF8118AEA6F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205549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Ograda stranske slike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Ograda opomb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sl-SI" altLang="sl-SI" dirty="0" smtClean="0"/>
          </a:p>
        </p:txBody>
      </p:sp>
      <p:sp>
        <p:nvSpPr>
          <p:cNvPr id="11268" name="Ograda številke diapozitiva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A61BC1-BC49-4CBF-96FF-6DDE796543A5}" type="slidenum">
              <a:rPr lang="sl-SI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sl-SI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stranske slik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Ograda opomb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dirty="0" smtClean="0"/>
              <a:t>Meje: gotovo se dogaja, da se učenci/dijaki tudi med reševanjem testov</a:t>
            </a:r>
            <a:r>
              <a:rPr lang="sl-SI" baseline="0" dirty="0" smtClean="0"/>
              <a:t> znanja, ki so namenjeni ocenjevanju, še kaj naučijo.</a:t>
            </a:r>
          </a:p>
          <a:p>
            <a:r>
              <a:rPr lang="sl-SI" baseline="0" dirty="0" smtClean="0"/>
              <a:t>Pri eksperimentalnem delu se lahko kaj zaplete – preseneti nas okvara opreme, spremenjeni pogoji za delo … in je potrebno iskati pot, za čim bolj ustrezno nadaljevanje dela, pri čemer smo postavljeni pred problem, ki ga moramo rešiti.</a:t>
            </a:r>
          </a:p>
          <a:p>
            <a:endParaRPr lang="sl-SI" dirty="0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392F1-A5F5-4399-96EF-DFF8118AEA6F}" type="slidenum">
              <a:rPr lang="sl-SI" smtClean="0"/>
              <a:t>2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056228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stranske slik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Ograda opomb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l-SI" dirty="0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392F1-A5F5-4399-96EF-DFF8118AEA6F}" type="slidenum">
              <a:rPr lang="sl-SI" smtClean="0"/>
              <a:t>3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110178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stranske slik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Ograda opomb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dirty="0" smtClean="0"/>
              <a:t>Miran ima pripombe:</a:t>
            </a:r>
            <a:endParaRPr lang="sl-SI" dirty="0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392F1-A5F5-4399-96EF-DFF8118AEA6F}" type="slidenum">
              <a:rPr lang="sl-SI" smtClean="0"/>
              <a:t>4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110178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stranske slik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Ograda opomb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dirty="0" smtClean="0"/>
              <a:t>Miran ima pripombe:</a:t>
            </a:r>
            <a:endParaRPr lang="sl-SI" dirty="0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392F1-A5F5-4399-96EF-DFF8118AEA6F}" type="slidenum">
              <a:rPr lang="sl-SI" smtClean="0"/>
              <a:t>5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110178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Ograda stranske slike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Ograda opomb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sl-SI" altLang="sl-SI" dirty="0" smtClean="0"/>
          </a:p>
        </p:txBody>
      </p:sp>
      <p:sp>
        <p:nvSpPr>
          <p:cNvPr id="11268" name="Ograda številke diapozitiva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A61BC1-BC49-4CBF-96FF-6DDE796543A5}" type="slidenum">
              <a:rPr lang="sl-SI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sl-SI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l-SI" smtClean="0"/>
              <a:t>Uredite slog podnaslova matrice</a:t>
            </a:r>
            <a:endParaRPr lang="sl-SI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125108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4267028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629328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vsebin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4210731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5" name="Ograda besedila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6" name="Ograda vsebin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7" name="Ograd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8" name="Ograd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grad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979737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4" name="Ograd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grad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196875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3" name="Ograd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864810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819743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slik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558724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852306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4203232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naslova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 smtClean="0"/>
              <a:t>Uredite slog naslova matrice</a:t>
            </a:r>
            <a:endParaRPr lang="sl-SI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9FD8D-A49C-4E65-BDA1-1C8451861FEB}" type="datetimeFigureOut">
              <a:rPr lang="sl-SI" smtClean="0"/>
              <a:t>2.12.2015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D8776-32B1-4E73-BE39-69E065A12E9D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33843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bankanalog.ric.si/Account/LogO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kupnost.sio.si/course/view.php?id=90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640960" cy="4874635"/>
          </a:xfrm>
          <a:solidFill>
            <a:srgbClr val="FFFFFF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sl-SI" sz="4000" dirty="0" smtClean="0">
                <a:solidFill>
                  <a:srgbClr val="FF0000"/>
                </a:solidFill>
              </a:rPr>
              <a:t>Uporaba eksperimentalnega dela za </a:t>
            </a:r>
            <a:r>
              <a:rPr lang="sl-SI" sz="4000" dirty="0" smtClean="0">
                <a:solidFill>
                  <a:srgbClr val="FF0000"/>
                </a:solidFill>
              </a:rPr>
              <a:t>preverjanje znanja </a:t>
            </a:r>
            <a:r>
              <a:rPr lang="sl-SI" sz="4000" dirty="0">
                <a:solidFill>
                  <a:srgbClr val="FF0000"/>
                </a:solidFill>
              </a:rPr>
              <a:t>ter predstavitev načina dela v popoldanskem času</a:t>
            </a:r>
            <a:r>
              <a:rPr lang="sl-SI" sz="4000" dirty="0" smtClean="0">
                <a:solidFill>
                  <a:srgbClr val="FF0000"/>
                </a:solidFill>
              </a:rPr>
              <a:t/>
            </a:r>
            <a:br>
              <a:rPr lang="sl-SI" sz="4000" dirty="0" smtClean="0">
                <a:solidFill>
                  <a:srgbClr val="FF0000"/>
                </a:solidFill>
              </a:rPr>
            </a:br>
            <a:r>
              <a:rPr lang="sl-SI" sz="4000" dirty="0" smtClean="0">
                <a:solidFill>
                  <a:srgbClr val="FF0000"/>
                </a:solidFill>
              </a:rPr>
              <a:t> </a:t>
            </a:r>
            <a:br>
              <a:rPr lang="sl-SI" sz="4000" dirty="0" smtClean="0">
                <a:solidFill>
                  <a:srgbClr val="FF0000"/>
                </a:solidFill>
              </a:rPr>
            </a:br>
            <a:r>
              <a:rPr lang="sl-SI" sz="2000" dirty="0" err="1" smtClean="0"/>
              <a:t>Posodobitveni</a:t>
            </a:r>
            <a:r>
              <a:rPr lang="sl-SI" sz="2000" dirty="0" smtClean="0"/>
              <a:t> program </a:t>
            </a:r>
            <a:r>
              <a:rPr lang="sl-SI" sz="2000" dirty="0"/>
              <a:t>nadaljnjega izobraževanja in usposabljanja </a:t>
            </a:r>
            <a:r>
              <a:rPr lang="sl-SI" sz="2000" dirty="0" smtClean="0"/>
              <a:t>strokovnih </a:t>
            </a:r>
            <a:r>
              <a:rPr lang="sl-SI" sz="2000" dirty="0"/>
              <a:t>delavcev v vzgoji </a:t>
            </a:r>
            <a:r>
              <a:rPr lang="sl-SI" sz="2000" dirty="0" smtClean="0"/>
              <a:t>in izobraževanju</a:t>
            </a:r>
            <a:r>
              <a:rPr lang="sl-SI" sz="2000" dirty="0" smtClean="0">
                <a:solidFill>
                  <a:srgbClr val="FF0000"/>
                </a:solidFill>
              </a:rPr>
              <a:t/>
            </a:r>
            <a:br>
              <a:rPr lang="sl-SI" sz="2000" dirty="0" smtClean="0">
                <a:solidFill>
                  <a:srgbClr val="FF0000"/>
                </a:solidFill>
              </a:rPr>
            </a:br>
            <a:r>
              <a:rPr lang="sl-SI" sz="2000" dirty="0" smtClean="0">
                <a:solidFill>
                  <a:srgbClr val="FF0000"/>
                </a:solidFill>
              </a:rPr>
              <a:t/>
            </a:r>
            <a:br>
              <a:rPr lang="sl-SI" sz="2000" dirty="0" smtClean="0">
                <a:solidFill>
                  <a:srgbClr val="FF0000"/>
                </a:solidFill>
              </a:rPr>
            </a:br>
            <a:r>
              <a:rPr lang="sl-SI" sz="1800" dirty="0" smtClean="0"/>
              <a:t>ZRSŠ, Ljubljana, 3. 12. 2015</a:t>
            </a:r>
            <a:br>
              <a:rPr lang="sl-SI" sz="1800" dirty="0" smtClean="0"/>
            </a:br>
            <a:r>
              <a:rPr lang="sl-SI" sz="1800" dirty="0"/>
              <a:t/>
            </a:r>
            <a:br>
              <a:rPr lang="sl-SI" sz="1800" dirty="0"/>
            </a:br>
            <a:r>
              <a:rPr lang="sl-SI" sz="1800" dirty="0"/>
              <a:t>Milenko Stiplovšek, Jaka Banko - Zavod RS za šolstvo; </a:t>
            </a:r>
            <a:r>
              <a:rPr lang="sl-SI" sz="1800" dirty="0" err="1"/>
              <a:t>Đulijana</a:t>
            </a:r>
            <a:r>
              <a:rPr lang="sl-SI" sz="1800" dirty="0"/>
              <a:t> Juričič – OŠ Trnovo; Miran Tratnik – Gimnazija Nova Gorica</a:t>
            </a:r>
            <a:endParaRPr lang="sl-SI" sz="18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53806"/>
            <a:ext cx="3399047" cy="1008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418147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01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sl-SI" b="1" dirty="0" smtClean="0"/>
              <a:t>Preverjanje znanja z eksperimentalnim delom </a:t>
            </a:r>
            <a:r>
              <a:rPr lang="sl-SI" b="1" dirty="0" smtClean="0"/>
              <a:t>pri pouku fizike</a:t>
            </a:r>
            <a:endParaRPr lang="sl-SI" b="1" dirty="0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sl-SI" dirty="0" smtClean="0"/>
              <a:t>Meje med usvajanjem, utrjevanjem in preverjanjem pri eksperimentalnem delu niso vedno strogo določene.</a:t>
            </a:r>
            <a:endParaRPr lang="sl-SI" dirty="0" smtClean="0"/>
          </a:p>
          <a:p>
            <a:r>
              <a:rPr lang="sl-SI" dirty="0" smtClean="0"/>
              <a:t>V gimnaziji je preverjanje znanja z eksperimentalnim delom gotovo prisotno pri laboratorijskih vajah v 4. letniku v okviru priprave na maturo iz fizike.</a:t>
            </a:r>
          </a:p>
          <a:p>
            <a:r>
              <a:rPr lang="sl-SI" dirty="0" smtClean="0"/>
              <a:t>V prvih treh letih v gimnaziji je pri eksperimentalnem delu pogosta kombinacija utrjevanja in preverjanja z isto vajo.</a:t>
            </a:r>
            <a:endParaRPr lang="sl-SI" dirty="0" smtClean="0"/>
          </a:p>
          <a:p>
            <a:r>
              <a:rPr lang="sl-SI" dirty="0" smtClean="0"/>
              <a:t>V OŠ …</a:t>
            </a:r>
            <a:endParaRPr lang="sl-SI" dirty="0" smtClean="0"/>
          </a:p>
          <a:p>
            <a:r>
              <a:rPr lang="sl-SI" dirty="0" smtClean="0"/>
              <a:t> </a:t>
            </a:r>
          </a:p>
          <a:p>
            <a:r>
              <a:rPr lang="sl-SI" dirty="0"/>
              <a:t> 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650431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93610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Primeri strukturiranih maturitetnih nalog, ki temeljijo na eksperimentu in meritvah</a:t>
            </a:r>
            <a:endParaRPr lang="sl-SI" sz="2000" dirty="0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179512" y="1340768"/>
            <a:ext cx="8723312" cy="7200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sl-SI" dirty="0"/>
              <a:t>Na naslovu: </a:t>
            </a:r>
            <a:r>
              <a:rPr lang="sl-SI" dirty="0">
                <a:hlinkClick r:id="rId3"/>
              </a:rPr>
              <a:t>http://</a:t>
            </a:r>
            <a:r>
              <a:rPr lang="sl-SI" dirty="0" smtClean="0">
                <a:hlinkClick r:id="rId3"/>
              </a:rPr>
              <a:t>bankanalog.ric.si/Account/LogOn</a:t>
            </a:r>
            <a:r>
              <a:rPr lang="sl-SI" dirty="0" smtClean="0"/>
              <a:t> se lahko prijavite v </a:t>
            </a:r>
            <a:r>
              <a:rPr lang="sl-SI" dirty="0" smtClean="0"/>
              <a:t>RIC-</a:t>
            </a:r>
            <a:r>
              <a:rPr lang="sl-SI" dirty="0" err="1" smtClean="0"/>
              <a:t>ovo</a:t>
            </a:r>
            <a:r>
              <a:rPr lang="sl-SI" dirty="0" smtClean="0"/>
              <a:t> banko nalog  in poiščete, kar želite</a:t>
            </a:r>
            <a:endParaRPr lang="sl-SI" dirty="0" smtClean="0"/>
          </a:p>
          <a:p>
            <a:pPr marL="0" indent="0">
              <a:buNone/>
            </a:pPr>
            <a:endParaRPr lang="sl-SI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766299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439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93610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Primeri strukturiranih maturitetnih nalog, ki temeljijo na eksperimentu in meritvah</a:t>
            </a:r>
            <a:endParaRPr lang="sl-SI" sz="2000" dirty="0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179512" y="2276872"/>
            <a:ext cx="2088232" cy="3816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sl-SI" dirty="0" smtClean="0"/>
              <a:t>Primer iz mehanike – modificirano vajo bomo preizkusili popoldan:</a:t>
            </a:r>
            <a:endParaRPr lang="sl-SI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6462964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0627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93610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Primeri strukturiranih maturitetnih nalog, ki temeljijo na eksperimentu in meritvah</a:t>
            </a:r>
            <a:endParaRPr lang="sl-SI" sz="2000" dirty="0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251520" y="1340768"/>
            <a:ext cx="8640960" cy="1008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sl-SI" dirty="0" smtClean="0"/>
              <a:t>Primer v SU </a:t>
            </a:r>
            <a:r>
              <a:rPr lang="sl-SI" b="1" dirty="0"/>
              <a:t>Fizika - vstopna spletna skupnost</a:t>
            </a:r>
          </a:p>
          <a:p>
            <a:pPr marL="0" indent="0">
              <a:buNone/>
            </a:pPr>
            <a:r>
              <a:rPr lang="sl-SI" dirty="0" smtClean="0"/>
              <a:t>na </a:t>
            </a:r>
            <a:r>
              <a:rPr lang="sl-SI" dirty="0"/>
              <a:t>naslovu </a:t>
            </a:r>
            <a:r>
              <a:rPr lang="sl-SI" dirty="0">
                <a:hlinkClick r:id="rId3"/>
              </a:rPr>
              <a:t>https://</a:t>
            </a:r>
            <a:r>
              <a:rPr lang="sl-SI" dirty="0" smtClean="0">
                <a:hlinkClick r:id="rId3"/>
              </a:rPr>
              <a:t>skupnost.sio.si/course/view.php?id=900</a:t>
            </a:r>
            <a:r>
              <a:rPr lang="sl-SI" dirty="0" smtClean="0"/>
              <a:t> v </a:t>
            </a:r>
            <a:r>
              <a:rPr lang="sl-SI" dirty="0"/>
              <a:t>datoteki Matura_poskus_in_preverjanje_4L_</a:t>
            </a:r>
            <a:r>
              <a:rPr lang="sl-SI" dirty="0" err="1"/>
              <a:t>primeri.docx</a:t>
            </a:r>
            <a:endParaRPr lang="sl-SI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92896"/>
            <a:ext cx="6314724" cy="409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4286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Popoldanska eksperimentalna delavnica - SŠ</a:t>
            </a:r>
            <a:endParaRPr lang="sl-SI" sz="2000" dirty="0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29523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sl-SI" dirty="0" smtClean="0"/>
              <a:t>Miran Tratnik: Vzgon</a:t>
            </a:r>
          </a:p>
          <a:p>
            <a:pPr marL="514350" indent="-514350">
              <a:buFont typeface="+mj-lt"/>
              <a:buAutoNum type="arabicPeriod"/>
            </a:pPr>
            <a:r>
              <a:rPr lang="sl-SI" dirty="0"/>
              <a:t>Miran Tratnik: </a:t>
            </a:r>
            <a:r>
              <a:rPr lang="sl-SI" dirty="0" smtClean="0"/>
              <a:t>Gostota zraka</a:t>
            </a:r>
          </a:p>
          <a:p>
            <a:pPr marL="514350" indent="-514350">
              <a:buFont typeface="+mj-lt"/>
              <a:buAutoNum type="arabicPeriod"/>
            </a:pPr>
            <a:r>
              <a:rPr lang="sl-SI" dirty="0" smtClean="0"/>
              <a:t>Milenko Stiplovšek: Kalorimeter</a:t>
            </a:r>
          </a:p>
          <a:p>
            <a:pPr marL="514350" indent="-514350">
              <a:buFont typeface="+mj-lt"/>
              <a:buAutoNum type="arabicPeriod"/>
            </a:pPr>
            <a:r>
              <a:rPr lang="sl-SI" dirty="0" smtClean="0"/>
              <a:t>Milenko Stiplovšek: Moč rok</a:t>
            </a:r>
            <a:endParaRPr lang="sl-SI" dirty="0"/>
          </a:p>
          <a:p>
            <a:pPr marL="514350" indent="-514350">
              <a:buFont typeface="+mj-lt"/>
              <a:buAutoNum type="arabicPeriod"/>
            </a:pP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3227922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Popoldanska eksperimentalna delavnica - OŠ</a:t>
            </a:r>
            <a:endParaRPr lang="sl-SI" sz="2000" dirty="0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29523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sl-SI" dirty="0" err="1" smtClean="0"/>
              <a:t>Đulijana</a:t>
            </a:r>
            <a:r>
              <a:rPr lang="sl-SI" dirty="0" smtClean="0"/>
              <a:t> Juričič: </a:t>
            </a:r>
          </a:p>
          <a:p>
            <a:pPr marL="514350" indent="-514350">
              <a:buFont typeface="+mj-lt"/>
              <a:buAutoNum type="arabicPeriod"/>
            </a:pPr>
            <a:r>
              <a:rPr lang="sl-SI" dirty="0" err="1"/>
              <a:t>Đulijana</a:t>
            </a:r>
            <a:r>
              <a:rPr lang="sl-SI" dirty="0"/>
              <a:t> Juričič: </a:t>
            </a:r>
            <a:endParaRPr lang="sl-SI" dirty="0" smtClean="0"/>
          </a:p>
          <a:p>
            <a:pPr marL="514350" indent="-514350">
              <a:buFont typeface="+mj-lt"/>
              <a:buAutoNum type="arabicPeriod"/>
            </a:pPr>
            <a:r>
              <a:rPr lang="sl-SI" dirty="0" smtClean="0"/>
              <a:t>Jaka Banko:</a:t>
            </a:r>
          </a:p>
          <a:p>
            <a:pPr marL="514350" indent="-514350">
              <a:buFont typeface="+mj-lt"/>
              <a:buAutoNum type="arabicPeriod"/>
            </a:pPr>
            <a:r>
              <a:rPr lang="sl-SI" dirty="0"/>
              <a:t>Jaka Banko</a:t>
            </a:r>
            <a:r>
              <a:rPr lang="sl-SI" dirty="0" smtClean="0"/>
              <a:t>: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1717113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Popoldanska eksperimentalna delavnica in zaključek srečanja</a:t>
            </a:r>
            <a:endParaRPr lang="sl-SI" sz="2000" dirty="0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3384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sl-SI" dirty="0" smtClean="0"/>
              <a:t>Prve štiri šolske ure delate učitelji SŠ in OŠ ločeno v dveh prostorih. Nato prostora združimo in si lahko pogledate tudi vaje, ki jih niste delali.</a:t>
            </a:r>
          </a:p>
          <a:p>
            <a:pPr marL="0" indent="0">
              <a:buNone/>
            </a:pPr>
            <a:endParaRPr lang="sl-SI" dirty="0" smtClean="0"/>
          </a:p>
          <a:p>
            <a:pPr marL="0" indent="0">
              <a:buNone/>
            </a:pPr>
            <a:r>
              <a:rPr lang="sl-SI" dirty="0" smtClean="0"/>
              <a:t>Srečanje zaključimo z razpravo in evalvacijo.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2012964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640960" cy="4874635"/>
          </a:xfrm>
          <a:solidFill>
            <a:srgbClr val="FFFFFF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sl-SI" sz="4000" dirty="0" smtClean="0">
                <a:solidFill>
                  <a:srgbClr val="FF0000"/>
                </a:solidFill>
              </a:rPr>
              <a:t>Hvala za pozornost, </a:t>
            </a:r>
            <a:r>
              <a:rPr lang="sl-SI" sz="4000" dirty="0" smtClean="0">
                <a:solidFill>
                  <a:srgbClr val="FF0000"/>
                </a:solidFill>
              </a:rPr>
              <a:t>nadaljujemo ob 13. uri - po </a:t>
            </a:r>
            <a:r>
              <a:rPr lang="sl-SI" sz="4000" dirty="0" smtClean="0">
                <a:solidFill>
                  <a:srgbClr val="FF0000"/>
                </a:solidFill>
              </a:rPr>
              <a:t>odmoru </a:t>
            </a:r>
            <a:r>
              <a:rPr lang="sl-SI" sz="4000" dirty="0" smtClean="0">
                <a:solidFill>
                  <a:srgbClr val="FF0000"/>
                </a:solidFill>
              </a:rPr>
              <a:t>za kosilo </a:t>
            </a:r>
            <a:r>
              <a:rPr lang="sl-SI" sz="4000" dirty="0">
                <a:solidFill>
                  <a:srgbClr val="FF0000"/>
                </a:solidFill>
              </a:rPr>
              <a:t/>
            </a:r>
            <a:br>
              <a:rPr lang="sl-SI" sz="4000" dirty="0">
                <a:solidFill>
                  <a:srgbClr val="FF0000"/>
                </a:solidFill>
              </a:rPr>
            </a:br>
            <a:r>
              <a:rPr lang="sl-SI" sz="1800" dirty="0" smtClean="0">
                <a:solidFill>
                  <a:schemeClr val="bg1"/>
                </a:solidFill>
              </a:rPr>
              <a:t>x</a:t>
            </a:r>
            <a:r>
              <a:rPr lang="sl-SI" sz="4000" dirty="0" smtClean="0">
                <a:solidFill>
                  <a:srgbClr val="FF0000"/>
                </a:solidFill>
              </a:rPr>
              <a:t/>
            </a:r>
            <a:br>
              <a:rPr lang="sl-SI" sz="4000" dirty="0" smtClean="0">
                <a:solidFill>
                  <a:srgbClr val="FF0000"/>
                </a:solidFill>
              </a:rPr>
            </a:br>
            <a:r>
              <a:rPr lang="sl-SI" sz="2000" dirty="0" err="1" smtClean="0"/>
              <a:t>Posodobitveni</a:t>
            </a:r>
            <a:r>
              <a:rPr lang="sl-SI" sz="2000" dirty="0" smtClean="0"/>
              <a:t> program </a:t>
            </a:r>
            <a:r>
              <a:rPr lang="sl-SI" sz="2000" dirty="0"/>
              <a:t>nadaljnjega izobraževanja in usposabljanja </a:t>
            </a:r>
            <a:r>
              <a:rPr lang="sl-SI" sz="2000" dirty="0" smtClean="0"/>
              <a:t>strokovnih </a:t>
            </a:r>
            <a:r>
              <a:rPr lang="sl-SI" sz="2000" dirty="0"/>
              <a:t>delavcev v vzgoji </a:t>
            </a:r>
            <a:r>
              <a:rPr lang="sl-SI" sz="2000" dirty="0" smtClean="0"/>
              <a:t>in izobraževanju</a:t>
            </a:r>
            <a:r>
              <a:rPr lang="sl-SI" sz="2000" dirty="0" smtClean="0">
                <a:solidFill>
                  <a:srgbClr val="FF0000"/>
                </a:solidFill>
              </a:rPr>
              <a:t/>
            </a:r>
            <a:br>
              <a:rPr lang="sl-SI" sz="2000" dirty="0" smtClean="0">
                <a:solidFill>
                  <a:srgbClr val="FF0000"/>
                </a:solidFill>
              </a:rPr>
            </a:br>
            <a:r>
              <a:rPr lang="sl-SI" sz="2000" dirty="0" smtClean="0">
                <a:solidFill>
                  <a:srgbClr val="FF0000"/>
                </a:solidFill>
              </a:rPr>
              <a:t/>
            </a:r>
            <a:br>
              <a:rPr lang="sl-SI" sz="2000" dirty="0" smtClean="0">
                <a:solidFill>
                  <a:srgbClr val="FF0000"/>
                </a:solidFill>
              </a:rPr>
            </a:br>
            <a:r>
              <a:rPr lang="sl-SI" sz="1800" dirty="0"/>
              <a:t>Zavod RS za šolstvo, </a:t>
            </a:r>
            <a:r>
              <a:rPr lang="sl-SI" sz="1800" dirty="0" smtClean="0"/>
              <a:t>Ljubljana, 3. 12. 2015</a:t>
            </a:r>
            <a:br>
              <a:rPr lang="sl-SI" sz="1800" dirty="0" smtClean="0"/>
            </a:br>
            <a:endParaRPr lang="sl-SI" sz="18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663367"/>
            <a:ext cx="3399047" cy="1008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65" y="858241"/>
            <a:ext cx="418147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57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5186</TotalTime>
  <Words>339</Words>
  <Application>Microsoft Office PowerPoint</Application>
  <PresentationFormat>Diaprojekcija na zaslonu (4:3)</PresentationFormat>
  <Paragraphs>40</Paragraphs>
  <Slides>9</Slides>
  <Notes>6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Naslovi diapozitivov</vt:lpstr>
      </vt:variant>
      <vt:variant>
        <vt:i4>9</vt:i4>
      </vt:variant>
    </vt:vector>
  </HeadingPairs>
  <TitlesOfParts>
    <vt:vector size="10" baseType="lpstr">
      <vt:lpstr>Officeova tema</vt:lpstr>
      <vt:lpstr>Uporaba eksperimentalnega dela za preverjanje znanja ter predstavitev načina dela v popoldanskem času   Posodobitveni program nadaljnjega izobraževanja in usposabljanja strokovnih delavcev v vzgoji in izobraževanju  ZRSŠ, Ljubljana, 3. 12. 2015  Milenko Stiplovšek, Jaka Banko - Zavod RS za šolstvo; Đulijana Juričič – OŠ Trnovo; Miran Tratnik – Gimnazija Nova Gorica</vt:lpstr>
      <vt:lpstr>Preverjanje znanja z eksperimentalnim delom pri pouku fizike</vt:lpstr>
      <vt:lpstr>Primeri strukturiranih maturitetnih nalog, ki temeljijo na eksperimentu in meritvah</vt:lpstr>
      <vt:lpstr>Primeri strukturiranih maturitetnih nalog, ki temeljijo na eksperimentu in meritvah</vt:lpstr>
      <vt:lpstr>Primeri strukturiranih maturitetnih nalog, ki temeljijo na eksperimentu in meritvah</vt:lpstr>
      <vt:lpstr>Popoldanska eksperimentalna delavnica - SŠ</vt:lpstr>
      <vt:lpstr>Popoldanska eksperimentalna delavnica - OŠ</vt:lpstr>
      <vt:lpstr>Popoldanska eksperimentalna delavnica in zaključek srečanja</vt:lpstr>
      <vt:lpstr>Hvala za pozornost, nadaljujemo ob 13. uri - po odmoru za kosilo  x Posodobitveni program nadaljnjega izobraževanja in usposabljanja strokovnih delavcev v vzgoji in izobraževanju  Zavod RS za šolstvo, Ljubljana, 3. 12. 2015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Jaka Banko</dc:creator>
  <cp:lastModifiedBy>Milenko Stiplovšek</cp:lastModifiedBy>
  <cp:revision>144</cp:revision>
  <dcterms:created xsi:type="dcterms:W3CDTF">2015-10-13T08:08:47Z</dcterms:created>
  <dcterms:modified xsi:type="dcterms:W3CDTF">2015-12-02T12:20:56Z</dcterms:modified>
</cp:coreProperties>
</file>