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6" r:id="rId2"/>
    <p:sldId id="298" r:id="rId3"/>
    <p:sldId id="297" r:id="rId4"/>
    <p:sldId id="304" r:id="rId5"/>
    <p:sldId id="345" r:id="rId6"/>
    <p:sldId id="279" r:id="rId7"/>
    <p:sldId id="269" r:id="rId8"/>
    <p:sldId id="260" r:id="rId9"/>
    <p:sldId id="290" r:id="rId10"/>
    <p:sldId id="309" r:id="rId11"/>
    <p:sldId id="268" r:id="rId12"/>
    <p:sldId id="285" r:id="rId13"/>
    <p:sldId id="308" r:id="rId14"/>
    <p:sldId id="299" r:id="rId15"/>
    <p:sldId id="330" r:id="rId16"/>
    <p:sldId id="333" r:id="rId17"/>
    <p:sldId id="334" r:id="rId18"/>
    <p:sldId id="320" r:id="rId19"/>
    <p:sldId id="338" r:id="rId20"/>
    <p:sldId id="340" r:id="rId21"/>
    <p:sldId id="341" r:id="rId22"/>
    <p:sldId id="344" r:id="rId2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A6A6"/>
    <a:srgbClr val="385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93" autoAdjust="0"/>
    <p:restoredTop sz="94660"/>
  </p:normalViewPr>
  <p:slideViewPr>
    <p:cSldViewPr snapToGrid="0">
      <p:cViewPr>
        <p:scale>
          <a:sx n="60" d="100"/>
          <a:sy n="60" d="100"/>
        </p:scale>
        <p:origin x="-1674" y="-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4E08-4928-4805-AD78-8504C9EFDE4C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B8A1E-5B48-4EB4-B1E7-A85334FDFBA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74450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4E08-4928-4805-AD78-8504C9EFDE4C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B8A1E-5B48-4EB4-B1E7-A85334FDFBA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80620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4E08-4928-4805-AD78-8504C9EFDE4C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B8A1E-5B48-4EB4-B1E7-A85334FDFBA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86762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4E08-4928-4805-AD78-8504C9EFDE4C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B8A1E-5B48-4EB4-B1E7-A85334FDFBA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80777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4E08-4928-4805-AD78-8504C9EFDE4C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B8A1E-5B48-4EB4-B1E7-A85334FDFBA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40820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4E08-4928-4805-AD78-8504C9EFDE4C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B8A1E-5B48-4EB4-B1E7-A85334FDFBA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69245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4E08-4928-4805-AD78-8504C9EFDE4C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B8A1E-5B48-4EB4-B1E7-A85334FDFBA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0239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4E08-4928-4805-AD78-8504C9EFDE4C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B8A1E-5B48-4EB4-B1E7-A85334FDFBA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18374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4E08-4928-4805-AD78-8504C9EFDE4C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B8A1E-5B48-4EB4-B1E7-A85334FDFBA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17362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4E08-4928-4805-AD78-8504C9EFDE4C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B8A1E-5B48-4EB4-B1E7-A85334FDFBA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4336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4E08-4928-4805-AD78-8504C9EFDE4C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B8A1E-5B48-4EB4-B1E7-A85334FDFBA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687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14E08-4928-4805-AD78-8504C9EFDE4C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EB8A1E-5B48-4EB4-B1E7-A85334FDFBA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409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lickers.com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1"/>
          <p:cNvSpPr>
            <a:spLocks noGrp="1"/>
          </p:cNvSpPr>
          <p:nvPr>
            <p:ph type="ctrTitle"/>
          </p:nvPr>
        </p:nvSpPr>
        <p:spPr>
          <a:xfrm>
            <a:off x="179512" y="1556792"/>
            <a:ext cx="8640960" cy="4874635"/>
          </a:xfrm>
          <a:solidFill>
            <a:srgbClr val="FFFFFF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sl-SI" sz="4000" dirty="0" smtClean="0">
                <a:solidFill>
                  <a:srgbClr val="FF0000"/>
                </a:solidFill>
              </a:rPr>
              <a:t/>
            </a:r>
            <a:br>
              <a:rPr lang="sl-SI" sz="4000" dirty="0" smtClean="0">
                <a:solidFill>
                  <a:srgbClr val="FF0000"/>
                </a:solidFill>
              </a:rPr>
            </a:br>
            <a:r>
              <a:rPr lang="sl-SI" sz="4000" dirty="0">
                <a:solidFill>
                  <a:srgbClr val="FF0000"/>
                </a:solidFill>
              </a:rPr>
              <a:t/>
            </a:r>
            <a:br>
              <a:rPr lang="sl-SI" sz="4000" dirty="0">
                <a:solidFill>
                  <a:srgbClr val="FF0000"/>
                </a:solidFill>
              </a:rPr>
            </a:br>
            <a:r>
              <a:rPr lang="sl-SI" sz="4000" dirty="0" smtClean="0">
                <a:solidFill>
                  <a:srgbClr val="FF0000"/>
                </a:solidFill>
              </a:rPr>
              <a:t/>
            </a:r>
            <a:br>
              <a:rPr lang="sl-SI" sz="4000" dirty="0" smtClean="0">
                <a:solidFill>
                  <a:srgbClr val="FF0000"/>
                </a:solidFill>
              </a:rPr>
            </a:br>
            <a:r>
              <a:rPr lang="sl-SI" sz="4000" dirty="0" smtClean="0">
                <a:solidFill>
                  <a:srgbClr val="FF0000"/>
                </a:solidFill>
              </a:rPr>
              <a:t> </a:t>
            </a:r>
            <a:br>
              <a:rPr lang="sl-SI" sz="4000" dirty="0" smtClean="0">
                <a:solidFill>
                  <a:srgbClr val="FF0000"/>
                </a:solidFill>
              </a:rPr>
            </a:br>
            <a:r>
              <a:rPr lang="sl-SI" sz="2000" dirty="0" err="1" smtClean="0"/>
              <a:t>Posodobitveni</a:t>
            </a:r>
            <a:r>
              <a:rPr lang="sl-SI" sz="2000" dirty="0" smtClean="0"/>
              <a:t> program </a:t>
            </a:r>
            <a:r>
              <a:rPr lang="sl-SI" sz="2000" dirty="0"/>
              <a:t>nadaljnjega izobraževanja in usposabljanja </a:t>
            </a:r>
            <a:r>
              <a:rPr lang="sl-SI" sz="2000" dirty="0" smtClean="0"/>
              <a:t>strokovnih </a:t>
            </a:r>
            <a:r>
              <a:rPr lang="sl-SI" sz="2000" dirty="0"/>
              <a:t>delavcev v vzgoji </a:t>
            </a:r>
            <a:r>
              <a:rPr lang="sl-SI" sz="2000" dirty="0" smtClean="0"/>
              <a:t>in izobraževanju</a:t>
            </a:r>
            <a:r>
              <a:rPr lang="sl-SI" sz="2000" dirty="0" smtClean="0">
                <a:solidFill>
                  <a:srgbClr val="FF0000"/>
                </a:solidFill>
              </a:rPr>
              <a:t/>
            </a:r>
            <a:br>
              <a:rPr lang="sl-SI" sz="2000" dirty="0" smtClean="0">
                <a:solidFill>
                  <a:srgbClr val="FF0000"/>
                </a:solidFill>
              </a:rPr>
            </a:br>
            <a:r>
              <a:rPr lang="sl-SI" sz="2000" dirty="0" smtClean="0">
                <a:solidFill>
                  <a:srgbClr val="FF0000"/>
                </a:solidFill>
              </a:rPr>
              <a:t/>
            </a:r>
            <a:br>
              <a:rPr lang="sl-SI" sz="2000" dirty="0" smtClean="0">
                <a:solidFill>
                  <a:srgbClr val="FF0000"/>
                </a:solidFill>
              </a:rPr>
            </a:br>
            <a:r>
              <a:rPr lang="sl-SI" sz="1800" dirty="0" smtClean="0"/>
              <a:t>ZRSŠ, Ljubljana, 3. 12. 2015</a:t>
            </a:r>
            <a:br>
              <a:rPr lang="sl-SI" sz="1800" dirty="0" smtClean="0"/>
            </a:br>
            <a:r>
              <a:rPr lang="sl-SI" sz="1800" dirty="0"/>
              <a:t/>
            </a:r>
            <a:br>
              <a:rPr lang="sl-SI" sz="1800" dirty="0"/>
            </a:br>
            <a:r>
              <a:rPr lang="sl-SI" sz="1800" dirty="0" smtClean="0"/>
              <a:t>Jaka Banko, </a:t>
            </a:r>
            <a:r>
              <a:rPr lang="sl-SI" sz="1800" dirty="0" smtClean="0"/>
              <a:t>Zavod RS za šolstvo</a:t>
            </a:r>
            <a:endParaRPr lang="sl-SI" sz="1800" dirty="0" smtClean="0">
              <a:solidFill>
                <a:schemeClr val="tx1"/>
              </a:solidFill>
            </a:endParaRPr>
          </a:p>
        </p:txBody>
      </p:sp>
      <p:sp>
        <p:nvSpPr>
          <p:cNvPr id="4" name="Pravokotnik 3"/>
          <p:cNvSpPr/>
          <p:nvPr/>
        </p:nvSpPr>
        <p:spPr>
          <a:xfrm>
            <a:off x="1282535" y="2258192"/>
            <a:ext cx="67451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3600" dirty="0"/>
              <a:t>Uporaba eksperimentalnega dela za utrjevanje </a:t>
            </a:r>
            <a:r>
              <a:rPr lang="sl-SI" sz="3600" dirty="0" smtClean="0"/>
              <a:t>znanja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1" y="353806"/>
            <a:ext cx="3399047" cy="1008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48680"/>
            <a:ext cx="418147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6890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580" y="725213"/>
            <a:ext cx="6405362" cy="5092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344"/>
          <a:stretch/>
        </p:blipFill>
        <p:spPr bwMode="auto">
          <a:xfrm>
            <a:off x="110358" y="5993206"/>
            <a:ext cx="3921282" cy="581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avokotnik 3"/>
          <p:cNvSpPr/>
          <p:nvPr/>
        </p:nvSpPr>
        <p:spPr>
          <a:xfrm>
            <a:off x="0" y="0"/>
            <a:ext cx="33784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MODRO OBMOČJE</a:t>
            </a:r>
            <a:endParaRPr lang="sl-SI" sz="32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4736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2" r="1776" b="2199"/>
          <a:stretch/>
        </p:blipFill>
        <p:spPr bwMode="auto">
          <a:xfrm>
            <a:off x="0" y="735299"/>
            <a:ext cx="9000946" cy="5901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PoljeZBesedilom 1"/>
          <p:cNvSpPr txBox="1"/>
          <p:nvPr/>
        </p:nvSpPr>
        <p:spPr>
          <a:xfrm>
            <a:off x="0" y="-1140"/>
            <a:ext cx="15023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 smtClean="0">
                <a:solidFill>
                  <a:srgbClr val="00B050"/>
                </a:solidFill>
              </a:rPr>
              <a:t>ZELENO</a:t>
            </a:r>
            <a:endParaRPr lang="sl-SI" sz="3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9686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041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Pravokotnik 1"/>
          <p:cNvSpPr/>
          <p:nvPr/>
        </p:nvSpPr>
        <p:spPr>
          <a:xfrm>
            <a:off x="4944798" y="1673089"/>
            <a:ext cx="35860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3200" b="1" dirty="0">
                <a:solidFill>
                  <a:srgbClr val="FFFF00"/>
                </a:solidFill>
              </a:rPr>
              <a:t>RUMENO OBMOČJE</a:t>
            </a:r>
          </a:p>
        </p:txBody>
      </p:sp>
      <p:sp>
        <p:nvSpPr>
          <p:cNvPr id="3" name="Pravokotnik 2"/>
          <p:cNvSpPr/>
          <p:nvPr/>
        </p:nvSpPr>
        <p:spPr>
          <a:xfrm>
            <a:off x="1628101" y="6009776"/>
            <a:ext cx="48027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3200" b="1" dirty="0">
                <a:solidFill>
                  <a:schemeClr val="tx2">
                    <a:lumMod val="75000"/>
                  </a:schemeClr>
                </a:solidFill>
              </a:rPr>
              <a:t>NAD MODRIM OBMOČJEM</a:t>
            </a:r>
          </a:p>
        </p:txBody>
      </p:sp>
    </p:spTree>
    <p:extLst>
      <p:ext uri="{BB962C8B-B14F-4D97-AF65-F5344CB8AC3E}">
        <p14:creationId xmlns:p14="http://schemas.microsoft.com/office/powerpoint/2010/main" val="3884278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650828" cy="6804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avokotnik 3"/>
          <p:cNvSpPr/>
          <p:nvPr/>
        </p:nvSpPr>
        <p:spPr>
          <a:xfrm>
            <a:off x="3848729" y="2721402"/>
            <a:ext cx="30814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3200" b="1" dirty="0">
                <a:solidFill>
                  <a:srgbClr val="FF0000"/>
                </a:solidFill>
              </a:rPr>
              <a:t>RDEČE OBMOČJE</a:t>
            </a:r>
            <a:endParaRPr lang="sl-SI" sz="3200" dirty="0">
              <a:solidFill>
                <a:srgbClr val="FF0000"/>
              </a:solidFill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3863277" y="5436598"/>
            <a:ext cx="33784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MODRO OBMOČJE</a:t>
            </a:r>
            <a:endParaRPr lang="sl-SI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Pravokotnik 5"/>
          <p:cNvSpPr/>
          <p:nvPr/>
        </p:nvSpPr>
        <p:spPr>
          <a:xfrm>
            <a:off x="3879698" y="6273225"/>
            <a:ext cx="26484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3200" b="1" dirty="0">
                <a:solidFill>
                  <a:schemeClr val="tx2">
                    <a:lumMod val="50000"/>
                  </a:schemeClr>
                </a:solidFill>
              </a:rPr>
              <a:t>NAD MODRIM</a:t>
            </a:r>
            <a:endParaRPr lang="sl-SI" sz="3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Pravokotnik 6"/>
          <p:cNvSpPr/>
          <p:nvPr/>
        </p:nvSpPr>
        <p:spPr>
          <a:xfrm>
            <a:off x="3848729" y="4073952"/>
            <a:ext cx="30814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3200" b="1" dirty="0">
                <a:solidFill>
                  <a:srgbClr val="FF0000"/>
                </a:solidFill>
              </a:rPr>
              <a:t>RDEČE OBMOČJE</a:t>
            </a:r>
            <a:endParaRPr lang="sl-SI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4958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4" y="620687"/>
            <a:ext cx="7834674" cy="623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avokotnik 3"/>
          <p:cNvSpPr/>
          <p:nvPr/>
        </p:nvSpPr>
        <p:spPr>
          <a:xfrm>
            <a:off x="-32700" y="14702"/>
            <a:ext cx="26484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3200" b="1" dirty="0">
                <a:solidFill>
                  <a:schemeClr val="tx2">
                    <a:lumMod val="75000"/>
                  </a:schemeClr>
                </a:solidFill>
              </a:rPr>
              <a:t>NAD MODRIM</a:t>
            </a:r>
          </a:p>
        </p:txBody>
      </p:sp>
    </p:spTree>
    <p:extLst>
      <p:ext uri="{BB962C8B-B14F-4D97-AF65-F5344CB8AC3E}">
        <p14:creationId xmlns:p14="http://schemas.microsoft.com/office/powerpoint/2010/main" val="1055483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0" y="0"/>
            <a:ext cx="61173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 smtClean="0"/>
              <a:t>Odzivni sistemi - utrjevanja znanja:</a:t>
            </a:r>
            <a:endParaRPr lang="sl-SI" sz="3200" b="1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0" y="1092392"/>
            <a:ext cx="9144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Kako učinkovito uporabljati odzivne sisteme</a:t>
            </a:r>
            <a:r>
              <a:rPr lang="sl-SI" sz="3200" dirty="0" smtClean="0"/>
              <a:t>? </a:t>
            </a:r>
          </a:p>
          <a:p>
            <a:r>
              <a:rPr lang="sl-SI" sz="3200" dirty="0" smtClean="0"/>
              <a:t> </a:t>
            </a:r>
            <a:endParaRPr lang="sl-SI" sz="3200" dirty="0"/>
          </a:p>
          <a:p>
            <a:r>
              <a:rPr lang="sl-SI" sz="3200" dirty="0" smtClean="0"/>
              <a:t>Odzivni </a:t>
            </a:r>
            <a:r>
              <a:rPr lang="sl-SI" sz="3200" dirty="0"/>
              <a:t>sistemi ≠ kviz, je sestavni del učenja in poučevanja. </a:t>
            </a:r>
            <a:endParaRPr lang="sl-SI" sz="3200" dirty="0" smtClean="0"/>
          </a:p>
          <a:p>
            <a:endParaRPr lang="sl-SI" sz="3200" dirty="0"/>
          </a:p>
          <a:p>
            <a:r>
              <a:rPr lang="sl-SI" sz="3200" dirty="0" smtClean="0"/>
              <a:t>Namen odzivnih sistemov. (Namenjeni so izboljšanju učenja in ne za sledenje ali testiranje)</a:t>
            </a:r>
          </a:p>
          <a:p>
            <a:endParaRPr lang="sl-SI" sz="3200" dirty="0" smtClean="0"/>
          </a:p>
          <a:p>
            <a:r>
              <a:rPr lang="sl-SI" sz="3200" dirty="0" smtClean="0"/>
              <a:t>Učenci/dijaki so aktivni.</a:t>
            </a:r>
          </a:p>
          <a:p>
            <a:r>
              <a:rPr lang="sl-SI" sz="2000" dirty="0" smtClean="0"/>
              <a:t>Težava: učenci/dijaki </a:t>
            </a:r>
            <a:r>
              <a:rPr lang="sl-SI" sz="2000" dirty="0"/>
              <a:t>ne marajo imeti v zvezkih napisano nič, kar </a:t>
            </a:r>
            <a:r>
              <a:rPr lang="sl-SI" sz="2000" dirty="0" smtClean="0"/>
              <a:t>bi lahko bilo narobe </a:t>
            </a:r>
            <a:r>
              <a:rPr lang="sl-SI" sz="2000" dirty="0"/>
              <a:t>(svoje skice</a:t>
            </a:r>
            <a:r>
              <a:rPr lang="sl-SI" sz="2000" dirty="0" smtClean="0"/>
              <a:t>)</a:t>
            </a: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6514434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0" y="0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/>
              <a:t>Takojšnja povratna informacija</a:t>
            </a:r>
            <a:r>
              <a:rPr lang="sl-SI" sz="3200" dirty="0" smtClean="0"/>
              <a:t>.</a:t>
            </a:r>
          </a:p>
          <a:p>
            <a:endParaRPr lang="sl-SI" sz="3200" dirty="0"/>
          </a:p>
          <a:p>
            <a:r>
              <a:rPr lang="sl-SI" sz="3200" dirty="0"/>
              <a:t>Učitelj dobi vpogled v „glave“ učencev/dijakov</a:t>
            </a:r>
            <a:r>
              <a:rPr lang="sl-SI" sz="3200" dirty="0" smtClean="0"/>
              <a:t>.</a:t>
            </a:r>
          </a:p>
          <a:p>
            <a:endParaRPr lang="sl-SI" sz="3200" dirty="0"/>
          </a:p>
          <a:p>
            <a:r>
              <a:rPr lang="sl-SI" sz="3200" dirty="0"/>
              <a:t>Preveč enostavna vprašanja so izguba časa. (Vprašanje mora biti hkrati izziv</a:t>
            </a:r>
            <a:r>
              <a:rPr lang="sl-SI" sz="3200" dirty="0" smtClean="0"/>
              <a:t>)</a:t>
            </a:r>
          </a:p>
          <a:p>
            <a:endParaRPr lang="sl-SI" sz="3200" dirty="0"/>
          </a:p>
          <a:p>
            <a:r>
              <a:rPr lang="sl-SI" sz="3200" dirty="0"/>
              <a:t>Najprimernejša so konceptualna vprašanja – spodbujajo diskusijo v paru ali </a:t>
            </a:r>
            <a:r>
              <a:rPr lang="sl-SI" sz="3200" dirty="0" smtClean="0"/>
              <a:t>skupini.</a:t>
            </a:r>
            <a:endParaRPr lang="sl-SI" sz="3200" dirty="0"/>
          </a:p>
          <a:p>
            <a:r>
              <a:rPr lang="sl-SI" sz="3200" dirty="0"/>
              <a:t>	Kako doseči diskusijo?</a:t>
            </a:r>
          </a:p>
          <a:p>
            <a:r>
              <a:rPr lang="sl-SI" sz="3200" dirty="0"/>
              <a:t>	Koliko časa pustimo diskusijo?</a:t>
            </a:r>
          </a:p>
          <a:p>
            <a:r>
              <a:rPr lang="sl-SI" sz="3200" dirty="0"/>
              <a:t>	Kaj počne tačas učitelj</a:t>
            </a:r>
            <a:r>
              <a:rPr lang="sl-SI" sz="3200" dirty="0" smtClean="0"/>
              <a:t>?</a:t>
            </a:r>
            <a:endParaRPr lang="sl-SI" sz="3200" dirty="0"/>
          </a:p>
        </p:txBody>
      </p:sp>
    </p:spTree>
    <p:extLst>
      <p:ext uri="{BB962C8B-B14F-4D97-AF65-F5344CB8AC3E}">
        <p14:creationId xmlns:p14="http://schemas.microsoft.com/office/powerpoint/2010/main" val="18619182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0" y="0"/>
            <a:ext cx="9143999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/>
              <a:t>Učenci/dijaki naj ne bi razkrili svojega </a:t>
            </a:r>
            <a:r>
              <a:rPr lang="sl-SI" sz="3200" dirty="0" smtClean="0"/>
              <a:t>odgovora</a:t>
            </a:r>
          </a:p>
          <a:p>
            <a:endParaRPr lang="sl-SI" sz="3200" dirty="0"/>
          </a:p>
          <a:p>
            <a:r>
              <a:rPr lang="sl-SI" sz="3200" dirty="0" smtClean="0"/>
              <a:t>Učitelj </a:t>
            </a:r>
            <a:r>
              <a:rPr lang="sl-SI" sz="3200" dirty="0"/>
              <a:t>spodbudi učence/dijake, da </a:t>
            </a:r>
            <a:r>
              <a:rPr lang="sl-SI" sz="3200" dirty="0" smtClean="0"/>
              <a:t>zagovarjajo </a:t>
            </a:r>
            <a:r>
              <a:rPr lang="sl-SI" sz="3200" dirty="0"/>
              <a:t>določen odgovor.</a:t>
            </a:r>
            <a:r>
              <a:rPr lang="sl-SI" sz="2000" dirty="0"/>
              <a:t> (</a:t>
            </a:r>
            <a:r>
              <a:rPr lang="sl-SI" sz="2000" dirty="0" smtClean="0"/>
              <a:t>Zakaj </a:t>
            </a:r>
            <a:r>
              <a:rPr lang="sl-SI" sz="2000" dirty="0"/>
              <a:t>bi nekdo </a:t>
            </a:r>
            <a:r>
              <a:rPr lang="sl-SI" sz="2000" dirty="0" smtClean="0"/>
              <a:t>razumno </a:t>
            </a:r>
            <a:r>
              <a:rPr lang="sl-SI" sz="2000" dirty="0"/>
              <a:t>izbral določen odgovor</a:t>
            </a:r>
            <a:r>
              <a:rPr lang="sl-SI" sz="2000" dirty="0" smtClean="0"/>
              <a:t>.) </a:t>
            </a:r>
          </a:p>
          <a:p>
            <a:endParaRPr lang="sl-SI" sz="2000" dirty="0" smtClean="0"/>
          </a:p>
          <a:p>
            <a:r>
              <a:rPr lang="sl-SI" sz="3200" dirty="0" smtClean="0"/>
              <a:t>Kdaj </a:t>
            </a:r>
            <a:r>
              <a:rPr lang="sl-SI" sz="3200" dirty="0"/>
              <a:t>pokažemo rezultate</a:t>
            </a:r>
            <a:r>
              <a:rPr lang="sl-SI" sz="3200" dirty="0" smtClean="0"/>
              <a:t>?</a:t>
            </a:r>
          </a:p>
          <a:p>
            <a:r>
              <a:rPr lang="sl-SI" sz="3200" dirty="0" smtClean="0"/>
              <a:t> </a:t>
            </a:r>
            <a:endParaRPr lang="sl-SI" sz="3200" dirty="0"/>
          </a:p>
          <a:p>
            <a:r>
              <a:rPr lang="sl-SI" sz="3200" dirty="0"/>
              <a:t>Kako uporabimo pridobljene informacije</a:t>
            </a:r>
            <a:r>
              <a:rPr lang="sl-SI" sz="3200" dirty="0" smtClean="0"/>
              <a:t>?</a:t>
            </a:r>
          </a:p>
          <a:p>
            <a:r>
              <a:rPr lang="sl-SI" sz="3200" dirty="0" smtClean="0"/>
              <a:t> </a:t>
            </a:r>
            <a:endParaRPr lang="sl-SI" sz="3200" dirty="0"/>
          </a:p>
          <a:p>
            <a:r>
              <a:rPr lang="sl-SI" sz="3200" dirty="0"/>
              <a:t>Kako vplivajo na nadaljnje učenje in poučevanje?</a:t>
            </a:r>
          </a:p>
          <a:p>
            <a:r>
              <a:rPr lang="sl-SI" sz="3200" dirty="0"/>
              <a:t>	</a:t>
            </a:r>
          </a:p>
          <a:p>
            <a:endParaRPr lang="sl-SI" sz="3200" dirty="0" smtClean="0"/>
          </a:p>
          <a:p>
            <a:r>
              <a:rPr lang="sl-SI" sz="3200" dirty="0" err="1" smtClean="0"/>
              <a:t>Plickers</a:t>
            </a:r>
            <a:r>
              <a:rPr lang="sl-SI" sz="3200" dirty="0"/>
              <a:t>: </a:t>
            </a:r>
            <a:r>
              <a:rPr lang="sl-SI" sz="3200" dirty="0">
                <a:hlinkClick r:id="rId2"/>
              </a:rPr>
              <a:t>https://www.plickers.com</a:t>
            </a:r>
            <a:r>
              <a:rPr lang="sl-SI" sz="3200" dirty="0" smtClean="0">
                <a:hlinkClick r:id="rId2"/>
              </a:rPr>
              <a:t>/</a:t>
            </a:r>
            <a:endParaRPr lang="sl-SI" sz="3200" dirty="0" smtClean="0"/>
          </a:p>
          <a:p>
            <a:endParaRPr lang="sl-SI" sz="3200" dirty="0"/>
          </a:p>
        </p:txBody>
      </p:sp>
    </p:spTree>
    <p:extLst>
      <p:ext uri="{BB962C8B-B14F-4D97-AF65-F5344CB8AC3E}">
        <p14:creationId xmlns:p14="http://schemas.microsoft.com/office/powerpoint/2010/main" val="33377639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79" b="17025"/>
          <a:stretch/>
        </p:blipFill>
        <p:spPr bwMode="auto">
          <a:xfrm>
            <a:off x="583324" y="0"/>
            <a:ext cx="8560676" cy="49477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Pravokotnik 8"/>
          <p:cNvSpPr/>
          <p:nvPr/>
        </p:nvSpPr>
        <p:spPr>
          <a:xfrm>
            <a:off x="2889844" y="1812534"/>
            <a:ext cx="2304256" cy="34563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PoljeZBesedilom 7"/>
          <p:cNvSpPr txBox="1"/>
          <p:nvPr/>
        </p:nvSpPr>
        <p:spPr>
          <a:xfrm>
            <a:off x="0" y="2718542"/>
            <a:ext cx="584900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sl-SI" sz="3200" dirty="0" smtClean="0"/>
              <a:t> 50 g</a:t>
            </a:r>
          </a:p>
          <a:p>
            <a:pPr marL="342900" indent="-342900">
              <a:buAutoNum type="alphaLcParenR"/>
            </a:pPr>
            <a:r>
              <a:rPr lang="sl-SI" sz="3200" dirty="0" smtClean="0"/>
              <a:t> 0.5 N</a:t>
            </a:r>
          </a:p>
          <a:p>
            <a:pPr marL="342900" indent="-342900">
              <a:buAutoNum type="alphaLcParenR"/>
            </a:pPr>
            <a:r>
              <a:rPr lang="sl-SI" sz="3200" dirty="0" smtClean="0"/>
              <a:t> 0.5 cm</a:t>
            </a:r>
          </a:p>
          <a:p>
            <a:pPr marL="342900" indent="-342900">
              <a:buAutoNum type="alphaLcParenR"/>
            </a:pPr>
            <a:r>
              <a:rPr lang="sl-SI" sz="3200" dirty="0" smtClean="0"/>
              <a:t> Iz slike se tega ne da ugotoviti</a:t>
            </a:r>
          </a:p>
        </p:txBody>
      </p:sp>
    </p:spTree>
    <p:extLst>
      <p:ext uri="{BB962C8B-B14F-4D97-AF65-F5344CB8AC3E}">
        <p14:creationId xmlns:p14="http://schemas.microsoft.com/office/powerpoint/2010/main" val="32028174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264" b="48931"/>
          <a:stretch/>
        </p:blipFill>
        <p:spPr bwMode="auto">
          <a:xfrm>
            <a:off x="-2" y="892953"/>
            <a:ext cx="9144001" cy="32218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Pravokotnik 1"/>
          <p:cNvSpPr/>
          <p:nvPr/>
        </p:nvSpPr>
        <p:spPr>
          <a:xfrm>
            <a:off x="0" y="-4511"/>
            <a:ext cx="35245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3200" dirty="0">
                <a:solidFill>
                  <a:srgbClr val="FFFF00"/>
                </a:solidFill>
              </a:rPr>
              <a:t>RUMENO OBMOČJE</a:t>
            </a:r>
          </a:p>
        </p:txBody>
      </p:sp>
      <p:sp>
        <p:nvSpPr>
          <p:cNvPr id="3" name="PoljeZBesedilom 2"/>
          <p:cNvSpPr txBox="1"/>
          <p:nvPr/>
        </p:nvSpPr>
        <p:spPr>
          <a:xfrm>
            <a:off x="0" y="4966139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 smtClean="0"/>
              <a:t>Predlagaj eksperiment, s katerim bi preveril pravilnost hipoteze. 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4126136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Banko\Documents\ZRSŠ\PROJEKTI\KATIS\2015\Zajeta slika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98"/>
          <a:stretch/>
        </p:blipFill>
        <p:spPr bwMode="auto">
          <a:xfrm>
            <a:off x="166254" y="142504"/>
            <a:ext cx="5272644" cy="4448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4640" y="2375065"/>
            <a:ext cx="2993041" cy="2363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PoljeZBesedilom 1"/>
          <p:cNvSpPr txBox="1"/>
          <p:nvPr/>
        </p:nvSpPr>
        <p:spPr>
          <a:xfrm>
            <a:off x="391886" y="5569527"/>
            <a:ext cx="49859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/>
              <a:t>Od </a:t>
            </a:r>
            <a:r>
              <a:rPr lang="sl-SI" sz="2800" b="1" dirty="0"/>
              <a:t>konkretnega k abstraktnemu</a:t>
            </a:r>
            <a:endParaRPr lang="sl-SI" sz="2800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389907" y="5995059"/>
            <a:ext cx="7150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 smtClean="0"/>
              <a:t>Od abstraktnega k konkretnemu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19825206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2" r="1776" b="50530"/>
          <a:stretch/>
        </p:blipFill>
        <p:spPr bwMode="auto">
          <a:xfrm>
            <a:off x="0" y="735299"/>
            <a:ext cx="9000946" cy="2985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PoljeZBesedilom 1"/>
          <p:cNvSpPr txBox="1"/>
          <p:nvPr/>
        </p:nvSpPr>
        <p:spPr>
          <a:xfrm>
            <a:off x="0" y="-1140"/>
            <a:ext cx="15023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 smtClean="0">
                <a:solidFill>
                  <a:srgbClr val="00B050"/>
                </a:solidFill>
              </a:rPr>
              <a:t>ZELENO</a:t>
            </a:r>
            <a:endParaRPr lang="sl-SI" sz="3200" b="1" dirty="0">
              <a:solidFill>
                <a:srgbClr val="00B050"/>
              </a:solidFill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0" y="4966139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 smtClean="0"/>
              <a:t>Predlagaj eksperiment, s katerim bi preveril pravilnost hipoteze. 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10884581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542" b="4749"/>
          <a:stretch/>
        </p:blipFill>
        <p:spPr bwMode="auto">
          <a:xfrm>
            <a:off x="0" y="1481959"/>
            <a:ext cx="9144000" cy="2096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2" t="-28185" r="172" b="88728"/>
          <a:stretch/>
        </p:blipFill>
        <p:spPr bwMode="auto">
          <a:xfrm>
            <a:off x="0" y="-1629103"/>
            <a:ext cx="9144000" cy="2383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PoljeZBesedilom 5"/>
          <p:cNvSpPr txBox="1"/>
          <p:nvPr/>
        </p:nvSpPr>
        <p:spPr>
          <a:xfrm>
            <a:off x="0" y="4989493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 smtClean="0"/>
              <a:t>Predlagaj eksperiment, s katerim bi preveril pravilnost hipoteze. 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37420630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397"/>
          <a:stretch/>
        </p:blipFill>
        <p:spPr bwMode="auto">
          <a:xfrm>
            <a:off x="2704" y="620687"/>
            <a:ext cx="7834674" cy="3967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avokotnik 3"/>
          <p:cNvSpPr/>
          <p:nvPr/>
        </p:nvSpPr>
        <p:spPr>
          <a:xfrm>
            <a:off x="-32700" y="14702"/>
            <a:ext cx="26484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3200" b="1" dirty="0">
                <a:solidFill>
                  <a:schemeClr val="tx2">
                    <a:lumMod val="75000"/>
                  </a:schemeClr>
                </a:solidFill>
              </a:rPr>
              <a:t>NAD MODRIM</a:t>
            </a:r>
          </a:p>
        </p:txBody>
      </p:sp>
      <p:sp>
        <p:nvSpPr>
          <p:cNvPr id="5" name="PoljeZBesedilom 4"/>
          <p:cNvSpPr txBox="1"/>
          <p:nvPr/>
        </p:nvSpPr>
        <p:spPr>
          <a:xfrm>
            <a:off x="0" y="5903893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 smtClean="0"/>
              <a:t>Predlagaj eksperiment, s katerim bi preveril pravilnost hipoteze. 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2031003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jeZBesedilom 4"/>
          <p:cNvSpPr txBox="1"/>
          <p:nvPr/>
        </p:nvSpPr>
        <p:spPr>
          <a:xfrm>
            <a:off x="0" y="2744088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 smtClean="0"/>
              <a:t>Cilji so obravnavani  (Vsebinska in procesna znanja)</a:t>
            </a:r>
          </a:p>
          <a:p>
            <a:r>
              <a:rPr lang="sl-SI" sz="2800" dirty="0" smtClean="0"/>
              <a:t> </a:t>
            </a:r>
            <a:endParaRPr lang="sl-SI" sz="2800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0" y="526052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 smtClean="0"/>
              <a:t>Povezovanje znanja v logično pojmovno mrežo, uporaba znanja … </a:t>
            </a:r>
          </a:p>
        </p:txBody>
      </p:sp>
      <p:sp>
        <p:nvSpPr>
          <p:cNvPr id="7" name="PoljeZBesedilom 6"/>
          <p:cNvSpPr txBox="1"/>
          <p:nvPr/>
        </p:nvSpPr>
        <p:spPr>
          <a:xfrm>
            <a:off x="0" y="4573796"/>
            <a:ext cx="3528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 smtClean="0"/>
              <a:t>Namen?</a:t>
            </a:r>
            <a:endParaRPr lang="sl-SI" sz="2800" b="1" dirty="0"/>
          </a:p>
        </p:txBody>
      </p:sp>
      <p:sp>
        <p:nvSpPr>
          <p:cNvPr id="2" name="PoljeZBesedilom 1"/>
          <p:cNvSpPr txBox="1"/>
          <p:nvPr/>
        </p:nvSpPr>
        <p:spPr>
          <a:xfrm>
            <a:off x="0" y="1146583"/>
            <a:ext cx="86214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 smtClean="0"/>
              <a:t>Kdaj</a:t>
            </a:r>
            <a:r>
              <a:rPr lang="sl-SI" sz="2800" dirty="0" smtClean="0"/>
              <a:t>? </a:t>
            </a:r>
            <a:endParaRPr lang="sl-SI" sz="2800" dirty="0"/>
          </a:p>
        </p:txBody>
      </p:sp>
      <p:sp>
        <p:nvSpPr>
          <p:cNvPr id="3" name="Pravokotnik 2"/>
          <p:cNvSpPr/>
          <p:nvPr/>
        </p:nvSpPr>
        <p:spPr>
          <a:xfrm>
            <a:off x="0" y="1896690"/>
            <a:ext cx="55333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2800" dirty="0"/>
              <a:t>(Po usvajanju in pred </a:t>
            </a:r>
            <a:r>
              <a:rPr lang="sl-SI" sz="2800" dirty="0" smtClean="0"/>
              <a:t>preverjanjem?)</a:t>
            </a:r>
            <a:endParaRPr lang="sl-SI" sz="2800" dirty="0"/>
          </a:p>
        </p:txBody>
      </p:sp>
      <p:sp>
        <p:nvSpPr>
          <p:cNvPr id="8" name="Pravokotnik 7"/>
          <p:cNvSpPr/>
          <p:nvPr/>
        </p:nvSpPr>
        <p:spPr>
          <a:xfrm>
            <a:off x="0" y="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dirty="0"/>
              <a:t>Uporaba eksperimentalnega dela za utrjevanje znanja</a:t>
            </a:r>
          </a:p>
        </p:txBody>
      </p:sp>
    </p:spTree>
    <p:extLst>
      <p:ext uri="{BB962C8B-B14F-4D97-AF65-F5344CB8AC3E}">
        <p14:creationId xmlns:p14="http://schemas.microsoft.com/office/powerpoint/2010/main" val="1323191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4628510" y="0"/>
            <a:ext cx="395448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dirty="0" smtClean="0"/>
              <a:t>Učenec na </a:t>
            </a:r>
            <a:r>
              <a:rPr lang="pl-PL" sz="2800" dirty="0"/>
              <a:t>podlagi predhodnega znanja postavi hipotezo, ki mu pomaga pri načrtovanju poskusa,</a:t>
            </a:r>
            <a:endParaRPr lang="sl-SI" sz="2800" dirty="0"/>
          </a:p>
        </p:txBody>
      </p:sp>
      <p:sp>
        <p:nvSpPr>
          <p:cNvPr id="5" name="Pravokotnik 4"/>
          <p:cNvSpPr/>
          <p:nvPr/>
        </p:nvSpPr>
        <p:spPr>
          <a:xfrm>
            <a:off x="0" y="844604"/>
            <a:ext cx="427511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b="1" dirty="0" smtClean="0"/>
              <a:t>Učenec po </a:t>
            </a:r>
            <a:r>
              <a:rPr lang="sl-SI" sz="2800" b="1" dirty="0"/>
              <a:t>navodilih izvede fizikalne poskuse ter ustrezno zabeleži dogajanja in </a:t>
            </a:r>
            <a:r>
              <a:rPr lang="sl-SI" sz="2800" b="1" dirty="0" smtClean="0"/>
              <a:t>meritve.</a:t>
            </a:r>
            <a:endParaRPr lang="sl-SI" sz="2800" b="1" dirty="0"/>
          </a:p>
        </p:txBody>
      </p:sp>
      <p:sp>
        <p:nvSpPr>
          <p:cNvPr id="2" name="Pravokotnik 1"/>
          <p:cNvSpPr/>
          <p:nvPr/>
        </p:nvSpPr>
        <p:spPr>
          <a:xfrm>
            <a:off x="4650828" y="2826368"/>
            <a:ext cx="436704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dirty="0" smtClean="0"/>
              <a:t>Dijak načrtuje </a:t>
            </a:r>
            <a:r>
              <a:rPr lang="sl-SI" sz="2800" dirty="0"/>
              <a:t>preproste poskuse ter jih tudi samostojno </a:t>
            </a:r>
            <a:r>
              <a:rPr lang="sl-SI" sz="2800" dirty="0" smtClean="0"/>
              <a:t>izvede</a:t>
            </a:r>
            <a:endParaRPr lang="sl-SI" sz="2800" dirty="0"/>
          </a:p>
        </p:txBody>
      </p:sp>
      <p:sp>
        <p:nvSpPr>
          <p:cNvPr id="6" name="Pravokotnik 5"/>
          <p:cNvSpPr/>
          <p:nvPr/>
        </p:nvSpPr>
        <p:spPr>
          <a:xfrm>
            <a:off x="-1" y="0"/>
            <a:ext cx="42724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b="1" dirty="0" smtClean="0"/>
              <a:t>Dva možna pristopa (UN) </a:t>
            </a:r>
            <a:endParaRPr lang="sl-SI" sz="2800" b="1" dirty="0"/>
          </a:p>
        </p:txBody>
      </p:sp>
      <p:sp>
        <p:nvSpPr>
          <p:cNvPr id="3" name="Pravokotnik 2"/>
          <p:cNvSpPr/>
          <p:nvPr/>
        </p:nvSpPr>
        <p:spPr>
          <a:xfrm>
            <a:off x="0" y="4913679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dirty="0" smtClean="0"/>
              <a:t>Predlagaj </a:t>
            </a:r>
            <a:r>
              <a:rPr lang="sl-SI" sz="2800" dirty="0"/>
              <a:t>poskus s katerim bi preveril svojo </a:t>
            </a:r>
            <a:r>
              <a:rPr lang="sl-SI" sz="2800" dirty="0" smtClean="0"/>
              <a:t>hipotezo… </a:t>
            </a:r>
          </a:p>
          <a:p>
            <a:r>
              <a:rPr lang="sl-SI" sz="2800" dirty="0" smtClean="0"/>
              <a:t>Jaka trdi (A), Milenko trdi (B), predlagaj poskus…</a:t>
            </a:r>
            <a:endParaRPr lang="sl-SI" sz="2800" dirty="0"/>
          </a:p>
        </p:txBody>
      </p:sp>
      <p:sp>
        <p:nvSpPr>
          <p:cNvPr id="8" name="Pravokotnik 7"/>
          <p:cNvSpPr/>
          <p:nvPr/>
        </p:nvSpPr>
        <p:spPr>
          <a:xfrm>
            <a:off x="0" y="6273225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dirty="0" smtClean="0"/>
              <a:t>Domače naloge, raziskovalne naloge,…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218930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jeZBesedilom 4"/>
          <p:cNvSpPr txBox="1"/>
          <p:nvPr/>
        </p:nvSpPr>
        <p:spPr>
          <a:xfrm>
            <a:off x="0" y="0"/>
            <a:ext cx="9144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 smtClean="0"/>
              <a:t>Ena izmed možnih izhodišč za načrtovanje eksperimentalnega dela za utrjevanje znanja  so lahko mednarodna in nacionalna preverjanja znanja. </a:t>
            </a:r>
          </a:p>
          <a:p>
            <a:endParaRPr lang="sl-SI" sz="2800" dirty="0" smtClean="0"/>
          </a:p>
          <a:p>
            <a:r>
              <a:rPr lang="sl-SI" sz="2800" dirty="0" smtClean="0"/>
              <a:t>Za osnovo vzamemo slabše </a:t>
            </a:r>
            <a:r>
              <a:rPr lang="sl-SI" sz="2800" dirty="0" err="1" smtClean="0"/>
              <a:t>reševane</a:t>
            </a:r>
            <a:r>
              <a:rPr lang="sl-SI" sz="2800" dirty="0" smtClean="0"/>
              <a:t> naloge katerih preverjane cilje in standarde lahko utrdimo z eksperimentalnim delom</a:t>
            </a:r>
          </a:p>
          <a:p>
            <a:endParaRPr lang="sl-SI" sz="2800" dirty="0" smtClean="0"/>
          </a:p>
        </p:txBody>
      </p:sp>
      <p:sp>
        <p:nvSpPr>
          <p:cNvPr id="7" name="Pravokotnik 6"/>
          <p:cNvSpPr/>
          <p:nvPr/>
        </p:nvSpPr>
        <p:spPr>
          <a:xfrm>
            <a:off x="5975132" y="4028018"/>
            <a:ext cx="31688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dirty="0" smtClean="0"/>
              <a:t>Eksperiment</a:t>
            </a:r>
            <a:endParaRPr lang="sl-SI" sz="2800" dirty="0"/>
          </a:p>
        </p:txBody>
      </p:sp>
      <p:sp>
        <p:nvSpPr>
          <p:cNvPr id="8" name="PoljeZBesedilom 7"/>
          <p:cNvSpPr txBox="1"/>
          <p:nvPr/>
        </p:nvSpPr>
        <p:spPr>
          <a:xfrm>
            <a:off x="3405352" y="3310759"/>
            <a:ext cx="14399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 smtClean="0"/>
              <a:t>NALOGA</a:t>
            </a:r>
            <a:endParaRPr lang="sl-SI" sz="2800" dirty="0"/>
          </a:p>
        </p:txBody>
      </p:sp>
      <p:sp>
        <p:nvSpPr>
          <p:cNvPr id="9" name="PoljeZBesedilom 8"/>
          <p:cNvSpPr txBox="1"/>
          <p:nvPr/>
        </p:nvSpPr>
        <p:spPr>
          <a:xfrm>
            <a:off x="0" y="3794232"/>
            <a:ext cx="15394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 smtClean="0"/>
              <a:t>Diskusija </a:t>
            </a:r>
            <a:endParaRPr lang="sl-SI" sz="2800" dirty="0"/>
          </a:p>
        </p:txBody>
      </p:sp>
      <p:sp>
        <p:nvSpPr>
          <p:cNvPr id="10" name="PoljeZBesedilom 9"/>
          <p:cNvSpPr txBox="1"/>
          <p:nvPr/>
        </p:nvSpPr>
        <p:spPr>
          <a:xfrm>
            <a:off x="0" y="4829503"/>
            <a:ext cx="20871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 smtClean="0"/>
              <a:t>Eksperiment </a:t>
            </a:r>
            <a:endParaRPr lang="sl-SI" sz="2800" dirty="0"/>
          </a:p>
        </p:txBody>
      </p:sp>
      <p:sp>
        <p:nvSpPr>
          <p:cNvPr id="11" name="PoljeZBesedilom 10"/>
          <p:cNvSpPr txBox="1"/>
          <p:nvPr/>
        </p:nvSpPr>
        <p:spPr>
          <a:xfrm>
            <a:off x="0" y="5249918"/>
            <a:ext cx="18567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 smtClean="0"/>
              <a:t>Ugotovitve </a:t>
            </a:r>
            <a:endParaRPr lang="sl-SI" sz="2800" dirty="0"/>
          </a:p>
        </p:txBody>
      </p:sp>
      <p:sp>
        <p:nvSpPr>
          <p:cNvPr id="12" name="Pravokotnik 11"/>
          <p:cNvSpPr/>
          <p:nvPr/>
        </p:nvSpPr>
        <p:spPr>
          <a:xfrm>
            <a:off x="5975132" y="4495724"/>
            <a:ext cx="31688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dirty="0" smtClean="0"/>
              <a:t>Primerjava dosežkov</a:t>
            </a:r>
            <a:endParaRPr lang="sl-SI" sz="2800" dirty="0"/>
          </a:p>
        </p:txBody>
      </p:sp>
      <p:sp>
        <p:nvSpPr>
          <p:cNvPr id="13" name="Pravokotnik 12"/>
          <p:cNvSpPr/>
          <p:nvPr/>
        </p:nvSpPr>
        <p:spPr>
          <a:xfrm>
            <a:off x="2701160" y="5783245"/>
            <a:ext cx="31688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dirty="0" smtClean="0"/>
              <a:t>Povratna informacija</a:t>
            </a:r>
            <a:endParaRPr lang="sl-SI" sz="2800" dirty="0"/>
          </a:p>
        </p:txBody>
      </p:sp>
      <p:sp>
        <p:nvSpPr>
          <p:cNvPr id="14" name="PoljeZBesedilom 13"/>
          <p:cNvSpPr txBox="1"/>
          <p:nvPr/>
        </p:nvSpPr>
        <p:spPr>
          <a:xfrm>
            <a:off x="0" y="4309239"/>
            <a:ext cx="15276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 smtClean="0"/>
              <a:t>Napoved</a:t>
            </a:r>
            <a:endParaRPr lang="sl-SI" sz="2800" dirty="0"/>
          </a:p>
        </p:txBody>
      </p:sp>
      <p:sp>
        <p:nvSpPr>
          <p:cNvPr id="15" name="PoljeZBesedilom 14"/>
          <p:cNvSpPr txBox="1"/>
          <p:nvPr/>
        </p:nvSpPr>
        <p:spPr>
          <a:xfrm>
            <a:off x="0" y="6334780"/>
            <a:ext cx="61363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 smtClean="0"/>
              <a:t>Primeri nalog: sile, gostota, tlak in vzgon 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44314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142"/>
          <a:stretch/>
        </p:blipFill>
        <p:spPr bwMode="auto">
          <a:xfrm>
            <a:off x="0" y="858857"/>
            <a:ext cx="9002110" cy="4864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Pravokotnik 1"/>
          <p:cNvSpPr/>
          <p:nvPr/>
        </p:nvSpPr>
        <p:spPr>
          <a:xfrm>
            <a:off x="0" y="-21005"/>
            <a:ext cx="33784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MODRO OBMOČJE</a:t>
            </a:r>
            <a:endParaRPr lang="sl-SI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476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492"/>
          <a:stretch/>
        </p:blipFill>
        <p:spPr bwMode="auto">
          <a:xfrm>
            <a:off x="-29342" y="897648"/>
            <a:ext cx="9173342" cy="5172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Pravokotnik 1"/>
          <p:cNvSpPr/>
          <p:nvPr/>
        </p:nvSpPr>
        <p:spPr>
          <a:xfrm>
            <a:off x="0" y="0"/>
            <a:ext cx="33784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MODRO OBMOČJE</a:t>
            </a:r>
            <a:endParaRPr lang="sl-SI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563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731" b="11408"/>
          <a:stretch/>
        </p:blipFill>
        <p:spPr bwMode="auto">
          <a:xfrm>
            <a:off x="0" y="658780"/>
            <a:ext cx="7926690" cy="6199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PoljeZBesedilom 1"/>
          <p:cNvSpPr txBox="1"/>
          <p:nvPr/>
        </p:nvSpPr>
        <p:spPr>
          <a:xfrm>
            <a:off x="0" y="0"/>
            <a:ext cx="26484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 smtClean="0">
                <a:solidFill>
                  <a:schemeClr val="accent1">
                    <a:lumMod val="50000"/>
                  </a:schemeClr>
                </a:solidFill>
              </a:rPr>
              <a:t>NAD MODRIM</a:t>
            </a:r>
            <a:endParaRPr lang="sl-SI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368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264" b="8316"/>
          <a:stretch/>
        </p:blipFill>
        <p:spPr bwMode="auto">
          <a:xfrm>
            <a:off x="-2" y="892953"/>
            <a:ext cx="9144001" cy="5784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Pravokotnik 1"/>
          <p:cNvSpPr/>
          <p:nvPr/>
        </p:nvSpPr>
        <p:spPr>
          <a:xfrm>
            <a:off x="0" y="-4511"/>
            <a:ext cx="35245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3200" dirty="0">
                <a:solidFill>
                  <a:srgbClr val="FFFF00"/>
                </a:solidFill>
              </a:rPr>
              <a:t>RUMENO OBMOČJE</a:t>
            </a:r>
          </a:p>
        </p:txBody>
      </p:sp>
    </p:spTree>
    <p:extLst>
      <p:ext uri="{BB962C8B-B14F-4D97-AF65-F5344CB8AC3E}">
        <p14:creationId xmlns:p14="http://schemas.microsoft.com/office/powerpoint/2010/main" val="3296210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4114</TotalTime>
  <Words>413</Words>
  <Application>Microsoft Office PowerPoint</Application>
  <PresentationFormat>Diaprojekcija na zaslonu (4:3)</PresentationFormat>
  <Paragraphs>85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22</vt:i4>
      </vt:variant>
    </vt:vector>
  </HeadingPairs>
  <TitlesOfParts>
    <vt:vector size="23" baseType="lpstr">
      <vt:lpstr>Officeova tema</vt:lpstr>
      <vt:lpstr>     Posodobitveni program nadaljnjega izobraževanja in usposabljanja strokovnih delavcev v vzgoji in izobraževanju  ZRSŠ, Ljubljana, 3. 12. 2015  Jaka Banko, Zavod RS za šolstvo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Jaka Banko</dc:creator>
  <cp:lastModifiedBy>Jaka Banko</cp:lastModifiedBy>
  <cp:revision>124</cp:revision>
  <dcterms:created xsi:type="dcterms:W3CDTF">2015-11-26T09:57:56Z</dcterms:created>
  <dcterms:modified xsi:type="dcterms:W3CDTF">2015-12-02T21:22:55Z</dcterms:modified>
</cp:coreProperties>
</file>