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1" r:id="rId4"/>
    <p:sldId id="266" r:id="rId5"/>
    <p:sldId id="259" r:id="rId6"/>
    <p:sldId id="260" r:id="rId7"/>
    <p:sldId id="262" r:id="rId8"/>
    <p:sldId id="263" r:id="rId9"/>
    <p:sldId id="264" r:id="rId10"/>
    <p:sldId id="257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54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755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923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4217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174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8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1853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42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087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78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8664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834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E9E0E-4CA3-4D5E-AD65-8D6547BD56F0}" type="datetimeFigureOut">
              <a:rPr lang="sl-SI" smtClean="0"/>
              <a:t>3.12.2015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C7F3-0570-4F2A-A9B6-64E5B12081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197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/>
          <p:cNvSpPr>
            <a:spLocks noGrp="1"/>
          </p:cNvSpPr>
          <p:nvPr>
            <p:ph type="ctrTitle"/>
          </p:nvPr>
        </p:nvSpPr>
        <p:spPr>
          <a:xfrm>
            <a:off x="331912" y="1709192"/>
            <a:ext cx="8640960" cy="4874635"/>
          </a:xfrm>
          <a:solidFill>
            <a:srgbClr val="FFFFFF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l-SI" sz="4000" dirty="0" smtClean="0">
                <a:solidFill>
                  <a:srgbClr val="FF0000"/>
                </a:solidFill>
              </a:rPr>
              <a:t/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4000" dirty="0">
                <a:solidFill>
                  <a:srgbClr val="FF0000"/>
                </a:solidFill>
              </a:rPr>
              <a:t/>
            </a:r>
            <a:br>
              <a:rPr lang="sl-SI" sz="4000" dirty="0">
                <a:solidFill>
                  <a:srgbClr val="FF0000"/>
                </a:solidFill>
              </a:rPr>
            </a:br>
            <a:r>
              <a:rPr lang="sl-SI" sz="4000" dirty="0" smtClean="0">
                <a:solidFill>
                  <a:srgbClr val="FF0000"/>
                </a:solidFill>
              </a:rPr>
              <a:t>Vzgon</a:t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4000" dirty="0" smtClean="0">
                <a:solidFill>
                  <a:srgbClr val="FF0000"/>
                </a:solidFill>
              </a:rPr>
              <a:t> </a:t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2000" dirty="0" err="1" smtClean="0"/>
              <a:t>Posodobitveni</a:t>
            </a:r>
            <a:r>
              <a:rPr lang="sl-SI" sz="2000" dirty="0" smtClean="0"/>
              <a:t> program </a:t>
            </a:r>
            <a:r>
              <a:rPr lang="sl-SI" sz="2000" dirty="0"/>
              <a:t>nadaljnjega izobraževanja in usposabljanja </a:t>
            </a:r>
            <a:r>
              <a:rPr lang="sl-SI" sz="2000" dirty="0" smtClean="0"/>
              <a:t>strokovnih </a:t>
            </a:r>
            <a:r>
              <a:rPr lang="sl-SI" sz="2000" dirty="0"/>
              <a:t>delavcev v vzgoji </a:t>
            </a:r>
            <a:r>
              <a:rPr lang="sl-SI" sz="2000" dirty="0" smtClean="0"/>
              <a:t>in izobraževanju</a:t>
            </a: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1800" dirty="0" smtClean="0"/>
              <a:t>ZRSŠ, Ljubljana, 3. 12. 2015</a:t>
            </a:r>
            <a:br>
              <a:rPr lang="sl-SI" sz="1800" dirty="0" smtClean="0"/>
            </a:br>
            <a:r>
              <a:rPr lang="sl-SI" sz="1800" dirty="0"/>
              <a:t/>
            </a:r>
            <a:br>
              <a:rPr lang="sl-SI" sz="1800" dirty="0"/>
            </a:br>
            <a:r>
              <a:rPr lang="sl-SI" sz="1800" dirty="0" smtClean="0"/>
              <a:t>Jaka Banko, Zavod RS za šolstvo</a:t>
            </a:r>
            <a:endParaRPr lang="sl-SI" sz="1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353806"/>
            <a:ext cx="3399047" cy="100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4181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jeZBesedilom 5"/>
          <p:cNvSpPr txBox="1"/>
          <p:nvPr/>
        </p:nvSpPr>
        <p:spPr>
          <a:xfrm>
            <a:off x="2195736" y="2564904"/>
            <a:ext cx="54162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 smtClean="0"/>
              <a:t>EKSPERIMENTALNA DELAVNICA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594102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Skupina 38"/>
          <p:cNvGrpSpPr/>
          <p:nvPr/>
        </p:nvGrpSpPr>
        <p:grpSpPr>
          <a:xfrm>
            <a:off x="6876256" y="1412776"/>
            <a:ext cx="664023" cy="2896271"/>
            <a:chOff x="2627784" y="1268760"/>
            <a:chExt cx="664023" cy="2896271"/>
          </a:xfrm>
        </p:grpSpPr>
        <p:pic>
          <p:nvPicPr>
            <p:cNvPr id="14" name="Picture 2" descr="http://image.made-in-china.com/2f0j00IeWQGVTEqApB/High-Tensile-Steel-J-Hook.jpg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2591780" y="3609020"/>
              <a:ext cx="664023" cy="447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290" name="Picture 2" descr="http://image.made-in-china.com/2f0j00IeWQGVTEqApB/High-Tensile-Steel-J-Hook.jpg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627784" y="1268760"/>
              <a:ext cx="664023" cy="6640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" name="Skupina 5"/>
            <p:cNvGrpSpPr/>
            <p:nvPr/>
          </p:nvGrpSpPr>
          <p:grpSpPr>
            <a:xfrm>
              <a:off x="2771800" y="1628800"/>
              <a:ext cx="360040" cy="2232248"/>
              <a:chOff x="3275856" y="1412776"/>
              <a:chExt cx="432048" cy="1581177"/>
            </a:xfrm>
          </p:grpSpPr>
          <p:sp>
            <p:nvSpPr>
              <p:cNvPr id="5" name="Pravokotnik 4"/>
              <p:cNvSpPr/>
              <p:nvPr/>
            </p:nvSpPr>
            <p:spPr>
              <a:xfrm>
                <a:off x="3347864" y="2057849"/>
                <a:ext cx="279648" cy="93610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4" name="Pravokotnik 3"/>
              <p:cNvSpPr/>
              <p:nvPr/>
            </p:nvSpPr>
            <p:spPr>
              <a:xfrm>
                <a:off x="3275856" y="1412776"/>
                <a:ext cx="432048" cy="93610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</p:grpSp>
      <p:cxnSp>
        <p:nvCxnSpPr>
          <p:cNvPr id="8" name="Raven povezovalnik 7"/>
          <p:cNvCxnSpPr/>
          <p:nvPr/>
        </p:nvCxnSpPr>
        <p:spPr>
          <a:xfrm>
            <a:off x="5436096" y="1124744"/>
            <a:ext cx="25202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/>
          <p:cNvCxnSpPr/>
          <p:nvPr/>
        </p:nvCxnSpPr>
        <p:spPr>
          <a:xfrm>
            <a:off x="5444480" y="1133128"/>
            <a:ext cx="63624" cy="510418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/>
          <p:cNvCxnSpPr/>
          <p:nvPr/>
        </p:nvCxnSpPr>
        <p:spPr>
          <a:xfrm>
            <a:off x="5508104" y="6237312"/>
            <a:ext cx="25202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/>
          <p:cNvCxnSpPr/>
          <p:nvPr/>
        </p:nvCxnSpPr>
        <p:spPr>
          <a:xfrm flipV="1">
            <a:off x="7236296" y="1124744"/>
            <a:ext cx="0" cy="3600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/>
          <p:cNvCxnSpPr/>
          <p:nvPr/>
        </p:nvCxnSpPr>
        <p:spPr>
          <a:xfrm flipV="1">
            <a:off x="7164288" y="4221088"/>
            <a:ext cx="0" cy="20162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rostoročno 30"/>
          <p:cNvSpPr/>
          <p:nvPr/>
        </p:nvSpPr>
        <p:spPr>
          <a:xfrm>
            <a:off x="7165471" y="4947513"/>
            <a:ext cx="274487" cy="300123"/>
          </a:xfrm>
          <a:custGeom>
            <a:avLst/>
            <a:gdLst>
              <a:gd name="connsiteX0" fmla="*/ 1354 w 274487"/>
              <a:gd name="connsiteY0" fmla="*/ 23505 h 300123"/>
              <a:gd name="connsiteX1" fmla="*/ 24536 w 274487"/>
              <a:gd name="connsiteY1" fmla="*/ 226991 h 300123"/>
              <a:gd name="connsiteX2" fmla="*/ 55445 w 274487"/>
              <a:gd name="connsiteY2" fmla="*/ 270779 h 300123"/>
              <a:gd name="connsiteX3" fmla="*/ 109536 w 274487"/>
              <a:gd name="connsiteY3" fmla="*/ 299113 h 300123"/>
              <a:gd name="connsiteX4" fmla="*/ 150749 w 274487"/>
              <a:gd name="connsiteY4" fmla="*/ 291385 h 300123"/>
              <a:gd name="connsiteX5" fmla="*/ 207416 w 274487"/>
              <a:gd name="connsiteY5" fmla="*/ 268203 h 300123"/>
              <a:gd name="connsiteX6" fmla="*/ 246052 w 274487"/>
              <a:gd name="connsiteY6" fmla="*/ 239870 h 300123"/>
              <a:gd name="connsiteX7" fmla="*/ 274386 w 274487"/>
              <a:gd name="connsiteY7" fmla="*/ 196082 h 300123"/>
              <a:gd name="connsiteX8" fmla="*/ 253780 w 274487"/>
              <a:gd name="connsiteY8" fmla="*/ 147142 h 300123"/>
              <a:gd name="connsiteX9" fmla="*/ 209991 w 274487"/>
              <a:gd name="connsiteY9" fmla="*/ 98202 h 300123"/>
              <a:gd name="connsiteX10" fmla="*/ 171355 w 274487"/>
              <a:gd name="connsiteY10" fmla="*/ 62141 h 300123"/>
              <a:gd name="connsiteX11" fmla="*/ 65748 w 274487"/>
              <a:gd name="connsiteY11" fmla="*/ 10626 h 300123"/>
              <a:gd name="connsiteX12" fmla="*/ 1354 w 274487"/>
              <a:gd name="connsiteY12" fmla="*/ 23505 h 300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4487" h="300123">
                <a:moveTo>
                  <a:pt x="1354" y="23505"/>
                </a:moveTo>
                <a:cubicBezTo>
                  <a:pt x="-5515" y="59566"/>
                  <a:pt x="15521" y="185779"/>
                  <a:pt x="24536" y="226991"/>
                </a:cubicBezTo>
                <a:cubicBezTo>
                  <a:pt x="33551" y="268203"/>
                  <a:pt x="41278" y="258759"/>
                  <a:pt x="55445" y="270779"/>
                </a:cubicBezTo>
                <a:cubicBezTo>
                  <a:pt x="69612" y="282799"/>
                  <a:pt x="93652" y="295679"/>
                  <a:pt x="109536" y="299113"/>
                </a:cubicBezTo>
                <a:cubicBezTo>
                  <a:pt x="125420" y="302547"/>
                  <a:pt x="134436" y="296537"/>
                  <a:pt x="150749" y="291385"/>
                </a:cubicBezTo>
                <a:cubicBezTo>
                  <a:pt x="167062" y="286233"/>
                  <a:pt x="191532" y="276789"/>
                  <a:pt x="207416" y="268203"/>
                </a:cubicBezTo>
                <a:cubicBezTo>
                  <a:pt x="223300" y="259617"/>
                  <a:pt x="234890" y="251890"/>
                  <a:pt x="246052" y="239870"/>
                </a:cubicBezTo>
                <a:cubicBezTo>
                  <a:pt x="257214" y="227850"/>
                  <a:pt x="273098" y="211537"/>
                  <a:pt x="274386" y="196082"/>
                </a:cubicBezTo>
                <a:cubicBezTo>
                  <a:pt x="275674" y="180627"/>
                  <a:pt x="264513" y="163455"/>
                  <a:pt x="253780" y="147142"/>
                </a:cubicBezTo>
                <a:cubicBezTo>
                  <a:pt x="243048" y="130829"/>
                  <a:pt x="223728" y="112369"/>
                  <a:pt x="209991" y="98202"/>
                </a:cubicBezTo>
                <a:cubicBezTo>
                  <a:pt x="196254" y="84035"/>
                  <a:pt x="195395" y="76737"/>
                  <a:pt x="171355" y="62141"/>
                </a:cubicBezTo>
                <a:cubicBezTo>
                  <a:pt x="147315" y="47545"/>
                  <a:pt x="91935" y="20070"/>
                  <a:pt x="65748" y="10626"/>
                </a:cubicBezTo>
                <a:cubicBezTo>
                  <a:pt x="39561" y="1181"/>
                  <a:pt x="8223" y="-12556"/>
                  <a:pt x="1354" y="23505"/>
                </a:cubicBezTo>
                <a:close/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35" name="Skupina 34"/>
          <p:cNvGrpSpPr/>
          <p:nvPr/>
        </p:nvGrpSpPr>
        <p:grpSpPr>
          <a:xfrm>
            <a:off x="7469343" y="5139096"/>
            <a:ext cx="297874" cy="707074"/>
            <a:chOff x="5724128" y="2636912"/>
            <a:chExt cx="520007" cy="1312095"/>
          </a:xfrm>
        </p:grpSpPr>
        <p:pic>
          <p:nvPicPr>
            <p:cNvPr id="36" name="Picture 2" descr="http://image.made-in-china.com/2f0j00IeWQGVTEqApB/High-Tensile-Steel-J-Hook.jpg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688124" y="2744924"/>
              <a:ext cx="664023" cy="447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2" descr="http://image.made-in-china.com/2f0j00IeWQGVTEqApB/High-Tensile-Steel-J-Hook.jpg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5616116" y="3392996"/>
              <a:ext cx="664023" cy="447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Pravokotnik 31"/>
            <p:cNvSpPr/>
            <p:nvPr/>
          </p:nvSpPr>
          <p:spPr>
            <a:xfrm>
              <a:off x="5724128" y="2996952"/>
              <a:ext cx="504056" cy="64807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37" name="PoljeZBesedilom 36"/>
          <p:cNvSpPr txBox="1"/>
          <p:nvPr/>
        </p:nvSpPr>
        <p:spPr>
          <a:xfrm>
            <a:off x="7308304" y="3140968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 smtClean="0"/>
              <a:t>4N</a:t>
            </a:r>
            <a:endParaRPr lang="sl-SI" i="1" dirty="0"/>
          </a:p>
        </p:txBody>
      </p:sp>
      <p:sp>
        <p:nvSpPr>
          <p:cNvPr id="38" name="PoljeZBesedilom 37"/>
          <p:cNvSpPr txBox="1"/>
          <p:nvPr/>
        </p:nvSpPr>
        <p:spPr>
          <a:xfrm>
            <a:off x="7916469" y="5322395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 smtClean="0"/>
              <a:t>m=50g</a:t>
            </a:r>
            <a:endParaRPr lang="sl-SI" i="1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1" y="2825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Skonstruirajte eksperiment na sliki in na zanko obešajte uteži mase 50 g. </a:t>
            </a:r>
            <a:endParaRPr lang="sl-SI" sz="2800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-19942" y="1412776"/>
            <a:ext cx="41266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Ali se bo sila na silomer spremenila?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73612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" y="2328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Z razpoložljivo eksperimentalno opremo izvedite </a:t>
            </a:r>
            <a:r>
              <a:rPr lang="sl-SI" sz="2800" dirty="0" smtClean="0"/>
              <a:t>poskuse </a:t>
            </a:r>
            <a:r>
              <a:rPr lang="sl-SI" sz="2800" dirty="0" smtClean="0"/>
              <a:t>po opisanih korakih.   </a:t>
            </a:r>
            <a:endParaRPr lang="sl-SI" sz="28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7777" y="1916832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sl-SI" sz="2800" dirty="0" smtClean="0"/>
              <a:t>Napovejte izid eksperimenta in napoved  predstavite skupini</a:t>
            </a:r>
          </a:p>
          <a:p>
            <a:pPr marL="514350" indent="-514350">
              <a:buAutoNum type="arabicParenR"/>
            </a:pPr>
            <a:r>
              <a:rPr lang="sl-SI" sz="2800" dirty="0" smtClean="0"/>
              <a:t>Argumentirajte svojo napoved </a:t>
            </a:r>
          </a:p>
          <a:p>
            <a:pPr marL="514350" indent="-514350">
              <a:buAutoNum type="arabicParenR"/>
            </a:pPr>
            <a:r>
              <a:rPr lang="sl-SI" sz="2800" dirty="0" smtClean="0"/>
              <a:t>Izvedite eksperiment</a:t>
            </a:r>
          </a:p>
          <a:p>
            <a:pPr marL="514350" indent="-514350">
              <a:buAutoNum type="arabicParenR"/>
            </a:pPr>
            <a:r>
              <a:rPr lang="sl-SI" sz="2800" dirty="0" smtClean="0"/>
              <a:t>Primerjajte napoved z izidom poskusa</a:t>
            </a:r>
          </a:p>
          <a:p>
            <a:pPr marL="514350" indent="-514350">
              <a:buAutoNum type="arabicParenR"/>
            </a:pPr>
            <a:r>
              <a:rPr lang="sl-SI" sz="2800" dirty="0" smtClean="0"/>
              <a:t>Pogovorite se o razlogih pri morebitnih razhajanjih</a:t>
            </a:r>
          </a:p>
          <a:p>
            <a:pPr marL="514350" indent="-514350">
              <a:buAutoNum type="arabicParenR"/>
            </a:pPr>
            <a:r>
              <a:rPr lang="sl-SI" sz="2800" dirty="0" smtClean="0"/>
              <a:t>V skupini razmišljajte o didaktični vrednosti poskusa, možni uporabi pri pouku ter morebitnih izboljšavah</a:t>
            </a:r>
          </a:p>
          <a:p>
            <a:pPr marL="514350" indent="-514350">
              <a:buAutoNum type="arabicParenR"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987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5724128" y="4913784"/>
            <a:ext cx="3240360" cy="1944216"/>
            <a:chOff x="2555776" y="3861048"/>
            <a:chExt cx="3240360" cy="1944216"/>
          </a:xfrm>
        </p:grpSpPr>
        <p:cxnSp>
          <p:nvCxnSpPr>
            <p:cNvPr id="5" name="Raven povezovalnik 4"/>
            <p:cNvCxnSpPr/>
            <p:nvPr/>
          </p:nvCxnSpPr>
          <p:spPr>
            <a:xfrm>
              <a:off x="2555776" y="3861048"/>
              <a:ext cx="324036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aven povezovalnik 5"/>
            <p:cNvCxnSpPr/>
            <p:nvPr/>
          </p:nvCxnSpPr>
          <p:spPr>
            <a:xfrm>
              <a:off x="4139952" y="3861048"/>
              <a:ext cx="0" cy="172819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aven povezovalnik 6"/>
            <p:cNvCxnSpPr/>
            <p:nvPr/>
          </p:nvCxnSpPr>
          <p:spPr>
            <a:xfrm flipV="1">
              <a:off x="2987824" y="5589240"/>
              <a:ext cx="2223864" cy="838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Lok 7"/>
            <p:cNvSpPr/>
            <p:nvPr/>
          </p:nvSpPr>
          <p:spPr>
            <a:xfrm rot="16200000">
              <a:off x="3347864" y="3789040"/>
              <a:ext cx="1584176" cy="2448272"/>
            </a:xfrm>
            <a:prstGeom prst="arc">
              <a:avLst>
                <a:gd name="adj1" fmla="val 16770276"/>
                <a:gd name="adj2" fmla="val 4934338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9" name="Raven povezovalnik 8"/>
            <p:cNvCxnSpPr/>
            <p:nvPr/>
          </p:nvCxnSpPr>
          <p:spPr>
            <a:xfrm flipV="1">
              <a:off x="4139952" y="4149080"/>
              <a:ext cx="792088" cy="6564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Skupina 9"/>
          <p:cNvGrpSpPr/>
          <p:nvPr/>
        </p:nvGrpSpPr>
        <p:grpSpPr>
          <a:xfrm>
            <a:off x="6660232" y="2681536"/>
            <a:ext cx="1368152" cy="2232248"/>
            <a:chOff x="3419872" y="2564904"/>
            <a:chExt cx="1368152" cy="2232248"/>
          </a:xfrm>
        </p:grpSpPr>
        <p:sp>
          <p:nvSpPr>
            <p:cNvPr id="11" name="Pravokotnik 10"/>
            <p:cNvSpPr/>
            <p:nvPr/>
          </p:nvSpPr>
          <p:spPr>
            <a:xfrm>
              <a:off x="3419872" y="2852936"/>
              <a:ext cx="1368152" cy="19442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Pravokotnik 11"/>
            <p:cNvSpPr/>
            <p:nvPr/>
          </p:nvSpPr>
          <p:spPr>
            <a:xfrm>
              <a:off x="3419872" y="2564904"/>
              <a:ext cx="1368152" cy="8640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13" name="Pravokotnik 12"/>
          <p:cNvSpPr/>
          <p:nvPr/>
        </p:nvSpPr>
        <p:spPr>
          <a:xfrm>
            <a:off x="7092280" y="4437112"/>
            <a:ext cx="504056" cy="5040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PoljeZBesedilom 18"/>
          <p:cNvSpPr txBox="1"/>
          <p:nvPr/>
        </p:nvSpPr>
        <p:spPr>
          <a:xfrm>
            <a:off x="0" y="10086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Na tehtnico postavite posodo z vodo. Tehtnico nastavite na vrednost 0. Predmet potopite v posodo z vodo.</a:t>
            </a:r>
            <a:endParaRPr lang="sl-SI" sz="2800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0" y="1412776"/>
            <a:ext cx="7114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Ali smo v tem primeru stehtali maso predmeta?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859945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5724128" y="4913784"/>
            <a:ext cx="3240360" cy="1944216"/>
            <a:chOff x="2555776" y="3861048"/>
            <a:chExt cx="3240360" cy="1944216"/>
          </a:xfrm>
        </p:grpSpPr>
        <p:cxnSp>
          <p:nvCxnSpPr>
            <p:cNvPr id="5" name="Raven povezovalnik 4"/>
            <p:cNvCxnSpPr/>
            <p:nvPr/>
          </p:nvCxnSpPr>
          <p:spPr>
            <a:xfrm>
              <a:off x="2555776" y="3861048"/>
              <a:ext cx="324036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aven povezovalnik 5"/>
            <p:cNvCxnSpPr/>
            <p:nvPr/>
          </p:nvCxnSpPr>
          <p:spPr>
            <a:xfrm>
              <a:off x="4139952" y="3861048"/>
              <a:ext cx="0" cy="172819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aven povezovalnik 6"/>
            <p:cNvCxnSpPr/>
            <p:nvPr/>
          </p:nvCxnSpPr>
          <p:spPr>
            <a:xfrm flipV="1">
              <a:off x="2987824" y="5589240"/>
              <a:ext cx="2223864" cy="838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Lok 7"/>
            <p:cNvSpPr/>
            <p:nvPr/>
          </p:nvSpPr>
          <p:spPr>
            <a:xfrm rot="16200000">
              <a:off x="3347864" y="3789040"/>
              <a:ext cx="1584176" cy="2448272"/>
            </a:xfrm>
            <a:prstGeom prst="arc">
              <a:avLst>
                <a:gd name="adj1" fmla="val 16770276"/>
                <a:gd name="adj2" fmla="val 4934338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9" name="Raven povezovalnik 8"/>
            <p:cNvCxnSpPr/>
            <p:nvPr/>
          </p:nvCxnSpPr>
          <p:spPr>
            <a:xfrm flipV="1">
              <a:off x="4139952" y="4149080"/>
              <a:ext cx="792088" cy="6564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Skupina 9"/>
          <p:cNvGrpSpPr/>
          <p:nvPr/>
        </p:nvGrpSpPr>
        <p:grpSpPr>
          <a:xfrm>
            <a:off x="6660232" y="2681536"/>
            <a:ext cx="1368152" cy="2232248"/>
            <a:chOff x="3419872" y="2564904"/>
            <a:chExt cx="1368152" cy="2232248"/>
          </a:xfrm>
        </p:grpSpPr>
        <p:sp>
          <p:nvSpPr>
            <p:cNvPr id="11" name="Pravokotnik 10"/>
            <p:cNvSpPr/>
            <p:nvPr/>
          </p:nvSpPr>
          <p:spPr>
            <a:xfrm>
              <a:off x="3419872" y="2852936"/>
              <a:ext cx="1368152" cy="19442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Pravokotnik 11"/>
            <p:cNvSpPr/>
            <p:nvPr/>
          </p:nvSpPr>
          <p:spPr>
            <a:xfrm>
              <a:off x="3419872" y="2564904"/>
              <a:ext cx="1368152" cy="8640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13" name="Pravokotnik 12"/>
          <p:cNvSpPr/>
          <p:nvPr/>
        </p:nvSpPr>
        <p:spPr>
          <a:xfrm>
            <a:off x="5940152" y="4409728"/>
            <a:ext cx="504056" cy="5040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Krožna puščica 13"/>
          <p:cNvSpPr/>
          <p:nvPr/>
        </p:nvSpPr>
        <p:spPr>
          <a:xfrm>
            <a:off x="5868144" y="2204864"/>
            <a:ext cx="1584176" cy="22322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659652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15" name="PoljeZBesedilom 14"/>
          <p:cNvSpPr txBox="1"/>
          <p:nvPr/>
        </p:nvSpPr>
        <p:spPr>
          <a:xfrm>
            <a:off x="0" y="10086"/>
            <a:ext cx="6997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Predmet prestavite iz tehtnice v posodo z vodo</a:t>
            </a:r>
            <a:endParaRPr lang="sl-SI" sz="2800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0" y="908720"/>
            <a:ext cx="77391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lphaLcParenR"/>
            </a:pPr>
            <a:r>
              <a:rPr lang="sl-SI" sz="2800" dirty="0" smtClean="0"/>
              <a:t>Bo tehtnica pokazala več, manj ali enako?</a:t>
            </a:r>
            <a:endParaRPr lang="sl-SI" sz="2800" dirty="0" smtClean="0"/>
          </a:p>
          <a:p>
            <a:pPr marL="514350" indent="-514350">
              <a:buAutoNum type="alphaLcParenR"/>
            </a:pPr>
            <a:r>
              <a:rPr lang="sl-SI" sz="2800" dirty="0" smtClean="0"/>
              <a:t>Ali se višina gladine vode spremeni. </a:t>
            </a:r>
            <a:r>
              <a:rPr lang="sl-SI" sz="2800" dirty="0" smtClean="0"/>
              <a:t>Če </a:t>
            </a:r>
            <a:r>
              <a:rPr lang="sl-SI" sz="2800" dirty="0" smtClean="0"/>
              <a:t>se, kako?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580167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Skupina 14"/>
          <p:cNvGrpSpPr/>
          <p:nvPr/>
        </p:nvGrpSpPr>
        <p:grpSpPr>
          <a:xfrm>
            <a:off x="5724128" y="4913784"/>
            <a:ext cx="3240360" cy="1944216"/>
            <a:chOff x="2555776" y="3861048"/>
            <a:chExt cx="3240360" cy="1944216"/>
          </a:xfrm>
        </p:grpSpPr>
        <p:cxnSp>
          <p:nvCxnSpPr>
            <p:cNvPr id="5" name="Raven povezovalnik 4"/>
            <p:cNvCxnSpPr/>
            <p:nvPr/>
          </p:nvCxnSpPr>
          <p:spPr>
            <a:xfrm>
              <a:off x="2555776" y="3861048"/>
              <a:ext cx="324036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aven povezovalnik 5"/>
            <p:cNvCxnSpPr/>
            <p:nvPr/>
          </p:nvCxnSpPr>
          <p:spPr>
            <a:xfrm>
              <a:off x="4139952" y="3861048"/>
              <a:ext cx="0" cy="172819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en povezovalnik 9"/>
            <p:cNvCxnSpPr/>
            <p:nvPr/>
          </p:nvCxnSpPr>
          <p:spPr>
            <a:xfrm flipV="1">
              <a:off x="2987824" y="5589240"/>
              <a:ext cx="2223864" cy="838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Lok 11"/>
            <p:cNvSpPr/>
            <p:nvPr/>
          </p:nvSpPr>
          <p:spPr>
            <a:xfrm rot="16200000">
              <a:off x="3347864" y="3789040"/>
              <a:ext cx="1584176" cy="2448272"/>
            </a:xfrm>
            <a:prstGeom prst="arc">
              <a:avLst>
                <a:gd name="adj1" fmla="val 16770276"/>
                <a:gd name="adj2" fmla="val 4934338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13" name="Raven povezovalnik 12"/>
            <p:cNvCxnSpPr/>
            <p:nvPr/>
          </p:nvCxnSpPr>
          <p:spPr>
            <a:xfrm flipV="1">
              <a:off x="4139952" y="4149080"/>
              <a:ext cx="792088" cy="6564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>
            <a:off x="6660232" y="2636912"/>
            <a:ext cx="1368152" cy="2232248"/>
            <a:chOff x="3419872" y="2564904"/>
            <a:chExt cx="1368152" cy="2232248"/>
          </a:xfrm>
        </p:grpSpPr>
        <p:sp>
          <p:nvSpPr>
            <p:cNvPr id="16" name="Pravokotnik 15"/>
            <p:cNvSpPr/>
            <p:nvPr/>
          </p:nvSpPr>
          <p:spPr>
            <a:xfrm>
              <a:off x="3419872" y="2852936"/>
              <a:ext cx="1368152" cy="19442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7" name="Pravokotnik 16"/>
            <p:cNvSpPr/>
            <p:nvPr/>
          </p:nvSpPr>
          <p:spPr>
            <a:xfrm>
              <a:off x="3419872" y="2564904"/>
              <a:ext cx="1368152" cy="8640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7020272" y="548680"/>
            <a:ext cx="664023" cy="2464223"/>
            <a:chOff x="2627784" y="1268760"/>
            <a:chExt cx="664023" cy="2896271"/>
          </a:xfrm>
        </p:grpSpPr>
        <p:pic>
          <p:nvPicPr>
            <p:cNvPr id="20" name="Picture 2" descr="http://image.made-in-china.com/2f0j00IeWQGVTEqApB/High-Tensile-Steel-J-Hook.jpg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2591780" y="3609020"/>
              <a:ext cx="664023" cy="447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" descr="http://image.made-in-china.com/2f0j00IeWQGVTEqApB/High-Tensile-Steel-J-Hook.jpg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627784" y="1268760"/>
              <a:ext cx="664023" cy="6640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2" name="Skupina 21"/>
            <p:cNvGrpSpPr/>
            <p:nvPr/>
          </p:nvGrpSpPr>
          <p:grpSpPr>
            <a:xfrm>
              <a:off x="2771800" y="1628800"/>
              <a:ext cx="360040" cy="2232248"/>
              <a:chOff x="3275856" y="1412776"/>
              <a:chExt cx="432048" cy="1581177"/>
            </a:xfrm>
          </p:grpSpPr>
          <p:sp>
            <p:nvSpPr>
              <p:cNvPr id="23" name="Pravokotnik 22"/>
              <p:cNvSpPr/>
              <p:nvPr/>
            </p:nvSpPr>
            <p:spPr>
              <a:xfrm>
                <a:off x="3347864" y="2057849"/>
                <a:ext cx="279648" cy="93610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24" name="Pravokotnik 23"/>
              <p:cNvSpPr/>
              <p:nvPr/>
            </p:nvSpPr>
            <p:spPr>
              <a:xfrm>
                <a:off x="3275856" y="1412776"/>
                <a:ext cx="432048" cy="93610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</p:grpSp>
      <p:sp>
        <p:nvSpPr>
          <p:cNvPr id="26" name="Pravokotnik 25"/>
          <p:cNvSpPr/>
          <p:nvPr/>
        </p:nvSpPr>
        <p:spPr>
          <a:xfrm>
            <a:off x="7092280" y="4049688"/>
            <a:ext cx="504056" cy="5040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8" name="Raven povezovalnik 27"/>
          <p:cNvCxnSpPr/>
          <p:nvPr/>
        </p:nvCxnSpPr>
        <p:spPr>
          <a:xfrm>
            <a:off x="7308304" y="2897560"/>
            <a:ext cx="0" cy="1296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oljeZBesedilom 24"/>
          <p:cNvSpPr txBox="1"/>
          <p:nvPr/>
        </p:nvSpPr>
        <p:spPr>
          <a:xfrm>
            <a:off x="0" y="10086"/>
            <a:ext cx="762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Predmet potopite v vodo tako, da se ne dotika dna.</a:t>
            </a:r>
            <a:endParaRPr lang="sl-SI" sz="2800" dirty="0"/>
          </a:p>
        </p:txBody>
      </p:sp>
      <p:sp>
        <p:nvSpPr>
          <p:cNvPr id="27" name="PoljeZBesedilom 26"/>
          <p:cNvSpPr txBox="1"/>
          <p:nvPr/>
        </p:nvSpPr>
        <p:spPr>
          <a:xfrm>
            <a:off x="0" y="908720"/>
            <a:ext cx="64442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sl-SI" sz="2800" dirty="0"/>
              <a:t>Bo tehtnica pokazala več, manj ali enako</a:t>
            </a:r>
            <a:r>
              <a:rPr lang="sl-SI" sz="2800" dirty="0" smtClean="0"/>
              <a:t>?</a:t>
            </a:r>
            <a:endParaRPr lang="sl-SI" sz="2800" dirty="0" smtClean="0"/>
          </a:p>
          <a:p>
            <a:pPr marL="514350" indent="-514350">
              <a:buAutoNum type="alphaLcParenR"/>
            </a:pPr>
            <a:r>
              <a:rPr lang="sl-SI" sz="2800" dirty="0" smtClean="0"/>
              <a:t>Ali se višina gladine vode spremeni. Če se, kako?</a:t>
            </a:r>
          </a:p>
          <a:p>
            <a:pPr marL="514350" indent="-514350">
              <a:buAutoNum type="alphaLcParenR"/>
            </a:pPr>
            <a:r>
              <a:rPr lang="sl-SI" sz="2800" dirty="0" smtClean="0"/>
              <a:t>Ali se sila, ki jo </a:t>
            </a:r>
            <a:r>
              <a:rPr lang="sl-SI" sz="2800" dirty="0" smtClean="0"/>
              <a:t>zmerimo </a:t>
            </a:r>
            <a:r>
              <a:rPr lang="sl-SI" sz="2800" dirty="0" smtClean="0"/>
              <a:t>z vzmetno tehtnico spremeni? Če se, kako?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81874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Skupina 14"/>
          <p:cNvGrpSpPr/>
          <p:nvPr/>
        </p:nvGrpSpPr>
        <p:grpSpPr>
          <a:xfrm>
            <a:off x="5724128" y="4913784"/>
            <a:ext cx="2808312" cy="1944216"/>
            <a:chOff x="2555776" y="3861048"/>
            <a:chExt cx="2808312" cy="1944216"/>
          </a:xfrm>
        </p:grpSpPr>
        <p:cxnSp>
          <p:nvCxnSpPr>
            <p:cNvPr id="5" name="Raven povezovalnik 4"/>
            <p:cNvCxnSpPr/>
            <p:nvPr/>
          </p:nvCxnSpPr>
          <p:spPr>
            <a:xfrm>
              <a:off x="2555776" y="3861048"/>
              <a:ext cx="2664296" cy="2738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aven povezovalnik 5"/>
            <p:cNvCxnSpPr/>
            <p:nvPr/>
          </p:nvCxnSpPr>
          <p:spPr>
            <a:xfrm>
              <a:off x="4139952" y="3861048"/>
              <a:ext cx="0" cy="172819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en povezovalnik 9"/>
            <p:cNvCxnSpPr/>
            <p:nvPr/>
          </p:nvCxnSpPr>
          <p:spPr>
            <a:xfrm flipV="1">
              <a:off x="2987824" y="5589240"/>
              <a:ext cx="2223864" cy="838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Lok 11"/>
            <p:cNvSpPr/>
            <p:nvPr/>
          </p:nvSpPr>
          <p:spPr>
            <a:xfrm rot="16200000">
              <a:off x="3347864" y="3789040"/>
              <a:ext cx="1584176" cy="2448272"/>
            </a:xfrm>
            <a:prstGeom prst="arc">
              <a:avLst>
                <a:gd name="adj1" fmla="val 16770276"/>
                <a:gd name="adj2" fmla="val 4934338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13" name="Raven povezovalnik 12"/>
            <p:cNvCxnSpPr/>
            <p:nvPr/>
          </p:nvCxnSpPr>
          <p:spPr>
            <a:xfrm flipV="1">
              <a:off x="4139952" y="4149080"/>
              <a:ext cx="792088" cy="6564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>
            <a:off x="6660232" y="2681536"/>
            <a:ext cx="1368152" cy="2232248"/>
            <a:chOff x="3419872" y="2564904"/>
            <a:chExt cx="1368152" cy="2232248"/>
          </a:xfrm>
        </p:grpSpPr>
        <p:sp>
          <p:nvSpPr>
            <p:cNvPr id="16" name="Pravokotnik 15"/>
            <p:cNvSpPr/>
            <p:nvPr/>
          </p:nvSpPr>
          <p:spPr>
            <a:xfrm>
              <a:off x="3419872" y="2852936"/>
              <a:ext cx="1368152" cy="19442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7" name="Pravokotnik 16"/>
            <p:cNvSpPr/>
            <p:nvPr/>
          </p:nvSpPr>
          <p:spPr>
            <a:xfrm>
              <a:off x="3419872" y="2564904"/>
              <a:ext cx="1368152" cy="8640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7020272" y="404664"/>
            <a:ext cx="664023" cy="2608239"/>
            <a:chOff x="2627784" y="1268760"/>
            <a:chExt cx="664023" cy="2896271"/>
          </a:xfrm>
        </p:grpSpPr>
        <p:pic>
          <p:nvPicPr>
            <p:cNvPr id="20" name="Picture 2" descr="http://image.made-in-china.com/2f0j00IeWQGVTEqApB/High-Tensile-Steel-J-Hook.jpg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2591780" y="3609020"/>
              <a:ext cx="664023" cy="447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" descr="http://image.made-in-china.com/2f0j00IeWQGVTEqApB/High-Tensile-Steel-J-Hook.jpg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627784" y="1268760"/>
              <a:ext cx="664023" cy="6640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2" name="Skupina 21"/>
            <p:cNvGrpSpPr/>
            <p:nvPr/>
          </p:nvGrpSpPr>
          <p:grpSpPr>
            <a:xfrm>
              <a:off x="2771800" y="1628800"/>
              <a:ext cx="360040" cy="2232248"/>
              <a:chOff x="3275856" y="1412776"/>
              <a:chExt cx="432048" cy="1581177"/>
            </a:xfrm>
          </p:grpSpPr>
          <p:sp>
            <p:nvSpPr>
              <p:cNvPr id="23" name="Pravokotnik 22"/>
              <p:cNvSpPr/>
              <p:nvPr/>
            </p:nvSpPr>
            <p:spPr>
              <a:xfrm>
                <a:off x="3347864" y="2057849"/>
                <a:ext cx="279648" cy="93610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24" name="Pravokotnik 23"/>
              <p:cNvSpPr/>
              <p:nvPr/>
            </p:nvSpPr>
            <p:spPr>
              <a:xfrm>
                <a:off x="3275856" y="1412776"/>
                <a:ext cx="432048" cy="936104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</p:grpSp>
      <p:sp>
        <p:nvSpPr>
          <p:cNvPr id="26" name="Pravokotnik 25"/>
          <p:cNvSpPr/>
          <p:nvPr/>
        </p:nvSpPr>
        <p:spPr>
          <a:xfrm>
            <a:off x="7092280" y="4049688"/>
            <a:ext cx="504056" cy="5040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8" name="Raven povezovalnik 27"/>
          <p:cNvCxnSpPr/>
          <p:nvPr/>
        </p:nvCxnSpPr>
        <p:spPr>
          <a:xfrm>
            <a:off x="7308304" y="2897560"/>
            <a:ext cx="0" cy="1296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aven povezovalnik 3"/>
          <p:cNvCxnSpPr/>
          <p:nvPr/>
        </p:nvCxnSpPr>
        <p:spPr>
          <a:xfrm>
            <a:off x="7956376" y="3545632"/>
            <a:ext cx="864096" cy="675456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oljeZBesedilom 24"/>
          <p:cNvSpPr txBox="1"/>
          <p:nvPr/>
        </p:nvSpPr>
        <p:spPr>
          <a:xfrm>
            <a:off x="1" y="10086"/>
            <a:ext cx="62281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V posodo nalijte vodo do višine iztoka. Predmet potopite v vodo tako, da se ne dotika dna. Počakajte, da voda izteče. </a:t>
            </a:r>
            <a:endParaRPr lang="sl-SI" sz="2800" dirty="0"/>
          </a:p>
        </p:txBody>
      </p:sp>
      <p:sp>
        <p:nvSpPr>
          <p:cNvPr id="27" name="PoljeZBesedilom 26"/>
          <p:cNvSpPr txBox="1"/>
          <p:nvPr/>
        </p:nvSpPr>
        <p:spPr>
          <a:xfrm>
            <a:off x="0" y="2204864"/>
            <a:ext cx="61757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sl-SI" sz="2800" dirty="0"/>
              <a:t>Bo tehtnica pokazala več, manj ali enako?</a:t>
            </a:r>
          </a:p>
          <a:p>
            <a:pPr marL="514350" indent="-514350">
              <a:buAutoNum type="alphaLcParenR"/>
            </a:pPr>
            <a:r>
              <a:rPr lang="sl-SI" sz="2800" dirty="0" smtClean="0"/>
              <a:t>Ali </a:t>
            </a:r>
            <a:r>
              <a:rPr lang="sl-SI" sz="2800" dirty="0" smtClean="0"/>
              <a:t>se sila, ki jo merimo z vzmetno tehtnico spremeni? Če se, kako?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21334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5724128" y="4913784"/>
            <a:ext cx="3240360" cy="1944216"/>
            <a:chOff x="2555776" y="3861048"/>
            <a:chExt cx="3240360" cy="1944216"/>
          </a:xfrm>
        </p:grpSpPr>
        <p:cxnSp>
          <p:nvCxnSpPr>
            <p:cNvPr id="5" name="Raven povezovalnik 4"/>
            <p:cNvCxnSpPr/>
            <p:nvPr/>
          </p:nvCxnSpPr>
          <p:spPr>
            <a:xfrm>
              <a:off x="2555776" y="3861048"/>
              <a:ext cx="324036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aven povezovalnik 5"/>
            <p:cNvCxnSpPr/>
            <p:nvPr/>
          </p:nvCxnSpPr>
          <p:spPr>
            <a:xfrm>
              <a:off x="4139952" y="3861048"/>
              <a:ext cx="0" cy="172819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aven povezovalnik 6"/>
            <p:cNvCxnSpPr/>
            <p:nvPr/>
          </p:nvCxnSpPr>
          <p:spPr>
            <a:xfrm flipV="1">
              <a:off x="2987824" y="5589240"/>
              <a:ext cx="2223864" cy="838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Lok 7"/>
            <p:cNvSpPr/>
            <p:nvPr/>
          </p:nvSpPr>
          <p:spPr>
            <a:xfrm rot="16200000">
              <a:off x="3347864" y="3789040"/>
              <a:ext cx="1584176" cy="2448272"/>
            </a:xfrm>
            <a:prstGeom prst="arc">
              <a:avLst>
                <a:gd name="adj1" fmla="val 16770276"/>
                <a:gd name="adj2" fmla="val 4934338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9" name="Raven povezovalnik 8"/>
            <p:cNvCxnSpPr/>
            <p:nvPr/>
          </p:nvCxnSpPr>
          <p:spPr>
            <a:xfrm flipV="1">
              <a:off x="4139952" y="4149080"/>
              <a:ext cx="792088" cy="6564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Skupina 9"/>
          <p:cNvGrpSpPr/>
          <p:nvPr/>
        </p:nvGrpSpPr>
        <p:grpSpPr>
          <a:xfrm>
            <a:off x="5940152" y="2681536"/>
            <a:ext cx="2808312" cy="2232248"/>
            <a:chOff x="3419872" y="2564904"/>
            <a:chExt cx="1368152" cy="2232248"/>
          </a:xfrm>
        </p:grpSpPr>
        <p:sp>
          <p:nvSpPr>
            <p:cNvPr id="11" name="Pravokotnik 10"/>
            <p:cNvSpPr/>
            <p:nvPr/>
          </p:nvSpPr>
          <p:spPr>
            <a:xfrm>
              <a:off x="3419872" y="2852936"/>
              <a:ext cx="1368152" cy="19442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Pravokotnik 11"/>
            <p:cNvSpPr/>
            <p:nvPr/>
          </p:nvSpPr>
          <p:spPr>
            <a:xfrm>
              <a:off x="3419872" y="2564904"/>
              <a:ext cx="1368152" cy="8640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13" name="Pravokotnik 12"/>
          <p:cNvSpPr/>
          <p:nvPr/>
        </p:nvSpPr>
        <p:spPr>
          <a:xfrm>
            <a:off x="6156176" y="4365104"/>
            <a:ext cx="504056" cy="5040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16" name="Skupina 15"/>
          <p:cNvGrpSpPr/>
          <p:nvPr/>
        </p:nvGrpSpPr>
        <p:grpSpPr>
          <a:xfrm>
            <a:off x="7308304" y="3140968"/>
            <a:ext cx="1152128" cy="576064"/>
            <a:chOff x="3419872" y="2564903"/>
            <a:chExt cx="1368152" cy="2232249"/>
          </a:xfrm>
        </p:grpSpPr>
        <p:sp>
          <p:nvSpPr>
            <p:cNvPr id="17" name="Pravokotnik 16"/>
            <p:cNvSpPr/>
            <p:nvPr/>
          </p:nvSpPr>
          <p:spPr>
            <a:xfrm>
              <a:off x="3419872" y="2852936"/>
              <a:ext cx="1368152" cy="194421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8" name="Pravokotnik 17"/>
            <p:cNvSpPr/>
            <p:nvPr/>
          </p:nvSpPr>
          <p:spPr>
            <a:xfrm>
              <a:off x="3419872" y="2564903"/>
              <a:ext cx="1368152" cy="19802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2" name="PoljeZBesedilom 1"/>
          <p:cNvSpPr txBox="1"/>
          <p:nvPr/>
        </p:nvSpPr>
        <p:spPr>
          <a:xfrm>
            <a:off x="0" y="2825"/>
            <a:ext cx="6332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Potopljen predmet prestavite na čolniček. </a:t>
            </a:r>
            <a:endParaRPr lang="sl-SI" sz="2800" dirty="0"/>
          </a:p>
        </p:txBody>
      </p:sp>
      <p:sp>
        <p:nvSpPr>
          <p:cNvPr id="19" name="PoljeZBesedilom 18"/>
          <p:cNvSpPr txBox="1"/>
          <p:nvPr/>
        </p:nvSpPr>
        <p:spPr>
          <a:xfrm>
            <a:off x="-364" y="980728"/>
            <a:ext cx="64442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sl-SI" sz="2800" dirty="0"/>
              <a:t>Bo tehtnica pokazala več, manj ali enako?</a:t>
            </a:r>
          </a:p>
          <a:p>
            <a:pPr marL="514350" indent="-514350">
              <a:buAutoNum type="alphaLcParenR"/>
            </a:pPr>
            <a:r>
              <a:rPr lang="sl-SI" sz="2800" dirty="0" smtClean="0"/>
              <a:t>Ali </a:t>
            </a:r>
            <a:r>
              <a:rPr lang="sl-SI" sz="2800" dirty="0" smtClean="0"/>
              <a:t>se višina gladine vode spremeni. Če se, kako?</a:t>
            </a:r>
          </a:p>
        </p:txBody>
      </p:sp>
    </p:spTree>
    <p:extLst>
      <p:ext uri="{BB962C8B-B14F-4D97-AF65-F5344CB8AC3E}">
        <p14:creationId xmlns:p14="http://schemas.microsoft.com/office/powerpoint/2010/main" val="1134748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5724128" y="4913784"/>
            <a:ext cx="3240360" cy="1944216"/>
            <a:chOff x="2555776" y="3861048"/>
            <a:chExt cx="3240360" cy="1944216"/>
          </a:xfrm>
        </p:grpSpPr>
        <p:cxnSp>
          <p:nvCxnSpPr>
            <p:cNvPr id="5" name="Raven povezovalnik 4"/>
            <p:cNvCxnSpPr/>
            <p:nvPr/>
          </p:nvCxnSpPr>
          <p:spPr>
            <a:xfrm>
              <a:off x="2555776" y="3861048"/>
              <a:ext cx="324036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aven povezovalnik 5"/>
            <p:cNvCxnSpPr/>
            <p:nvPr/>
          </p:nvCxnSpPr>
          <p:spPr>
            <a:xfrm>
              <a:off x="4139952" y="3861048"/>
              <a:ext cx="0" cy="172819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aven povezovalnik 6"/>
            <p:cNvCxnSpPr/>
            <p:nvPr/>
          </p:nvCxnSpPr>
          <p:spPr>
            <a:xfrm flipV="1">
              <a:off x="2987824" y="5589240"/>
              <a:ext cx="2223864" cy="838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Lok 7"/>
            <p:cNvSpPr/>
            <p:nvPr/>
          </p:nvSpPr>
          <p:spPr>
            <a:xfrm rot="16200000">
              <a:off x="3347864" y="3789040"/>
              <a:ext cx="1584176" cy="2448272"/>
            </a:xfrm>
            <a:prstGeom prst="arc">
              <a:avLst>
                <a:gd name="adj1" fmla="val 16770276"/>
                <a:gd name="adj2" fmla="val 4934338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9" name="Raven povezovalnik 8"/>
            <p:cNvCxnSpPr/>
            <p:nvPr/>
          </p:nvCxnSpPr>
          <p:spPr>
            <a:xfrm flipV="1">
              <a:off x="4139952" y="4149080"/>
              <a:ext cx="792088" cy="6564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Skupina 9"/>
          <p:cNvGrpSpPr/>
          <p:nvPr/>
        </p:nvGrpSpPr>
        <p:grpSpPr>
          <a:xfrm>
            <a:off x="5940152" y="2681536"/>
            <a:ext cx="2808312" cy="2232248"/>
            <a:chOff x="3419872" y="2564904"/>
            <a:chExt cx="1368152" cy="2232248"/>
          </a:xfrm>
        </p:grpSpPr>
        <p:sp>
          <p:nvSpPr>
            <p:cNvPr id="11" name="Pravokotnik 10"/>
            <p:cNvSpPr/>
            <p:nvPr/>
          </p:nvSpPr>
          <p:spPr>
            <a:xfrm>
              <a:off x="3419872" y="2852936"/>
              <a:ext cx="1368152" cy="19442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Pravokotnik 11"/>
            <p:cNvSpPr/>
            <p:nvPr/>
          </p:nvSpPr>
          <p:spPr>
            <a:xfrm>
              <a:off x="3419872" y="2564904"/>
              <a:ext cx="1368152" cy="8640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13" name="Pravokotnik 12"/>
          <p:cNvSpPr/>
          <p:nvPr/>
        </p:nvSpPr>
        <p:spPr>
          <a:xfrm>
            <a:off x="6156176" y="3356992"/>
            <a:ext cx="504056" cy="5040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16" name="Skupina 15"/>
          <p:cNvGrpSpPr/>
          <p:nvPr/>
        </p:nvGrpSpPr>
        <p:grpSpPr>
          <a:xfrm>
            <a:off x="7308304" y="3140968"/>
            <a:ext cx="1152128" cy="576064"/>
            <a:chOff x="3419872" y="2564903"/>
            <a:chExt cx="1368152" cy="2232249"/>
          </a:xfrm>
        </p:grpSpPr>
        <p:sp>
          <p:nvSpPr>
            <p:cNvPr id="17" name="Pravokotnik 16"/>
            <p:cNvSpPr/>
            <p:nvPr/>
          </p:nvSpPr>
          <p:spPr>
            <a:xfrm>
              <a:off x="3419872" y="2852936"/>
              <a:ext cx="1368152" cy="194421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8" name="Pravokotnik 17"/>
            <p:cNvSpPr/>
            <p:nvPr/>
          </p:nvSpPr>
          <p:spPr>
            <a:xfrm>
              <a:off x="3419872" y="2564903"/>
              <a:ext cx="1368152" cy="19802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15" name="PoljeZBesedilom 14"/>
          <p:cNvSpPr txBox="1"/>
          <p:nvPr/>
        </p:nvSpPr>
        <p:spPr>
          <a:xfrm>
            <a:off x="0" y="2825"/>
            <a:ext cx="6123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Plavajoč predmet prestavite na čolniček. </a:t>
            </a:r>
            <a:endParaRPr lang="sl-SI" sz="2800" dirty="0"/>
          </a:p>
        </p:txBody>
      </p:sp>
      <p:sp>
        <p:nvSpPr>
          <p:cNvPr id="19" name="PoljeZBesedilom 18"/>
          <p:cNvSpPr txBox="1"/>
          <p:nvPr/>
        </p:nvSpPr>
        <p:spPr>
          <a:xfrm>
            <a:off x="-364" y="980728"/>
            <a:ext cx="64442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sl-SI" sz="2800" dirty="0"/>
              <a:t>Bo tehtnica pokazala več, manj ali enako?</a:t>
            </a:r>
          </a:p>
          <a:p>
            <a:pPr marL="514350" indent="-514350">
              <a:buAutoNum type="alphaLcParenR"/>
            </a:pPr>
            <a:r>
              <a:rPr lang="sl-SI" sz="2800" dirty="0" smtClean="0"/>
              <a:t>Ali </a:t>
            </a:r>
            <a:r>
              <a:rPr lang="sl-SI" sz="2800" dirty="0" smtClean="0"/>
              <a:t>se višina gladine vode spremeni. Če se, kako?</a:t>
            </a:r>
          </a:p>
        </p:txBody>
      </p:sp>
    </p:spTree>
    <p:extLst>
      <p:ext uri="{BB962C8B-B14F-4D97-AF65-F5344CB8AC3E}">
        <p14:creationId xmlns:p14="http://schemas.microsoft.com/office/powerpoint/2010/main" val="1822065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5724128" y="4913784"/>
            <a:ext cx="3240360" cy="1944216"/>
            <a:chOff x="2555776" y="3861048"/>
            <a:chExt cx="3240360" cy="1944216"/>
          </a:xfrm>
        </p:grpSpPr>
        <p:cxnSp>
          <p:nvCxnSpPr>
            <p:cNvPr id="5" name="Raven povezovalnik 4"/>
            <p:cNvCxnSpPr/>
            <p:nvPr/>
          </p:nvCxnSpPr>
          <p:spPr>
            <a:xfrm>
              <a:off x="2555776" y="3861048"/>
              <a:ext cx="324036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aven povezovalnik 5"/>
            <p:cNvCxnSpPr/>
            <p:nvPr/>
          </p:nvCxnSpPr>
          <p:spPr>
            <a:xfrm>
              <a:off x="4139952" y="3861048"/>
              <a:ext cx="0" cy="172819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aven povezovalnik 6"/>
            <p:cNvCxnSpPr/>
            <p:nvPr/>
          </p:nvCxnSpPr>
          <p:spPr>
            <a:xfrm flipV="1">
              <a:off x="2987824" y="5589240"/>
              <a:ext cx="2223864" cy="838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Lok 7"/>
            <p:cNvSpPr/>
            <p:nvPr/>
          </p:nvSpPr>
          <p:spPr>
            <a:xfrm rot="16200000">
              <a:off x="3347864" y="3789040"/>
              <a:ext cx="1584176" cy="2448272"/>
            </a:xfrm>
            <a:prstGeom prst="arc">
              <a:avLst>
                <a:gd name="adj1" fmla="val 16770276"/>
                <a:gd name="adj2" fmla="val 4934338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9" name="Raven povezovalnik 8"/>
            <p:cNvCxnSpPr/>
            <p:nvPr/>
          </p:nvCxnSpPr>
          <p:spPr>
            <a:xfrm flipV="1">
              <a:off x="4139952" y="4149080"/>
              <a:ext cx="792088" cy="6564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Skupina 9"/>
          <p:cNvGrpSpPr/>
          <p:nvPr/>
        </p:nvGrpSpPr>
        <p:grpSpPr>
          <a:xfrm>
            <a:off x="5940152" y="2681536"/>
            <a:ext cx="2808312" cy="2232248"/>
            <a:chOff x="3419872" y="2564904"/>
            <a:chExt cx="1368152" cy="2232248"/>
          </a:xfrm>
        </p:grpSpPr>
        <p:sp>
          <p:nvSpPr>
            <p:cNvPr id="11" name="Pravokotnik 10"/>
            <p:cNvSpPr/>
            <p:nvPr/>
          </p:nvSpPr>
          <p:spPr>
            <a:xfrm>
              <a:off x="3419872" y="2852936"/>
              <a:ext cx="1368152" cy="19442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Pravokotnik 11"/>
            <p:cNvSpPr/>
            <p:nvPr/>
          </p:nvSpPr>
          <p:spPr>
            <a:xfrm>
              <a:off x="3419872" y="2564904"/>
              <a:ext cx="1368152" cy="8640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2" name="Pravokotnik 1"/>
          <p:cNvSpPr/>
          <p:nvPr/>
        </p:nvSpPr>
        <p:spPr>
          <a:xfrm>
            <a:off x="5940532" y="3421118"/>
            <a:ext cx="2813774" cy="13829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FFC000"/>
              </a:solidFill>
            </a:endParaRPr>
          </a:p>
        </p:txBody>
      </p:sp>
      <p:sp>
        <p:nvSpPr>
          <p:cNvPr id="13" name="Pravokotnik 12"/>
          <p:cNvSpPr/>
          <p:nvPr/>
        </p:nvSpPr>
        <p:spPr>
          <a:xfrm>
            <a:off x="6566080" y="3309695"/>
            <a:ext cx="1537396" cy="5040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PoljeZBesedilom 2"/>
          <p:cNvSpPr txBox="1"/>
          <p:nvPr/>
        </p:nvSpPr>
        <p:spPr>
          <a:xfrm>
            <a:off x="0" y="3266"/>
            <a:ext cx="81411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Predmet plava na gladini vode. V akvarij dolijemo olje. </a:t>
            </a:r>
            <a:endParaRPr lang="sl-SI" sz="2800" dirty="0"/>
          </a:p>
        </p:txBody>
      </p:sp>
      <p:sp>
        <p:nvSpPr>
          <p:cNvPr id="15" name="Pravokotnik 14"/>
          <p:cNvSpPr/>
          <p:nvPr/>
        </p:nvSpPr>
        <p:spPr>
          <a:xfrm>
            <a:off x="-35708" y="980728"/>
            <a:ext cx="91797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/>
              <a:t>Izberite eno izmed trditev in izbiro argumentirajte. </a:t>
            </a:r>
            <a:endParaRPr lang="sl-SI" sz="2800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-9751" y="1628800"/>
            <a:ext cx="869321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Predmet bo izplaval iz vode</a:t>
            </a:r>
          </a:p>
          <a:p>
            <a:r>
              <a:rPr lang="sl-SI" sz="2800" dirty="0" smtClean="0"/>
              <a:t>Predmet se bo potopil globlje v vodo</a:t>
            </a:r>
          </a:p>
          <a:p>
            <a:r>
              <a:rPr lang="sl-SI" sz="2800" dirty="0" smtClean="0"/>
              <a:t>Predmet bo ostal v  vodi potopljen do iste  višine kot prej?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761653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331</Words>
  <Application>Microsoft Office PowerPoint</Application>
  <PresentationFormat>Diaprojekcija na zaslonu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1" baseType="lpstr">
      <vt:lpstr>Officeova tema</vt:lpstr>
      <vt:lpstr>  Vzgon   Posodobitveni program nadaljnjega izobraževanja in usposabljanja strokovnih delavcev v vzgoji in izobraževanju  ZRSŠ, Ljubljana, 3. 12. 2015  Jaka Banko, Zavod RS za šolstvo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Jaka Banko</dc:creator>
  <cp:lastModifiedBy>Jaka Banko</cp:lastModifiedBy>
  <cp:revision>14</cp:revision>
  <dcterms:created xsi:type="dcterms:W3CDTF">2015-12-02T19:04:27Z</dcterms:created>
  <dcterms:modified xsi:type="dcterms:W3CDTF">2015-12-03T05:04:19Z</dcterms:modified>
</cp:coreProperties>
</file>