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7" r:id="rId3"/>
    <p:sldId id="263" r:id="rId4"/>
    <p:sldId id="288" r:id="rId5"/>
    <p:sldId id="289" r:id="rId6"/>
    <p:sldId id="290" r:id="rId7"/>
    <p:sldId id="291" r:id="rId8"/>
    <p:sldId id="280" r:id="rId9"/>
    <p:sldId id="277" r:id="rId10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66CCFF"/>
    <a:srgbClr val="F2F2F2"/>
    <a:srgbClr val="FFE4AF"/>
    <a:srgbClr val="CCECFF"/>
    <a:srgbClr val="FEE2FF"/>
    <a:srgbClr val="E4FEE2"/>
    <a:srgbClr val="C0FDBB"/>
    <a:srgbClr val="BEFDB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21" autoAdjust="0"/>
  </p:normalViewPr>
  <p:slideViewPr>
    <p:cSldViewPr snapToGrid="0">
      <p:cViewPr>
        <p:scale>
          <a:sx n="70" d="100"/>
          <a:sy n="70" d="100"/>
        </p:scale>
        <p:origin x="-127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8A77E4-7988-4478-BADA-E2C0D9A3FA5A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FE400C-0DFD-49D6-985E-3F0D9C0ACD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6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9CB505-1B40-4569-92F6-00A0AC28BB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174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national education institute of the republic of 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lovenia</a:t>
            </a:r>
            <a:endParaRPr lang="sl-SI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CB505-1B40-4569-92F6-00A0AC28BB6F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34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aberration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CB505-1B40-4569-92F6-00A0AC28BB6F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46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cornea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CB505-1B40-4569-92F6-00A0AC28BB6F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16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49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72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47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5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930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6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5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6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1852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0860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Lens%20with%20a%20variable%20focal%20length.mp4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hyperlink" Target="Science%20project%20-%20Law%20of%20refraction%20-%20YouTube%20%5b360p%5d.mp4" TargetMode="External"/><Relationship Id="rId2" Type="http://schemas.openxmlformats.org/officeDocument/2006/relationships/hyperlink" Target="Physics_%20Home-made%20lenses%20-%20Science%20experiment%20-%20YouTube%20%5b360p%5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ight%20absorption.mp4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Air%20lenses%20-%20science%20project.mp4" TargetMode="External"/><Relationship Id="rId4" Type="http://schemas.openxmlformats.org/officeDocument/2006/relationships/hyperlink" Target="Total%20internal%20reflection%20breakdown%20-%20Science%20experiment.mp4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640960" cy="4874635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rgbClr val="FF0000"/>
                </a:solidFill>
              </a:rPr>
              <a:t/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/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 smtClean="0">
                <a:solidFill>
                  <a:srgbClr val="FF0000"/>
                </a:solidFill>
              </a:rPr>
              <a:t/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sz="4000" dirty="0" smtClean="0">
                <a:solidFill>
                  <a:srgbClr val="FF0000"/>
                </a:solidFill>
              </a:rPr>
              <a:t> </a:t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sz="2000" dirty="0" err="1" smtClean="0"/>
              <a:t>Posodobitveni</a:t>
            </a:r>
            <a:r>
              <a:rPr lang="sl-SI" sz="2000" dirty="0" smtClean="0"/>
              <a:t> program </a:t>
            </a:r>
            <a:r>
              <a:rPr lang="sl-SI" sz="2000" dirty="0"/>
              <a:t>nadaljnjega izobraževanja in usposabljanja </a:t>
            </a:r>
            <a:r>
              <a:rPr lang="sl-SI" sz="2000" dirty="0" smtClean="0"/>
              <a:t>strokovnih </a:t>
            </a:r>
            <a:r>
              <a:rPr lang="sl-SI" sz="2000" dirty="0"/>
              <a:t>delavcev v vzgoji </a:t>
            </a:r>
            <a:r>
              <a:rPr lang="sl-SI" sz="2000" dirty="0" smtClean="0"/>
              <a:t>in izobraževanju</a:t>
            </a:r>
            <a:r>
              <a:rPr lang="sl-SI" sz="2000" dirty="0" smtClean="0">
                <a:solidFill>
                  <a:srgbClr val="FF0000"/>
                </a:solidFill>
              </a:rPr>
              <a:t/>
            </a:r>
            <a:br>
              <a:rPr lang="sl-SI" sz="2000" dirty="0" smtClean="0">
                <a:solidFill>
                  <a:srgbClr val="FF0000"/>
                </a:solidFill>
              </a:rPr>
            </a:br>
            <a:r>
              <a:rPr lang="sl-SI" sz="2000" dirty="0" smtClean="0">
                <a:solidFill>
                  <a:srgbClr val="FF0000"/>
                </a:solidFill>
              </a:rPr>
              <a:t/>
            </a:r>
            <a:br>
              <a:rPr lang="sl-SI" sz="2000" dirty="0" smtClean="0">
                <a:solidFill>
                  <a:srgbClr val="FF0000"/>
                </a:solidFill>
              </a:rPr>
            </a:br>
            <a:r>
              <a:rPr lang="sl-SI" sz="1800" dirty="0" smtClean="0"/>
              <a:t>ZRSŠ, Ljubljana, 3. 12. 2015</a:t>
            </a:r>
            <a:br>
              <a:rPr lang="sl-SI" sz="1800" dirty="0" smtClean="0"/>
            </a:b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>Jaka Banko, Zavod RS za šolstvo</a:t>
            </a:r>
            <a:endParaRPr lang="sl-SI" sz="1800" dirty="0" smtClean="0">
              <a:solidFill>
                <a:schemeClr val="tx1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25397" y="3026772"/>
            <a:ext cx="794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RAZISKUJEMO LASTNOSTI LEČ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3806"/>
            <a:ext cx="3399047" cy="100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181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3"/>
          <p:cNvSpPr/>
          <p:nvPr/>
        </p:nvSpPr>
        <p:spPr>
          <a:xfrm>
            <a:off x="6794937" y="2569779"/>
            <a:ext cx="2238704" cy="1797269"/>
          </a:xfrm>
          <a:prstGeom prst="triangle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http://www.schoolphysics.co.uk/age11-14/Light/text/Lenses_/images/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97212"/>
            <a:ext cx="6448097" cy="28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98" y="143549"/>
            <a:ext cx="5366085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220718" y="2569779"/>
            <a:ext cx="8497613" cy="3263461"/>
          </a:xfrm>
          <a:prstGeom prst="cube">
            <a:avLst>
              <a:gd name="adj" fmla="val 951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9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220718" y="2569779"/>
            <a:ext cx="8497613" cy="3263461"/>
          </a:xfrm>
          <a:prstGeom prst="cube">
            <a:avLst>
              <a:gd name="adj" fmla="val 951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Kocka 4"/>
          <p:cNvSpPr/>
          <p:nvPr/>
        </p:nvSpPr>
        <p:spPr>
          <a:xfrm>
            <a:off x="1002876" y="2361689"/>
            <a:ext cx="6542690" cy="3263461"/>
          </a:xfrm>
          <a:prstGeom prst="cube">
            <a:avLst>
              <a:gd name="adj" fmla="val 9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Kocka 5"/>
          <p:cNvSpPr/>
          <p:nvPr/>
        </p:nvSpPr>
        <p:spPr>
          <a:xfrm>
            <a:off x="2187331" y="3403234"/>
            <a:ext cx="1298027" cy="777763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Kocka 6"/>
          <p:cNvSpPr/>
          <p:nvPr/>
        </p:nvSpPr>
        <p:spPr>
          <a:xfrm>
            <a:off x="5289058" y="3673287"/>
            <a:ext cx="1298027" cy="777763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6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2249961" y="2625829"/>
            <a:ext cx="3959768" cy="2778686"/>
            <a:chOff x="2249961" y="2625829"/>
            <a:chExt cx="3959768" cy="2778686"/>
          </a:xfrm>
        </p:grpSpPr>
        <p:sp>
          <p:nvSpPr>
            <p:cNvPr id="11" name="Lok 10"/>
            <p:cNvSpPr/>
            <p:nvPr/>
          </p:nvSpPr>
          <p:spPr>
            <a:xfrm rot="13977812">
              <a:off x="3684894" y="2879679"/>
              <a:ext cx="1624084" cy="3425587"/>
            </a:xfrm>
            <a:prstGeom prst="arc">
              <a:avLst>
                <a:gd name="adj1" fmla="val 17052407"/>
                <a:gd name="adj2" fmla="val 4467124"/>
              </a:avLst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2249961" y="2625829"/>
              <a:ext cx="3934745" cy="2505728"/>
              <a:chOff x="2386439" y="2257340"/>
              <a:chExt cx="3934745" cy="2505728"/>
            </a:xfrm>
          </p:grpSpPr>
          <p:sp>
            <p:nvSpPr>
              <p:cNvPr id="15" name="Lok 14"/>
              <p:cNvSpPr/>
              <p:nvPr/>
            </p:nvSpPr>
            <p:spPr>
              <a:xfrm rot="13977812" flipH="1">
                <a:off x="3420787" y="1848515"/>
                <a:ext cx="1442669" cy="3511365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" name="Lok 15"/>
              <p:cNvSpPr/>
              <p:nvPr/>
            </p:nvSpPr>
            <p:spPr>
              <a:xfrm rot="13977812">
                <a:off x="3796349" y="1926609"/>
                <a:ext cx="1624084" cy="3425587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Lok 16"/>
              <p:cNvSpPr/>
              <p:nvPr/>
            </p:nvSpPr>
            <p:spPr>
              <a:xfrm rot="13977812" flipH="1">
                <a:off x="3423062" y="1222992"/>
                <a:ext cx="1442669" cy="3511365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13" name="Raven povezovalnik 12"/>
              <p:cNvCxnSpPr>
                <a:stCxn id="17" idx="0"/>
              </p:cNvCxnSpPr>
              <p:nvPr/>
            </p:nvCxnSpPr>
            <p:spPr>
              <a:xfrm>
                <a:off x="3179168" y="4181035"/>
                <a:ext cx="14408" cy="582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en povezovalnik 20"/>
              <p:cNvCxnSpPr/>
              <p:nvPr/>
            </p:nvCxnSpPr>
            <p:spPr>
              <a:xfrm>
                <a:off x="5528858" y="2463692"/>
                <a:ext cx="14408" cy="582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Skupina 9"/>
          <p:cNvGrpSpPr/>
          <p:nvPr/>
        </p:nvGrpSpPr>
        <p:grpSpPr>
          <a:xfrm>
            <a:off x="2989385" y="4141705"/>
            <a:ext cx="705060" cy="1041680"/>
            <a:chOff x="2989385" y="4141705"/>
            <a:chExt cx="705060" cy="1041680"/>
          </a:xfrm>
        </p:grpSpPr>
        <p:sp>
          <p:nvSpPr>
            <p:cNvPr id="2" name="Lok 1"/>
            <p:cNvSpPr/>
            <p:nvPr/>
          </p:nvSpPr>
          <p:spPr>
            <a:xfrm rot="21034285" flipV="1">
              <a:off x="2989385" y="4466493"/>
              <a:ext cx="703385" cy="185894"/>
            </a:xfrm>
            <a:prstGeom prst="arc">
              <a:avLst>
                <a:gd name="adj1" fmla="val 11311842"/>
                <a:gd name="adj2" fmla="val 212825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" name="Lok 21"/>
            <p:cNvSpPr/>
            <p:nvPr/>
          </p:nvSpPr>
          <p:spPr>
            <a:xfrm rot="21034285" flipV="1">
              <a:off x="2991060" y="4819859"/>
              <a:ext cx="703385" cy="185894"/>
            </a:xfrm>
            <a:prstGeom prst="arc">
              <a:avLst>
                <a:gd name="adj1" fmla="val 11311842"/>
                <a:gd name="adj2" fmla="val 212825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8" name="Raven povezovalnik 7"/>
            <p:cNvCxnSpPr>
              <a:stCxn id="2" idx="2"/>
            </p:cNvCxnSpPr>
            <p:nvPr/>
          </p:nvCxnSpPr>
          <p:spPr>
            <a:xfrm>
              <a:off x="3673540" y="4535385"/>
              <a:ext cx="9181" cy="3531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ok 22"/>
            <p:cNvSpPr/>
            <p:nvPr/>
          </p:nvSpPr>
          <p:spPr>
            <a:xfrm rot="18635925">
              <a:off x="2953118" y="4354724"/>
              <a:ext cx="703385" cy="277347"/>
            </a:xfrm>
            <a:prstGeom prst="arc">
              <a:avLst>
                <a:gd name="adj1" fmla="val 11679935"/>
                <a:gd name="adj2" fmla="val 1723464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Lok 23"/>
            <p:cNvSpPr/>
            <p:nvPr/>
          </p:nvSpPr>
          <p:spPr>
            <a:xfrm rot="18635925">
              <a:off x="2944745" y="4693019"/>
              <a:ext cx="703385" cy="277347"/>
            </a:xfrm>
            <a:prstGeom prst="arc">
              <a:avLst>
                <a:gd name="adj1" fmla="val 11679935"/>
                <a:gd name="adj2" fmla="val 17566251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25" name="Raven povezovalnik 24"/>
            <p:cNvCxnSpPr>
              <a:stCxn id="23" idx="2"/>
            </p:cNvCxnSpPr>
            <p:nvPr/>
          </p:nvCxnSpPr>
          <p:spPr>
            <a:xfrm>
              <a:off x="3228101" y="4371383"/>
              <a:ext cx="4119" cy="32789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Lok 19"/>
          <p:cNvSpPr/>
          <p:nvPr/>
        </p:nvSpPr>
        <p:spPr>
          <a:xfrm rot="13977812" flipH="1">
            <a:off x="884664" y="-59247"/>
            <a:ext cx="1558133" cy="3425587"/>
          </a:xfrm>
          <a:prstGeom prst="arc">
            <a:avLst>
              <a:gd name="adj1" fmla="val 17052407"/>
              <a:gd name="adj2" fmla="val 446712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Lok 25"/>
          <p:cNvSpPr/>
          <p:nvPr/>
        </p:nvSpPr>
        <p:spPr>
          <a:xfrm rot="13977812">
            <a:off x="2277763" y="1165236"/>
            <a:ext cx="1624084" cy="3425587"/>
          </a:xfrm>
          <a:prstGeom prst="arc">
            <a:avLst>
              <a:gd name="adj1" fmla="val 17052407"/>
              <a:gd name="adj2" fmla="val 446712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povezovalnik 3"/>
          <p:cNvCxnSpPr>
            <a:stCxn id="20" idx="2"/>
            <a:endCxn id="26" idx="2"/>
          </p:cNvCxnSpPr>
          <p:nvPr/>
        </p:nvCxnSpPr>
        <p:spPr>
          <a:xfrm>
            <a:off x="3074932" y="1097985"/>
            <a:ext cx="946507" cy="562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/>
          <p:cNvCxnSpPr>
            <a:stCxn id="20" idx="0"/>
            <a:endCxn id="26" idx="0"/>
          </p:cNvCxnSpPr>
          <p:nvPr/>
        </p:nvCxnSpPr>
        <p:spPr>
          <a:xfrm>
            <a:off x="697282" y="2857426"/>
            <a:ext cx="956072" cy="625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ok 26"/>
          <p:cNvSpPr/>
          <p:nvPr/>
        </p:nvSpPr>
        <p:spPr>
          <a:xfrm rot="13977812">
            <a:off x="2282093" y="1743305"/>
            <a:ext cx="1624084" cy="3425587"/>
          </a:xfrm>
          <a:prstGeom prst="arc">
            <a:avLst>
              <a:gd name="adj1" fmla="val 17052407"/>
              <a:gd name="adj2" fmla="val 4370293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Lok 27"/>
          <p:cNvSpPr/>
          <p:nvPr/>
        </p:nvSpPr>
        <p:spPr>
          <a:xfrm rot="13977812" flipH="1">
            <a:off x="859914" y="505830"/>
            <a:ext cx="1558133" cy="3425587"/>
          </a:xfrm>
          <a:prstGeom prst="arc">
            <a:avLst>
              <a:gd name="adj1" fmla="val 17052407"/>
              <a:gd name="adj2" fmla="val 4467124"/>
            </a:avLst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9" name="Raven povezovalnik 28"/>
          <p:cNvCxnSpPr>
            <a:stCxn id="20" idx="0"/>
          </p:cNvCxnSpPr>
          <p:nvPr/>
        </p:nvCxnSpPr>
        <p:spPr>
          <a:xfrm flipH="1">
            <a:off x="677917" y="2857426"/>
            <a:ext cx="19365" cy="579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 flipH="1">
            <a:off x="3967655" y="1685523"/>
            <a:ext cx="19365" cy="579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 flipH="1">
            <a:off x="3048000" y="1096943"/>
            <a:ext cx="19365" cy="5794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/>
          <p:cNvCxnSpPr/>
          <p:nvPr/>
        </p:nvCxnSpPr>
        <p:spPr>
          <a:xfrm flipH="1">
            <a:off x="1636208" y="3473921"/>
            <a:ext cx="19365" cy="579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/>
          <p:cNvCxnSpPr>
            <a:stCxn id="28" idx="0"/>
            <a:endCxn id="27" idx="0"/>
          </p:cNvCxnSpPr>
          <p:nvPr/>
        </p:nvCxnSpPr>
        <p:spPr>
          <a:xfrm>
            <a:off x="672532" y="3422503"/>
            <a:ext cx="985152" cy="63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/>
          <p:cNvCxnSpPr>
            <a:endCxn id="27" idx="2"/>
          </p:cNvCxnSpPr>
          <p:nvPr/>
        </p:nvCxnSpPr>
        <p:spPr>
          <a:xfrm>
            <a:off x="3056068" y="1651005"/>
            <a:ext cx="916743" cy="586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avokotnik 41"/>
          <p:cNvSpPr/>
          <p:nvPr/>
        </p:nvSpPr>
        <p:spPr>
          <a:xfrm>
            <a:off x="6886399" y="314469"/>
            <a:ext cx="1073401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 43"/>
          <p:cNvSpPr/>
          <p:nvPr/>
        </p:nvSpPr>
        <p:spPr>
          <a:xfrm>
            <a:off x="3856007" y="312032"/>
            <a:ext cx="3027871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/>
          <p:cNvSpPr/>
          <p:nvPr/>
        </p:nvSpPr>
        <p:spPr>
          <a:xfrm>
            <a:off x="2785977" y="311594"/>
            <a:ext cx="1073401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ravokotnik 45"/>
          <p:cNvSpPr/>
          <p:nvPr/>
        </p:nvSpPr>
        <p:spPr>
          <a:xfrm>
            <a:off x="138023" y="309157"/>
            <a:ext cx="2651345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/>
          <p:cNvSpPr/>
          <p:nvPr/>
        </p:nvSpPr>
        <p:spPr>
          <a:xfrm>
            <a:off x="2394914" y="429489"/>
            <a:ext cx="779608" cy="303757"/>
          </a:xfrm>
          <a:prstGeom prst="rect">
            <a:avLst/>
          </a:prstGeom>
          <a:solidFill>
            <a:srgbClr val="D9D9D9">
              <a:alpha val="4117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ravokotnik 47"/>
          <p:cNvSpPr/>
          <p:nvPr/>
        </p:nvSpPr>
        <p:spPr>
          <a:xfrm>
            <a:off x="6342936" y="400733"/>
            <a:ext cx="1073401" cy="303757"/>
          </a:xfrm>
          <a:prstGeom prst="rect">
            <a:avLst/>
          </a:prstGeom>
          <a:solidFill>
            <a:srgbClr val="D9D9D9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/>
          <p:cNvSpPr/>
          <p:nvPr/>
        </p:nvSpPr>
        <p:spPr>
          <a:xfrm>
            <a:off x="3427207" y="426613"/>
            <a:ext cx="860121" cy="303757"/>
          </a:xfrm>
          <a:prstGeom prst="rect">
            <a:avLst/>
          </a:prstGeom>
          <a:solidFill>
            <a:srgbClr val="D9D9D9">
              <a:alpha val="36863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ravokotnik 49"/>
          <p:cNvSpPr/>
          <p:nvPr/>
        </p:nvSpPr>
        <p:spPr>
          <a:xfrm>
            <a:off x="592346" y="5536764"/>
            <a:ext cx="3027871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ravokotnik 50"/>
          <p:cNvSpPr/>
          <p:nvPr/>
        </p:nvSpPr>
        <p:spPr>
          <a:xfrm>
            <a:off x="3634595" y="5533888"/>
            <a:ext cx="3027871" cy="4901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Pravokotnik 51"/>
          <p:cNvSpPr/>
          <p:nvPr/>
        </p:nvSpPr>
        <p:spPr>
          <a:xfrm>
            <a:off x="3234550" y="5625466"/>
            <a:ext cx="860121" cy="303757"/>
          </a:xfrm>
          <a:prstGeom prst="rect">
            <a:avLst/>
          </a:prstGeom>
          <a:solidFill>
            <a:srgbClr val="D9D9D9">
              <a:alpha val="36863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5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220718" y="2569779"/>
            <a:ext cx="8497613" cy="3263461"/>
          </a:xfrm>
          <a:prstGeom prst="cube">
            <a:avLst>
              <a:gd name="adj" fmla="val 951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Kocka 4"/>
          <p:cNvSpPr/>
          <p:nvPr/>
        </p:nvSpPr>
        <p:spPr>
          <a:xfrm>
            <a:off x="1002876" y="2361689"/>
            <a:ext cx="6542690" cy="3263461"/>
          </a:xfrm>
          <a:prstGeom prst="cube">
            <a:avLst>
              <a:gd name="adj" fmla="val 9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Kocka 5"/>
          <p:cNvSpPr/>
          <p:nvPr/>
        </p:nvSpPr>
        <p:spPr>
          <a:xfrm>
            <a:off x="2187331" y="3403234"/>
            <a:ext cx="1298027" cy="777763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Kocka 6"/>
          <p:cNvSpPr/>
          <p:nvPr/>
        </p:nvSpPr>
        <p:spPr>
          <a:xfrm>
            <a:off x="5289058" y="3673287"/>
            <a:ext cx="1298027" cy="777763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9" name="Skupina 18"/>
          <p:cNvGrpSpPr/>
          <p:nvPr/>
        </p:nvGrpSpPr>
        <p:grpSpPr>
          <a:xfrm>
            <a:off x="2249961" y="2625829"/>
            <a:ext cx="3959768" cy="2778686"/>
            <a:chOff x="2249961" y="2625829"/>
            <a:chExt cx="3959768" cy="2778686"/>
          </a:xfrm>
        </p:grpSpPr>
        <p:sp>
          <p:nvSpPr>
            <p:cNvPr id="11" name="Lok 10"/>
            <p:cNvSpPr/>
            <p:nvPr/>
          </p:nvSpPr>
          <p:spPr>
            <a:xfrm rot="13977812">
              <a:off x="3684894" y="2879679"/>
              <a:ext cx="1624084" cy="3425587"/>
            </a:xfrm>
            <a:prstGeom prst="arc">
              <a:avLst>
                <a:gd name="adj1" fmla="val 17052407"/>
                <a:gd name="adj2" fmla="val 4467124"/>
              </a:avLst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2249961" y="2625829"/>
              <a:ext cx="3934745" cy="2505728"/>
              <a:chOff x="2386439" y="2257340"/>
              <a:chExt cx="3934745" cy="2505728"/>
            </a:xfrm>
          </p:grpSpPr>
          <p:sp>
            <p:nvSpPr>
              <p:cNvPr id="15" name="Lok 14"/>
              <p:cNvSpPr/>
              <p:nvPr/>
            </p:nvSpPr>
            <p:spPr>
              <a:xfrm rot="13977812" flipH="1">
                <a:off x="3420787" y="1848515"/>
                <a:ext cx="1442669" cy="3511365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6" name="Lok 15"/>
              <p:cNvSpPr/>
              <p:nvPr/>
            </p:nvSpPr>
            <p:spPr>
              <a:xfrm rot="13977812">
                <a:off x="3796349" y="1926609"/>
                <a:ext cx="1624084" cy="3425587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7" name="Lok 16"/>
              <p:cNvSpPr/>
              <p:nvPr/>
            </p:nvSpPr>
            <p:spPr>
              <a:xfrm rot="13977812" flipH="1">
                <a:off x="3423062" y="1222992"/>
                <a:ext cx="1442669" cy="3511365"/>
              </a:xfrm>
              <a:prstGeom prst="arc">
                <a:avLst>
                  <a:gd name="adj1" fmla="val 17052407"/>
                  <a:gd name="adj2" fmla="val 4467124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13" name="Raven povezovalnik 12"/>
              <p:cNvCxnSpPr>
                <a:stCxn id="17" idx="0"/>
              </p:cNvCxnSpPr>
              <p:nvPr/>
            </p:nvCxnSpPr>
            <p:spPr>
              <a:xfrm>
                <a:off x="3179168" y="4181035"/>
                <a:ext cx="14408" cy="582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en povezovalnik 20"/>
              <p:cNvCxnSpPr/>
              <p:nvPr/>
            </p:nvCxnSpPr>
            <p:spPr>
              <a:xfrm>
                <a:off x="5528858" y="2463692"/>
                <a:ext cx="14408" cy="5820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Kocka 25"/>
          <p:cNvSpPr/>
          <p:nvPr/>
        </p:nvSpPr>
        <p:spPr>
          <a:xfrm rot="8093476">
            <a:off x="4411472" y="3938801"/>
            <a:ext cx="752830" cy="290248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Kocka 26"/>
          <p:cNvSpPr/>
          <p:nvPr/>
        </p:nvSpPr>
        <p:spPr>
          <a:xfrm>
            <a:off x="4617815" y="4117443"/>
            <a:ext cx="752830" cy="354512"/>
          </a:xfrm>
          <a:prstGeom prst="cube">
            <a:avLst>
              <a:gd name="adj" fmla="val 98021"/>
            </a:avLst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0" name="Skupina 19"/>
          <p:cNvGrpSpPr/>
          <p:nvPr/>
        </p:nvGrpSpPr>
        <p:grpSpPr>
          <a:xfrm>
            <a:off x="2989385" y="4141705"/>
            <a:ext cx="705060" cy="1041680"/>
            <a:chOff x="2989385" y="4141705"/>
            <a:chExt cx="705060" cy="1041680"/>
          </a:xfrm>
        </p:grpSpPr>
        <p:sp>
          <p:nvSpPr>
            <p:cNvPr id="22" name="Lok 21"/>
            <p:cNvSpPr/>
            <p:nvPr/>
          </p:nvSpPr>
          <p:spPr>
            <a:xfrm rot="21034285" flipV="1">
              <a:off x="2989385" y="4466493"/>
              <a:ext cx="703385" cy="185894"/>
            </a:xfrm>
            <a:prstGeom prst="arc">
              <a:avLst>
                <a:gd name="adj1" fmla="val 11311842"/>
                <a:gd name="adj2" fmla="val 212825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" name="Lok 22"/>
            <p:cNvSpPr/>
            <p:nvPr/>
          </p:nvSpPr>
          <p:spPr>
            <a:xfrm rot="21034285" flipV="1">
              <a:off x="2991060" y="4819859"/>
              <a:ext cx="703385" cy="185894"/>
            </a:xfrm>
            <a:prstGeom prst="arc">
              <a:avLst>
                <a:gd name="adj1" fmla="val 11311842"/>
                <a:gd name="adj2" fmla="val 212825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24" name="Raven povezovalnik 23"/>
            <p:cNvCxnSpPr>
              <a:stCxn id="22" idx="2"/>
            </p:cNvCxnSpPr>
            <p:nvPr/>
          </p:nvCxnSpPr>
          <p:spPr>
            <a:xfrm>
              <a:off x="3673540" y="4535385"/>
              <a:ext cx="9181" cy="3531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ok 24"/>
            <p:cNvSpPr/>
            <p:nvPr/>
          </p:nvSpPr>
          <p:spPr>
            <a:xfrm rot="18635925">
              <a:off x="2953118" y="4354724"/>
              <a:ext cx="703385" cy="277347"/>
            </a:xfrm>
            <a:prstGeom prst="arc">
              <a:avLst>
                <a:gd name="adj1" fmla="val 11679935"/>
                <a:gd name="adj2" fmla="val 17234646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Lok 27"/>
            <p:cNvSpPr/>
            <p:nvPr/>
          </p:nvSpPr>
          <p:spPr>
            <a:xfrm rot="18635925">
              <a:off x="2944745" y="4693019"/>
              <a:ext cx="703385" cy="277347"/>
            </a:xfrm>
            <a:prstGeom prst="arc">
              <a:avLst>
                <a:gd name="adj1" fmla="val 11679935"/>
                <a:gd name="adj2" fmla="val 17566251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29" name="Raven povezovalnik 28"/>
            <p:cNvCxnSpPr>
              <a:stCxn id="25" idx="2"/>
            </p:cNvCxnSpPr>
            <p:nvPr/>
          </p:nvCxnSpPr>
          <p:spPr>
            <a:xfrm>
              <a:off x="3228101" y="4371383"/>
              <a:ext cx="4119" cy="32789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236" y="282664"/>
            <a:ext cx="2630792" cy="183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6532" y="316622"/>
            <a:ext cx="3012973" cy="177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459" y="4402344"/>
            <a:ext cx="4699265" cy="13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365" y="2313589"/>
            <a:ext cx="2555985" cy="180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9596" y="2297822"/>
            <a:ext cx="2845707" cy="1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1615" y="2259722"/>
            <a:ext cx="2782617" cy="1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Zakaj ne zalivamo rož v opoldanskem soncu?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Zakaj je nevarno puščati razbite steklenice na travniku ali gozdu?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Zakaj pod vodo ne vidimo predmetov ostro? Zakaj potrebujemo masko?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Zakaj pingvini ne potrebujejo maske?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Ali povečevalno steklo služi svojemu namenu tudi pod vodo</a:t>
            </a:r>
            <a:r>
              <a:rPr lang="en-US" sz="3200" dirty="0" smtClean="0">
                <a:latin typeface="Arial Narrow" pitchFamily="34" charset="0"/>
              </a:rPr>
              <a:t>?</a:t>
            </a:r>
            <a:endParaRPr lang="sl-SI" sz="3200" dirty="0" smtClean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Lahko zanetimo na soncu ogenj s pomočjo ledu?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Ali lahko izdelamo povečevalno steklo s konkavno lečo?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Fatamorgana?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 smtClean="0">
                <a:latin typeface="Arial Narrow" pitchFamily="34" charset="0"/>
              </a:rPr>
              <a:t>So zvezde v resnici tam, kjer jih vidimo?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3200" dirty="0">
                <a:latin typeface="Arial Narrow" pitchFamily="34" charset="0"/>
              </a:rPr>
              <a:t>Kako deluje leča ribje oko? </a:t>
            </a:r>
            <a:r>
              <a:rPr lang="sl-SI" sz="3200" dirty="0" err="1">
                <a:latin typeface="Arial Narrow" pitchFamily="34" charset="0"/>
              </a:rPr>
              <a:t>Zoom</a:t>
            </a:r>
            <a:r>
              <a:rPr lang="sl-SI" sz="3200" dirty="0">
                <a:latin typeface="Arial Narrow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sl-SI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10578</TotalTime>
  <Words>103</Words>
  <Application>Microsoft Office PowerPoint</Application>
  <PresentationFormat>Diaprojekcija na zaslonu (4:3)</PresentationFormat>
  <Paragraphs>18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predloga_prosojnice_v15</vt:lpstr>
      <vt:lpstr>     Posodobitveni program nadaljnjega izobraževanja in usposabljanja strokovnih delavcev v vzgoji in izobraževanju  ZRSŠ, Ljubljana, 3. 12. 2015  Jaka Banko, Zavod RS za šolstvo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Jaka Banko</cp:lastModifiedBy>
  <cp:revision>378</cp:revision>
  <cp:lastPrinted>2014-03-20T10:34:27Z</cp:lastPrinted>
  <dcterms:created xsi:type="dcterms:W3CDTF">2004-04-23T10:18:28Z</dcterms:created>
  <dcterms:modified xsi:type="dcterms:W3CDTF">2015-12-03T09:57:51Z</dcterms:modified>
</cp:coreProperties>
</file>