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80" r:id="rId4"/>
    <p:sldId id="295" r:id="rId5"/>
    <p:sldId id="281" r:id="rId6"/>
    <p:sldId id="273" r:id="rId7"/>
    <p:sldId id="291" r:id="rId8"/>
    <p:sldId id="285" r:id="rId9"/>
    <p:sldId id="289" r:id="rId10"/>
    <p:sldId id="284" r:id="rId11"/>
    <p:sldId id="299" r:id="rId12"/>
    <p:sldId id="274" r:id="rId13"/>
    <p:sldId id="288" r:id="rId14"/>
    <p:sldId id="276" r:id="rId15"/>
    <p:sldId id="279" r:id="rId16"/>
    <p:sldId id="277" r:id="rId17"/>
    <p:sldId id="300" r:id="rId18"/>
    <p:sldId id="272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3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54B8B-3056-4287-AEF2-7FD25F2D3861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5F55B-07BF-434D-874E-1366C6F3B92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351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5F55B-07BF-434D-874E-1366C6F3B92C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377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alt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36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563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221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8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65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45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90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6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1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5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5548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85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59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09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70CA-0215-4F74-8C7B-1B8AF94B9CCF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E6DC-D0C9-423D-AA0B-28308EEE2CF6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19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4DD57-2445-438C-8024-848D9410EC50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BA0DE-0973-44C9-98F5-26C9CCF94D6A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96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A9678-F45E-4BB5-A259-5BC2BFCCC993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B2DA3-15D1-4125-A21C-B2E4D58357E9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01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DCB7-716F-4B3E-8B1F-EB037F785347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10E0-9740-4BFF-9CD4-C7DEB80260D2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8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DE7F-393B-4B6A-B5DD-32B3D38E158F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3EBA6-20EB-4747-B4DF-B2E4DC13C440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14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90B99-25D8-40AC-A568-B415E0DBBF7B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CB4A-C557-476E-AD0C-4A1928DFAFAA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02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6A546-7360-4304-A047-37BE105F7553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6291B-79F8-4E33-A1ED-9BDD331D0FD8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3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839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85F08-34D5-4DC6-BF75-A6212762D07A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5DDB3-112D-4161-8F06-ECF3F4C9DB08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08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F6F55-D8C2-48B9-A0FC-9089FE27939F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DBEC-D68D-478B-848A-EF9105AC4C7E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70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F5BA0-4383-4782-A60F-1F07C4B98890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0216B-4996-4F8E-9E71-8F5663A1ECFE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9DAFC-13A7-439E-B664-5F01EC55B3D4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46999-D8F5-42FA-82A1-F887C53CB272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0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83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625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162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22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150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96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14820-635F-4F8C-B80D-C4B08DC13457}" type="datetimeFigureOut">
              <a:rPr lang="sl-SI" smtClean="0"/>
              <a:t>10.11.2015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A2FE-01EA-4383-B3EE-77F35142BF4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49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1356-3DE2-4BA8-85B0-2B57971B8B19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00DA-7A8B-45BA-A2D5-7FF2828AEDEF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0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0B0FB0-F90D-4D7F-9074-D2DA2295A621}" type="datetimeFigureOut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555CD-D46B-4D9A-8315-B27A9030A8E3}" type="slidenum">
              <a:rPr lang="sl-S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/>
          <p:cNvSpPr>
            <a:spLocks noGrp="1"/>
          </p:cNvSpPr>
          <p:nvPr>
            <p:ph type="ctrTitle"/>
          </p:nvPr>
        </p:nvSpPr>
        <p:spPr>
          <a:xfrm>
            <a:off x="2051720" y="1895377"/>
            <a:ext cx="6717908" cy="2109687"/>
          </a:xfrm>
        </p:spPr>
        <p:txBody>
          <a:bodyPr>
            <a:noAutofit/>
          </a:bodyPr>
          <a:lstStyle/>
          <a:p>
            <a:pPr algn="l"/>
            <a:r>
              <a:rPr lang="sl-SI" altLang="sl-SI" sz="1600" dirty="0" smtClean="0">
                <a:solidFill>
                  <a:srgbClr val="002060"/>
                </a:solidFill>
              </a:rPr>
              <a:t/>
            </a:r>
            <a:br>
              <a:rPr lang="sl-SI" altLang="sl-SI" sz="1600" dirty="0" smtClean="0">
                <a:solidFill>
                  <a:srgbClr val="002060"/>
                </a:solidFill>
              </a:rPr>
            </a:br>
            <a:r>
              <a:rPr lang="sl-SI" altLang="sl-SI" sz="1600" dirty="0" smtClean="0">
                <a:solidFill>
                  <a:srgbClr val="002060"/>
                </a:solidFill>
              </a:rPr>
              <a:t/>
            </a:r>
            <a:br>
              <a:rPr lang="sl-SI" altLang="sl-SI" sz="1600" dirty="0" smtClean="0">
                <a:solidFill>
                  <a:srgbClr val="002060"/>
                </a:solidFill>
              </a:rPr>
            </a:br>
            <a:r>
              <a:rPr lang="sl-SI" altLang="sl-SI" sz="1600" b="1" dirty="0" smtClean="0">
                <a:solidFill>
                  <a:srgbClr val="002060"/>
                </a:solidFill>
              </a:rPr>
              <a:t/>
            </a:r>
            <a:br>
              <a:rPr lang="sl-SI" altLang="sl-SI" sz="1600" b="1" dirty="0" smtClean="0">
                <a:solidFill>
                  <a:srgbClr val="002060"/>
                </a:solidFill>
              </a:rPr>
            </a:br>
            <a:r>
              <a:rPr lang="sl-SI" altLang="sl-SI" sz="1600" dirty="0" smtClean="0">
                <a:solidFill>
                  <a:srgbClr val="002060"/>
                </a:solidFill>
              </a:rPr>
              <a:t>CIRIUS Kamnik, Osnovna </a:t>
            </a:r>
            <a:r>
              <a:rPr lang="sl-SI" altLang="sl-SI" sz="1600" dirty="0">
                <a:solidFill>
                  <a:srgbClr val="002060"/>
                </a:solidFill>
              </a:rPr>
              <a:t>šola, oddelki PPVIZ</a:t>
            </a:r>
            <a:r>
              <a:rPr lang="sl-SI" altLang="sl-SI" sz="1600" dirty="0" smtClean="0">
                <a:solidFill>
                  <a:srgbClr val="002060"/>
                </a:solidFill>
              </a:rPr>
              <a:t>.</a:t>
            </a:r>
            <a:br>
              <a:rPr lang="sl-SI" altLang="sl-SI" sz="1600" dirty="0" smtClean="0">
                <a:solidFill>
                  <a:srgbClr val="002060"/>
                </a:solidFill>
              </a:rPr>
            </a:br>
            <a:r>
              <a:rPr lang="sl-SI" altLang="sl-SI" sz="1600" b="1" dirty="0">
                <a:solidFill>
                  <a:srgbClr val="002060"/>
                </a:solidFill>
              </a:rPr>
              <a:t>TERAPEVTSKI PES V RAZREDU</a:t>
            </a:r>
            <a:r>
              <a:rPr lang="sl-SI" altLang="sl-SI" sz="1600" dirty="0">
                <a:solidFill>
                  <a:srgbClr val="002060"/>
                </a:solidFill>
              </a:rPr>
              <a:t/>
            </a:r>
            <a:br>
              <a:rPr lang="sl-SI" altLang="sl-SI" sz="1600" dirty="0">
                <a:solidFill>
                  <a:srgbClr val="002060"/>
                </a:solidFill>
              </a:rPr>
            </a:br>
            <a:r>
              <a:rPr lang="sl-SI" altLang="sl-SI" sz="1600" dirty="0" smtClean="0">
                <a:solidFill>
                  <a:srgbClr val="002060"/>
                </a:solidFill>
              </a:rPr>
              <a:t>Projekt poteka od šolskega leta 2012/13.</a:t>
            </a:r>
            <a:r>
              <a:rPr lang="sl-SI" altLang="sl-SI" sz="1600" dirty="0">
                <a:solidFill>
                  <a:srgbClr val="002060"/>
                </a:solidFill>
              </a:rPr>
              <a:t/>
            </a:r>
            <a:br>
              <a:rPr lang="sl-SI" altLang="sl-SI" sz="1600" dirty="0">
                <a:solidFill>
                  <a:srgbClr val="002060"/>
                </a:solidFill>
              </a:rPr>
            </a:br>
            <a:r>
              <a:rPr lang="sl-SI" altLang="sl-SI" sz="1600" dirty="0">
                <a:solidFill>
                  <a:srgbClr val="002060"/>
                </a:solidFill>
              </a:rPr>
              <a:t/>
            </a:r>
            <a:br>
              <a:rPr lang="sl-SI" altLang="sl-SI" sz="1600" dirty="0">
                <a:solidFill>
                  <a:srgbClr val="002060"/>
                </a:solidFill>
              </a:rPr>
            </a:br>
            <a:r>
              <a:rPr lang="sl-SI" altLang="sl-SI" sz="1600" b="1" dirty="0" smtClean="0">
                <a:solidFill>
                  <a:srgbClr val="002060"/>
                </a:solidFill>
              </a:rPr>
              <a:t/>
            </a:r>
            <a:br>
              <a:rPr lang="sl-SI" altLang="sl-SI" sz="1600" b="1" dirty="0" smtClean="0">
                <a:solidFill>
                  <a:srgbClr val="002060"/>
                </a:solidFill>
              </a:rPr>
            </a:br>
            <a:r>
              <a:rPr lang="sl-SI" altLang="sl-SI" sz="2400" b="1" dirty="0" smtClean="0">
                <a:solidFill>
                  <a:srgbClr val="002060"/>
                </a:solidFill>
              </a:rPr>
              <a:t>PES, UČITELJEV DELOVNI PARTNER</a:t>
            </a:r>
            <a:r>
              <a:rPr lang="sl-SI" altLang="sl-SI" sz="1600" dirty="0" smtClean="0">
                <a:solidFill>
                  <a:srgbClr val="002060"/>
                </a:solidFill>
              </a:rPr>
              <a:t/>
            </a:r>
            <a:br>
              <a:rPr lang="sl-SI" altLang="sl-SI" sz="1600" dirty="0" smtClean="0">
                <a:solidFill>
                  <a:srgbClr val="002060"/>
                </a:solidFill>
              </a:rPr>
            </a:br>
            <a:r>
              <a:rPr lang="sl-SI" altLang="sl-SI" sz="1600" dirty="0" smtClean="0">
                <a:solidFill>
                  <a:srgbClr val="002060"/>
                </a:solidFill>
              </a:rPr>
              <a:t/>
            </a:r>
            <a:br>
              <a:rPr lang="sl-SI" altLang="sl-SI" sz="1600" dirty="0" smtClean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/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 smtClean="0">
                <a:solidFill>
                  <a:srgbClr val="002060"/>
                </a:solidFill>
              </a:rPr>
              <a:t/>
            </a:r>
            <a:br>
              <a:rPr lang="sl-SI" sz="1600" dirty="0" smtClean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/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sz="1600" dirty="0">
                <a:solidFill>
                  <a:srgbClr val="002060"/>
                </a:solidFill>
              </a:rPr>
              <a:t/>
            </a:r>
            <a:br>
              <a:rPr lang="sl-SI" sz="1600" dirty="0">
                <a:solidFill>
                  <a:srgbClr val="002060"/>
                </a:solidFill>
              </a:rPr>
            </a:br>
            <a:r>
              <a:rPr lang="sl-SI" altLang="sl-SI" sz="1600" dirty="0" smtClean="0">
                <a:solidFill>
                  <a:srgbClr val="002060"/>
                </a:solidFill>
              </a:rPr>
              <a:t/>
            </a:r>
            <a:br>
              <a:rPr lang="sl-SI" altLang="sl-SI" sz="1600" dirty="0" smtClean="0">
                <a:solidFill>
                  <a:srgbClr val="002060"/>
                </a:solidFill>
              </a:rPr>
            </a:br>
            <a:r>
              <a:rPr lang="sl-SI" altLang="sl-SI" sz="1600" dirty="0" smtClean="0">
                <a:solidFill>
                  <a:srgbClr val="002060"/>
                </a:solidFill>
              </a:rPr>
              <a:t>                             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816089" cy="10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:\za strokovno skupino\ambasadorjinasme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28" y="3709032"/>
            <a:ext cx="816089" cy="8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269815"/>
            <a:ext cx="2232248" cy="2712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grada vsebine 2"/>
          <p:cNvSpPr txBox="1">
            <a:spLocks/>
          </p:cNvSpPr>
          <p:nvPr/>
        </p:nvSpPr>
        <p:spPr>
          <a:xfrm>
            <a:off x="5161561" y="4625924"/>
            <a:ext cx="2362767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1600" dirty="0" smtClean="0">
                <a:solidFill>
                  <a:srgbClr val="002060"/>
                </a:solidFill>
              </a:rPr>
              <a:t>Učiteljica in vodnica psa Irma Golob in pes ALVIN, s certifikatom društva AMBASADORJI NASMEHA.</a:t>
            </a:r>
            <a:endParaRPr lang="sl-SI" sz="16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25" y="603987"/>
            <a:ext cx="4248472" cy="5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17" y="1129988"/>
            <a:ext cx="10239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4964" y="290072"/>
            <a:ext cx="8229600" cy="792831"/>
          </a:xfrm>
        </p:spPr>
        <p:txBody>
          <a:bodyPr/>
          <a:lstStyle/>
          <a:p>
            <a:pPr>
              <a:defRPr/>
            </a:pPr>
            <a:r>
              <a:rPr 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SOCIALIZACIJA</a:t>
            </a:r>
            <a:endParaRPr lang="sl-SI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1987" name="Picture 2" descr="F:\alvin\ALVIN V CIRIUS\JUŠRESIZE\CIMG7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737491"/>
            <a:ext cx="2839912" cy="213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d:\Moji dokumenti\Desktop\DSC_0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7" r="25925"/>
          <a:stretch>
            <a:fillRect/>
          </a:stretch>
        </p:blipFill>
        <p:spPr bwMode="auto">
          <a:xfrm>
            <a:off x="395536" y="3649761"/>
            <a:ext cx="3487542" cy="2880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0" descr="d:\Moji dokumenti\Desktop\projekt lani\Midva sva dober p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2837229"/>
            <a:ext cx="2700337" cy="3856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23526" y="1082903"/>
            <a:ext cx="5433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dirty="0" smtClean="0">
                <a:solidFill>
                  <a:srgbClr val="002060"/>
                </a:solidFill>
                <a:latin typeface="Calibri"/>
              </a:rPr>
              <a:t>Naučili smo se pravilnega odnosa do </a:t>
            </a:r>
            <a:r>
              <a:rPr lang="sl-SI" dirty="0">
                <a:solidFill>
                  <a:srgbClr val="002060"/>
                </a:solidFill>
                <a:latin typeface="Calibri"/>
              </a:rPr>
              <a:t>psa, več </a:t>
            </a:r>
            <a:r>
              <a:rPr lang="sl-SI" dirty="0" smtClean="0">
                <a:solidFill>
                  <a:srgbClr val="002060"/>
                </a:solidFill>
                <a:latin typeface="Calibri"/>
              </a:rPr>
              <a:t>je </a:t>
            </a:r>
            <a:r>
              <a:rPr lang="sl-SI" dirty="0">
                <a:solidFill>
                  <a:srgbClr val="002060"/>
                </a:solidFill>
                <a:latin typeface="Calibri"/>
              </a:rPr>
              <a:t>stikov z vrstniki, medsebojne komunikacije, učenci so pridobili nove izkušnje sobivanja z drugimi. </a:t>
            </a:r>
            <a:r>
              <a:rPr lang="sl-SI" dirty="0" smtClean="0">
                <a:solidFill>
                  <a:srgbClr val="002060"/>
                </a:solidFill>
                <a:latin typeface="Calibri"/>
              </a:rPr>
              <a:t>Družili smo se na </a:t>
            </a:r>
            <a:r>
              <a:rPr lang="sl-SI" dirty="0">
                <a:solidFill>
                  <a:srgbClr val="002060"/>
                </a:solidFill>
                <a:latin typeface="Calibri"/>
              </a:rPr>
              <a:t>skupnih praznovanjih z </a:t>
            </a:r>
            <a:r>
              <a:rPr lang="sl-SI" dirty="0" err="1">
                <a:solidFill>
                  <a:srgbClr val="002060"/>
                </a:solidFill>
                <a:latin typeface="Calibri"/>
              </a:rPr>
              <a:t>Alvinom</a:t>
            </a:r>
            <a:r>
              <a:rPr lang="sl-SI" dirty="0">
                <a:solidFill>
                  <a:srgbClr val="002060"/>
                </a:solidFill>
                <a:latin typeface="Calibri"/>
              </a:rPr>
              <a:t>: teden otroka v oktobru, novoletno praznovanje v decembru, valentinovo v februarju, </a:t>
            </a:r>
            <a:r>
              <a:rPr lang="sl-SI" dirty="0" smtClean="0">
                <a:solidFill>
                  <a:srgbClr val="002060"/>
                </a:solidFill>
                <a:latin typeface="Calibri"/>
              </a:rPr>
              <a:t>ob dnevu Zemlje v aprilu in </a:t>
            </a:r>
            <a:r>
              <a:rPr lang="sl-SI" dirty="0">
                <a:solidFill>
                  <a:srgbClr val="002060"/>
                </a:solidFill>
                <a:latin typeface="Calibri"/>
              </a:rPr>
              <a:t>zaključno v juniju. </a:t>
            </a:r>
          </a:p>
        </p:txBody>
      </p:sp>
      <p:pic>
        <p:nvPicPr>
          <p:cNvPr id="3074" name="Picture 2" descr="d:\Moji dokumenti\Desktop\PROJEKT\psi in Alvin- slike\Slik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68" y="3042363"/>
            <a:ext cx="1873884" cy="35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7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/>
          <p:cNvSpPr>
            <a:spLocks noGrp="1"/>
          </p:cNvSpPr>
          <p:nvPr>
            <p:ph type="title"/>
          </p:nvPr>
        </p:nvSpPr>
        <p:spPr>
          <a:xfrm>
            <a:off x="827088" y="333375"/>
            <a:ext cx="7551737" cy="863600"/>
          </a:xfrm>
        </p:spPr>
        <p:txBody>
          <a:bodyPr/>
          <a:lstStyle/>
          <a:p>
            <a:pPr>
              <a:defRPr/>
            </a:pPr>
            <a:r>
              <a:rPr 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UČENJE SOCIALNIH VEŠČIN</a:t>
            </a:r>
          </a:p>
        </p:txBody>
      </p:sp>
      <p:sp>
        <p:nvSpPr>
          <p:cNvPr id="24579" name="Ograda vsebine 2"/>
          <p:cNvSpPr>
            <a:spLocks noGrp="1"/>
          </p:cNvSpPr>
          <p:nvPr>
            <p:ph idx="1"/>
          </p:nvPr>
        </p:nvSpPr>
        <p:spPr>
          <a:xfrm>
            <a:off x="323850" y="2546350"/>
            <a:ext cx="3887788" cy="1319213"/>
          </a:xfrm>
        </p:spPr>
        <p:txBody>
          <a:bodyPr/>
          <a:lstStyle/>
          <a:p>
            <a:r>
              <a:rPr lang="sl-SI" altLang="sl-SI" sz="1600" dirty="0" smtClean="0">
                <a:solidFill>
                  <a:schemeClr val="tx2"/>
                </a:solidFill>
              </a:rPr>
              <a:t>Lahko počakam.</a:t>
            </a:r>
          </a:p>
          <a:p>
            <a:endParaRPr lang="sl-SI" altLang="sl-SI" sz="1600" dirty="0" smtClean="0">
              <a:solidFill>
                <a:schemeClr val="tx2"/>
              </a:solidFill>
            </a:endParaRPr>
          </a:p>
          <a:p>
            <a:r>
              <a:rPr lang="sl-SI" altLang="sl-SI" sz="1600" dirty="0" smtClean="0">
                <a:solidFill>
                  <a:schemeClr val="tx2"/>
                </a:solidFill>
              </a:rPr>
              <a:t>Poslušam.</a:t>
            </a:r>
          </a:p>
          <a:p>
            <a:endParaRPr lang="sl-SI" altLang="sl-SI" sz="1600" dirty="0" smtClean="0">
              <a:solidFill>
                <a:schemeClr val="tx2"/>
              </a:solidFill>
            </a:endParaRPr>
          </a:p>
          <a:p>
            <a:r>
              <a:rPr lang="sl-SI" altLang="sl-SI" sz="1600" dirty="0" smtClean="0">
                <a:solidFill>
                  <a:schemeClr val="tx2"/>
                </a:solidFill>
              </a:rPr>
              <a:t>Gledam in sledim navodilom učitelja.</a:t>
            </a:r>
          </a:p>
          <a:p>
            <a:endParaRPr lang="sl-SI" altLang="sl-SI" sz="1600" dirty="0" smtClean="0">
              <a:solidFill>
                <a:schemeClr val="tx2"/>
              </a:solidFill>
            </a:endParaRPr>
          </a:p>
          <a:p>
            <a:r>
              <a:rPr lang="sl-SI" altLang="sl-SI" sz="1600" dirty="0" smtClean="0">
                <a:solidFill>
                  <a:schemeClr val="tx2"/>
                </a:solidFill>
              </a:rPr>
              <a:t>Ko učitelj govori, sem tiho.</a:t>
            </a:r>
          </a:p>
          <a:p>
            <a:endParaRPr lang="sl-SI" altLang="sl-SI" sz="1600" dirty="0" smtClean="0">
              <a:solidFill>
                <a:schemeClr val="tx2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554413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1011141" y="1556792"/>
            <a:ext cx="223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l-SI" sz="2000" b="1" dirty="0" smtClean="0">
                <a:solidFill>
                  <a:srgbClr val="002060"/>
                </a:solidFill>
                <a:latin typeface="Calibri"/>
              </a:rPr>
              <a:t>Če </a:t>
            </a:r>
            <a:r>
              <a:rPr lang="sl-SI" sz="2000" b="1" dirty="0" err="1" smtClean="0">
                <a:solidFill>
                  <a:srgbClr val="002060"/>
                </a:solidFill>
                <a:latin typeface="Calibri"/>
              </a:rPr>
              <a:t>Alvin</a:t>
            </a:r>
            <a:r>
              <a:rPr lang="sl-SI" sz="2000" b="1" dirty="0" smtClean="0">
                <a:solidFill>
                  <a:srgbClr val="002060"/>
                </a:solidFill>
                <a:latin typeface="Calibri"/>
              </a:rPr>
              <a:t> zmore, </a:t>
            </a:r>
          </a:p>
          <a:p>
            <a:pPr lvl="0" algn="ctr"/>
            <a:r>
              <a:rPr lang="sl-SI" sz="2000" b="1" dirty="0" smtClean="0">
                <a:solidFill>
                  <a:srgbClr val="002060"/>
                </a:solidFill>
                <a:latin typeface="Calibri"/>
              </a:rPr>
              <a:t>zmorem tudi jaz!</a:t>
            </a:r>
            <a:endParaRPr lang="sl-SI" sz="2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435077" y="5049470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1600" dirty="0">
                <a:solidFill>
                  <a:srgbClr val="002060"/>
                </a:solidFill>
                <a:latin typeface="Calibri"/>
              </a:rPr>
              <a:t>EMPATIJA: usmerjenost v lastne potrebe se je obrnila navzven k drugemu bitju ─ kaj je psu všeč, kaj mu ni … razumevanje njegovih potreb, učenje meja.</a:t>
            </a:r>
          </a:p>
        </p:txBody>
      </p:sp>
    </p:spTree>
    <p:extLst>
      <p:ext uri="{BB962C8B-B14F-4D97-AF65-F5344CB8AC3E}">
        <p14:creationId xmlns:p14="http://schemas.microsoft.com/office/powerpoint/2010/main" val="2318690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96491" y="232550"/>
            <a:ext cx="1944216" cy="777875"/>
          </a:xfrm>
        </p:spPr>
        <p:txBody>
          <a:bodyPr/>
          <a:lstStyle/>
          <a:p>
            <a:pPr>
              <a:defRPr/>
            </a:pPr>
            <a:r>
              <a:rPr 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ČUSTVA</a:t>
            </a:r>
            <a:endParaRPr lang="sl-SI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5" y="908720"/>
            <a:ext cx="3008581" cy="2525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43" y="1704454"/>
            <a:ext cx="2808312" cy="4240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4" y="3750512"/>
            <a:ext cx="302915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4860032" y="260648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Prevladalo </a:t>
            </a:r>
            <a:r>
              <a:rPr lang="sl-SI" sz="1600" dirty="0">
                <a:solidFill>
                  <a:srgbClr val="002060"/>
                </a:solidFill>
                <a:latin typeface="Calibri"/>
              </a:rPr>
              <a:t>je sproščeno vzdušje, učenci so doživljali čustva zadovoljstva, veselja, ponosa. Pes pokaže veselje, učence pozdravlja, sprejema take, kot so</a:t>
            </a:r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.</a:t>
            </a:r>
            <a:r>
              <a:rPr lang="sl-SI" sz="1600" dirty="0">
                <a:solidFill>
                  <a:srgbClr val="002060"/>
                </a:solidFill>
                <a:latin typeface="Calibri"/>
              </a:rPr>
              <a:t> Vsakemu učencu daje občutek zaželenosti, sprejetosti in </a:t>
            </a:r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koristnosti.</a:t>
            </a:r>
            <a:endParaRPr lang="sl-SI" sz="16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978188" y="59449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Učenci so pridobili </a:t>
            </a:r>
            <a:r>
              <a:rPr lang="sl-SI" sz="1600" dirty="0">
                <a:solidFill>
                  <a:srgbClr val="002060"/>
                </a:solidFill>
                <a:latin typeface="Calibri"/>
              </a:rPr>
              <a:t>na </a:t>
            </a:r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SAMOZAVESTI, saj se pes odziva na </a:t>
            </a:r>
            <a:r>
              <a:rPr lang="sl-SI" sz="1600" dirty="0">
                <a:solidFill>
                  <a:srgbClr val="002060"/>
                </a:solidFill>
                <a:latin typeface="Calibri"/>
              </a:rPr>
              <a:t>njihovo pobudo ─ ukaz, vodenje, </a:t>
            </a:r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igro.</a:t>
            </a:r>
            <a:endParaRPr lang="sl-SI" sz="16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53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2520280" cy="922114"/>
          </a:xfrm>
        </p:spPr>
        <p:txBody>
          <a:bodyPr/>
          <a:lstStyle/>
          <a:p>
            <a:pPr>
              <a:defRPr/>
            </a:pPr>
            <a:r>
              <a:rPr 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KOMUNIKACIJA </a:t>
            </a:r>
            <a:endParaRPr lang="sl-SI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4989"/>
            <a:ext cx="4420592" cy="269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015928" y="1073149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Učenci </a:t>
            </a:r>
            <a:r>
              <a:rPr lang="sl-SI" sz="1600" dirty="0">
                <a:solidFill>
                  <a:srgbClr val="002060"/>
                </a:solidFill>
                <a:latin typeface="Calibri"/>
              </a:rPr>
              <a:t>so izboljšali komunikacijske spretnosti in artikulacijo govora, nekateri so </a:t>
            </a:r>
            <a:r>
              <a:rPr lang="sl-SI" sz="1600" dirty="0" err="1">
                <a:solidFill>
                  <a:srgbClr val="002060"/>
                </a:solidFill>
                <a:latin typeface="Calibri"/>
              </a:rPr>
              <a:t>Alvina</a:t>
            </a:r>
            <a:r>
              <a:rPr lang="sl-SI" sz="1600" dirty="0">
                <a:solidFill>
                  <a:srgbClr val="002060"/>
                </a:solidFill>
                <a:latin typeface="Calibri"/>
              </a:rPr>
              <a:t> poklicali po imenu, izrekali </a:t>
            </a:r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ukaze , nekateri pa so razvili komunikacijo s psom  z gesto roke.</a:t>
            </a:r>
            <a:endParaRPr lang="sl-SI" sz="16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569514" y="5665215"/>
            <a:ext cx="4755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1600" dirty="0" smtClean="0">
                <a:solidFill>
                  <a:srgbClr val="002060"/>
                </a:solidFill>
                <a:latin typeface="Calibri"/>
              </a:rPr>
              <a:t>Razvijamo simbole nadomestne komunikacije za aktivnejšo vlogo učencev v dejavnostih projekta.</a:t>
            </a:r>
            <a:endParaRPr lang="sl-SI" sz="16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" name="Slika 9"/>
          <p:cNvPicPr/>
          <p:nvPr/>
        </p:nvPicPr>
        <p:blipFill>
          <a:blip r:embed="rId3"/>
          <a:stretch>
            <a:fillRect/>
          </a:stretch>
        </p:blipFill>
        <p:spPr>
          <a:xfrm>
            <a:off x="546808" y="2636912"/>
            <a:ext cx="1767968" cy="1800200"/>
          </a:xfrm>
          <a:prstGeom prst="rect">
            <a:avLst/>
          </a:prstGeom>
        </p:spPr>
      </p:pic>
      <p:pic>
        <p:nvPicPr>
          <p:cNvPr id="11" name="Slika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46808" y="764704"/>
            <a:ext cx="1767968" cy="1642006"/>
          </a:xfrm>
          <a:prstGeom prst="rect">
            <a:avLst/>
          </a:prstGeom>
        </p:spPr>
      </p:pic>
      <p:pic>
        <p:nvPicPr>
          <p:cNvPr id="11266" name="Slika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4" y="4869161"/>
            <a:ext cx="1947696" cy="165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Slika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04" y="5170765"/>
            <a:ext cx="152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10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Slika 1" descr="CIMG912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797" y="3847937"/>
            <a:ext cx="1811996" cy="264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32" y="3847937"/>
            <a:ext cx="1984814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3160363" y="472635"/>
            <a:ext cx="29527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2800" dirty="0">
                <a:solidFill>
                  <a:schemeClr val="tx2"/>
                </a:solidFill>
                <a:latin typeface="Calibri" panose="020F0502020204030204" pitchFamily="34" charset="0"/>
              </a:rPr>
              <a:t>MOTORIKA</a:t>
            </a:r>
          </a:p>
        </p:txBody>
      </p:sp>
      <p:sp>
        <p:nvSpPr>
          <p:cNvPr id="4" name="Pravokotnik 3"/>
          <p:cNvSpPr/>
          <p:nvPr/>
        </p:nvSpPr>
        <p:spPr>
          <a:xfrm>
            <a:off x="4932040" y="1615733"/>
            <a:ext cx="35595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solidFill>
                  <a:srgbClr val="002060"/>
                </a:solidFill>
              </a:rPr>
              <a:t>Prek igre je bilo več motoričnih dejavnosti, učenci so izražali željo po gibanju, aktivnosti. Vadili so stisk in moč rok, tipno zaznavanje, razvijali grobo in fino motoriko …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2878"/>
            <a:ext cx="2732523" cy="4277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0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ni oblaček 4"/>
          <p:cNvSpPr/>
          <p:nvPr/>
        </p:nvSpPr>
        <p:spPr>
          <a:xfrm>
            <a:off x="3923928" y="620688"/>
            <a:ext cx="4824536" cy="3960440"/>
          </a:xfrm>
          <a:prstGeom prst="wedgeEllipseCallout">
            <a:avLst>
              <a:gd name="adj1" fmla="val -47342"/>
              <a:gd name="adj2" fmla="val 510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467175" y="1988840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endParaRPr lang="sl-SI" dirty="0" smtClean="0">
              <a:solidFill>
                <a:srgbClr val="002060"/>
              </a:solidFill>
            </a:endParaRPr>
          </a:p>
          <a:p>
            <a:pPr algn="ctr"/>
            <a:r>
              <a:rPr lang="sl-SI" b="1" dirty="0" smtClean="0">
                <a:solidFill>
                  <a:srgbClr val="002060"/>
                </a:solidFill>
              </a:rPr>
              <a:t>Kot </a:t>
            </a:r>
            <a:r>
              <a:rPr lang="sl-SI" b="1" dirty="0">
                <a:solidFill>
                  <a:srgbClr val="002060"/>
                </a:solidFill>
              </a:rPr>
              <a:t>učiteljica in hkrati vodnica psa </a:t>
            </a:r>
            <a:r>
              <a:rPr lang="sl-SI" b="1" dirty="0" smtClean="0">
                <a:solidFill>
                  <a:srgbClr val="002060"/>
                </a:solidFill>
              </a:rPr>
              <a:t>sem zelo hvaležna </a:t>
            </a:r>
            <a:r>
              <a:rPr lang="sl-SI" b="1" dirty="0">
                <a:solidFill>
                  <a:srgbClr val="002060"/>
                </a:solidFill>
              </a:rPr>
              <a:t>svojemu psu </a:t>
            </a:r>
            <a:r>
              <a:rPr lang="sl-SI" b="1" dirty="0" err="1">
                <a:solidFill>
                  <a:srgbClr val="002060"/>
                </a:solidFill>
              </a:rPr>
              <a:t>Alvinu</a:t>
            </a:r>
            <a:r>
              <a:rPr lang="sl-SI" b="1" dirty="0">
                <a:solidFill>
                  <a:srgbClr val="002060"/>
                </a:solidFill>
              </a:rPr>
              <a:t>, </a:t>
            </a:r>
            <a:r>
              <a:rPr lang="sl-SI" b="1" dirty="0" smtClean="0">
                <a:solidFill>
                  <a:srgbClr val="002060"/>
                </a:solidFill>
              </a:rPr>
              <a:t>saj zvesto </a:t>
            </a:r>
            <a:r>
              <a:rPr lang="sl-SI" b="1" dirty="0">
                <a:solidFill>
                  <a:srgbClr val="002060"/>
                </a:solidFill>
              </a:rPr>
              <a:t>sledi mojim pričakovanjem in je resnično pravi delovni partner.</a:t>
            </a:r>
          </a:p>
          <a:p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19672" y="1196752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002060"/>
                </a:solidFill>
              </a:rPr>
              <a:t>ALVIN</a:t>
            </a:r>
            <a:endParaRPr lang="sl-SI" sz="2800" dirty="0">
              <a:solidFill>
                <a:srgbClr val="00206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644008" y="1295015"/>
            <a:ext cx="36364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solidFill>
                  <a:srgbClr val="002060"/>
                </a:solidFill>
              </a:rPr>
              <a:t>PA ŠE MOJA EVALVACIJA:</a:t>
            </a:r>
          </a:p>
          <a:p>
            <a:r>
              <a:rPr lang="sl-SI" dirty="0" smtClean="0">
                <a:solidFill>
                  <a:srgbClr val="002060"/>
                </a:solidFill>
              </a:rPr>
              <a:t>Z </a:t>
            </a:r>
            <a:r>
              <a:rPr lang="sl-SI" dirty="0">
                <a:solidFill>
                  <a:srgbClr val="002060"/>
                </a:solidFill>
              </a:rPr>
              <a:t>veseljem »</a:t>
            </a:r>
            <a:r>
              <a:rPr lang="sl-SI" dirty="0" smtClean="0">
                <a:solidFill>
                  <a:srgbClr val="002060"/>
                </a:solidFill>
              </a:rPr>
              <a:t>hodim« </a:t>
            </a:r>
            <a:r>
              <a:rPr lang="sl-SI" dirty="0">
                <a:solidFill>
                  <a:srgbClr val="002060"/>
                </a:solidFill>
              </a:rPr>
              <a:t>v šolo. </a:t>
            </a:r>
            <a:r>
              <a:rPr lang="sl-SI" dirty="0" smtClean="0">
                <a:solidFill>
                  <a:srgbClr val="002060"/>
                </a:solidFill>
              </a:rPr>
              <a:t>Čutim, </a:t>
            </a:r>
            <a:r>
              <a:rPr lang="sl-SI" dirty="0">
                <a:solidFill>
                  <a:srgbClr val="002060"/>
                </a:solidFill>
              </a:rPr>
              <a:t>da </a:t>
            </a:r>
            <a:r>
              <a:rPr lang="sl-SI" dirty="0" smtClean="0">
                <a:solidFill>
                  <a:srgbClr val="002060"/>
                </a:solidFill>
              </a:rPr>
              <a:t>me </a:t>
            </a:r>
            <a:r>
              <a:rPr lang="sl-SI" dirty="0">
                <a:solidFill>
                  <a:srgbClr val="002060"/>
                </a:solidFill>
              </a:rPr>
              <a:t>imajo učenci </a:t>
            </a:r>
            <a:r>
              <a:rPr lang="sl-SI" dirty="0" smtClean="0">
                <a:solidFill>
                  <a:srgbClr val="002060"/>
                </a:solidFill>
              </a:rPr>
              <a:t>radi. Pozorno spremljam </a:t>
            </a:r>
            <a:r>
              <a:rPr lang="sl-SI" dirty="0">
                <a:solidFill>
                  <a:srgbClr val="002060"/>
                </a:solidFill>
              </a:rPr>
              <a:t>aktivnost učencev in </a:t>
            </a:r>
            <a:r>
              <a:rPr lang="sl-SI" dirty="0" smtClean="0">
                <a:solidFill>
                  <a:srgbClr val="002060"/>
                </a:solidFill>
              </a:rPr>
              <a:t>izpolnjujem </a:t>
            </a:r>
            <a:r>
              <a:rPr lang="sl-SI" dirty="0">
                <a:solidFill>
                  <a:srgbClr val="002060"/>
                </a:solidFill>
              </a:rPr>
              <a:t>različne naloge. Vesel </a:t>
            </a:r>
            <a:r>
              <a:rPr lang="sl-SI" dirty="0" smtClean="0">
                <a:solidFill>
                  <a:srgbClr val="002060"/>
                </a:solidFill>
              </a:rPr>
              <a:t>sem, </a:t>
            </a:r>
            <a:r>
              <a:rPr lang="sl-SI" dirty="0">
                <a:solidFill>
                  <a:srgbClr val="002060"/>
                </a:solidFill>
              </a:rPr>
              <a:t>če je učenec uspešen, saj </a:t>
            </a:r>
            <a:r>
              <a:rPr lang="sl-SI" dirty="0" smtClean="0">
                <a:solidFill>
                  <a:srgbClr val="002060"/>
                </a:solidFill>
              </a:rPr>
              <a:t>se </a:t>
            </a:r>
            <a:r>
              <a:rPr lang="sl-SI" dirty="0">
                <a:solidFill>
                  <a:srgbClr val="002060"/>
                </a:solidFill>
              </a:rPr>
              <a:t>potem </a:t>
            </a:r>
            <a:r>
              <a:rPr lang="sl-SI" dirty="0" smtClean="0">
                <a:solidFill>
                  <a:srgbClr val="002060"/>
                </a:solidFill>
              </a:rPr>
              <a:t>poigrava ali dobim priboljšek. </a:t>
            </a:r>
            <a:r>
              <a:rPr lang="sl-SI" dirty="0">
                <a:solidFill>
                  <a:srgbClr val="002060"/>
                </a:solidFill>
              </a:rPr>
              <a:t>Zadovoljen </a:t>
            </a:r>
            <a:r>
              <a:rPr lang="sl-SI" dirty="0" smtClean="0">
                <a:solidFill>
                  <a:srgbClr val="002060"/>
                </a:solidFill>
              </a:rPr>
              <a:t>sem, </a:t>
            </a:r>
            <a:r>
              <a:rPr lang="sl-SI" dirty="0">
                <a:solidFill>
                  <a:srgbClr val="002060"/>
                </a:solidFill>
              </a:rPr>
              <a:t>da </a:t>
            </a:r>
            <a:r>
              <a:rPr lang="sl-SI" dirty="0" smtClean="0">
                <a:solidFill>
                  <a:srgbClr val="002060"/>
                </a:solidFill>
              </a:rPr>
              <a:t>imam </a:t>
            </a:r>
            <a:r>
              <a:rPr lang="sl-SI" dirty="0">
                <a:solidFill>
                  <a:srgbClr val="002060"/>
                </a:solidFill>
              </a:rPr>
              <a:t>svežo vodo in kotiček, kamor se lahko </a:t>
            </a:r>
            <a:r>
              <a:rPr lang="sl-SI" dirty="0" smtClean="0">
                <a:solidFill>
                  <a:srgbClr val="002060"/>
                </a:solidFill>
              </a:rPr>
              <a:t>umaknem. </a:t>
            </a:r>
            <a:endParaRPr lang="sl-SI" dirty="0">
              <a:solidFill>
                <a:srgbClr val="002060"/>
              </a:solidFill>
              <a:effectLst/>
            </a:endParaRPr>
          </a:p>
        </p:txBody>
      </p:sp>
      <p:pic>
        <p:nvPicPr>
          <p:cNvPr id="13314" name="Picture 2" descr="d:\Moji dokumenti\Desktop\PROJEKT\psi in Alvin- slike\alv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5" y="1988840"/>
            <a:ext cx="3816793" cy="38889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6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344816" cy="5643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38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55576" y="764704"/>
            <a:ext cx="7890347" cy="12527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2000" dirty="0">
                <a:solidFill>
                  <a:srgbClr val="002060"/>
                </a:solidFill>
              </a:rPr>
              <a:t>Delo s psom v razredu predstavlja veliko spremembo v tradiciji poučevanja, </a:t>
            </a:r>
            <a:r>
              <a:rPr lang="sl-SI" sz="2000" dirty="0" smtClean="0">
                <a:solidFill>
                  <a:srgbClr val="002060"/>
                </a:solidFill>
              </a:rPr>
              <a:t>vpliva </a:t>
            </a:r>
            <a:r>
              <a:rPr lang="sl-SI" sz="2000" dirty="0">
                <a:solidFill>
                  <a:srgbClr val="002060"/>
                </a:solidFill>
              </a:rPr>
              <a:t>ne le na učence, ki so vključeni, temveč na celotno šolsko, oz. pri nas zavodsko </a:t>
            </a:r>
            <a:r>
              <a:rPr lang="sl-SI" sz="2000" dirty="0" smtClean="0">
                <a:solidFill>
                  <a:srgbClr val="002060"/>
                </a:solidFill>
              </a:rPr>
              <a:t>klimo, dviguje </a:t>
            </a:r>
            <a:r>
              <a:rPr lang="sl-SI" sz="2000" dirty="0">
                <a:solidFill>
                  <a:srgbClr val="002060"/>
                </a:solidFill>
              </a:rPr>
              <a:t>kulturo bivanja v šolskem okolju</a:t>
            </a:r>
            <a:r>
              <a:rPr lang="sl-SI" sz="20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547664" y="4406479"/>
            <a:ext cx="5994920" cy="1093130"/>
          </a:xfrm>
        </p:spPr>
        <p:txBody>
          <a:bodyPr>
            <a:noAutofit/>
          </a:bodyPr>
          <a:lstStyle/>
          <a:p>
            <a:r>
              <a:rPr lang="sl-SI" sz="2800" dirty="0" smtClean="0">
                <a:solidFill>
                  <a:srgbClr val="002060"/>
                </a:solidFill>
              </a:rPr>
              <a:t/>
            </a:r>
            <a:br>
              <a:rPr lang="sl-SI" sz="2800" dirty="0" smtClean="0">
                <a:solidFill>
                  <a:srgbClr val="002060"/>
                </a:solidFill>
              </a:rPr>
            </a:br>
            <a:r>
              <a:rPr lang="sl-SI" sz="2000" b="1" dirty="0" smtClean="0">
                <a:solidFill>
                  <a:srgbClr val="002060"/>
                </a:solidFill>
              </a:rPr>
              <a:t>NOVA SPOZNANJA, KI SO SE OBLIKOVALA V PROJEKTU </a:t>
            </a:r>
            <a:r>
              <a:rPr lang="sl-SI" sz="2800" dirty="0">
                <a:solidFill>
                  <a:srgbClr val="002060"/>
                </a:solidFill>
              </a:rPr>
              <a:t/>
            </a:r>
            <a:br>
              <a:rPr lang="sl-SI" sz="2800" dirty="0">
                <a:solidFill>
                  <a:srgbClr val="002060"/>
                </a:solidFill>
              </a:rPr>
            </a:br>
            <a:r>
              <a:rPr lang="sl-SI" sz="2800" dirty="0">
                <a:solidFill>
                  <a:srgbClr val="002060"/>
                </a:solidFill>
              </a:rPr>
              <a:t/>
            </a:r>
            <a:br>
              <a:rPr lang="sl-SI" sz="2800" dirty="0">
                <a:solidFill>
                  <a:srgbClr val="002060"/>
                </a:solidFill>
              </a:rPr>
            </a:br>
            <a:r>
              <a:rPr lang="sl-SI" sz="2800" dirty="0" smtClean="0">
                <a:solidFill>
                  <a:srgbClr val="002060"/>
                </a:solidFill>
              </a:rPr>
              <a:t/>
            </a:r>
            <a:br>
              <a:rPr lang="sl-SI" sz="2800" dirty="0" smtClean="0">
                <a:solidFill>
                  <a:srgbClr val="002060"/>
                </a:solidFill>
              </a:rPr>
            </a:br>
            <a:endParaRPr lang="sl-SI" sz="2800" dirty="0">
              <a:solidFill>
                <a:srgbClr val="00206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123728" y="4872073"/>
            <a:ext cx="4788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l-SI" b="1" dirty="0">
                <a:solidFill>
                  <a:srgbClr val="002060"/>
                </a:solidFill>
              </a:rPr>
              <a:t>Pes, učiteljev delovni </a:t>
            </a:r>
            <a:r>
              <a:rPr lang="sl-SI" b="1" dirty="0" smtClean="0">
                <a:solidFill>
                  <a:srgbClr val="002060"/>
                </a:solidFill>
              </a:rPr>
              <a:t>partner.</a:t>
            </a:r>
            <a:endParaRPr lang="sl-SI" b="1" dirty="0">
              <a:solidFill>
                <a:srgbClr val="002060"/>
              </a:solidFill>
            </a:endParaRPr>
          </a:p>
          <a:p>
            <a:pPr marL="342900" lvl="0" indent="-342900">
              <a:buAutoNum type="arabicPeriod" startAt="2"/>
            </a:pPr>
            <a:r>
              <a:rPr lang="sl-SI" b="1" dirty="0" smtClean="0">
                <a:solidFill>
                  <a:srgbClr val="002060"/>
                </a:solidFill>
              </a:rPr>
              <a:t>Učne </a:t>
            </a:r>
            <a:r>
              <a:rPr lang="sl-SI" b="1" dirty="0">
                <a:solidFill>
                  <a:srgbClr val="002060"/>
                </a:solidFill>
              </a:rPr>
              <a:t>dejavnosti s psom: </a:t>
            </a:r>
            <a:endParaRPr lang="sl-SI" b="1" dirty="0" smtClean="0">
              <a:solidFill>
                <a:srgbClr val="002060"/>
              </a:solidFill>
            </a:endParaRPr>
          </a:p>
          <a:p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sl-SI" b="1" dirty="0" smtClean="0">
                <a:solidFill>
                  <a:srgbClr val="002060"/>
                </a:solidFill>
              </a:rPr>
              <a:t>      - </a:t>
            </a:r>
            <a:r>
              <a:rPr lang="sl-SI" b="1" dirty="0">
                <a:solidFill>
                  <a:srgbClr val="002060"/>
                </a:solidFill>
              </a:rPr>
              <a:t>Učna ura s </a:t>
            </a:r>
            <a:r>
              <a:rPr lang="sl-SI" b="1" dirty="0" smtClean="0">
                <a:solidFill>
                  <a:srgbClr val="002060"/>
                </a:solidFill>
              </a:rPr>
              <a:t>psom.</a:t>
            </a:r>
          </a:p>
          <a:p>
            <a:r>
              <a:rPr lang="sl-SI" b="1" dirty="0" smtClean="0">
                <a:solidFill>
                  <a:srgbClr val="002060"/>
                </a:solidFill>
              </a:rPr>
              <a:t>       - Berem </a:t>
            </a:r>
            <a:r>
              <a:rPr lang="sl-SI" b="1" dirty="0">
                <a:solidFill>
                  <a:srgbClr val="002060"/>
                </a:solidFill>
              </a:rPr>
              <a:t>s </a:t>
            </a:r>
            <a:r>
              <a:rPr lang="sl-SI" b="1" dirty="0" smtClean="0">
                <a:solidFill>
                  <a:srgbClr val="002060"/>
                </a:solidFill>
              </a:rPr>
              <a:t>psom.</a:t>
            </a:r>
          </a:p>
          <a:p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sl-SI" b="1" dirty="0" smtClean="0">
                <a:solidFill>
                  <a:srgbClr val="002060"/>
                </a:solidFill>
              </a:rPr>
              <a:t>      - Športne </a:t>
            </a:r>
            <a:r>
              <a:rPr lang="sl-SI" b="1" dirty="0">
                <a:solidFill>
                  <a:srgbClr val="002060"/>
                </a:solidFill>
              </a:rPr>
              <a:t>igre s psom.</a:t>
            </a:r>
          </a:p>
          <a:p>
            <a:pPr lvl="0"/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82" y="1772816"/>
            <a:ext cx="359727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75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1340768"/>
            <a:ext cx="6912768" cy="720725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sl-SI" altLang="sl-SI" sz="1800" b="1" dirty="0" smtClean="0">
                <a:solidFill>
                  <a:srgbClr val="002060"/>
                </a:solidFill>
              </a:rPr>
              <a:t>                                          </a:t>
            </a:r>
            <a:r>
              <a:rPr lang="sl-SI" altLang="sl-SI" sz="2400" b="1" dirty="0" smtClean="0">
                <a:solidFill>
                  <a:srgbClr val="002060"/>
                </a:solidFill>
              </a:rPr>
              <a:t>OSNOVNA IDEJA</a:t>
            </a:r>
            <a:r>
              <a:rPr lang="sl-SI" altLang="sl-SI" sz="1800" dirty="0">
                <a:solidFill>
                  <a:srgbClr val="002060"/>
                </a:solidFill>
              </a:rPr>
              <a:t/>
            </a:r>
            <a:br>
              <a:rPr lang="sl-SI" altLang="sl-SI" sz="1800" dirty="0">
                <a:solidFill>
                  <a:srgbClr val="002060"/>
                </a:solidFill>
              </a:rPr>
            </a:br>
            <a:r>
              <a:rPr lang="sl-SI" sz="1800" dirty="0">
                <a:solidFill>
                  <a:srgbClr val="002060"/>
                </a:solidFill>
              </a:rPr>
              <a:t>- K</a:t>
            </a:r>
            <a:r>
              <a:rPr lang="sl-SI" sz="1800" dirty="0" smtClean="0">
                <a:solidFill>
                  <a:srgbClr val="002060"/>
                </a:solidFill>
              </a:rPr>
              <a:t>oristiti pozitivne vplive </a:t>
            </a:r>
            <a:r>
              <a:rPr lang="sl-SI" sz="1800" dirty="0">
                <a:solidFill>
                  <a:srgbClr val="002060"/>
                </a:solidFill>
              </a:rPr>
              <a:t>živali na človeka </a:t>
            </a:r>
            <a:r>
              <a:rPr lang="sl-SI" sz="1800" dirty="0" smtClean="0">
                <a:solidFill>
                  <a:srgbClr val="002060"/>
                </a:solidFill>
              </a:rPr>
              <a:t>v </a:t>
            </a:r>
            <a:r>
              <a:rPr lang="sl-SI" sz="1800" dirty="0">
                <a:solidFill>
                  <a:srgbClr val="002060"/>
                </a:solidFill>
              </a:rPr>
              <a:t>šolskem </a:t>
            </a:r>
            <a:r>
              <a:rPr lang="sl-SI" sz="1800" dirty="0" smtClean="0">
                <a:solidFill>
                  <a:srgbClr val="002060"/>
                </a:solidFill>
              </a:rPr>
              <a:t>okolju.</a:t>
            </a:r>
            <a:r>
              <a:rPr lang="sl-SI" sz="1800" dirty="0">
                <a:solidFill>
                  <a:srgbClr val="002060"/>
                </a:solidFill>
              </a:rPr>
              <a:t/>
            </a:r>
            <a:br>
              <a:rPr lang="sl-SI" sz="1800" dirty="0">
                <a:solidFill>
                  <a:srgbClr val="002060"/>
                </a:solidFill>
              </a:rPr>
            </a:br>
            <a:r>
              <a:rPr lang="sl-SI" sz="1800" dirty="0">
                <a:solidFill>
                  <a:srgbClr val="002060"/>
                </a:solidFill>
              </a:rPr>
              <a:t>- </a:t>
            </a:r>
            <a:r>
              <a:rPr lang="sl-SI" sz="1800" dirty="0" smtClean="0">
                <a:solidFill>
                  <a:srgbClr val="002060"/>
                </a:solidFill>
              </a:rPr>
              <a:t>Uvesti </a:t>
            </a:r>
            <a:r>
              <a:rPr lang="sl-SI" sz="1800" dirty="0">
                <a:solidFill>
                  <a:srgbClr val="002060"/>
                </a:solidFill>
              </a:rPr>
              <a:t>nove pedagoške pristope z živalmi v učnem </a:t>
            </a:r>
            <a:r>
              <a:rPr lang="sl-SI" sz="1800" dirty="0" smtClean="0">
                <a:solidFill>
                  <a:srgbClr val="002060"/>
                </a:solidFill>
              </a:rPr>
              <a:t>procesu.</a:t>
            </a:r>
            <a:r>
              <a:rPr lang="sl-SI" sz="1800" dirty="0">
                <a:solidFill>
                  <a:srgbClr val="002060"/>
                </a:solidFill>
              </a:rPr>
              <a:t/>
            </a:r>
            <a:br>
              <a:rPr lang="sl-SI" sz="1800" dirty="0">
                <a:solidFill>
                  <a:srgbClr val="002060"/>
                </a:solidFill>
              </a:rPr>
            </a:br>
            <a:r>
              <a:rPr lang="sl-SI" sz="1800" dirty="0">
                <a:solidFill>
                  <a:srgbClr val="002060"/>
                </a:solidFill>
              </a:rPr>
              <a:t>- </a:t>
            </a:r>
            <a:r>
              <a:rPr lang="sl-SI" sz="1800" dirty="0" smtClean="0">
                <a:solidFill>
                  <a:srgbClr val="002060"/>
                </a:solidFill>
              </a:rPr>
              <a:t>Predstaviti </a:t>
            </a:r>
            <a:r>
              <a:rPr lang="sl-SI" sz="1800" dirty="0">
                <a:solidFill>
                  <a:srgbClr val="002060"/>
                </a:solidFill>
              </a:rPr>
              <a:t>pomen novih pedagoških pristopov širši strokovni javnosti. </a:t>
            </a:r>
            <a:br>
              <a:rPr lang="sl-SI" sz="1800" dirty="0">
                <a:solidFill>
                  <a:srgbClr val="002060"/>
                </a:solidFill>
              </a:rPr>
            </a:br>
            <a:r>
              <a:rPr lang="sl-SI" sz="1800" cap="all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sl-SI" sz="1800" cap="all" dirty="0" smtClean="0">
                <a:solidFill>
                  <a:srgbClr val="002060"/>
                </a:solidFill>
                <a:latin typeface="+mn-lt"/>
              </a:rPr>
            </a:br>
            <a:endParaRPr lang="sl-SI" sz="1800" cap="all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5373216"/>
            <a:ext cx="7488832" cy="1008112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sl-SI" sz="2000" dirty="0">
                <a:solidFill>
                  <a:srgbClr val="002060"/>
                </a:solidFill>
              </a:rPr>
              <a:t>Aktivnost kot cilj zajema </a:t>
            </a:r>
            <a:r>
              <a:rPr lang="sl-SI" sz="2000" dirty="0" err="1">
                <a:solidFill>
                  <a:srgbClr val="002060"/>
                </a:solidFill>
              </a:rPr>
              <a:t>senzomotoriko</a:t>
            </a:r>
            <a:r>
              <a:rPr lang="sl-SI" sz="2000" dirty="0">
                <a:solidFill>
                  <a:srgbClr val="002060"/>
                </a:solidFill>
              </a:rPr>
              <a:t>, kognitivne procese ter socialno in emotivno </a:t>
            </a:r>
            <a:r>
              <a:rPr lang="sl-SI" sz="2000" dirty="0" smtClean="0">
                <a:solidFill>
                  <a:srgbClr val="002060"/>
                </a:solidFill>
              </a:rPr>
              <a:t>področje. Pes </a:t>
            </a:r>
            <a:r>
              <a:rPr lang="sl-SI" sz="2000" dirty="0" err="1">
                <a:solidFill>
                  <a:srgbClr val="002060"/>
                </a:solidFill>
              </a:rPr>
              <a:t>Alvin</a:t>
            </a:r>
            <a:r>
              <a:rPr lang="sl-SI" sz="2000" dirty="0">
                <a:solidFill>
                  <a:srgbClr val="002060"/>
                </a:solidFill>
              </a:rPr>
              <a:t> s svojo neizmerno energijo in </a:t>
            </a:r>
            <a:r>
              <a:rPr lang="sl-SI" sz="2000" dirty="0" smtClean="0">
                <a:solidFill>
                  <a:srgbClr val="002060"/>
                </a:solidFill>
              </a:rPr>
              <a:t>vodljivostjo spodbuja </a:t>
            </a:r>
            <a:r>
              <a:rPr lang="sl-SI" sz="2000" dirty="0">
                <a:solidFill>
                  <a:srgbClr val="002060"/>
                </a:solidFill>
              </a:rPr>
              <a:t>učence prav v smeri večje aktivnosti.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2000" dirty="0" smtClean="0">
              <a:solidFill>
                <a:srgbClr val="00206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sz="2000" dirty="0" smtClean="0">
              <a:solidFill>
                <a:srgbClr val="002060"/>
              </a:solidFill>
            </a:endParaRPr>
          </a:p>
        </p:txBody>
      </p:sp>
      <p:pic>
        <p:nvPicPr>
          <p:cNvPr id="16388" name="Picture 4" descr="d:\Moji dokumenti\Desktop\alvin, 21.11.2013\Alvin in PPVIZ2-3, obdelane\resize\CIMG0081 - Kopi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88" y="2715581"/>
            <a:ext cx="2746292" cy="2059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009777" y="4425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b="1" dirty="0" smtClean="0">
                <a:solidFill>
                  <a:srgbClr val="002060"/>
                </a:solidFill>
              </a:rPr>
              <a:t>      </a:t>
            </a:r>
            <a:r>
              <a:rPr lang="sl-SI" sz="2400" b="1" dirty="0" smtClean="0">
                <a:solidFill>
                  <a:srgbClr val="002060"/>
                </a:solidFill>
              </a:rPr>
              <a:t>CILJI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b="1" dirty="0" smtClean="0">
                <a:solidFill>
                  <a:srgbClr val="002060"/>
                </a:solidFill>
              </a:rPr>
              <a:t>učenec </a:t>
            </a:r>
            <a:r>
              <a:rPr lang="sl-SI" b="1" dirty="0">
                <a:solidFill>
                  <a:srgbClr val="002060"/>
                </a:solidFill>
              </a:rPr>
              <a:t>je aktiven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l-SI" b="1" dirty="0" smtClean="0">
                <a:solidFill>
                  <a:srgbClr val="002060"/>
                </a:solidFill>
              </a:rPr>
              <a:t>učenec </a:t>
            </a:r>
            <a:r>
              <a:rPr lang="sl-SI" b="1" dirty="0">
                <a:solidFill>
                  <a:srgbClr val="002060"/>
                </a:solidFill>
              </a:rPr>
              <a:t>je sproščen in se dobro </a:t>
            </a:r>
            <a:r>
              <a:rPr lang="sl-SI" b="1" dirty="0" smtClean="0">
                <a:solidFill>
                  <a:srgbClr val="002060"/>
                </a:solidFill>
              </a:rPr>
              <a:t>počuti.</a:t>
            </a:r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0" y="2492896"/>
            <a:ext cx="2731715" cy="20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01" y="2132856"/>
            <a:ext cx="2812901" cy="2115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0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2060"/>
                </a:solidFill>
              </a:rPr>
              <a:t>ČLANI PROJEKTNE SKUPINE</a:t>
            </a:r>
            <a:endParaRPr lang="sl-SI" sz="2800" b="1" dirty="0">
              <a:solidFill>
                <a:srgbClr val="00206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27584" y="1412776"/>
            <a:ext cx="7848872" cy="4853135"/>
          </a:xfrm>
        </p:spPr>
        <p:txBody>
          <a:bodyPr>
            <a:normAutofit fontScale="55000" lnSpcReduction="20000"/>
          </a:bodyPr>
          <a:lstStyle/>
          <a:p>
            <a:r>
              <a:rPr lang="sl-SI" dirty="0">
                <a:solidFill>
                  <a:srgbClr val="002060"/>
                </a:solidFill>
              </a:rPr>
              <a:t>IRMA GOLOB, učiteljica	</a:t>
            </a:r>
            <a:endParaRPr lang="sl-SI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002060"/>
                </a:solidFill>
              </a:rPr>
              <a:t>Nosilka inovacijskega projekta</a:t>
            </a:r>
            <a:r>
              <a:rPr lang="sl-SI" dirty="0">
                <a:solidFill>
                  <a:srgbClr val="002060"/>
                </a:solidFill>
              </a:rPr>
              <a:t>, </a:t>
            </a:r>
            <a:r>
              <a:rPr lang="sl-SI" dirty="0" smtClean="0">
                <a:solidFill>
                  <a:srgbClr val="002060"/>
                </a:solidFill>
              </a:rPr>
              <a:t>terapevtski par s svojim psom </a:t>
            </a:r>
            <a:r>
              <a:rPr lang="sl-SI" dirty="0" err="1" smtClean="0">
                <a:solidFill>
                  <a:srgbClr val="002060"/>
                </a:solidFill>
              </a:rPr>
              <a:t>Alvinom</a:t>
            </a:r>
            <a:r>
              <a:rPr lang="sl-SI" dirty="0" smtClean="0">
                <a:solidFill>
                  <a:srgbClr val="002060"/>
                </a:solidFill>
              </a:rPr>
              <a:t> pri društvu Ambasadorji nasmeha, načrtuje delo s </a:t>
            </a:r>
            <a:r>
              <a:rPr lang="sl-SI" dirty="0">
                <a:solidFill>
                  <a:srgbClr val="002060"/>
                </a:solidFill>
              </a:rPr>
              <a:t>psom </a:t>
            </a:r>
            <a:r>
              <a:rPr lang="sl-SI" dirty="0" smtClean="0">
                <a:solidFill>
                  <a:srgbClr val="002060"/>
                </a:solidFill>
              </a:rPr>
              <a:t>v šolskem okolju, izbira </a:t>
            </a:r>
            <a:r>
              <a:rPr lang="sl-SI" dirty="0">
                <a:solidFill>
                  <a:srgbClr val="002060"/>
                </a:solidFill>
              </a:rPr>
              <a:t>primerne dejavnosti in jih </a:t>
            </a:r>
            <a:r>
              <a:rPr lang="sl-SI" dirty="0" smtClean="0">
                <a:solidFill>
                  <a:srgbClr val="002060"/>
                </a:solidFill>
              </a:rPr>
              <a:t>vodi, usklajuje </a:t>
            </a:r>
            <a:r>
              <a:rPr lang="sl-SI" dirty="0">
                <a:solidFill>
                  <a:srgbClr val="002060"/>
                </a:solidFill>
              </a:rPr>
              <a:t>delo med člani projektne </a:t>
            </a:r>
            <a:r>
              <a:rPr lang="sl-SI" dirty="0" smtClean="0">
                <a:solidFill>
                  <a:srgbClr val="002060"/>
                </a:solidFill>
              </a:rPr>
              <a:t>skupine.</a:t>
            </a:r>
          </a:p>
          <a:p>
            <a:r>
              <a:rPr lang="sl-SI" dirty="0" smtClean="0">
                <a:solidFill>
                  <a:srgbClr val="002060"/>
                </a:solidFill>
              </a:rPr>
              <a:t>ISABELLE MOREL BERA, ravnateljica	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2060"/>
                </a:solidFill>
              </a:rPr>
              <a:t>Podpira projekt</a:t>
            </a:r>
            <a:r>
              <a:rPr lang="sl-SI" dirty="0">
                <a:solidFill>
                  <a:srgbClr val="002060"/>
                </a:solidFill>
              </a:rPr>
              <a:t>, </a:t>
            </a:r>
            <a:r>
              <a:rPr lang="sl-SI" dirty="0" smtClean="0">
                <a:solidFill>
                  <a:srgbClr val="002060"/>
                </a:solidFill>
              </a:rPr>
              <a:t>zagotavlja </a:t>
            </a:r>
            <a:r>
              <a:rPr lang="sl-SI" dirty="0">
                <a:solidFill>
                  <a:srgbClr val="002060"/>
                </a:solidFill>
              </a:rPr>
              <a:t>ustrezne pogoje in </a:t>
            </a:r>
            <a:r>
              <a:rPr lang="sl-SI" dirty="0" smtClean="0">
                <a:solidFill>
                  <a:srgbClr val="002060"/>
                </a:solidFill>
              </a:rPr>
              <a:t>spremlja </a:t>
            </a:r>
            <a:r>
              <a:rPr lang="sl-SI" dirty="0">
                <a:solidFill>
                  <a:srgbClr val="002060"/>
                </a:solidFill>
              </a:rPr>
              <a:t>izvajanje </a:t>
            </a:r>
            <a:r>
              <a:rPr lang="sl-SI" dirty="0" smtClean="0">
                <a:solidFill>
                  <a:srgbClr val="002060"/>
                </a:solidFill>
              </a:rPr>
              <a:t>projekta.</a:t>
            </a:r>
            <a:endParaRPr lang="sl-SI" dirty="0">
              <a:solidFill>
                <a:srgbClr val="002060"/>
              </a:solidFill>
            </a:endParaRPr>
          </a:p>
          <a:p>
            <a:r>
              <a:rPr lang="sl-SI" dirty="0">
                <a:solidFill>
                  <a:srgbClr val="002060"/>
                </a:solidFill>
              </a:rPr>
              <a:t>ANA TRTNIK, učiteljica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2060"/>
                </a:solidFill>
              </a:rPr>
              <a:t>Sodeluje </a:t>
            </a:r>
            <a:r>
              <a:rPr lang="sl-SI" dirty="0">
                <a:solidFill>
                  <a:srgbClr val="002060"/>
                </a:solidFill>
              </a:rPr>
              <a:t>je pri dejavnosti, </a:t>
            </a:r>
            <a:r>
              <a:rPr lang="sl-SI" dirty="0" smtClean="0">
                <a:solidFill>
                  <a:srgbClr val="002060"/>
                </a:solidFill>
              </a:rPr>
              <a:t>pripravlja </a:t>
            </a:r>
            <a:r>
              <a:rPr lang="sl-SI" dirty="0">
                <a:solidFill>
                  <a:srgbClr val="002060"/>
                </a:solidFill>
              </a:rPr>
              <a:t>učna gradiva, </a:t>
            </a:r>
            <a:r>
              <a:rPr lang="sl-SI" dirty="0" smtClean="0">
                <a:solidFill>
                  <a:srgbClr val="002060"/>
                </a:solidFill>
              </a:rPr>
              <a:t>kjer povezuje </a:t>
            </a:r>
            <a:r>
              <a:rPr lang="sl-SI" dirty="0">
                <a:solidFill>
                  <a:srgbClr val="002060"/>
                </a:solidFill>
              </a:rPr>
              <a:t>učne vsebine z aktivnostmi s psom.</a:t>
            </a:r>
          </a:p>
          <a:p>
            <a:r>
              <a:rPr lang="sl-SI" dirty="0">
                <a:solidFill>
                  <a:srgbClr val="002060"/>
                </a:solidFill>
              </a:rPr>
              <a:t>MATEJA PERKO, knjižničarka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2060"/>
                </a:solidFill>
              </a:rPr>
              <a:t>Vodi eno </a:t>
            </a:r>
            <a:r>
              <a:rPr lang="sl-SI" dirty="0">
                <a:solidFill>
                  <a:srgbClr val="002060"/>
                </a:solidFill>
              </a:rPr>
              <a:t>od dejavnosti v projektu, branje s psom  v knjižnici. </a:t>
            </a:r>
            <a:r>
              <a:rPr lang="sl-SI" dirty="0" smtClean="0">
                <a:solidFill>
                  <a:srgbClr val="002060"/>
                </a:solidFill>
              </a:rPr>
              <a:t>Skrbno izbira </a:t>
            </a:r>
            <a:r>
              <a:rPr lang="sl-SI" dirty="0">
                <a:solidFill>
                  <a:srgbClr val="002060"/>
                </a:solidFill>
              </a:rPr>
              <a:t>knjižno gradivo in ga na primeren način </a:t>
            </a:r>
            <a:r>
              <a:rPr lang="sl-SI" dirty="0" smtClean="0">
                <a:solidFill>
                  <a:srgbClr val="002060"/>
                </a:solidFill>
              </a:rPr>
              <a:t>predstavi </a:t>
            </a:r>
            <a:r>
              <a:rPr lang="sl-SI" dirty="0">
                <a:solidFill>
                  <a:srgbClr val="002060"/>
                </a:solidFill>
              </a:rPr>
              <a:t>učencem.</a:t>
            </a:r>
          </a:p>
          <a:p>
            <a:r>
              <a:rPr lang="sl-SI" dirty="0">
                <a:solidFill>
                  <a:srgbClr val="002060"/>
                </a:solidFill>
              </a:rPr>
              <a:t>ANKA AUSPERGER, delovna terapevtka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2060"/>
                </a:solidFill>
              </a:rPr>
              <a:t>Pri </a:t>
            </a:r>
            <a:r>
              <a:rPr lang="sl-SI" dirty="0">
                <a:solidFill>
                  <a:srgbClr val="002060"/>
                </a:solidFill>
              </a:rPr>
              <a:t>dejavnostih </a:t>
            </a:r>
            <a:r>
              <a:rPr lang="sl-SI" dirty="0" smtClean="0">
                <a:solidFill>
                  <a:srgbClr val="002060"/>
                </a:solidFill>
              </a:rPr>
              <a:t>projekta dela </a:t>
            </a:r>
            <a:r>
              <a:rPr lang="sl-SI" dirty="0">
                <a:solidFill>
                  <a:srgbClr val="002060"/>
                </a:solidFill>
              </a:rPr>
              <a:t>z učenci na področju senzorne integracije, </a:t>
            </a:r>
            <a:r>
              <a:rPr lang="sl-SI" dirty="0" smtClean="0">
                <a:solidFill>
                  <a:srgbClr val="002060"/>
                </a:solidFill>
              </a:rPr>
              <a:t>skrbi za </a:t>
            </a:r>
            <a:r>
              <a:rPr lang="sl-SI" dirty="0">
                <a:solidFill>
                  <a:srgbClr val="002060"/>
                </a:solidFill>
              </a:rPr>
              <a:t>udobno namestitev </a:t>
            </a:r>
            <a:r>
              <a:rPr lang="sl-SI" dirty="0" smtClean="0">
                <a:solidFill>
                  <a:srgbClr val="002060"/>
                </a:solidFill>
              </a:rPr>
              <a:t>učencev.</a:t>
            </a:r>
            <a:endParaRPr lang="sl-SI" dirty="0">
              <a:solidFill>
                <a:srgbClr val="002060"/>
              </a:solidFill>
            </a:endParaRPr>
          </a:p>
          <a:p>
            <a:r>
              <a:rPr lang="sl-SI" dirty="0">
                <a:solidFill>
                  <a:srgbClr val="002060"/>
                </a:solidFill>
              </a:rPr>
              <a:t>ALENKA ZUPET, logopedinja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002060"/>
                </a:solidFill>
              </a:rPr>
              <a:t>Sodeluje </a:t>
            </a:r>
            <a:r>
              <a:rPr lang="sl-SI" dirty="0">
                <a:solidFill>
                  <a:srgbClr val="002060"/>
                </a:solidFill>
              </a:rPr>
              <a:t>pri pripravi simbolov </a:t>
            </a:r>
            <a:r>
              <a:rPr lang="sl-SI" dirty="0" smtClean="0">
                <a:solidFill>
                  <a:srgbClr val="002060"/>
                </a:solidFill>
              </a:rPr>
              <a:t>za nadomestno </a:t>
            </a:r>
            <a:r>
              <a:rPr lang="sl-SI" dirty="0">
                <a:solidFill>
                  <a:srgbClr val="002060"/>
                </a:solidFill>
              </a:rPr>
              <a:t>komunikacijo za učence z govorno jezikovno </a:t>
            </a:r>
            <a:r>
              <a:rPr lang="sl-SI" dirty="0" smtClean="0">
                <a:solidFill>
                  <a:srgbClr val="002060"/>
                </a:solidFill>
              </a:rPr>
              <a:t>motnjo.</a:t>
            </a:r>
            <a:endParaRPr lang="sl-SI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6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/>
          <p:cNvSpPr>
            <a:spLocks noGrp="1"/>
          </p:cNvSpPr>
          <p:nvPr>
            <p:ph type="title"/>
          </p:nvPr>
        </p:nvSpPr>
        <p:spPr>
          <a:xfrm>
            <a:off x="684213" y="404813"/>
            <a:ext cx="7694612" cy="863600"/>
          </a:xfrm>
        </p:spPr>
        <p:txBody>
          <a:bodyPr/>
          <a:lstStyle/>
          <a:p>
            <a:r>
              <a:rPr lang="sl-SI" altLang="sl-SI" sz="2400" b="1" dirty="0" smtClean="0">
                <a:solidFill>
                  <a:srgbClr val="002060"/>
                </a:solidFill>
              </a:rPr>
              <a:t>PES</a:t>
            </a:r>
            <a:r>
              <a:rPr lang="sl-SI" altLang="sl-SI" sz="2400" b="1" dirty="0">
                <a:solidFill>
                  <a:srgbClr val="002060"/>
                </a:solidFill>
              </a:rPr>
              <a:t> </a:t>
            </a:r>
            <a:r>
              <a:rPr lang="sl-SI" altLang="sl-SI" sz="2400" b="1" dirty="0" smtClean="0">
                <a:solidFill>
                  <a:srgbClr val="002060"/>
                </a:solidFill>
              </a:rPr>
              <a:t>= UČITELJEV </a:t>
            </a:r>
            <a:r>
              <a:rPr lang="sl-SI" altLang="sl-SI" sz="2400" b="1" dirty="0">
                <a:solidFill>
                  <a:srgbClr val="002060"/>
                </a:solidFill>
              </a:rPr>
              <a:t>DELOVNI </a:t>
            </a:r>
            <a:r>
              <a:rPr lang="sl-SI" altLang="sl-SI" sz="2400" b="1" dirty="0" smtClean="0">
                <a:solidFill>
                  <a:srgbClr val="002060"/>
                </a:solidFill>
              </a:rPr>
              <a:t>PARTNER</a:t>
            </a:r>
          </a:p>
        </p:txBody>
      </p:sp>
      <p:sp>
        <p:nvSpPr>
          <p:cNvPr id="28675" name="Ograda vsebine 2"/>
          <p:cNvSpPr>
            <a:spLocks noGrp="1"/>
          </p:cNvSpPr>
          <p:nvPr>
            <p:ph idx="1"/>
          </p:nvPr>
        </p:nvSpPr>
        <p:spPr>
          <a:xfrm>
            <a:off x="827584" y="1196752"/>
            <a:ext cx="7948116" cy="2295592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sl-SI" altLang="sl-SI" sz="1800" dirty="0" smtClean="0">
                <a:solidFill>
                  <a:srgbClr val="002060"/>
                </a:solidFill>
              </a:rPr>
              <a:t>V CIRIUS Kamnik so učenci v oddelkih PPVIZ opredeljeni kot otroci in mladostniki z več motnjami. Pri delu potrebujejo neprestano zunanjo stimulacijo, katero opravljamo odrasli ob njih, torej v šolskem okolju učitelji. Prisotnost psa v procesu izobraževanja predstavlja  učencem izreden stimulans za njihov razvoj. </a:t>
            </a:r>
            <a:r>
              <a:rPr lang="sl-SI" altLang="sl-SI" sz="1800" dirty="0" err="1" smtClean="0">
                <a:solidFill>
                  <a:srgbClr val="002060"/>
                </a:solidFill>
              </a:rPr>
              <a:t>Alvin</a:t>
            </a:r>
            <a:r>
              <a:rPr lang="sl-SI" altLang="sl-SI" sz="1800" dirty="0" smtClean="0">
                <a:solidFill>
                  <a:srgbClr val="002060"/>
                </a:solidFill>
              </a:rPr>
              <a:t> odlično opravlja nalogo „stimulatorja“, aktivatorja in motivatorja učencem</a:t>
            </a:r>
            <a:r>
              <a:rPr lang="sl-SI" altLang="sl-SI" sz="1800" dirty="0">
                <a:solidFill>
                  <a:srgbClr val="002060"/>
                </a:solidFill>
              </a:rPr>
              <a:t>. Z zaupanjem sledi mojim navodilom, a hkrati vnaša v delo svoj lastni element - pozitivno življenjsko energijo in željo po delu z ljudmi. </a:t>
            </a:r>
            <a:r>
              <a:rPr lang="sl-SI" altLang="sl-SI" sz="1800" dirty="0" smtClean="0">
                <a:solidFill>
                  <a:srgbClr val="002060"/>
                </a:solidFill>
              </a:rPr>
              <a:t> S tem daje tudi meni oporo. Zato trdim, da je moj </a:t>
            </a:r>
            <a:r>
              <a:rPr lang="sl-SI" altLang="sl-SI" sz="1800" b="1" dirty="0" smtClean="0">
                <a:solidFill>
                  <a:srgbClr val="002060"/>
                </a:solidFill>
              </a:rPr>
              <a:t>delovni partner</a:t>
            </a:r>
            <a:r>
              <a:rPr lang="sl-SI" altLang="sl-SI" sz="1800" dirty="0" smtClean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8676" name="Picture 2" descr="d:\Moji dokumenti\Desktop\alvin, 21.11.2013\Alvin in PPVIZ2-3, obdelane\resize\CIMG0086 - Kopij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45024"/>
            <a:ext cx="2439987" cy="308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52035"/>
            <a:ext cx="2139950" cy="308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2344"/>
            <a:ext cx="3168352" cy="304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23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Moji dokumenti\Desktop\DELO V RAZRE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9" y="1196752"/>
            <a:ext cx="3227387" cy="261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528710" y="18864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UČNA URA S PSOM</a:t>
            </a:r>
          </a:p>
        </p:txBody>
      </p:sp>
      <p:pic>
        <p:nvPicPr>
          <p:cNvPr id="7" name="Picture 2" descr="G:\pROJEKT\FEB15-Polletna refleksija\slikce projekt, izrezi\CIMG29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3" y="4005064"/>
            <a:ext cx="3638309" cy="2347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4643510" y="4437112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OSNOVNI CILJI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Pomoč </a:t>
            </a:r>
            <a:r>
              <a:rPr lang="sl-SI" dirty="0">
                <a:solidFill>
                  <a:srgbClr val="002060"/>
                </a:solidFill>
                <a:latin typeface="Calibri" panose="020F0502020204030204" pitchFamily="34" charset="0"/>
              </a:rPr>
              <a:t>pri doseganju ciljev iz učnega načrta</a:t>
            </a: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l-SI" dirty="0">
                <a:solidFill>
                  <a:srgbClr val="002060"/>
                </a:solidFill>
                <a:latin typeface="Calibri" panose="020F0502020204030204" pitchFamily="34" charset="0"/>
              </a:rPr>
              <a:t>sprostitev, boljše počutje, pozitivna čustva</a:t>
            </a: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endParaRPr lang="sl-SI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večja </a:t>
            </a:r>
            <a:r>
              <a:rPr lang="sl-SI" dirty="0">
                <a:solidFill>
                  <a:srgbClr val="002060"/>
                </a:solidFill>
                <a:latin typeface="Calibri" panose="020F0502020204030204" pitchFamily="34" charset="0"/>
              </a:rPr>
              <a:t>motiviranost učencev za šolsko delo</a:t>
            </a: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l-SI" dirty="0">
                <a:solidFill>
                  <a:srgbClr val="002060"/>
                </a:solidFill>
                <a:latin typeface="Calibri" panose="020F0502020204030204" pitchFamily="34" charset="0"/>
              </a:rPr>
              <a:t>povečanje koncentracije in </a:t>
            </a:r>
            <a:r>
              <a:rPr lang="sl-SI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pozornosti</a:t>
            </a:r>
            <a:r>
              <a:rPr lang="sl-SI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endParaRPr lang="sl-SI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 descr="d:\Moji dokumenti\Desktop\PROJEKT\PROJEKT - razno\projekt 2012-13\Alvin pri veterinarj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10" y="1047829"/>
            <a:ext cx="3632863" cy="2909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/>
          <p:cNvSpPr>
            <a:spLocks noGrp="1"/>
          </p:cNvSpPr>
          <p:nvPr>
            <p:ph type="title"/>
          </p:nvPr>
        </p:nvSpPr>
        <p:spPr>
          <a:xfrm>
            <a:off x="827088" y="333375"/>
            <a:ext cx="7551737" cy="863600"/>
          </a:xfrm>
        </p:spPr>
        <p:txBody>
          <a:bodyPr/>
          <a:lstStyle/>
          <a:p>
            <a:pPr eaLnBrk="1" hangingPunct="1"/>
            <a:r>
              <a:rPr lang="sl-SI" alt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BEREM S PSOM</a:t>
            </a:r>
          </a:p>
        </p:txBody>
      </p:sp>
      <p:sp>
        <p:nvSpPr>
          <p:cNvPr id="11267" name="Ograda vsebine 2"/>
          <p:cNvSpPr>
            <a:spLocks noGrp="1"/>
          </p:cNvSpPr>
          <p:nvPr>
            <p:ph idx="1"/>
          </p:nvPr>
        </p:nvSpPr>
        <p:spPr>
          <a:xfrm>
            <a:off x="539750" y="1341438"/>
            <a:ext cx="8229600" cy="158432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sl-SI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OSNOVNI CILJI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800" dirty="0">
                <a:solidFill>
                  <a:srgbClr val="002060"/>
                </a:solidFill>
                <a:latin typeface="Calibri" panose="020F0502020204030204" pitchFamily="34" charset="0"/>
              </a:rPr>
              <a:t>učenec spremlja branje knjige z vsemi </a:t>
            </a:r>
            <a:r>
              <a:rPr lang="sl-SI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čutili,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učenec </a:t>
            </a:r>
            <a:r>
              <a:rPr lang="sl-SI" sz="1800" dirty="0">
                <a:solidFill>
                  <a:srgbClr val="002060"/>
                </a:solidFill>
                <a:latin typeface="Calibri" panose="020F0502020204030204" pitchFamily="34" charset="0"/>
              </a:rPr>
              <a:t>pridobiva nova znanja ob branju knjig,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učenec </a:t>
            </a:r>
            <a:r>
              <a:rPr lang="sl-SI" sz="1800" dirty="0">
                <a:solidFill>
                  <a:srgbClr val="002060"/>
                </a:solidFill>
                <a:latin typeface="Calibri" panose="020F0502020204030204" pitchFamily="34" charset="0"/>
              </a:rPr>
              <a:t>rad spremeni položaj telesa,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sz="1800" dirty="0">
                <a:solidFill>
                  <a:srgbClr val="002060"/>
                </a:solidFill>
                <a:latin typeface="Calibri" panose="020F0502020204030204" pitchFamily="34" charset="0"/>
              </a:rPr>
              <a:t>učenec je sproščen in se dobro </a:t>
            </a:r>
            <a:r>
              <a:rPr lang="sl-SI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počuti.</a:t>
            </a:r>
            <a:endParaRPr lang="sl-SI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sl-SI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68" y="3589961"/>
            <a:ext cx="3486656" cy="2609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144476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/>
          <p:nvPr/>
        </p:nvPicPr>
        <p:blipFill>
          <a:blip r:embed="rId4"/>
          <a:stretch>
            <a:fillRect/>
          </a:stretch>
        </p:blipFill>
        <p:spPr>
          <a:xfrm>
            <a:off x="7236296" y="1844824"/>
            <a:ext cx="1296144" cy="1152128"/>
          </a:xfrm>
          <a:prstGeom prst="rect">
            <a:avLst/>
          </a:prstGeom>
        </p:spPr>
      </p:pic>
      <p:pic>
        <p:nvPicPr>
          <p:cNvPr id="9" name="Picture 4" descr="d:\Moji dokumenti\Desktop\CIMG71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2910"/>
            <a:ext cx="5112568" cy="2556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3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sl-SI" sz="2800" dirty="0" smtClean="0">
                <a:solidFill>
                  <a:srgbClr val="002060"/>
                </a:solidFill>
              </a:rPr>
              <a:t>ŠPORTNE IGRE S PSOM</a:t>
            </a:r>
          </a:p>
        </p:txBody>
      </p:sp>
      <p:pic>
        <p:nvPicPr>
          <p:cNvPr id="49156" name="Picture 4" descr="d:\Moji dokumenti\Desktop\Četrtek v telovadnici, 13.11\resize\CIMG2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21169"/>
            <a:ext cx="4507382" cy="26480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9154" name="Picture 2" descr="d:\Moji dokumenti\Desktop\Četrtek v telovadnici, 13.11\resize\CIMG2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2897825" cy="24662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4" y="3608330"/>
            <a:ext cx="2061242" cy="184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342126" y="1183299"/>
            <a:ext cx="50219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dirty="0" smtClean="0">
                <a:solidFill>
                  <a:srgbClr val="002060"/>
                </a:solidFill>
                <a:ea typeface="Calibri"/>
                <a:cs typeface="Times New Roman"/>
              </a:rPr>
              <a:t>OSNOVNI CILJI</a:t>
            </a:r>
            <a:endParaRPr lang="sl-SI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-"/>
            </a:pPr>
            <a:r>
              <a:rPr lang="sl-SI" dirty="0">
                <a:solidFill>
                  <a:srgbClr val="002060"/>
                </a:solidFill>
                <a:ea typeface="Times New Roman"/>
                <a:cs typeface="Times New Roman"/>
              </a:rPr>
              <a:t>učenec je aktiven,</a:t>
            </a:r>
          </a:p>
          <a:p>
            <a:pPr marL="342900" lvl="0" indent="-342900">
              <a:spcAft>
                <a:spcPts val="0"/>
              </a:spcAft>
              <a:buFont typeface="Arial"/>
              <a:buChar char="-"/>
            </a:pPr>
            <a:r>
              <a:rPr lang="sl-SI" dirty="0">
                <a:solidFill>
                  <a:srgbClr val="002060"/>
                </a:solidFill>
                <a:ea typeface="Times New Roman"/>
                <a:cs typeface="Times New Roman"/>
              </a:rPr>
              <a:t>učenec vzpostavi stik s psom,</a:t>
            </a:r>
          </a:p>
          <a:p>
            <a:pPr marL="342900" lvl="0" indent="-342900">
              <a:spcAft>
                <a:spcPts val="0"/>
              </a:spcAft>
              <a:buFont typeface="Arial"/>
              <a:buChar char="-"/>
            </a:pPr>
            <a:r>
              <a:rPr lang="sl-SI" dirty="0">
                <a:solidFill>
                  <a:srgbClr val="002060"/>
                </a:solidFill>
                <a:ea typeface="Times New Roman"/>
                <a:cs typeface="Times New Roman"/>
              </a:rPr>
              <a:t>učenec doživlja več socialnih stikov z vrstniki,</a:t>
            </a:r>
          </a:p>
          <a:p>
            <a:pPr marL="342900" lvl="0" indent="-342900">
              <a:spcAft>
                <a:spcPts val="0"/>
              </a:spcAft>
              <a:buFont typeface="Arial"/>
              <a:buChar char="-"/>
            </a:pPr>
            <a:r>
              <a:rPr lang="sl-SI" dirty="0">
                <a:solidFill>
                  <a:srgbClr val="002060"/>
                </a:solidFill>
                <a:ea typeface="Times New Roman"/>
                <a:cs typeface="Times New Roman"/>
              </a:rPr>
              <a:t>učenec uporablja več govorne ekspresije.</a:t>
            </a:r>
          </a:p>
        </p:txBody>
      </p:sp>
    </p:spTree>
    <p:extLst>
      <p:ext uri="{BB962C8B-B14F-4D97-AF65-F5344CB8AC3E}">
        <p14:creationId xmlns:p14="http://schemas.microsoft.com/office/powerpoint/2010/main" val="266798769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cap="all" dirty="0" smtClean="0">
                <a:solidFill>
                  <a:srgbClr val="002060"/>
                </a:solidFill>
              </a:rPr>
              <a:t>DIDAKTIČNA VREDNOST</a:t>
            </a:r>
            <a:endParaRPr lang="sl-SI" sz="2800" cap="all" dirty="0">
              <a:solidFill>
                <a:srgbClr val="00206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3816424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sl-SI" sz="1600" dirty="0">
              <a:solidFill>
                <a:srgbClr val="002060"/>
              </a:solidFill>
            </a:endParaRPr>
          </a:p>
          <a:p>
            <a:pPr lvl="0">
              <a:spcBef>
                <a:spcPts val="0"/>
              </a:spcBef>
            </a:pPr>
            <a:r>
              <a:rPr lang="sl-SI" sz="1600" dirty="0" smtClean="0">
                <a:solidFill>
                  <a:srgbClr val="002060"/>
                </a:solidFill>
              </a:rPr>
              <a:t>PES  v šoli je  živ element in </a:t>
            </a:r>
            <a:r>
              <a:rPr lang="sl-SI" sz="1600" dirty="0">
                <a:solidFill>
                  <a:srgbClr val="002060"/>
                </a:solidFill>
              </a:rPr>
              <a:t>kot neposreden dejavnik močno vpliva na celoten proces učenja in dela. Učenci prek aktivnosti s psom doživljajo močno, pozitivno osebno izkušnjo z vsemi čutili in čustvi. </a:t>
            </a:r>
            <a:r>
              <a:rPr lang="sl-SI" sz="1600" dirty="0" smtClean="0">
                <a:solidFill>
                  <a:srgbClr val="002060"/>
                </a:solidFill>
              </a:rPr>
              <a:t>Ob </a:t>
            </a:r>
            <a:r>
              <a:rPr lang="sl-SI" sz="1600" dirty="0">
                <a:solidFill>
                  <a:srgbClr val="002060"/>
                </a:solidFill>
              </a:rPr>
              <a:t>reševanju nalog so bili bolj motivirani, </a:t>
            </a:r>
            <a:r>
              <a:rPr lang="sl-SI" sz="1600" dirty="0" smtClean="0">
                <a:solidFill>
                  <a:srgbClr val="002060"/>
                </a:solidFill>
              </a:rPr>
              <a:t>saj </a:t>
            </a:r>
            <a:r>
              <a:rPr lang="sl-SI" sz="1600" dirty="0">
                <a:solidFill>
                  <a:srgbClr val="002060"/>
                </a:solidFill>
              </a:rPr>
              <a:t>si </a:t>
            </a:r>
            <a:r>
              <a:rPr lang="sl-SI" sz="1600" dirty="0" smtClean="0">
                <a:solidFill>
                  <a:srgbClr val="002060"/>
                </a:solidFill>
              </a:rPr>
              <a:t>želijo </a:t>
            </a:r>
            <a:r>
              <a:rPr lang="sl-SI" sz="1600" dirty="0">
                <a:solidFill>
                  <a:srgbClr val="002060"/>
                </a:solidFill>
              </a:rPr>
              <a:t>uspeha in s tem igro s psom za nagrado. </a:t>
            </a:r>
          </a:p>
          <a:p>
            <a:pPr lvl="0">
              <a:spcBef>
                <a:spcPts val="0"/>
              </a:spcBef>
            </a:pPr>
            <a:r>
              <a:rPr lang="sl-SI" sz="1600" dirty="0">
                <a:solidFill>
                  <a:srgbClr val="002060"/>
                </a:solidFill>
              </a:rPr>
              <a:t>Tako izkustveno učenje v sproščenem, veselem, edinstvenem in varnem okolju je vseživljenjskega pomena. Prek procesov zaznavanja, čustvovanja, razmišljanja in delovanja učenci uspešno usvajajo </a:t>
            </a:r>
            <a:r>
              <a:rPr lang="sl-SI" sz="1600" dirty="0" smtClean="0">
                <a:solidFill>
                  <a:srgbClr val="002060"/>
                </a:solidFill>
              </a:rPr>
              <a:t>ne le različna </a:t>
            </a:r>
            <a:r>
              <a:rPr lang="sl-SI" sz="1600" dirty="0">
                <a:solidFill>
                  <a:srgbClr val="002060"/>
                </a:solidFill>
              </a:rPr>
              <a:t>znanja, </a:t>
            </a:r>
            <a:r>
              <a:rPr lang="sl-SI" sz="1600" dirty="0" smtClean="0">
                <a:solidFill>
                  <a:srgbClr val="002060"/>
                </a:solidFill>
              </a:rPr>
              <a:t>temveč dosegajo tudi zastavljene cilje  v projektu na področju socializacije, pridobivanju socialnih veščin, empatije, komunikacije in motorike.</a:t>
            </a:r>
            <a:endParaRPr lang="sl-SI" sz="1600" dirty="0">
              <a:solidFill>
                <a:srgbClr val="00206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73477"/>
            <a:ext cx="4176464" cy="279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Moji dokumenti\Desktop\PROJEKT\2013-14\PROJEKT FOTO 2013-14\27.3. ALVIN IN PPVIZ2-3\CIMG14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43170"/>
            <a:ext cx="329565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06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803</Words>
  <Application>Microsoft Office PowerPoint</Application>
  <PresentationFormat>Diaprojekcija na zaslonu (4:3)</PresentationFormat>
  <Paragraphs>91</Paragraphs>
  <Slides>16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Naslovi diapozitivov</vt:lpstr>
      </vt:variant>
      <vt:variant>
        <vt:i4>16</vt:i4>
      </vt:variant>
    </vt:vector>
  </HeadingPairs>
  <TitlesOfParts>
    <vt:vector size="19" baseType="lpstr">
      <vt:lpstr>Officeova tema</vt:lpstr>
      <vt:lpstr>1_Officeova tema</vt:lpstr>
      <vt:lpstr>2_Officeova tema</vt:lpstr>
      <vt:lpstr>   CIRIUS Kamnik, Osnovna šola, oddelki PPVIZ. TERAPEVTSKI PES V RAZREDU Projekt poteka od šolskega leta 2012/13.   PES, UČITELJEV DELOVNI PARTNER                                    </vt:lpstr>
      <vt:lpstr> NOVA SPOZNANJA, KI SO SE OBLIKOVALA V PROJEKTU    </vt:lpstr>
      <vt:lpstr>                                          OSNOVNA IDEJA - Koristiti pozitivne vplive živali na človeka v šolskem okolju. - Uvesti nove pedagoške pristope z živalmi v učnem procesu. - Predstaviti pomen novih pedagoških pristopov širši strokovni javnosti.   </vt:lpstr>
      <vt:lpstr>ČLANI PROJEKTNE SKUPINE</vt:lpstr>
      <vt:lpstr>PES = UČITELJEV DELOVNI PARTNER</vt:lpstr>
      <vt:lpstr>PowerPointova predstavitev</vt:lpstr>
      <vt:lpstr>BEREM S PSOM</vt:lpstr>
      <vt:lpstr>ŠPORTNE IGRE S PSOM</vt:lpstr>
      <vt:lpstr>DIDAKTIČNA VREDNOST</vt:lpstr>
      <vt:lpstr>SOCIALIZACIJA</vt:lpstr>
      <vt:lpstr>UČENJE SOCIALNIH VEŠČIN</vt:lpstr>
      <vt:lpstr>ČUSTVA</vt:lpstr>
      <vt:lpstr>KOMUNIKACIJA </vt:lpstr>
      <vt:lpstr>PowerPointova predstavitev</vt:lpstr>
      <vt:lpstr>PowerPointova predstavitev</vt:lpstr>
      <vt:lpstr>PowerPointova predstavitev</vt:lpstr>
    </vt:vector>
  </TitlesOfParts>
  <Company>Ministrstvo za Šolstvo in Šport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PREDSTAVITEV PROJEKTA TERAPEVTSKI PES V RAZREDU STROKOVNI SKUPINI CIRIUS KAMNIK   15. april 2015</dc:title>
  <dc:creator>Uporabnik</dc:creator>
  <cp:lastModifiedBy>Natalija Komljanc</cp:lastModifiedBy>
  <cp:revision>71</cp:revision>
  <dcterms:created xsi:type="dcterms:W3CDTF">2015-04-14T11:56:12Z</dcterms:created>
  <dcterms:modified xsi:type="dcterms:W3CDTF">2015-11-10T14:44:18Z</dcterms:modified>
</cp:coreProperties>
</file>