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3" r:id="rId4"/>
    <p:sldId id="262" r:id="rId5"/>
    <p:sldId id="265" r:id="rId6"/>
    <p:sldId id="260" r:id="rId7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6600"/>
    <a:srgbClr val="8EB54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4" d="100"/>
          <a:sy n="94" d="100"/>
        </p:scale>
        <p:origin x="-882" y="-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 smtClean="0"/>
              <a:t>Uredite slog podnaslova matrice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47C86-ABCC-494A-A383-7A9508BFBE67}" type="datetimeFigureOut">
              <a:rPr lang="sl-SI" smtClean="0"/>
              <a:t>26.1.2015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564E8-C05A-471C-8A96-CA7868874D89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8525214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47C86-ABCC-494A-A383-7A9508BFBE67}" type="datetimeFigureOut">
              <a:rPr lang="sl-SI" smtClean="0"/>
              <a:t>26.1.2015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564E8-C05A-471C-8A96-CA7868874D89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5947398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47C86-ABCC-494A-A383-7A9508BFBE67}" type="datetimeFigureOut">
              <a:rPr lang="sl-SI" smtClean="0"/>
              <a:t>26.1.2015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564E8-C05A-471C-8A96-CA7868874D89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5588884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47C86-ABCC-494A-A383-7A9508BFBE67}" type="datetimeFigureOut">
              <a:rPr lang="sl-SI" smtClean="0"/>
              <a:t>26.1.2015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564E8-C05A-471C-8A96-CA7868874D89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164799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47C86-ABCC-494A-A383-7A9508BFBE67}" type="datetimeFigureOut">
              <a:rPr lang="sl-SI" smtClean="0"/>
              <a:t>26.1.2015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564E8-C05A-471C-8A96-CA7868874D89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186558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47C86-ABCC-494A-A383-7A9508BFBE67}" type="datetimeFigureOut">
              <a:rPr lang="sl-SI" smtClean="0"/>
              <a:t>26.1.2015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564E8-C05A-471C-8A96-CA7868874D89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1662922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sl-SI" dirty="0" smtClean="0"/>
              <a:t>Uredite slog naslova matrice</a:t>
            </a:r>
            <a:endParaRPr lang="sl-SI" dirty="0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dirty="0" smtClean="0"/>
              <a:t>Uredite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dirty="0" smtClean="0"/>
              <a:t>Uredite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7" name="Ograd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47C86-ABCC-494A-A383-7A9508BFBE67}" type="datetimeFigureOut">
              <a:rPr lang="sl-SI" smtClean="0"/>
              <a:t>26.1.2015</a:t>
            </a:fld>
            <a:endParaRPr lang="sl-SI"/>
          </a:p>
        </p:txBody>
      </p:sp>
      <p:sp>
        <p:nvSpPr>
          <p:cNvPr id="8" name="Ograd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grad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564E8-C05A-471C-8A96-CA7868874D89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4386112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sl-SI" dirty="0" smtClean="0"/>
              <a:t>Uredite slog naslova matrice</a:t>
            </a:r>
            <a:endParaRPr lang="sl-SI" dirty="0"/>
          </a:p>
        </p:txBody>
      </p:sp>
      <p:sp>
        <p:nvSpPr>
          <p:cNvPr id="3" name="Ograd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47C86-ABCC-494A-A383-7A9508BFBE67}" type="datetimeFigureOut">
              <a:rPr lang="sl-SI" smtClean="0"/>
              <a:t>26.1.2015</a:t>
            </a:fld>
            <a:endParaRPr lang="sl-SI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564E8-C05A-471C-8A96-CA7868874D89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7712441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47C86-ABCC-494A-A383-7A9508BFBE67}" type="datetimeFigureOut">
              <a:rPr lang="sl-SI" smtClean="0"/>
              <a:t>26.1.2015</a:t>
            </a:fld>
            <a:endParaRPr lang="sl-SI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564E8-C05A-471C-8A96-CA7868874D89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1103047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47C86-ABCC-494A-A383-7A9508BFBE67}" type="datetimeFigureOut">
              <a:rPr lang="sl-SI" smtClean="0"/>
              <a:t>26.1.2015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564E8-C05A-471C-8A96-CA7868874D89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1082071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47C86-ABCC-494A-A383-7A9508BFBE67}" type="datetimeFigureOut">
              <a:rPr lang="sl-SI" smtClean="0"/>
              <a:t>26.1.2015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564E8-C05A-471C-8A96-CA7868874D89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4527915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naslova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647C86-ABCC-494A-A383-7A9508BFBE67}" type="datetimeFigureOut">
              <a:rPr lang="sl-SI" smtClean="0"/>
              <a:t>26.1.2015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1564E8-C05A-471C-8A96-CA7868874D89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8061622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etkotnik 66"/>
          <p:cNvSpPr/>
          <p:nvPr/>
        </p:nvSpPr>
        <p:spPr>
          <a:xfrm>
            <a:off x="2556196" y="3294897"/>
            <a:ext cx="4281987" cy="1886042"/>
          </a:xfrm>
          <a:prstGeom prst="homePlate">
            <a:avLst>
              <a:gd name="adj" fmla="val 21629"/>
            </a:avLst>
          </a:prstGeom>
          <a:solidFill>
            <a:schemeClr val="accent1">
              <a:lumMod val="40000"/>
              <a:lumOff val="60000"/>
              <a:alpha val="8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18000" rtlCol="0" anchor="t" anchorCtr="0"/>
          <a:lstStyle/>
          <a:p>
            <a:pPr algn="ctr"/>
            <a:r>
              <a:rPr lang="sl-SI" sz="1400" dirty="0" smtClean="0"/>
              <a:t>Vzgojno izobraževalni proces</a:t>
            </a:r>
            <a:endParaRPr lang="sl-SI" sz="1400" dirty="0"/>
          </a:p>
        </p:txBody>
      </p:sp>
      <p:sp>
        <p:nvSpPr>
          <p:cNvPr id="4" name="Naslov 3"/>
          <p:cNvSpPr>
            <a:spLocks noGrp="1"/>
          </p:cNvSpPr>
          <p:nvPr>
            <p:ph type="title"/>
          </p:nvPr>
        </p:nvSpPr>
        <p:spPr>
          <a:xfrm>
            <a:off x="315922" y="57143"/>
            <a:ext cx="8229600" cy="562074"/>
          </a:xfrm>
        </p:spPr>
        <p:txBody>
          <a:bodyPr>
            <a:normAutofit fontScale="90000"/>
          </a:bodyPr>
          <a:lstStyle/>
          <a:p>
            <a:r>
              <a:rPr lang="sl-SI" dirty="0" smtClean="0"/>
              <a:t>Procesi v BIC Ljubljana</a:t>
            </a:r>
            <a:endParaRPr lang="sl-SI" dirty="0"/>
          </a:p>
        </p:txBody>
      </p:sp>
      <p:sp>
        <p:nvSpPr>
          <p:cNvPr id="35" name="PoljeZBesedilom 34"/>
          <p:cNvSpPr txBox="1"/>
          <p:nvPr/>
        </p:nvSpPr>
        <p:spPr>
          <a:xfrm>
            <a:off x="4111221" y="1166265"/>
            <a:ext cx="116551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1200" dirty="0" smtClean="0">
                <a:solidFill>
                  <a:schemeClr val="bg1"/>
                </a:solidFill>
              </a:rPr>
              <a:t>Vodenje zavoda</a:t>
            </a:r>
            <a:endParaRPr lang="sl-SI" sz="1200" dirty="0">
              <a:solidFill>
                <a:schemeClr val="bg1"/>
              </a:solidFill>
            </a:endParaRPr>
          </a:p>
        </p:txBody>
      </p:sp>
      <p:grpSp>
        <p:nvGrpSpPr>
          <p:cNvPr id="36" name="Skupina 35"/>
          <p:cNvGrpSpPr/>
          <p:nvPr/>
        </p:nvGrpSpPr>
        <p:grpSpPr>
          <a:xfrm flipV="1">
            <a:off x="1432167" y="5517232"/>
            <a:ext cx="6380193" cy="144016"/>
            <a:chOff x="1143545" y="1257727"/>
            <a:chExt cx="7100864" cy="4176464"/>
          </a:xfrm>
        </p:grpSpPr>
        <p:cxnSp>
          <p:nvCxnSpPr>
            <p:cNvPr id="37" name="Raven povezovalnik 36"/>
            <p:cNvCxnSpPr/>
            <p:nvPr/>
          </p:nvCxnSpPr>
          <p:spPr>
            <a:xfrm>
              <a:off x="1143545" y="1257727"/>
              <a:ext cx="3550432" cy="4176464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Raven povezovalnik 37"/>
            <p:cNvCxnSpPr/>
            <p:nvPr/>
          </p:nvCxnSpPr>
          <p:spPr>
            <a:xfrm flipV="1">
              <a:off x="4693977" y="1329735"/>
              <a:ext cx="3550432" cy="4104456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0" name="Petkotnik 39"/>
          <p:cNvSpPr>
            <a:spLocks noChangeAspect="1"/>
          </p:cNvSpPr>
          <p:nvPr/>
        </p:nvSpPr>
        <p:spPr>
          <a:xfrm rot="16200000" flipV="1">
            <a:off x="1726746" y="5635521"/>
            <a:ext cx="396000" cy="830011"/>
          </a:xfrm>
          <a:prstGeom prst="homePlate">
            <a:avLst>
              <a:gd name="adj" fmla="val 17717"/>
            </a:avLst>
          </a:prstGeom>
          <a:solidFill>
            <a:schemeClr val="bg1">
              <a:lumMod val="65000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wrap="square" lIns="0" tIns="0" rIns="0" bIns="0" rtlCol="0" anchor="ctr" anchorCtr="0"/>
          <a:lstStyle/>
          <a:p>
            <a:pPr algn="ctr"/>
            <a:r>
              <a:rPr lang="sl-SI" sz="1000" dirty="0" smtClean="0">
                <a:solidFill>
                  <a:schemeClr val="tx1"/>
                </a:solidFill>
              </a:rPr>
              <a:t>Kadrovska dejavnost</a:t>
            </a:r>
            <a:endParaRPr lang="sl-SI" sz="1000" dirty="0">
              <a:solidFill>
                <a:schemeClr val="tx1"/>
              </a:solidFill>
            </a:endParaRPr>
          </a:p>
        </p:txBody>
      </p:sp>
      <p:sp>
        <p:nvSpPr>
          <p:cNvPr id="43" name="Petkotnik 42"/>
          <p:cNvSpPr>
            <a:spLocks noChangeAspect="1"/>
          </p:cNvSpPr>
          <p:nvPr/>
        </p:nvSpPr>
        <p:spPr>
          <a:xfrm rot="16200000" flipV="1">
            <a:off x="2624926" y="5635522"/>
            <a:ext cx="396000" cy="830011"/>
          </a:xfrm>
          <a:prstGeom prst="homePlate">
            <a:avLst>
              <a:gd name="adj" fmla="val 17717"/>
            </a:avLst>
          </a:prstGeom>
          <a:solidFill>
            <a:schemeClr val="bg1">
              <a:lumMod val="65000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wrap="square" lIns="0" tIns="0" rIns="0" bIns="0" rtlCol="0" anchor="ctr" anchorCtr="0"/>
          <a:lstStyle/>
          <a:p>
            <a:pPr algn="ctr"/>
            <a:r>
              <a:rPr lang="sl-SI" sz="1000" dirty="0" smtClean="0">
                <a:solidFill>
                  <a:schemeClr val="tx1"/>
                </a:solidFill>
              </a:rPr>
              <a:t>Administrativna podpora</a:t>
            </a:r>
            <a:endParaRPr lang="sl-SI" sz="1000" dirty="0">
              <a:solidFill>
                <a:schemeClr val="tx1"/>
              </a:solidFill>
            </a:endParaRPr>
          </a:p>
        </p:txBody>
      </p:sp>
      <p:sp>
        <p:nvSpPr>
          <p:cNvPr id="46" name="Petkotnik 45"/>
          <p:cNvSpPr>
            <a:spLocks noChangeAspect="1"/>
          </p:cNvSpPr>
          <p:nvPr/>
        </p:nvSpPr>
        <p:spPr>
          <a:xfrm rot="16200000" flipV="1">
            <a:off x="3526946" y="5635521"/>
            <a:ext cx="396000" cy="830011"/>
          </a:xfrm>
          <a:prstGeom prst="homePlate">
            <a:avLst>
              <a:gd name="adj" fmla="val 17717"/>
            </a:avLst>
          </a:prstGeom>
          <a:solidFill>
            <a:schemeClr val="bg1">
              <a:lumMod val="65000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wrap="square" lIns="0" tIns="0" rIns="0" bIns="0" rtlCol="0" anchor="ctr" anchorCtr="0"/>
          <a:lstStyle/>
          <a:p>
            <a:pPr algn="ctr"/>
            <a:r>
              <a:rPr lang="sl-SI" sz="1000" dirty="0" smtClean="0">
                <a:solidFill>
                  <a:schemeClr val="tx1"/>
                </a:solidFill>
              </a:rPr>
              <a:t>IKT podpora</a:t>
            </a:r>
            <a:endParaRPr lang="sl-SI" sz="1000" dirty="0">
              <a:solidFill>
                <a:schemeClr val="tx1"/>
              </a:solidFill>
            </a:endParaRPr>
          </a:p>
        </p:txBody>
      </p:sp>
      <p:sp>
        <p:nvSpPr>
          <p:cNvPr id="49" name="Petkotnik 48"/>
          <p:cNvSpPr>
            <a:spLocks noChangeAspect="1"/>
          </p:cNvSpPr>
          <p:nvPr/>
        </p:nvSpPr>
        <p:spPr>
          <a:xfrm rot="16200000" flipV="1">
            <a:off x="4425126" y="5635521"/>
            <a:ext cx="396000" cy="830011"/>
          </a:xfrm>
          <a:prstGeom prst="homePlate">
            <a:avLst>
              <a:gd name="adj" fmla="val 17717"/>
            </a:avLst>
          </a:prstGeom>
          <a:solidFill>
            <a:schemeClr val="bg1">
              <a:lumMod val="65000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wrap="square" lIns="0" tIns="0" rIns="0" bIns="0" rtlCol="0" anchor="ctr" anchorCtr="0"/>
          <a:lstStyle/>
          <a:p>
            <a:pPr algn="ctr"/>
            <a:r>
              <a:rPr lang="sl-SI" sz="1000" dirty="0" smtClean="0">
                <a:solidFill>
                  <a:schemeClr val="tx1"/>
                </a:solidFill>
              </a:rPr>
              <a:t>Finance in računovodstvo</a:t>
            </a:r>
            <a:endParaRPr lang="sl-SI" sz="1000" dirty="0">
              <a:solidFill>
                <a:schemeClr val="tx1"/>
              </a:solidFill>
            </a:endParaRPr>
          </a:p>
        </p:txBody>
      </p:sp>
      <p:sp>
        <p:nvSpPr>
          <p:cNvPr id="51" name="PoljeZBesedilom 50"/>
          <p:cNvSpPr txBox="1"/>
          <p:nvPr/>
        </p:nvSpPr>
        <p:spPr>
          <a:xfrm>
            <a:off x="107504" y="836712"/>
            <a:ext cx="8917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1200" b="1" i="1" dirty="0" smtClean="0"/>
              <a:t>Procesi vodenja</a:t>
            </a:r>
            <a:endParaRPr lang="sl-SI" sz="1200" b="1" i="1" dirty="0"/>
          </a:p>
        </p:txBody>
      </p:sp>
      <p:sp>
        <p:nvSpPr>
          <p:cNvPr id="52" name="PoljeZBesedilom 51"/>
          <p:cNvSpPr txBox="1"/>
          <p:nvPr/>
        </p:nvSpPr>
        <p:spPr>
          <a:xfrm>
            <a:off x="107504" y="3939783"/>
            <a:ext cx="8917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1200" b="1" i="1" dirty="0" smtClean="0"/>
              <a:t>Temeljni procesi</a:t>
            </a:r>
            <a:endParaRPr lang="sl-SI" sz="1200" b="1" i="1" dirty="0"/>
          </a:p>
        </p:txBody>
      </p:sp>
      <p:sp>
        <p:nvSpPr>
          <p:cNvPr id="53" name="PoljeZBesedilom 52"/>
          <p:cNvSpPr txBox="1"/>
          <p:nvPr/>
        </p:nvSpPr>
        <p:spPr>
          <a:xfrm>
            <a:off x="107504" y="5805264"/>
            <a:ext cx="8917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1200" b="1" i="1" dirty="0" smtClean="0"/>
              <a:t>Podporni</a:t>
            </a:r>
          </a:p>
          <a:p>
            <a:pPr algn="ctr"/>
            <a:r>
              <a:rPr lang="sl-SI" sz="1200" b="1" i="1" dirty="0" smtClean="0"/>
              <a:t>procesi</a:t>
            </a:r>
            <a:endParaRPr lang="sl-SI" sz="1200" b="1" i="1" dirty="0"/>
          </a:p>
        </p:txBody>
      </p:sp>
      <p:sp>
        <p:nvSpPr>
          <p:cNvPr id="57" name="Petkotnik 56"/>
          <p:cNvSpPr/>
          <p:nvPr/>
        </p:nvSpPr>
        <p:spPr>
          <a:xfrm>
            <a:off x="2634080" y="3980734"/>
            <a:ext cx="1800000" cy="180000"/>
          </a:xfrm>
          <a:prstGeom prst="homePlate">
            <a:avLst>
              <a:gd name="adj" fmla="val 21629"/>
            </a:avLst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/>
          <a:lstStyle/>
          <a:p>
            <a:pPr algn="ctr"/>
            <a:r>
              <a:rPr lang="sl-SI" sz="1000" dirty="0" smtClean="0">
                <a:solidFill>
                  <a:schemeClr val="tx1"/>
                </a:solidFill>
              </a:rPr>
              <a:t>Poučevanje</a:t>
            </a:r>
            <a:endParaRPr lang="sl-SI" sz="1000" dirty="0">
              <a:solidFill>
                <a:schemeClr val="tx1"/>
              </a:solidFill>
            </a:endParaRPr>
          </a:p>
        </p:txBody>
      </p:sp>
      <p:sp>
        <p:nvSpPr>
          <p:cNvPr id="58" name="Petkotnik 57"/>
          <p:cNvSpPr/>
          <p:nvPr/>
        </p:nvSpPr>
        <p:spPr>
          <a:xfrm>
            <a:off x="2555776" y="2743594"/>
            <a:ext cx="4354564" cy="180843"/>
          </a:xfrm>
          <a:prstGeom prst="homePlate">
            <a:avLst>
              <a:gd name="adj" fmla="val 21629"/>
            </a:avLst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/>
          <a:lstStyle/>
          <a:p>
            <a:pPr algn="ctr"/>
            <a:r>
              <a:rPr lang="sl-SI" sz="1000" dirty="0">
                <a:solidFill>
                  <a:schemeClr val="tx1"/>
                </a:solidFill>
              </a:rPr>
              <a:t>S</a:t>
            </a:r>
            <a:r>
              <a:rPr lang="sl-SI" sz="1000" dirty="0" smtClean="0">
                <a:solidFill>
                  <a:schemeClr val="tx1"/>
                </a:solidFill>
              </a:rPr>
              <a:t>vetovalna dejavnost in karierni razvoj</a:t>
            </a:r>
            <a:endParaRPr lang="sl-SI" sz="1000" dirty="0">
              <a:solidFill>
                <a:schemeClr val="tx1"/>
              </a:solidFill>
            </a:endParaRPr>
          </a:p>
        </p:txBody>
      </p:sp>
      <p:sp>
        <p:nvSpPr>
          <p:cNvPr id="59" name="Petkotnik 58"/>
          <p:cNvSpPr/>
          <p:nvPr/>
        </p:nvSpPr>
        <p:spPr>
          <a:xfrm>
            <a:off x="3642985" y="4329184"/>
            <a:ext cx="1800000" cy="180000"/>
          </a:xfrm>
          <a:prstGeom prst="homePlate">
            <a:avLst>
              <a:gd name="adj" fmla="val 21629"/>
            </a:avLst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/>
          <a:lstStyle/>
          <a:p>
            <a:pPr algn="ctr"/>
            <a:r>
              <a:rPr lang="sl-SI" sz="1000" dirty="0" smtClean="0">
                <a:solidFill>
                  <a:schemeClr val="tx1"/>
                </a:solidFill>
              </a:rPr>
              <a:t>Razredništvo/Tutorstvo</a:t>
            </a:r>
            <a:endParaRPr lang="sl-SI" sz="1000" dirty="0">
              <a:solidFill>
                <a:schemeClr val="tx1"/>
              </a:solidFill>
            </a:endParaRPr>
          </a:p>
        </p:txBody>
      </p:sp>
      <p:sp>
        <p:nvSpPr>
          <p:cNvPr id="62" name="Petkotnik 61"/>
          <p:cNvSpPr/>
          <p:nvPr/>
        </p:nvSpPr>
        <p:spPr>
          <a:xfrm>
            <a:off x="3642985" y="4704790"/>
            <a:ext cx="1800000" cy="180000"/>
          </a:xfrm>
          <a:prstGeom prst="homePlate">
            <a:avLst>
              <a:gd name="adj" fmla="val 21629"/>
            </a:avLst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sl-SI" sz="1000" dirty="0">
                <a:solidFill>
                  <a:schemeClr val="tx1"/>
                </a:solidFill>
              </a:rPr>
              <a:t>O</a:t>
            </a:r>
            <a:r>
              <a:rPr lang="sl-SI" sz="1000" dirty="0" smtClean="0">
                <a:solidFill>
                  <a:schemeClr val="tx1"/>
                </a:solidFill>
              </a:rPr>
              <a:t>rganizacija interesnih dejavnosti</a:t>
            </a:r>
            <a:endParaRPr lang="sl-SI" sz="1000" dirty="0">
              <a:solidFill>
                <a:schemeClr val="tx1"/>
              </a:solidFill>
            </a:endParaRPr>
          </a:p>
        </p:txBody>
      </p:sp>
      <p:sp>
        <p:nvSpPr>
          <p:cNvPr id="63" name="Petkotnik 62"/>
          <p:cNvSpPr/>
          <p:nvPr/>
        </p:nvSpPr>
        <p:spPr>
          <a:xfrm>
            <a:off x="4777312" y="3985645"/>
            <a:ext cx="1440000" cy="180000"/>
          </a:xfrm>
          <a:prstGeom prst="homePlate">
            <a:avLst>
              <a:gd name="adj" fmla="val 21629"/>
            </a:avLst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/>
          <a:lstStyle/>
          <a:p>
            <a:pPr algn="ctr"/>
            <a:r>
              <a:rPr lang="sl-SI" sz="1000" dirty="0" smtClean="0">
                <a:solidFill>
                  <a:schemeClr val="tx1"/>
                </a:solidFill>
              </a:rPr>
              <a:t>Izvajanje PUD/PRI</a:t>
            </a:r>
            <a:endParaRPr lang="sl-SI" sz="1000" dirty="0">
              <a:solidFill>
                <a:schemeClr val="tx1"/>
              </a:solidFill>
            </a:endParaRPr>
          </a:p>
        </p:txBody>
      </p:sp>
      <p:sp>
        <p:nvSpPr>
          <p:cNvPr id="64" name="Petkotnik 63"/>
          <p:cNvSpPr/>
          <p:nvPr/>
        </p:nvSpPr>
        <p:spPr>
          <a:xfrm>
            <a:off x="2555776" y="1727843"/>
            <a:ext cx="4354564" cy="184172"/>
          </a:xfrm>
          <a:prstGeom prst="homePlate">
            <a:avLst>
              <a:gd name="adj" fmla="val 21629"/>
            </a:avLst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/>
          <a:lstStyle/>
          <a:p>
            <a:pPr algn="ctr"/>
            <a:r>
              <a:rPr lang="sl-SI" sz="1000" dirty="0" smtClean="0">
                <a:solidFill>
                  <a:schemeClr val="tx1"/>
                </a:solidFill>
              </a:rPr>
              <a:t>Vodenje projektov</a:t>
            </a:r>
            <a:endParaRPr lang="sl-SI" sz="1000" dirty="0">
              <a:solidFill>
                <a:schemeClr val="tx1"/>
              </a:solidFill>
            </a:endParaRPr>
          </a:p>
        </p:txBody>
      </p:sp>
      <p:sp>
        <p:nvSpPr>
          <p:cNvPr id="66" name="Petkotnik 65"/>
          <p:cNvSpPr/>
          <p:nvPr/>
        </p:nvSpPr>
        <p:spPr>
          <a:xfrm>
            <a:off x="2555776" y="2045406"/>
            <a:ext cx="4354564" cy="214781"/>
          </a:xfrm>
          <a:prstGeom prst="homePlate">
            <a:avLst>
              <a:gd name="adj" fmla="val 21629"/>
            </a:avLst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/>
          <a:lstStyle/>
          <a:p>
            <a:pPr algn="ctr"/>
            <a:r>
              <a:rPr lang="sl-SI" sz="1000" dirty="0" smtClean="0">
                <a:solidFill>
                  <a:schemeClr val="tx1"/>
                </a:solidFill>
              </a:rPr>
              <a:t>Izvajanje proizvodnih in storitvenih dejavnosti</a:t>
            </a:r>
            <a:endParaRPr lang="sl-SI" sz="1000" dirty="0">
              <a:solidFill>
                <a:schemeClr val="tx1"/>
              </a:solidFill>
            </a:endParaRPr>
          </a:p>
        </p:txBody>
      </p:sp>
      <p:sp>
        <p:nvSpPr>
          <p:cNvPr id="71" name="Petkotnik 70"/>
          <p:cNvSpPr/>
          <p:nvPr/>
        </p:nvSpPr>
        <p:spPr>
          <a:xfrm>
            <a:off x="2555776" y="2418679"/>
            <a:ext cx="4354564" cy="168903"/>
          </a:xfrm>
          <a:prstGeom prst="homePlate">
            <a:avLst>
              <a:gd name="adj" fmla="val 21629"/>
            </a:avLst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/>
          <a:lstStyle/>
          <a:p>
            <a:pPr algn="ctr"/>
            <a:r>
              <a:rPr lang="sl-SI" sz="1000" dirty="0" smtClean="0">
                <a:solidFill>
                  <a:schemeClr val="tx1"/>
                </a:solidFill>
              </a:rPr>
              <a:t>Organizacija dogodkov, promocija</a:t>
            </a:r>
            <a:endParaRPr lang="sl-SI" sz="1000" dirty="0">
              <a:solidFill>
                <a:schemeClr val="tx1"/>
              </a:solidFill>
            </a:endParaRPr>
          </a:p>
        </p:txBody>
      </p:sp>
      <p:grpSp>
        <p:nvGrpSpPr>
          <p:cNvPr id="77" name="Skupina 76"/>
          <p:cNvGrpSpPr/>
          <p:nvPr/>
        </p:nvGrpSpPr>
        <p:grpSpPr>
          <a:xfrm>
            <a:off x="1323576" y="836712"/>
            <a:ext cx="6632800" cy="676820"/>
            <a:chOff x="1323576" y="836712"/>
            <a:chExt cx="6596785" cy="936104"/>
          </a:xfrm>
        </p:grpSpPr>
        <p:sp>
          <p:nvSpPr>
            <p:cNvPr id="72" name="Dvosmerna navpična puščica 71"/>
            <p:cNvSpPr/>
            <p:nvPr/>
          </p:nvSpPr>
          <p:spPr>
            <a:xfrm>
              <a:off x="1431577" y="836712"/>
              <a:ext cx="6380784" cy="936104"/>
            </a:xfrm>
            <a:prstGeom prst="upDownArrow">
              <a:avLst>
                <a:gd name="adj1" fmla="val 100000"/>
                <a:gd name="adj2" fmla="val 13908"/>
              </a:avLst>
            </a:prstGeom>
            <a:solidFill>
              <a:schemeClr val="bg1">
                <a:lumMod val="95000"/>
              </a:schemeClr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0" rtlCol="0" anchor="t" anchorCtr="0"/>
            <a:lstStyle/>
            <a:p>
              <a:pPr algn="ctr"/>
              <a:endParaRPr lang="sl-SI" dirty="0">
                <a:solidFill>
                  <a:schemeClr val="bg1">
                    <a:lumMod val="50000"/>
                  </a:schemeClr>
                </a:solidFill>
              </a:endParaRPr>
            </a:p>
          </p:txBody>
        </p:sp>
        <p:sp>
          <p:nvSpPr>
            <p:cNvPr id="73" name="Izvleček 72"/>
            <p:cNvSpPr/>
            <p:nvPr/>
          </p:nvSpPr>
          <p:spPr>
            <a:xfrm rot="5400000">
              <a:off x="7533361" y="1250764"/>
              <a:ext cx="666000" cy="108000"/>
            </a:xfrm>
            <a:prstGeom prst="flowChartExtra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sp>
          <p:nvSpPr>
            <p:cNvPr id="74" name="Izvleček 73"/>
            <p:cNvSpPr/>
            <p:nvPr/>
          </p:nvSpPr>
          <p:spPr>
            <a:xfrm rot="16200000">
              <a:off x="1044576" y="1250765"/>
              <a:ext cx="666000" cy="108000"/>
            </a:xfrm>
            <a:prstGeom prst="flowChartExtra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</p:grpSp>
      <p:grpSp>
        <p:nvGrpSpPr>
          <p:cNvPr id="82" name="Skupina 81"/>
          <p:cNvGrpSpPr>
            <a:grpSpLocks noChangeAspect="1"/>
          </p:cNvGrpSpPr>
          <p:nvPr/>
        </p:nvGrpSpPr>
        <p:grpSpPr>
          <a:xfrm>
            <a:off x="2159904" y="1196752"/>
            <a:ext cx="1548000" cy="218462"/>
            <a:chOff x="1323576" y="836712"/>
            <a:chExt cx="6596785" cy="936104"/>
          </a:xfrm>
          <a:solidFill>
            <a:schemeClr val="bg1"/>
          </a:solidFill>
        </p:grpSpPr>
        <p:sp>
          <p:nvSpPr>
            <p:cNvPr id="83" name="Dvosmerna navpična puščica 82"/>
            <p:cNvSpPr/>
            <p:nvPr/>
          </p:nvSpPr>
          <p:spPr>
            <a:xfrm>
              <a:off x="1431577" y="836712"/>
              <a:ext cx="6380784" cy="936104"/>
            </a:xfrm>
            <a:prstGeom prst="upDownArrow">
              <a:avLst>
                <a:gd name="adj1" fmla="val 100000"/>
                <a:gd name="adj2" fmla="val 13908"/>
              </a:avLst>
            </a:prstGeom>
            <a:grpFill/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0" rtlCol="0" anchor="t" anchorCtr="0"/>
            <a:lstStyle/>
            <a:p>
              <a:pPr algn="ctr"/>
              <a:r>
                <a:rPr lang="sl-SI" sz="1000" dirty="0">
                  <a:solidFill>
                    <a:schemeClr val="tx1"/>
                  </a:solidFill>
                </a:rPr>
                <a:t>Načrtovanje (RN, LDN)</a:t>
              </a:r>
            </a:p>
            <a:p>
              <a:pPr algn="ctr"/>
              <a:endParaRPr lang="sl-SI" sz="1000" dirty="0">
                <a:solidFill>
                  <a:schemeClr val="tx1"/>
                </a:solidFill>
              </a:endParaRPr>
            </a:p>
          </p:txBody>
        </p:sp>
        <p:sp>
          <p:nvSpPr>
            <p:cNvPr id="84" name="Izvleček 83"/>
            <p:cNvSpPr/>
            <p:nvPr/>
          </p:nvSpPr>
          <p:spPr>
            <a:xfrm rot="5400000">
              <a:off x="7533361" y="1250764"/>
              <a:ext cx="666000" cy="108000"/>
            </a:xfrm>
            <a:prstGeom prst="flowChartExtract">
              <a:avLst/>
            </a:prstGeom>
            <a:grpFill/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 sz="1000">
                <a:solidFill>
                  <a:schemeClr val="tx1"/>
                </a:solidFill>
              </a:endParaRPr>
            </a:p>
          </p:txBody>
        </p:sp>
        <p:sp>
          <p:nvSpPr>
            <p:cNvPr id="85" name="Izvleček 84"/>
            <p:cNvSpPr/>
            <p:nvPr/>
          </p:nvSpPr>
          <p:spPr>
            <a:xfrm rot="16200000">
              <a:off x="1044576" y="1250765"/>
              <a:ext cx="666000" cy="108000"/>
            </a:xfrm>
            <a:prstGeom prst="flowChartExtract">
              <a:avLst/>
            </a:prstGeom>
            <a:grpFill/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 sz="1000">
                <a:solidFill>
                  <a:schemeClr val="tx1"/>
                </a:solidFill>
              </a:endParaRPr>
            </a:p>
          </p:txBody>
        </p:sp>
      </p:grpSp>
      <p:grpSp>
        <p:nvGrpSpPr>
          <p:cNvPr id="86" name="Skupina 85"/>
          <p:cNvGrpSpPr>
            <a:grpSpLocks noChangeAspect="1"/>
          </p:cNvGrpSpPr>
          <p:nvPr/>
        </p:nvGrpSpPr>
        <p:grpSpPr>
          <a:xfrm>
            <a:off x="3865976" y="1196752"/>
            <a:ext cx="1548000" cy="218462"/>
            <a:chOff x="1323576" y="836712"/>
            <a:chExt cx="6596785" cy="936104"/>
          </a:xfrm>
          <a:solidFill>
            <a:schemeClr val="bg1"/>
          </a:solidFill>
        </p:grpSpPr>
        <p:sp>
          <p:nvSpPr>
            <p:cNvPr id="87" name="Dvosmerna navpična puščica 86"/>
            <p:cNvSpPr/>
            <p:nvPr/>
          </p:nvSpPr>
          <p:spPr>
            <a:xfrm>
              <a:off x="1431577" y="836712"/>
              <a:ext cx="6380784" cy="936104"/>
            </a:xfrm>
            <a:prstGeom prst="upDownArrow">
              <a:avLst>
                <a:gd name="adj1" fmla="val 100000"/>
                <a:gd name="adj2" fmla="val 13908"/>
              </a:avLst>
            </a:prstGeom>
            <a:grpFill/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0" rtlCol="0" anchor="t" anchorCtr="0"/>
            <a:lstStyle/>
            <a:p>
              <a:pPr algn="ctr"/>
              <a:r>
                <a:rPr lang="sl-SI" sz="1000" dirty="0" smtClean="0">
                  <a:solidFill>
                    <a:schemeClr val="tx1"/>
                  </a:solidFill>
                </a:rPr>
                <a:t>Organiziranje</a:t>
              </a:r>
              <a:endParaRPr lang="sl-SI" sz="1000" dirty="0">
                <a:solidFill>
                  <a:schemeClr val="tx1"/>
                </a:solidFill>
              </a:endParaRPr>
            </a:p>
          </p:txBody>
        </p:sp>
        <p:sp>
          <p:nvSpPr>
            <p:cNvPr id="88" name="Izvleček 87"/>
            <p:cNvSpPr/>
            <p:nvPr/>
          </p:nvSpPr>
          <p:spPr>
            <a:xfrm rot="5400000">
              <a:off x="7533361" y="1250764"/>
              <a:ext cx="666000" cy="108000"/>
            </a:xfrm>
            <a:prstGeom prst="flowChartExtract">
              <a:avLst/>
            </a:prstGeom>
            <a:grpFill/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 sz="1000">
                <a:solidFill>
                  <a:schemeClr val="tx1"/>
                </a:solidFill>
              </a:endParaRPr>
            </a:p>
          </p:txBody>
        </p:sp>
        <p:sp>
          <p:nvSpPr>
            <p:cNvPr id="89" name="Izvleček 88"/>
            <p:cNvSpPr/>
            <p:nvPr/>
          </p:nvSpPr>
          <p:spPr>
            <a:xfrm rot="16200000">
              <a:off x="1044576" y="1250765"/>
              <a:ext cx="666000" cy="108000"/>
            </a:xfrm>
            <a:prstGeom prst="flowChartExtract">
              <a:avLst/>
            </a:prstGeom>
            <a:grpFill/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 sz="1000">
                <a:solidFill>
                  <a:schemeClr val="tx1"/>
                </a:solidFill>
              </a:endParaRPr>
            </a:p>
          </p:txBody>
        </p:sp>
      </p:grpSp>
      <p:grpSp>
        <p:nvGrpSpPr>
          <p:cNvPr id="90" name="Skupina 89"/>
          <p:cNvGrpSpPr>
            <a:grpSpLocks noChangeAspect="1"/>
          </p:cNvGrpSpPr>
          <p:nvPr/>
        </p:nvGrpSpPr>
        <p:grpSpPr>
          <a:xfrm>
            <a:off x="5580112" y="1196752"/>
            <a:ext cx="1548000" cy="218462"/>
            <a:chOff x="1323576" y="836712"/>
            <a:chExt cx="6596785" cy="936104"/>
          </a:xfrm>
          <a:solidFill>
            <a:schemeClr val="bg1"/>
          </a:solidFill>
        </p:grpSpPr>
        <p:sp>
          <p:nvSpPr>
            <p:cNvPr id="91" name="Dvosmerna navpična puščica 90"/>
            <p:cNvSpPr/>
            <p:nvPr/>
          </p:nvSpPr>
          <p:spPr>
            <a:xfrm>
              <a:off x="1431575" y="836712"/>
              <a:ext cx="6380783" cy="936104"/>
            </a:xfrm>
            <a:prstGeom prst="upDownArrow">
              <a:avLst>
                <a:gd name="adj1" fmla="val 100000"/>
                <a:gd name="adj2" fmla="val 13908"/>
              </a:avLst>
            </a:prstGeom>
            <a:grpFill/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0" rtlCol="0" anchor="t" anchorCtr="0"/>
            <a:lstStyle/>
            <a:p>
              <a:pPr algn="ctr"/>
              <a:r>
                <a:rPr lang="sl-SI" sz="1000" dirty="0" smtClean="0">
                  <a:solidFill>
                    <a:schemeClr val="tx1"/>
                  </a:solidFill>
                </a:rPr>
                <a:t>Skrb za razvoj</a:t>
              </a:r>
              <a:endParaRPr lang="sl-SI" sz="1000" dirty="0">
                <a:solidFill>
                  <a:schemeClr val="tx1"/>
                </a:solidFill>
              </a:endParaRPr>
            </a:p>
          </p:txBody>
        </p:sp>
        <p:sp>
          <p:nvSpPr>
            <p:cNvPr id="92" name="Izvleček 91"/>
            <p:cNvSpPr/>
            <p:nvPr/>
          </p:nvSpPr>
          <p:spPr>
            <a:xfrm rot="5400000">
              <a:off x="7533361" y="1250764"/>
              <a:ext cx="666000" cy="108000"/>
            </a:xfrm>
            <a:prstGeom prst="flowChartExtract">
              <a:avLst/>
            </a:prstGeom>
            <a:grpFill/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 sz="1000">
                <a:solidFill>
                  <a:schemeClr val="tx1"/>
                </a:solidFill>
              </a:endParaRPr>
            </a:p>
          </p:txBody>
        </p:sp>
        <p:sp>
          <p:nvSpPr>
            <p:cNvPr id="93" name="Izvleček 92"/>
            <p:cNvSpPr/>
            <p:nvPr/>
          </p:nvSpPr>
          <p:spPr>
            <a:xfrm rot="16200000">
              <a:off x="1044576" y="1250765"/>
              <a:ext cx="666000" cy="108000"/>
            </a:xfrm>
            <a:prstGeom prst="flowChartExtract">
              <a:avLst/>
            </a:prstGeom>
            <a:grpFill/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 sz="1000">
                <a:solidFill>
                  <a:schemeClr val="tx1"/>
                </a:solidFill>
              </a:endParaRPr>
            </a:p>
          </p:txBody>
        </p:sp>
      </p:grpSp>
      <p:sp>
        <p:nvSpPr>
          <p:cNvPr id="94" name="PoljeZBesedilom 93"/>
          <p:cNvSpPr txBox="1"/>
          <p:nvPr/>
        </p:nvSpPr>
        <p:spPr>
          <a:xfrm>
            <a:off x="3836968" y="836712"/>
            <a:ext cx="16060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 smtClean="0">
                <a:solidFill>
                  <a:schemeClr val="bg1">
                    <a:lumMod val="50000"/>
                  </a:schemeClr>
                </a:solidFill>
              </a:rPr>
              <a:t>Vodenje centra</a:t>
            </a:r>
            <a:endParaRPr lang="sl-SI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95" name="Petkotnik 94"/>
          <p:cNvSpPr>
            <a:spLocks noChangeAspect="1"/>
          </p:cNvSpPr>
          <p:nvPr/>
        </p:nvSpPr>
        <p:spPr>
          <a:xfrm rot="16200000" flipV="1">
            <a:off x="5327146" y="5635523"/>
            <a:ext cx="396000" cy="830011"/>
          </a:xfrm>
          <a:prstGeom prst="homePlate">
            <a:avLst>
              <a:gd name="adj" fmla="val 17717"/>
            </a:avLst>
          </a:prstGeom>
          <a:solidFill>
            <a:schemeClr val="bg1">
              <a:lumMod val="65000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wrap="square" lIns="0" tIns="0" rIns="0" bIns="0" rtlCol="0" anchor="ctr" anchorCtr="0"/>
          <a:lstStyle/>
          <a:p>
            <a:pPr algn="ctr"/>
            <a:r>
              <a:rPr lang="sl-SI" sz="1000" dirty="0" smtClean="0">
                <a:solidFill>
                  <a:schemeClr val="tx1"/>
                </a:solidFill>
              </a:rPr>
              <a:t>Knjižnična dejavnost</a:t>
            </a:r>
            <a:endParaRPr lang="sl-SI" sz="1000" dirty="0">
              <a:solidFill>
                <a:schemeClr val="tx1"/>
              </a:solidFill>
            </a:endParaRPr>
          </a:p>
        </p:txBody>
      </p:sp>
      <p:sp>
        <p:nvSpPr>
          <p:cNvPr id="96" name="Petkotnik 95"/>
          <p:cNvSpPr>
            <a:spLocks noChangeAspect="1"/>
          </p:cNvSpPr>
          <p:nvPr/>
        </p:nvSpPr>
        <p:spPr>
          <a:xfrm rot="16200000" flipV="1">
            <a:off x="6225326" y="5635522"/>
            <a:ext cx="396000" cy="830011"/>
          </a:xfrm>
          <a:prstGeom prst="homePlate">
            <a:avLst>
              <a:gd name="adj" fmla="val 17717"/>
            </a:avLst>
          </a:prstGeom>
          <a:solidFill>
            <a:schemeClr val="bg1">
              <a:lumMod val="65000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wrap="square" lIns="0" tIns="0" rIns="0" bIns="0" rtlCol="0" anchor="ctr" anchorCtr="0"/>
          <a:lstStyle/>
          <a:p>
            <a:pPr algn="ctr"/>
            <a:r>
              <a:rPr lang="sl-SI" sz="1000" dirty="0" smtClean="0">
                <a:solidFill>
                  <a:schemeClr val="tx1"/>
                </a:solidFill>
              </a:rPr>
              <a:t>Tehnično vzdrževanje</a:t>
            </a:r>
            <a:endParaRPr lang="sl-SI" sz="1000" dirty="0">
              <a:solidFill>
                <a:schemeClr val="tx1"/>
              </a:solidFill>
            </a:endParaRPr>
          </a:p>
        </p:txBody>
      </p:sp>
      <p:sp>
        <p:nvSpPr>
          <p:cNvPr id="97" name="Petkotnik 96"/>
          <p:cNvSpPr>
            <a:spLocks noChangeAspect="1"/>
          </p:cNvSpPr>
          <p:nvPr/>
        </p:nvSpPr>
        <p:spPr>
          <a:xfrm rot="16200000" flipV="1">
            <a:off x="7127346" y="5635522"/>
            <a:ext cx="396000" cy="830011"/>
          </a:xfrm>
          <a:prstGeom prst="homePlate">
            <a:avLst>
              <a:gd name="adj" fmla="val 17717"/>
            </a:avLst>
          </a:prstGeom>
          <a:solidFill>
            <a:schemeClr val="bg1">
              <a:lumMod val="65000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wrap="square" lIns="0" tIns="0" rIns="0" bIns="0" rtlCol="0" anchor="ctr" anchorCtr="0"/>
          <a:lstStyle/>
          <a:p>
            <a:pPr algn="ctr"/>
            <a:r>
              <a:rPr lang="sl-SI" sz="1000" dirty="0" smtClean="0">
                <a:solidFill>
                  <a:schemeClr val="tx1"/>
                </a:solidFill>
              </a:rPr>
              <a:t>Nabava</a:t>
            </a:r>
            <a:endParaRPr lang="sl-SI" sz="1000" dirty="0">
              <a:solidFill>
                <a:schemeClr val="tx1"/>
              </a:solidFill>
            </a:endParaRPr>
          </a:p>
        </p:txBody>
      </p:sp>
      <p:sp>
        <p:nvSpPr>
          <p:cNvPr id="117" name="Petkotnik 116"/>
          <p:cNvSpPr/>
          <p:nvPr/>
        </p:nvSpPr>
        <p:spPr>
          <a:xfrm>
            <a:off x="3642985" y="3632283"/>
            <a:ext cx="1800000" cy="179757"/>
          </a:xfrm>
          <a:prstGeom prst="homePlate">
            <a:avLst>
              <a:gd name="adj" fmla="val 21629"/>
            </a:avLst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sl-SI" sz="1000" dirty="0" smtClean="0">
                <a:solidFill>
                  <a:schemeClr val="tx1"/>
                </a:solidFill>
              </a:rPr>
              <a:t>Vodenje VIP</a:t>
            </a:r>
            <a:endParaRPr lang="sl-SI" sz="1000" dirty="0">
              <a:solidFill>
                <a:schemeClr val="tx1"/>
              </a:solidFill>
            </a:endParaRPr>
          </a:p>
        </p:txBody>
      </p:sp>
      <p:sp>
        <p:nvSpPr>
          <p:cNvPr id="2" name="PoljeZBesedilom 1"/>
          <p:cNvSpPr txBox="1"/>
          <p:nvPr/>
        </p:nvSpPr>
        <p:spPr>
          <a:xfrm>
            <a:off x="7128112" y="188640"/>
            <a:ext cx="162035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1200" dirty="0" smtClean="0"/>
              <a:t>Delavnica 27.1.2015</a:t>
            </a:r>
            <a:endParaRPr lang="sl-SI" sz="1200" dirty="0"/>
          </a:p>
        </p:txBody>
      </p:sp>
    </p:spTree>
    <p:extLst>
      <p:ext uri="{BB962C8B-B14F-4D97-AF65-F5344CB8AC3E}">
        <p14:creationId xmlns:p14="http://schemas.microsoft.com/office/powerpoint/2010/main" val="1714910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etkotnik 4"/>
          <p:cNvSpPr/>
          <p:nvPr/>
        </p:nvSpPr>
        <p:spPr>
          <a:xfrm>
            <a:off x="1691680" y="2060848"/>
            <a:ext cx="5976664" cy="2592288"/>
          </a:xfrm>
          <a:prstGeom prst="homePlate">
            <a:avLst>
              <a:gd name="adj" fmla="val 21629"/>
            </a:avLst>
          </a:prstGeom>
          <a:solidFill>
            <a:schemeClr val="accent1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36000" rtlCol="0" anchor="t" anchorCtr="0"/>
          <a:lstStyle/>
          <a:p>
            <a:pPr algn="ctr"/>
            <a:r>
              <a:rPr lang="sl-SI" dirty="0" smtClean="0"/>
              <a:t>Vzgojno izobraževalni proces (VIP)</a:t>
            </a:r>
            <a:endParaRPr lang="sl-SI" dirty="0"/>
          </a:p>
        </p:txBody>
      </p:sp>
      <p:sp>
        <p:nvSpPr>
          <p:cNvPr id="4" name="Naslov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l-SI" dirty="0" smtClean="0"/>
              <a:t>Vzgojno izobraževalni proces (VIP)</a:t>
            </a:r>
            <a:endParaRPr lang="sl-SI" dirty="0"/>
          </a:p>
        </p:txBody>
      </p:sp>
      <p:sp>
        <p:nvSpPr>
          <p:cNvPr id="6" name="Petkotnik 5"/>
          <p:cNvSpPr/>
          <p:nvPr/>
        </p:nvSpPr>
        <p:spPr>
          <a:xfrm>
            <a:off x="1844080" y="2743413"/>
            <a:ext cx="5320208" cy="279648"/>
          </a:xfrm>
          <a:prstGeom prst="homePlate">
            <a:avLst>
              <a:gd name="adj" fmla="val 21629"/>
            </a:avLst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1400" dirty="0" smtClean="0">
                <a:solidFill>
                  <a:schemeClr val="bg1">
                    <a:lumMod val="75000"/>
                  </a:schemeClr>
                </a:solidFill>
              </a:rPr>
              <a:t>POUČEVANJE</a:t>
            </a:r>
            <a:endParaRPr lang="sl-SI" sz="1400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7" name="Petkotnik 6"/>
          <p:cNvSpPr/>
          <p:nvPr/>
        </p:nvSpPr>
        <p:spPr>
          <a:xfrm>
            <a:off x="1844080" y="3137050"/>
            <a:ext cx="5320208" cy="279648"/>
          </a:xfrm>
          <a:prstGeom prst="homePlate">
            <a:avLst>
              <a:gd name="adj" fmla="val 21629"/>
            </a:avLst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1400" dirty="0" smtClean="0">
                <a:solidFill>
                  <a:schemeClr val="bg1">
                    <a:lumMod val="75000"/>
                  </a:schemeClr>
                </a:solidFill>
              </a:rPr>
              <a:t>SVETOVALNA DEJAVNOST</a:t>
            </a:r>
            <a:endParaRPr lang="sl-SI" sz="1400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8" name="Petkotnik 7"/>
          <p:cNvSpPr/>
          <p:nvPr/>
        </p:nvSpPr>
        <p:spPr>
          <a:xfrm>
            <a:off x="1844080" y="3513008"/>
            <a:ext cx="5320208" cy="279648"/>
          </a:xfrm>
          <a:prstGeom prst="homePlate">
            <a:avLst>
              <a:gd name="adj" fmla="val 21629"/>
            </a:avLst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1400" dirty="0" smtClean="0">
                <a:solidFill>
                  <a:schemeClr val="bg1">
                    <a:lumMod val="75000"/>
                  </a:schemeClr>
                </a:solidFill>
              </a:rPr>
              <a:t>RAZREDNIŠTVO/TUTORSTVO</a:t>
            </a:r>
            <a:endParaRPr lang="sl-SI" sz="1400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9" name="Petkotnik 8"/>
          <p:cNvSpPr/>
          <p:nvPr/>
        </p:nvSpPr>
        <p:spPr>
          <a:xfrm>
            <a:off x="1849547" y="3912538"/>
            <a:ext cx="5320208" cy="279648"/>
          </a:xfrm>
          <a:prstGeom prst="homePlate">
            <a:avLst>
              <a:gd name="adj" fmla="val 21629"/>
            </a:avLst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1400" dirty="0" smtClean="0">
                <a:solidFill>
                  <a:schemeClr val="bg1">
                    <a:lumMod val="75000"/>
                  </a:schemeClr>
                </a:solidFill>
              </a:rPr>
              <a:t>IZVAJANJE PUD / PRI</a:t>
            </a:r>
            <a:endParaRPr lang="sl-SI" sz="1400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11" name="Petkotnik 10"/>
          <p:cNvSpPr/>
          <p:nvPr/>
        </p:nvSpPr>
        <p:spPr>
          <a:xfrm>
            <a:off x="1844080" y="4285530"/>
            <a:ext cx="5320208" cy="279648"/>
          </a:xfrm>
          <a:prstGeom prst="homePlate">
            <a:avLst>
              <a:gd name="adj" fmla="val 21629"/>
            </a:avLst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1400" dirty="0" smtClean="0">
                <a:solidFill>
                  <a:schemeClr val="bg1">
                    <a:lumMod val="75000"/>
                  </a:schemeClr>
                </a:solidFill>
              </a:rPr>
              <a:t>ORGANIZACIJA INTERESNIH DEJAVNOSTI</a:t>
            </a:r>
            <a:endParaRPr lang="sl-SI" sz="1400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2" name="PoljeZBesedilom 1"/>
          <p:cNvSpPr txBox="1"/>
          <p:nvPr/>
        </p:nvSpPr>
        <p:spPr>
          <a:xfrm>
            <a:off x="473208" y="986660"/>
            <a:ext cx="755517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 smtClean="0"/>
              <a:t>KAZALNIKI: 	uspešen zaključek izobraževanja</a:t>
            </a:r>
          </a:p>
          <a:p>
            <a:r>
              <a:rPr lang="sl-SI" dirty="0"/>
              <a:t>	</a:t>
            </a:r>
            <a:r>
              <a:rPr lang="sl-SI" dirty="0" smtClean="0"/>
              <a:t>	uspešno nadaljevanje izobraževanja/zaposlitev</a:t>
            </a:r>
          </a:p>
          <a:p>
            <a:r>
              <a:rPr lang="sl-SI" dirty="0"/>
              <a:t>	</a:t>
            </a:r>
            <a:r>
              <a:rPr lang="sl-SI" dirty="0" smtClean="0"/>
              <a:t>	zadovoljstvo udeležencev, …</a:t>
            </a:r>
          </a:p>
          <a:p>
            <a:endParaRPr lang="sl-SI" dirty="0"/>
          </a:p>
        </p:txBody>
      </p:sp>
      <p:sp>
        <p:nvSpPr>
          <p:cNvPr id="3" name="PoljeZBesedilom 2"/>
          <p:cNvSpPr txBox="1"/>
          <p:nvPr/>
        </p:nvSpPr>
        <p:spPr>
          <a:xfrm>
            <a:off x="539552" y="5373216"/>
            <a:ext cx="57606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 smtClean="0"/>
              <a:t>ZAČETEK IN KONEC: začetek prvega </a:t>
            </a:r>
            <a:r>
              <a:rPr lang="sl-SI" dirty="0" err="1" smtClean="0"/>
              <a:t>š.l</a:t>
            </a:r>
            <a:r>
              <a:rPr lang="sl-SI" dirty="0" smtClean="0"/>
              <a:t>., zaključek šolanja</a:t>
            </a:r>
          </a:p>
          <a:p>
            <a:r>
              <a:rPr lang="sl-SI" dirty="0" smtClean="0"/>
              <a:t>VHOD IN IZHOD: dijak/študent/odrasel udeleženec</a:t>
            </a:r>
          </a:p>
          <a:p>
            <a:r>
              <a:rPr lang="sl-SI" dirty="0" smtClean="0"/>
              <a:t>SKRBNIK: ravnatelj/vodja</a:t>
            </a:r>
            <a:endParaRPr lang="sl-SI" dirty="0"/>
          </a:p>
        </p:txBody>
      </p:sp>
      <p:sp>
        <p:nvSpPr>
          <p:cNvPr id="13" name="Petkotnik 12"/>
          <p:cNvSpPr/>
          <p:nvPr/>
        </p:nvSpPr>
        <p:spPr>
          <a:xfrm>
            <a:off x="1844080" y="2373348"/>
            <a:ext cx="5320208" cy="279648"/>
          </a:xfrm>
          <a:prstGeom prst="homePlate">
            <a:avLst>
              <a:gd name="adj" fmla="val 21629"/>
            </a:avLst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1400" dirty="0" smtClean="0">
                <a:solidFill>
                  <a:schemeClr val="bg1">
                    <a:lumMod val="75000"/>
                  </a:schemeClr>
                </a:solidFill>
              </a:rPr>
              <a:t>VODENJE VIP</a:t>
            </a:r>
            <a:endParaRPr lang="sl-SI" sz="1400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82606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etkotnik 4"/>
          <p:cNvSpPr/>
          <p:nvPr/>
        </p:nvSpPr>
        <p:spPr>
          <a:xfrm>
            <a:off x="1691680" y="2060848"/>
            <a:ext cx="5976664" cy="2592288"/>
          </a:xfrm>
          <a:prstGeom prst="homePlate">
            <a:avLst>
              <a:gd name="adj" fmla="val 21629"/>
            </a:avLst>
          </a:prstGeom>
          <a:solidFill>
            <a:schemeClr val="accent1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36000" rtlCol="0" anchor="t" anchorCtr="0"/>
          <a:lstStyle/>
          <a:p>
            <a:pPr algn="ctr"/>
            <a:r>
              <a:rPr lang="sl-SI" dirty="0" smtClean="0"/>
              <a:t>Vzgojno izobraževalni proces (VIP)</a:t>
            </a:r>
            <a:endParaRPr lang="sl-SI" dirty="0"/>
          </a:p>
        </p:txBody>
      </p:sp>
      <p:sp>
        <p:nvSpPr>
          <p:cNvPr id="4" name="Naslov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l-SI" dirty="0" smtClean="0"/>
              <a:t>Razredništvo/tutorstvo</a:t>
            </a:r>
            <a:endParaRPr lang="sl-SI" dirty="0"/>
          </a:p>
        </p:txBody>
      </p:sp>
      <p:sp>
        <p:nvSpPr>
          <p:cNvPr id="6" name="Petkotnik 5"/>
          <p:cNvSpPr/>
          <p:nvPr/>
        </p:nvSpPr>
        <p:spPr>
          <a:xfrm>
            <a:off x="1844080" y="2729960"/>
            <a:ext cx="5320208" cy="279648"/>
          </a:xfrm>
          <a:prstGeom prst="homePlate">
            <a:avLst>
              <a:gd name="adj" fmla="val 21629"/>
            </a:avLst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1400" dirty="0" smtClean="0">
                <a:solidFill>
                  <a:schemeClr val="bg1">
                    <a:lumMod val="75000"/>
                  </a:schemeClr>
                </a:solidFill>
              </a:rPr>
              <a:t>POUČEVANJE</a:t>
            </a:r>
            <a:endParaRPr lang="sl-SI" sz="1400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7" name="Petkotnik 6"/>
          <p:cNvSpPr/>
          <p:nvPr/>
        </p:nvSpPr>
        <p:spPr>
          <a:xfrm>
            <a:off x="1844080" y="3091134"/>
            <a:ext cx="5320208" cy="279648"/>
          </a:xfrm>
          <a:prstGeom prst="homePlate">
            <a:avLst>
              <a:gd name="adj" fmla="val 21629"/>
            </a:avLst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1400" dirty="0" smtClean="0">
                <a:solidFill>
                  <a:schemeClr val="bg1">
                    <a:lumMod val="75000"/>
                  </a:schemeClr>
                </a:solidFill>
              </a:rPr>
              <a:t>SVETOVALNA DEJAVNOST</a:t>
            </a:r>
            <a:endParaRPr lang="sl-SI" sz="1400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8" name="Petkotnik 7"/>
          <p:cNvSpPr/>
          <p:nvPr/>
        </p:nvSpPr>
        <p:spPr>
          <a:xfrm>
            <a:off x="1835696" y="3473829"/>
            <a:ext cx="5320208" cy="279648"/>
          </a:xfrm>
          <a:prstGeom prst="homePlate">
            <a:avLst>
              <a:gd name="adj" fmla="val 21629"/>
            </a:avLst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1400" dirty="0" smtClean="0">
                <a:solidFill>
                  <a:schemeClr val="tx1"/>
                </a:solidFill>
              </a:rPr>
              <a:t>RAZREDNIŠTVO/TUTORSTVO</a:t>
            </a:r>
            <a:endParaRPr lang="sl-SI" sz="1400" dirty="0">
              <a:solidFill>
                <a:schemeClr val="tx1"/>
              </a:solidFill>
            </a:endParaRPr>
          </a:p>
        </p:txBody>
      </p:sp>
      <p:sp>
        <p:nvSpPr>
          <p:cNvPr id="9" name="Petkotnik 8"/>
          <p:cNvSpPr/>
          <p:nvPr/>
        </p:nvSpPr>
        <p:spPr>
          <a:xfrm>
            <a:off x="1844080" y="3856932"/>
            <a:ext cx="5320208" cy="279648"/>
          </a:xfrm>
          <a:prstGeom prst="homePlate">
            <a:avLst>
              <a:gd name="adj" fmla="val 21629"/>
            </a:avLst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1400" dirty="0" smtClean="0">
                <a:solidFill>
                  <a:schemeClr val="bg1">
                    <a:lumMod val="75000"/>
                  </a:schemeClr>
                </a:solidFill>
              </a:rPr>
              <a:t>IZVAJANJE PUD / PRI</a:t>
            </a:r>
            <a:endParaRPr lang="sl-SI" sz="1400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11" name="Petkotnik 10"/>
          <p:cNvSpPr/>
          <p:nvPr/>
        </p:nvSpPr>
        <p:spPr>
          <a:xfrm>
            <a:off x="1835696" y="4229472"/>
            <a:ext cx="5320208" cy="279648"/>
          </a:xfrm>
          <a:prstGeom prst="homePlate">
            <a:avLst>
              <a:gd name="adj" fmla="val 21629"/>
            </a:avLst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1400" dirty="0" smtClean="0">
                <a:solidFill>
                  <a:schemeClr val="bg1">
                    <a:lumMod val="75000"/>
                  </a:schemeClr>
                </a:solidFill>
              </a:rPr>
              <a:t>ORGANIZACIJA INTERESNIH DEJAVNOSTI</a:t>
            </a:r>
            <a:endParaRPr lang="sl-SI" sz="1400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2" name="PoljeZBesedilom 1"/>
          <p:cNvSpPr txBox="1"/>
          <p:nvPr/>
        </p:nvSpPr>
        <p:spPr>
          <a:xfrm>
            <a:off x="473208" y="986660"/>
            <a:ext cx="827525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 smtClean="0"/>
              <a:t>KAZALNIKI: 	zadovoljen dijak/študent/odrasel udeleženec</a:t>
            </a:r>
          </a:p>
          <a:p>
            <a:r>
              <a:rPr lang="sl-SI" dirty="0"/>
              <a:t>	</a:t>
            </a:r>
            <a:r>
              <a:rPr lang="sl-SI" dirty="0" smtClean="0"/>
              <a:t>	zadovoljni starši</a:t>
            </a:r>
          </a:p>
          <a:p>
            <a:r>
              <a:rPr lang="sl-SI" dirty="0"/>
              <a:t>	</a:t>
            </a:r>
            <a:r>
              <a:rPr lang="sl-SI" dirty="0" smtClean="0"/>
              <a:t>	uspešnost </a:t>
            </a:r>
            <a:r>
              <a:rPr lang="sl-SI" dirty="0"/>
              <a:t>dijaka/študenta/odraslega udeleženca pri </a:t>
            </a:r>
            <a:r>
              <a:rPr lang="sl-SI" dirty="0" smtClean="0"/>
              <a:t>zaključku š., …</a:t>
            </a:r>
          </a:p>
        </p:txBody>
      </p:sp>
      <p:sp>
        <p:nvSpPr>
          <p:cNvPr id="3" name="PoljeZBesedilom 2"/>
          <p:cNvSpPr txBox="1"/>
          <p:nvPr/>
        </p:nvSpPr>
        <p:spPr>
          <a:xfrm>
            <a:off x="539552" y="5373216"/>
            <a:ext cx="748883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 smtClean="0"/>
              <a:t>ZAČETEK IN KONEC: začetek prvega </a:t>
            </a:r>
            <a:r>
              <a:rPr lang="sl-SI" dirty="0" err="1" smtClean="0"/>
              <a:t>š.l</a:t>
            </a:r>
            <a:r>
              <a:rPr lang="sl-SI" dirty="0" smtClean="0"/>
              <a:t>., zaključek šolanja oz. letnika</a:t>
            </a:r>
          </a:p>
          <a:p>
            <a:r>
              <a:rPr lang="sl-SI" dirty="0" smtClean="0"/>
              <a:t>VHOD IN IZHOD: dijak/študent/odrasel udeleženec</a:t>
            </a:r>
          </a:p>
          <a:p>
            <a:r>
              <a:rPr lang="sl-SI" dirty="0" smtClean="0"/>
              <a:t>SKRBNIK: razrednik/tutor/organizator izobraževanja odraslih</a:t>
            </a:r>
            <a:endParaRPr lang="sl-SI" dirty="0"/>
          </a:p>
        </p:txBody>
      </p:sp>
      <p:sp>
        <p:nvSpPr>
          <p:cNvPr id="12" name="Petkotnik 11"/>
          <p:cNvSpPr/>
          <p:nvPr/>
        </p:nvSpPr>
        <p:spPr>
          <a:xfrm>
            <a:off x="1844080" y="2371054"/>
            <a:ext cx="5320208" cy="279648"/>
          </a:xfrm>
          <a:prstGeom prst="homePlate">
            <a:avLst>
              <a:gd name="adj" fmla="val 21629"/>
            </a:avLst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1400" dirty="0" smtClean="0">
                <a:solidFill>
                  <a:schemeClr val="bg1">
                    <a:lumMod val="75000"/>
                  </a:schemeClr>
                </a:solidFill>
              </a:rPr>
              <a:t>VODENJE VIP</a:t>
            </a:r>
            <a:endParaRPr lang="sl-SI" sz="1400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21057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etkotnik 4"/>
          <p:cNvSpPr/>
          <p:nvPr/>
        </p:nvSpPr>
        <p:spPr>
          <a:xfrm>
            <a:off x="1691680" y="2060848"/>
            <a:ext cx="5976664" cy="2592288"/>
          </a:xfrm>
          <a:prstGeom prst="homePlate">
            <a:avLst>
              <a:gd name="adj" fmla="val 21629"/>
            </a:avLst>
          </a:prstGeom>
          <a:solidFill>
            <a:schemeClr val="accent1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36000" rtlCol="0" anchor="t" anchorCtr="0"/>
          <a:lstStyle/>
          <a:p>
            <a:pPr algn="ctr"/>
            <a:r>
              <a:rPr lang="sl-SI" dirty="0" smtClean="0"/>
              <a:t>Proizvodna in storitvena dejavnost</a:t>
            </a:r>
            <a:endParaRPr lang="sl-SI" dirty="0"/>
          </a:p>
        </p:txBody>
      </p:sp>
      <p:sp>
        <p:nvSpPr>
          <p:cNvPr id="4" name="Naslov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l-SI" dirty="0"/>
              <a:t>Proizvodna in storitvena </a:t>
            </a:r>
            <a:r>
              <a:rPr lang="sl-SI" dirty="0" smtClean="0"/>
              <a:t>dejavnost</a:t>
            </a:r>
            <a:endParaRPr lang="sl-SI" dirty="0"/>
          </a:p>
        </p:txBody>
      </p:sp>
      <p:sp>
        <p:nvSpPr>
          <p:cNvPr id="6" name="Petkotnik 5"/>
          <p:cNvSpPr/>
          <p:nvPr/>
        </p:nvSpPr>
        <p:spPr>
          <a:xfrm>
            <a:off x="1844080" y="2429272"/>
            <a:ext cx="5320208" cy="279648"/>
          </a:xfrm>
          <a:prstGeom prst="homePlate">
            <a:avLst>
              <a:gd name="adj" fmla="val 21629"/>
            </a:avLst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1400" dirty="0" smtClean="0">
                <a:solidFill>
                  <a:schemeClr val="tx1"/>
                </a:solidFill>
              </a:rPr>
              <a:t>Priprava dnevnih obrokov</a:t>
            </a:r>
            <a:endParaRPr lang="sl-SI" sz="1400" dirty="0">
              <a:solidFill>
                <a:schemeClr val="tx1"/>
              </a:solidFill>
            </a:endParaRPr>
          </a:p>
        </p:txBody>
      </p:sp>
      <p:sp>
        <p:nvSpPr>
          <p:cNvPr id="7" name="Petkotnik 6"/>
          <p:cNvSpPr/>
          <p:nvPr/>
        </p:nvSpPr>
        <p:spPr>
          <a:xfrm>
            <a:off x="1844080" y="2780928"/>
            <a:ext cx="5320208" cy="279648"/>
          </a:xfrm>
          <a:prstGeom prst="homePlate">
            <a:avLst>
              <a:gd name="adj" fmla="val 21629"/>
            </a:avLst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1400" dirty="0" smtClean="0">
                <a:solidFill>
                  <a:schemeClr val="tx1"/>
                </a:solidFill>
              </a:rPr>
              <a:t>Priprava pogostitev</a:t>
            </a:r>
            <a:endParaRPr lang="sl-SI" sz="1400" dirty="0">
              <a:solidFill>
                <a:schemeClr val="tx1"/>
              </a:solidFill>
            </a:endParaRPr>
          </a:p>
        </p:txBody>
      </p:sp>
      <p:sp>
        <p:nvSpPr>
          <p:cNvPr id="8" name="Petkotnik 7"/>
          <p:cNvSpPr/>
          <p:nvPr/>
        </p:nvSpPr>
        <p:spPr>
          <a:xfrm>
            <a:off x="1835696" y="3140968"/>
            <a:ext cx="5320208" cy="279648"/>
          </a:xfrm>
          <a:prstGeom prst="homePlate">
            <a:avLst>
              <a:gd name="adj" fmla="val 21629"/>
            </a:avLst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1400" dirty="0" smtClean="0">
                <a:solidFill>
                  <a:schemeClr val="tx1"/>
                </a:solidFill>
              </a:rPr>
              <a:t>Slaščičarska dejavnost</a:t>
            </a:r>
            <a:endParaRPr lang="sl-SI" sz="1400" dirty="0">
              <a:solidFill>
                <a:schemeClr val="tx1"/>
              </a:solidFill>
            </a:endParaRPr>
          </a:p>
        </p:txBody>
      </p:sp>
      <p:sp>
        <p:nvSpPr>
          <p:cNvPr id="9" name="Petkotnik 8"/>
          <p:cNvSpPr/>
          <p:nvPr/>
        </p:nvSpPr>
        <p:spPr>
          <a:xfrm>
            <a:off x="1835696" y="3501008"/>
            <a:ext cx="5320208" cy="279648"/>
          </a:xfrm>
          <a:prstGeom prst="homePlate">
            <a:avLst>
              <a:gd name="adj" fmla="val 21629"/>
            </a:avLst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1400" dirty="0" smtClean="0">
                <a:solidFill>
                  <a:schemeClr val="tx1"/>
                </a:solidFill>
              </a:rPr>
              <a:t>Pekarska dejavnost</a:t>
            </a:r>
            <a:endParaRPr lang="sl-SI" sz="1400" dirty="0">
              <a:solidFill>
                <a:schemeClr val="tx1"/>
              </a:solidFill>
            </a:endParaRPr>
          </a:p>
        </p:txBody>
      </p:sp>
      <p:sp>
        <p:nvSpPr>
          <p:cNvPr id="10" name="Petkotnik 9"/>
          <p:cNvSpPr/>
          <p:nvPr/>
        </p:nvSpPr>
        <p:spPr>
          <a:xfrm>
            <a:off x="1835696" y="3881498"/>
            <a:ext cx="5320208" cy="279648"/>
          </a:xfrm>
          <a:prstGeom prst="homePlate">
            <a:avLst>
              <a:gd name="adj" fmla="val 21629"/>
            </a:avLst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1400" dirty="0" smtClean="0">
                <a:solidFill>
                  <a:schemeClr val="tx1"/>
                </a:solidFill>
              </a:rPr>
              <a:t>Prodaja izdelkov</a:t>
            </a:r>
            <a:endParaRPr lang="sl-SI" sz="1400" dirty="0">
              <a:solidFill>
                <a:schemeClr val="tx1"/>
              </a:solidFill>
            </a:endParaRPr>
          </a:p>
        </p:txBody>
      </p:sp>
      <p:sp>
        <p:nvSpPr>
          <p:cNvPr id="11" name="Petkotnik 10"/>
          <p:cNvSpPr/>
          <p:nvPr/>
        </p:nvSpPr>
        <p:spPr>
          <a:xfrm>
            <a:off x="1835696" y="4229472"/>
            <a:ext cx="5320208" cy="279648"/>
          </a:xfrm>
          <a:prstGeom prst="homePlate">
            <a:avLst>
              <a:gd name="adj" fmla="val 21629"/>
            </a:avLst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1400" dirty="0" smtClean="0">
                <a:solidFill>
                  <a:schemeClr val="tx1"/>
                </a:solidFill>
              </a:rPr>
              <a:t>Zdravljenje malih živali</a:t>
            </a:r>
            <a:endParaRPr lang="sl-SI" sz="1400" dirty="0">
              <a:solidFill>
                <a:schemeClr val="tx1"/>
              </a:solidFill>
            </a:endParaRPr>
          </a:p>
        </p:txBody>
      </p:sp>
      <p:sp>
        <p:nvSpPr>
          <p:cNvPr id="2" name="PoljeZBesedilom 1"/>
          <p:cNvSpPr txBox="1"/>
          <p:nvPr/>
        </p:nvSpPr>
        <p:spPr>
          <a:xfrm>
            <a:off x="539552" y="879602"/>
            <a:ext cx="755517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 smtClean="0"/>
              <a:t>KAZALNIKI: 	zadovoljen kupec/odjemalec/naročnik</a:t>
            </a:r>
          </a:p>
          <a:p>
            <a:r>
              <a:rPr lang="sl-SI" dirty="0"/>
              <a:t>	</a:t>
            </a:r>
            <a:r>
              <a:rPr lang="sl-SI" dirty="0" smtClean="0"/>
              <a:t>	kakovostna storitev</a:t>
            </a:r>
          </a:p>
          <a:p>
            <a:r>
              <a:rPr lang="sl-SI" dirty="0"/>
              <a:t>	</a:t>
            </a:r>
            <a:r>
              <a:rPr lang="sl-SI" dirty="0" smtClean="0"/>
              <a:t>	zadovoljni zaposleni</a:t>
            </a:r>
          </a:p>
          <a:p>
            <a:r>
              <a:rPr lang="sl-SI" dirty="0"/>
              <a:t>	</a:t>
            </a:r>
            <a:r>
              <a:rPr lang="sl-SI" dirty="0" smtClean="0"/>
              <a:t>	širjenje prepoznavnosti in ugleda, …</a:t>
            </a:r>
          </a:p>
          <a:p>
            <a:endParaRPr lang="sl-SI" dirty="0"/>
          </a:p>
        </p:txBody>
      </p:sp>
      <p:sp>
        <p:nvSpPr>
          <p:cNvPr id="3" name="PoljeZBesedilom 2"/>
          <p:cNvSpPr txBox="1"/>
          <p:nvPr/>
        </p:nvSpPr>
        <p:spPr>
          <a:xfrm>
            <a:off x="539552" y="5373216"/>
            <a:ext cx="770485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 smtClean="0"/>
              <a:t>ZAČETEK IN KONEC: naročilo/začetek priprave izdelka oz. storitve,  zaključen/prodan izdelek, opravljena storitev</a:t>
            </a:r>
          </a:p>
          <a:p>
            <a:r>
              <a:rPr lang="sl-SI" dirty="0" smtClean="0"/>
              <a:t>VHOD IN IZHOD: surovine, izdelek/storitev</a:t>
            </a:r>
          </a:p>
          <a:p>
            <a:r>
              <a:rPr lang="sl-SI" dirty="0" smtClean="0"/>
              <a:t>SKRBNIK: vodja kuhinje/delavnice/ambulante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42247006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etkotnik 4"/>
          <p:cNvSpPr/>
          <p:nvPr/>
        </p:nvSpPr>
        <p:spPr>
          <a:xfrm>
            <a:off x="1691680" y="2060848"/>
            <a:ext cx="5976664" cy="2592288"/>
          </a:xfrm>
          <a:prstGeom prst="homePlate">
            <a:avLst>
              <a:gd name="adj" fmla="val 21629"/>
            </a:avLst>
          </a:prstGeom>
          <a:solidFill>
            <a:schemeClr val="accent1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36000" rtlCol="0" anchor="t" anchorCtr="0"/>
          <a:lstStyle/>
          <a:p>
            <a:pPr algn="ctr"/>
            <a:r>
              <a:rPr lang="sl-SI" dirty="0" smtClean="0"/>
              <a:t>IKT podpora</a:t>
            </a:r>
            <a:endParaRPr lang="sl-SI" dirty="0"/>
          </a:p>
        </p:txBody>
      </p:sp>
      <p:sp>
        <p:nvSpPr>
          <p:cNvPr id="4" name="Naslov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l-SI" dirty="0" smtClean="0"/>
              <a:t>IKT podpora</a:t>
            </a:r>
            <a:endParaRPr lang="sl-SI" dirty="0"/>
          </a:p>
        </p:txBody>
      </p:sp>
      <p:sp>
        <p:nvSpPr>
          <p:cNvPr id="6" name="Petkotnik 5"/>
          <p:cNvSpPr/>
          <p:nvPr/>
        </p:nvSpPr>
        <p:spPr>
          <a:xfrm>
            <a:off x="1844080" y="2429272"/>
            <a:ext cx="5320208" cy="279648"/>
          </a:xfrm>
          <a:prstGeom prst="homePlate">
            <a:avLst>
              <a:gd name="adj" fmla="val 21629"/>
            </a:avLst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1400" dirty="0" smtClean="0">
                <a:solidFill>
                  <a:schemeClr val="tx1"/>
                </a:solidFill>
              </a:rPr>
              <a:t>Nabava strojne in programske opreme</a:t>
            </a:r>
            <a:endParaRPr lang="sl-SI" sz="1400" dirty="0">
              <a:solidFill>
                <a:schemeClr val="tx1"/>
              </a:solidFill>
            </a:endParaRPr>
          </a:p>
        </p:txBody>
      </p:sp>
      <p:sp>
        <p:nvSpPr>
          <p:cNvPr id="7" name="Petkotnik 6"/>
          <p:cNvSpPr/>
          <p:nvPr/>
        </p:nvSpPr>
        <p:spPr>
          <a:xfrm>
            <a:off x="1844080" y="2780928"/>
            <a:ext cx="5320208" cy="279648"/>
          </a:xfrm>
          <a:prstGeom prst="homePlate">
            <a:avLst>
              <a:gd name="adj" fmla="val 21629"/>
            </a:avLst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1400" dirty="0" smtClean="0">
                <a:solidFill>
                  <a:schemeClr val="tx1"/>
                </a:solidFill>
              </a:rPr>
              <a:t>Vzpostavitev in vzdrževanje omrežja uporabnikov</a:t>
            </a:r>
            <a:endParaRPr lang="sl-SI" sz="1400" dirty="0">
              <a:solidFill>
                <a:schemeClr val="tx1"/>
              </a:solidFill>
            </a:endParaRPr>
          </a:p>
        </p:txBody>
      </p:sp>
      <p:sp>
        <p:nvSpPr>
          <p:cNvPr id="8" name="Petkotnik 7"/>
          <p:cNvSpPr/>
          <p:nvPr/>
        </p:nvSpPr>
        <p:spPr>
          <a:xfrm>
            <a:off x="1835696" y="3140968"/>
            <a:ext cx="5320208" cy="279648"/>
          </a:xfrm>
          <a:prstGeom prst="homePlate">
            <a:avLst>
              <a:gd name="adj" fmla="val 21629"/>
            </a:avLst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1400" dirty="0" smtClean="0">
                <a:solidFill>
                  <a:schemeClr val="tx1"/>
                </a:solidFill>
              </a:rPr>
              <a:t>Podpora uporabnikom</a:t>
            </a:r>
            <a:endParaRPr lang="sl-SI" sz="1400" dirty="0">
              <a:solidFill>
                <a:schemeClr val="tx1"/>
              </a:solidFill>
            </a:endParaRPr>
          </a:p>
        </p:txBody>
      </p:sp>
      <p:sp>
        <p:nvSpPr>
          <p:cNvPr id="9" name="Petkotnik 8"/>
          <p:cNvSpPr/>
          <p:nvPr/>
        </p:nvSpPr>
        <p:spPr>
          <a:xfrm>
            <a:off x="1835696" y="3501008"/>
            <a:ext cx="5320208" cy="279648"/>
          </a:xfrm>
          <a:prstGeom prst="homePlate">
            <a:avLst>
              <a:gd name="adj" fmla="val 21629"/>
            </a:avLst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1400" dirty="0" smtClean="0">
                <a:solidFill>
                  <a:schemeClr val="tx1"/>
                </a:solidFill>
              </a:rPr>
              <a:t>Izobraževanje uporabnikov</a:t>
            </a:r>
            <a:endParaRPr lang="sl-SI" sz="1400" dirty="0">
              <a:solidFill>
                <a:schemeClr val="tx1"/>
              </a:solidFill>
            </a:endParaRPr>
          </a:p>
        </p:txBody>
      </p:sp>
      <p:sp>
        <p:nvSpPr>
          <p:cNvPr id="10" name="Petkotnik 9"/>
          <p:cNvSpPr/>
          <p:nvPr/>
        </p:nvSpPr>
        <p:spPr>
          <a:xfrm>
            <a:off x="1835696" y="3881498"/>
            <a:ext cx="5320208" cy="279648"/>
          </a:xfrm>
          <a:prstGeom prst="homePlate">
            <a:avLst>
              <a:gd name="adj" fmla="val 21629"/>
            </a:avLst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1400" dirty="0" smtClean="0">
                <a:solidFill>
                  <a:schemeClr val="tx1"/>
                </a:solidFill>
              </a:rPr>
              <a:t>Vzdrževanje in posodabljanje opreme</a:t>
            </a:r>
            <a:endParaRPr lang="sl-SI" sz="1400" dirty="0">
              <a:solidFill>
                <a:schemeClr val="tx1"/>
              </a:solidFill>
            </a:endParaRPr>
          </a:p>
        </p:txBody>
      </p:sp>
      <p:sp>
        <p:nvSpPr>
          <p:cNvPr id="11" name="Petkotnik 10"/>
          <p:cNvSpPr/>
          <p:nvPr/>
        </p:nvSpPr>
        <p:spPr>
          <a:xfrm>
            <a:off x="1835696" y="4229472"/>
            <a:ext cx="5320208" cy="279648"/>
          </a:xfrm>
          <a:prstGeom prst="homePlate">
            <a:avLst>
              <a:gd name="adj" fmla="val 21629"/>
            </a:avLst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1400" dirty="0" smtClean="0">
                <a:solidFill>
                  <a:schemeClr val="tx1"/>
                </a:solidFill>
              </a:rPr>
              <a:t>Spremljanje in uvajanje novosti</a:t>
            </a:r>
            <a:endParaRPr lang="sl-SI" sz="1400" dirty="0">
              <a:solidFill>
                <a:schemeClr val="tx1"/>
              </a:solidFill>
            </a:endParaRPr>
          </a:p>
        </p:txBody>
      </p:sp>
      <p:sp>
        <p:nvSpPr>
          <p:cNvPr id="2" name="PoljeZBesedilom 1"/>
          <p:cNvSpPr txBox="1"/>
          <p:nvPr/>
        </p:nvSpPr>
        <p:spPr>
          <a:xfrm>
            <a:off x="539552" y="868903"/>
            <a:ext cx="842493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 smtClean="0"/>
              <a:t>KAZALNIKI: 	vzdrževana in funkcionalna oprema</a:t>
            </a:r>
          </a:p>
          <a:p>
            <a:r>
              <a:rPr lang="sl-SI" dirty="0"/>
              <a:t>	</a:t>
            </a:r>
            <a:r>
              <a:rPr lang="sl-SI" dirty="0" smtClean="0"/>
              <a:t>	zadovoljni uporabniki (zaposleni/dijaki/študenti/odrasli udeleženci)</a:t>
            </a:r>
          </a:p>
          <a:p>
            <a:r>
              <a:rPr lang="sl-SI" dirty="0" smtClean="0"/>
              <a:t>		učinkovita </a:t>
            </a:r>
            <a:r>
              <a:rPr lang="sl-SI" dirty="0"/>
              <a:t>in celovita podpora uporabnikom</a:t>
            </a:r>
          </a:p>
          <a:p>
            <a:r>
              <a:rPr lang="sl-SI" dirty="0" smtClean="0"/>
              <a:t>		usposobljeni uporabniki, …</a:t>
            </a:r>
          </a:p>
        </p:txBody>
      </p:sp>
      <p:sp>
        <p:nvSpPr>
          <p:cNvPr id="3" name="PoljeZBesedilom 2"/>
          <p:cNvSpPr txBox="1"/>
          <p:nvPr/>
        </p:nvSpPr>
        <p:spPr>
          <a:xfrm>
            <a:off x="539552" y="5244916"/>
            <a:ext cx="770485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 smtClean="0"/>
              <a:t>ZAČETEK IN KONEC: naročilo opreme/zahtevek za podporo/načrt izobraževanj, vzdrževanja, vzpostavitev delovanja/rešen zahtevek/zaključeno izobraževanje</a:t>
            </a:r>
          </a:p>
          <a:p>
            <a:r>
              <a:rPr lang="sl-SI" dirty="0" smtClean="0"/>
              <a:t>VHOD IN IZHOD: naročilo/zahtevek, oprema/storitev</a:t>
            </a:r>
          </a:p>
          <a:p>
            <a:r>
              <a:rPr lang="sl-SI" dirty="0" smtClean="0"/>
              <a:t>SKRBNIK: skrbnik/vodja za IKT podporo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9142053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Pravokotnik 113"/>
          <p:cNvSpPr/>
          <p:nvPr/>
        </p:nvSpPr>
        <p:spPr>
          <a:xfrm>
            <a:off x="6091695" y="6050526"/>
            <a:ext cx="705791" cy="664128"/>
          </a:xfrm>
          <a:prstGeom prst="rect">
            <a:avLst/>
          </a:prstGeom>
          <a:solidFill>
            <a:srgbClr val="CC660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sl-SI" sz="1200" b="1" dirty="0" smtClean="0">
              <a:solidFill>
                <a:schemeClr val="tx1"/>
              </a:solidFill>
            </a:endParaRPr>
          </a:p>
          <a:p>
            <a:r>
              <a:rPr lang="sl-SI" sz="1200" b="1" dirty="0" err="1" smtClean="0">
                <a:solidFill>
                  <a:schemeClr val="tx1"/>
                </a:solidFill>
              </a:rPr>
              <a:t>Tehnič</a:t>
            </a:r>
            <a:r>
              <a:rPr lang="sl-SI" sz="1200" b="1" dirty="0" smtClean="0">
                <a:solidFill>
                  <a:schemeClr val="tx1"/>
                </a:solidFill>
              </a:rPr>
              <a:t>. služba</a:t>
            </a:r>
            <a:endParaRPr lang="sl-SI" sz="1200" b="1" dirty="0">
              <a:solidFill>
                <a:schemeClr val="tx1"/>
              </a:solidFill>
            </a:endParaRPr>
          </a:p>
        </p:txBody>
      </p:sp>
      <p:sp>
        <p:nvSpPr>
          <p:cNvPr id="115" name="Pravokotnik 114"/>
          <p:cNvSpPr/>
          <p:nvPr/>
        </p:nvSpPr>
        <p:spPr>
          <a:xfrm>
            <a:off x="5162353" y="6110228"/>
            <a:ext cx="705791" cy="481054"/>
          </a:xfrm>
          <a:prstGeom prst="rect">
            <a:avLst/>
          </a:prstGeom>
          <a:solidFill>
            <a:srgbClr val="00B0F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sl-SI" sz="1200" b="1" dirty="0" smtClean="0">
              <a:solidFill>
                <a:schemeClr val="tx1"/>
              </a:solidFill>
            </a:endParaRPr>
          </a:p>
          <a:p>
            <a:r>
              <a:rPr lang="sl-SI" sz="1100" b="1" dirty="0" smtClean="0">
                <a:solidFill>
                  <a:schemeClr val="tx1"/>
                </a:solidFill>
              </a:rPr>
              <a:t>Knjižnica</a:t>
            </a:r>
            <a:endParaRPr lang="sl-SI" sz="1100" b="1" dirty="0">
              <a:solidFill>
                <a:schemeClr val="tx1"/>
              </a:solidFill>
            </a:endParaRPr>
          </a:p>
        </p:txBody>
      </p:sp>
      <p:sp>
        <p:nvSpPr>
          <p:cNvPr id="113" name="Pravokotnik 112"/>
          <p:cNvSpPr/>
          <p:nvPr/>
        </p:nvSpPr>
        <p:spPr>
          <a:xfrm>
            <a:off x="4272150" y="6078269"/>
            <a:ext cx="705791" cy="664128"/>
          </a:xfrm>
          <a:prstGeom prst="rect">
            <a:avLst/>
          </a:prstGeom>
          <a:solidFill>
            <a:srgbClr val="FFC00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sl-SI" sz="1200" b="1" dirty="0" smtClean="0">
              <a:solidFill>
                <a:schemeClr val="tx1"/>
              </a:solidFill>
            </a:endParaRPr>
          </a:p>
          <a:p>
            <a:r>
              <a:rPr lang="sl-SI" sz="1200" b="1" dirty="0" smtClean="0">
                <a:solidFill>
                  <a:schemeClr val="tx1"/>
                </a:solidFill>
              </a:rPr>
              <a:t>Računovodstvo</a:t>
            </a:r>
            <a:endParaRPr lang="sl-SI" sz="1200" b="1" dirty="0">
              <a:solidFill>
                <a:schemeClr val="tx1"/>
              </a:solidFill>
            </a:endParaRPr>
          </a:p>
        </p:txBody>
      </p:sp>
      <p:sp>
        <p:nvSpPr>
          <p:cNvPr id="116" name="Pravokotnik 115"/>
          <p:cNvSpPr/>
          <p:nvPr/>
        </p:nvSpPr>
        <p:spPr>
          <a:xfrm>
            <a:off x="1700064" y="6031682"/>
            <a:ext cx="1359768" cy="493662"/>
          </a:xfrm>
          <a:prstGeom prst="rect">
            <a:avLst/>
          </a:prstGeom>
          <a:solidFill>
            <a:srgbClr val="00206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sl-SI" sz="1200" b="1" dirty="0" smtClean="0">
              <a:solidFill>
                <a:schemeClr val="tx1"/>
              </a:solidFill>
            </a:endParaRPr>
          </a:p>
          <a:p>
            <a:pPr algn="ctr"/>
            <a:r>
              <a:rPr lang="sl-SI" sz="1200" b="1" dirty="0" smtClean="0">
                <a:solidFill>
                  <a:schemeClr val="tx1"/>
                </a:solidFill>
              </a:rPr>
              <a:t>Tajništvo</a:t>
            </a:r>
            <a:endParaRPr lang="sl-SI" sz="1200" b="1" dirty="0">
              <a:solidFill>
                <a:schemeClr val="tx1"/>
              </a:solidFill>
            </a:endParaRPr>
          </a:p>
        </p:txBody>
      </p:sp>
      <p:sp>
        <p:nvSpPr>
          <p:cNvPr id="80" name="Pravokotnik 79"/>
          <p:cNvSpPr/>
          <p:nvPr/>
        </p:nvSpPr>
        <p:spPr>
          <a:xfrm>
            <a:off x="2763892" y="2498300"/>
            <a:ext cx="3824332" cy="348178"/>
          </a:xfrm>
          <a:prstGeom prst="rect">
            <a:avLst/>
          </a:prstGeom>
          <a:solidFill>
            <a:srgbClr val="FF000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sl-SI" sz="1200" b="1" dirty="0" smtClean="0">
                <a:solidFill>
                  <a:schemeClr val="tx1"/>
                </a:solidFill>
              </a:rPr>
              <a:t>Svetovalna služba in Karierni center</a:t>
            </a:r>
            <a:endParaRPr lang="sl-SI" sz="1200" b="1" dirty="0">
              <a:solidFill>
                <a:schemeClr val="tx1"/>
              </a:solidFill>
            </a:endParaRPr>
          </a:p>
        </p:txBody>
      </p:sp>
      <p:sp>
        <p:nvSpPr>
          <p:cNvPr id="81" name="Pravokotnik 80"/>
          <p:cNvSpPr/>
          <p:nvPr/>
        </p:nvSpPr>
        <p:spPr>
          <a:xfrm>
            <a:off x="5868144" y="1858601"/>
            <a:ext cx="972029" cy="406320"/>
          </a:xfrm>
          <a:prstGeom prst="rect">
            <a:avLst/>
          </a:prstGeom>
          <a:solidFill>
            <a:srgbClr val="FFFF0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sl-SI" sz="1200" b="1" dirty="0" smtClean="0">
                <a:solidFill>
                  <a:schemeClr val="tx1"/>
                </a:solidFill>
              </a:rPr>
              <a:t>Vet. </a:t>
            </a:r>
            <a:r>
              <a:rPr lang="sl-SI" sz="1200" b="1" dirty="0" err="1">
                <a:solidFill>
                  <a:schemeClr val="tx1"/>
                </a:solidFill>
              </a:rPr>
              <a:t>a</a:t>
            </a:r>
            <a:r>
              <a:rPr lang="sl-SI" sz="1200" b="1" dirty="0" err="1" smtClean="0">
                <a:solidFill>
                  <a:schemeClr val="tx1"/>
                </a:solidFill>
              </a:rPr>
              <a:t>mbul</a:t>
            </a:r>
            <a:r>
              <a:rPr lang="sl-SI" sz="1200" b="1" dirty="0" smtClean="0">
                <a:solidFill>
                  <a:schemeClr val="tx1"/>
                </a:solidFill>
              </a:rPr>
              <a:t>.</a:t>
            </a:r>
            <a:endParaRPr lang="sl-SI" sz="1200" b="1" dirty="0">
              <a:solidFill>
                <a:schemeClr val="tx1"/>
              </a:solidFill>
            </a:endParaRPr>
          </a:p>
        </p:txBody>
      </p:sp>
      <p:sp>
        <p:nvSpPr>
          <p:cNvPr id="79" name="Pravokotnik 78"/>
          <p:cNvSpPr/>
          <p:nvPr/>
        </p:nvSpPr>
        <p:spPr>
          <a:xfrm>
            <a:off x="4817181" y="1842991"/>
            <a:ext cx="972029" cy="421929"/>
          </a:xfrm>
          <a:prstGeom prst="rect">
            <a:avLst/>
          </a:prstGeom>
          <a:solidFill>
            <a:srgbClr val="00B05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sl-SI" sz="1200" b="1" dirty="0" smtClean="0">
                <a:solidFill>
                  <a:schemeClr val="tx1"/>
                </a:solidFill>
              </a:rPr>
              <a:t>Pekarna</a:t>
            </a:r>
            <a:endParaRPr lang="sl-SI" sz="1200" b="1" dirty="0">
              <a:solidFill>
                <a:schemeClr val="tx1"/>
              </a:solidFill>
            </a:endParaRPr>
          </a:p>
        </p:txBody>
      </p:sp>
      <p:sp>
        <p:nvSpPr>
          <p:cNvPr id="111" name="Pravokotnik 110"/>
          <p:cNvSpPr/>
          <p:nvPr/>
        </p:nvSpPr>
        <p:spPr>
          <a:xfrm>
            <a:off x="3735921" y="1872090"/>
            <a:ext cx="972029" cy="390106"/>
          </a:xfrm>
          <a:prstGeom prst="rect">
            <a:avLst/>
          </a:prstGeom>
          <a:solidFill>
            <a:schemeClr val="accent2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sl-SI" sz="1200" b="1" dirty="0" smtClean="0">
                <a:solidFill>
                  <a:schemeClr val="tx1"/>
                </a:solidFill>
              </a:rPr>
              <a:t>Slaščičarna</a:t>
            </a:r>
            <a:endParaRPr lang="sl-SI" sz="1200" b="1" dirty="0">
              <a:solidFill>
                <a:schemeClr val="tx1"/>
              </a:solidFill>
            </a:endParaRPr>
          </a:p>
        </p:txBody>
      </p:sp>
      <p:sp>
        <p:nvSpPr>
          <p:cNvPr id="112" name="Pravokotnik 111"/>
          <p:cNvSpPr/>
          <p:nvPr/>
        </p:nvSpPr>
        <p:spPr>
          <a:xfrm>
            <a:off x="2654661" y="1867961"/>
            <a:ext cx="972029" cy="402532"/>
          </a:xfrm>
          <a:prstGeom prst="rect">
            <a:avLst/>
          </a:prstGeom>
          <a:solidFill>
            <a:schemeClr val="accent5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sl-SI" sz="1200" b="1" dirty="0" smtClean="0">
                <a:solidFill>
                  <a:schemeClr val="tx1"/>
                </a:solidFill>
              </a:rPr>
              <a:t>Kuhinja</a:t>
            </a:r>
            <a:endParaRPr lang="sl-SI" sz="1200" b="1" dirty="0">
              <a:solidFill>
                <a:schemeClr val="tx1"/>
              </a:solidFill>
            </a:endParaRPr>
          </a:p>
        </p:txBody>
      </p:sp>
      <p:grpSp>
        <p:nvGrpSpPr>
          <p:cNvPr id="75" name="Skupina 74"/>
          <p:cNvGrpSpPr/>
          <p:nvPr/>
        </p:nvGrpSpPr>
        <p:grpSpPr>
          <a:xfrm>
            <a:off x="3347664" y="1542992"/>
            <a:ext cx="2718688" cy="346531"/>
            <a:chOff x="4139952" y="2348880"/>
            <a:chExt cx="1944216" cy="2952328"/>
          </a:xfrm>
          <a:solidFill>
            <a:schemeClr val="bg2">
              <a:lumMod val="50000"/>
            </a:schemeClr>
          </a:solidFill>
        </p:grpSpPr>
        <p:sp>
          <p:nvSpPr>
            <p:cNvPr id="76" name="Pravokotnik 75"/>
            <p:cNvSpPr/>
            <p:nvPr/>
          </p:nvSpPr>
          <p:spPr>
            <a:xfrm>
              <a:off x="4139952" y="2348880"/>
              <a:ext cx="1944216" cy="2952328"/>
            </a:xfrm>
            <a:prstGeom prst="rect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sp>
          <p:nvSpPr>
            <p:cNvPr id="78" name="PoljeZBesedilom 77"/>
            <p:cNvSpPr txBox="1"/>
            <p:nvPr/>
          </p:nvSpPr>
          <p:spPr>
            <a:xfrm>
              <a:off x="4370291" y="2380236"/>
              <a:ext cx="1483541" cy="1182909"/>
            </a:xfrm>
            <a:prstGeom prst="rect">
              <a:avLst/>
            </a:prstGeom>
            <a:grpFill/>
          </p:spPr>
          <p:txBody>
            <a:bodyPr wrap="none" tIns="0" bIns="0" rtlCol="0">
              <a:spAutoFit/>
            </a:bodyPr>
            <a:lstStyle/>
            <a:p>
              <a:pPr algn="ctr"/>
              <a:r>
                <a:rPr lang="sl-SI" sz="1200" b="1" dirty="0" smtClean="0"/>
                <a:t>Projektna pisarna</a:t>
              </a:r>
              <a:endParaRPr lang="sl-SI" sz="1200" b="1" dirty="0"/>
            </a:p>
          </p:txBody>
        </p:sp>
      </p:grpSp>
      <p:grpSp>
        <p:nvGrpSpPr>
          <p:cNvPr id="17" name="Skupina 16"/>
          <p:cNvGrpSpPr/>
          <p:nvPr/>
        </p:nvGrpSpPr>
        <p:grpSpPr>
          <a:xfrm>
            <a:off x="5868144" y="3141288"/>
            <a:ext cx="1944216" cy="2052248"/>
            <a:chOff x="4139952" y="2348880"/>
            <a:chExt cx="1944216" cy="2952328"/>
          </a:xfrm>
          <a:solidFill>
            <a:schemeClr val="accent4">
              <a:lumMod val="60000"/>
              <a:lumOff val="40000"/>
            </a:schemeClr>
          </a:solidFill>
        </p:grpSpPr>
        <p:sp>
          <p:nvSpPr>
            <p:cNvPr id="18" name="Pravokotnik 17"/>
            <p:cNvSpPr/>
            <p:nvPr/>
          </p:nvSpPr>
          <p:spPr>
            <a:xfrm>
              <a:off x="4139952" y="2348880"/>
              <a:ext cx="1944216" cy="2952328"/>
            </a:xfrm>
            <a:prstGeom prst="rect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sp>
          <p:nvSpPr>
            <p:cNvPr id="19" name="PoljeZBesedilom 18"/>
            <p:cNvSpPr txBox="1"/>
            <p:nvPr/>
          </p:nvSpPr>
          <p:spPr>
            <a:xfrm>
              <a:off x="4386733" y="2380238"/>
              <a:ext cx="1450654" cy="184666"/>
            </a:xfrm>
            <a:prstGeom prst="rect">
              <a:avLst/>
            </a:prstGeom>
            <a:grpFill/>
          </p:spPr>
          <p:txBody>
            <a:bodyPr wrap="none" tIns="0" bIns="0" rtlCol="0">
              <a:spAutoFit/>
            </a:bodyPr>
            <a:lstStyle/>
            <a:p>
              <a:pPr algn="ctr"/>
              <a:r>
                <a:rPr lang="sl-SI" sz="1200" b="1" dirty="0" smtClean="0"/>
                <a:t>Višja strokovna šola</a:t>
              </a:r>
              <a:endParaRPr lang="sl-SI" sz="1200" b="1" dirty="0"/>
            </a:p>
          </p:txBody>
        </p:sp>
      </p:grpSp>
      <p:sp>
        <p:nvSpPr>
          <p:cNvPr id="68" name="Petkotnik 67"/>
          <p:cNvSpPr/>
          <p:nvPr/>
        </p:nvSpPr>
        <p:spPr>
          <a:xfrm>
            <a:off x="5859760" y="3681368"/>
            <a:ext cx="1952600" cy="1111460"/>
          </a:xfrm>
          <a:prstGeom prst="homePlate">
            <a:avLst>
              <a:gd name="adj" fmla="val 21629"/>
            </a:avLst>
          </a:prstGeom>
          <a:solidFill>
            <a:schemeClr val="accent1">
              <a:lumMod val="40000"/>
              <a:lumOff val="60000"/>
              <a:alpha val="8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18000" rtlCol="0" anchor="t" anchorCtr="0"/>
          <a:lstStyle/>
          <a:p>
            <a:pPr algn="ctr"/>
            <a:r>
              <a:rPr lang="sl-SI" sz="1400" dirty="0" smtClean="0"/>
              <a:t>V. izobraževalni p.</a:t>
            </a:r>
            <a:endParaRPr lang="sl-SI" sz="1400" dirty="0"/>
          </a:p>
        </p:txBody>
      </p:sp>
      <p:grpSp>
        <p:nvGrpSpPr>
          <p:cNvPr id="20" name="Skupina 19"/>
          <p:cNvGrpSpPr/>
          <p:nvPr/>
        </p:nvGrpSpPr>
        <p:grpSpPr>
          <a:xfrm>
            <a:off x="3779912" y="2991826"/>
            <a:ext cx="1944216" cy="1256619"/>
            <a:chOff x="3923928" y="2007894"/>
            <a:chExt cx="1944216" cy="2717250"/>
          </a:xfrm>
          <a:solidFill>
            <a:schemeClr val="accent1">
              <a:lumMod val="60000"/>
              <a:lumOff val="40000"/>
            </a:schemeClr>
          </a:solidFill>
        </p:grpSpPr>
        <p:sp>
          <p:nvSpPr>
            <p:cNvPr id="21" name="Pravokotnik 20"/>
            <p:cNvSpPr/>
            <p:nvPr/>
          </p:nvSpPr>
          <p:spPr>
            <a:xfrm>
              <a:off x="3923928" y="2007894"/>
              <a:ext cx="1944216" cy="2717250"/>
            </a:xfrm>
            <a:prstGeom prst="rect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sp>
          <p:nvSpPr>
            <p:cNvPr id="22" name="PoljeZBesedilom 21"/>
            <p:cNvSpPr txBox="1"/>
            <p:nvPr/>
          </p:nvSpPr>
          <p:spPr>
            <a:xfrm>
              <a:off x="3959145" y="2050115"/>
              <a:ext cx="1873783" cy="437233"/>
            </a:xfrm>
            <a:prstGeom prst="rect">
              <a:avLst/>
            </a:prstGeom>
            <a:grpFill/>
          </p:spPr>
          <p:txBody>
            <a:bodyPr wrap="none" lIns="0" tIns="0" rIns="0" bIns="0" rtlCol="0">
              <a:spAutoFit/>
            </a:bodyPr>
            <a:lstStyle/>
            <a:p>
              <a:pPr algn="ctr"/>
              <a:r>
                <a:rPr lang="sl-SI" sz="1200" b="1" dirty="0" smtClean="0"/>
                <a:t>Medpodjetniški izobraževalni</a:t>
              </a:r>
            </a:p>
            <a:p>
              <a:pPr algn="ctr"/>
              <a:r>
                <a:rPr lang="sl-SI" sz="1200" b="1" dirty="0" smtClean="0"/>
                <a:t>center</a:t>
              </a:r>
              <a:endParaRPr lang="sl-SI" sz="1200" b="1" dirty="0"/>
            </a:p>
          </p:txBody>
        </p:sp>
      </p:grpSp>
      <p:sp>
        <p:nvSpPr>
          <p:cNvPr id="23" name="Pravokotnik 22"/>
          <p:cNvSpPr/>
          <p:nvPr/>
        </p:nvSpPr>
        <p:spPr>
          <a:xfrm>
            <a:off x="3779912" y="3856369"/>
            <a:ext cx="1944216" cy="1337167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grpSp>
        <p:nvGrpSpPr>
          <p:cNvPr id="11" name="Skupina 10"/>
          <p:cNvGrpSpPr/>
          <p:nvPr/>
        </p:nvGrpSpPr>
        <p:grpSpPr>
          <a:xfrm>
            <a:off x="1700064" y="2967972"/>
            <a:ext cx="1944216" cy="2045204"/>
            <a:chOff x="1412032" y="2060848"/>
            <a:chExt cx="1944216" cy="2952328"/>
          </a:xfrm>
          <a:solidFill>
            <a:srgbClr val="CC6600">
              <a:alpha val="74902"/>
            </a:srgbClr>
          </a:solidFill>
        </p:grpSpPr>
        <p:sp>
          <p:nvSpPr>
            <p:cNvPr id="12" name="Pravokotnik 11"/>
            <p:cNvSpPr/>
            <p:nvPr/>
          </p:nvSpPr>
          <p:spPr>
            <a:xfrm>
              <a:off x="1412032" y="2060848"/>
              <a:ext cx="1944216" cy="2952328"/>
            </a:xfrm>
            <a:prstGeom prst="rect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sp>
          <p:nvSpPr>
            <p:cNvPr id="13" name="PoljeZBesedilom 12"/>
            <p:cNvSpPr txBox="1"/>
            <p:nvPr/>
          </p:nvSpPr>
          <p:spPr>
            <a:xfrm>
              <a:off x="1910421" y="2067886"/>
              <a:ext cx="947439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sl-SI" sz="1200" b="1" dirty="0" smtClean="0"/>
                <a:t>Živilska šola</a:t>
              </a:r>
              <a:endParaRPr lang="sl-SI" sz="1200" b="1" dirty="0"/>
            </a:p>
          </p:txBody>
        </p:sp>
      </p:grpSp>
      <p:grpSp>
        <p:nvGrpSpPr>
          <p:cNvPr id="14" name="Skupina 13"/>
          <p:cNvGrpSpPr/>
          <p:nvPr/>
        </p:nvGrpSpPr>
        <p:grpSpPr>
          <a:xfrm>
            <a:off x="1429820" y="3220020"/>
            <a:ext cx="2062060" cy="2081188"/>
            <a:chOff x="1143544" y="2348880"/>
            <a:chExt cx="2060304" cy="2952328"/>
          </a:xfrm>
          <a:solidFill>
            <a:schemeClr val="bg1"/>
          </a:solidFill>
        </p:grpSpPr>
        <p:sp>
          <p:nvSpPr>
            <p:cNvPr id="15" name="Pravokotnik 14"/>
            <p:cNvSpPr/>
            <p:nvPr/>
          </p:nvSpPr>
          <p:spPr>
            <a:xfrm>
              <a:off x="1143544" y="2348880"/>
              <a:ext cx="2060304" cy="2952328"/>
            </a:xfrm>
            <a:prstGeom prst="rect">
              <a:avLst/>
            </a:prstGeom>
            <a:solidFill>
              <a:srgbClr val="8EB549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sp>
          <p:nvSpPr>
            <p:cNvPr id="16" name="PoljeZBesedilom 15"/>
            <p:cNvSpPr txBox="1"/>
            <p:nvPr/>
          </p:nvSpPr>
          <p:spPr>
            <a:xfrm>
              <a:off x="1197346" y="2379135"/>
              <a:ext cx="1952700" cy="17816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sl-SI" sz="1200" b="1" dirty="0" smtClean="0"/>
                <a:t>Gimnazija in veterinarska šola</a:t>
              </a:r>
              <a:endParaRPr lang="sl-SI" sz="1200" b="1" dirty="0"/>
            </a:p>
          </p:txBody>
        </p:sp>
      </p:grpSp>
      <p:sp>
        <p:nvSpPr>
          <p:cNvPr id="67" name="Petkotnik 66"/>
          <p:cNvSpPr/>
          <p:nvPr/>
        </p:nvSpPr>
        <p:spPr>
          <a:xfrm>
            <a:off x="1501829" y="3681368"/>
            <a:ext cx="2313300" cy="1548000"/>
          </a:xfrm>
          <a:prstGeom prst="homePlate">
            <a:avLst>
              <a:gd name="adj" fmla="val 21629"/>
            </a:avLst>
          </a:prstGeom>
          <a:solidFill>
            <a:schemeClr val="accent1">
              <a:lumMod val="40000"/>
              <a:lumOff val="60000"/>
              <a:alpha val="8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18000" rtlCol="0" anchor="t" anchorCtr="0"/>
          <a:lstStyle/>
          <a:p>
            <a:pPr algn="ctr"/>
            <a:r>
              <a:rPr lang="sl-SI" sz="1400" dirty="0" smtClean="0"/>
              <a:t>Vzgojno izobraževalni p. proces</a:t>
            </a:r>
            <a:endParaRPr lang="sl-SI" sz="1400" dirty="0"/>
          </a:p>
        </p:txBody>
      </p:sp>
      <p:sp>
        <p:nvSpPr>
          <p:cNvPr id="4" name="Naslov 3"/>
          <p:cNvSpPr>
            <a:spLocks noGrp="1"/>
          </p:cNvSpPr>
          <p:nvPr>
            <p:ph type="title"/>
          </p:nvPr>
        </p:nvSpPr>
        <p:spPr>
          <a:xfrm>
            <a:off x="315922" y="57143"/>
            <a:ext cx="8504550" cy="562074"/>
          </a:xfrm>
        </p:spPr>
        <p:txBody>
          <a:bodyPr>
            <a:normAutofit fontScale="90000"/>
          </a:bodyPr>
          <a:lstStyle/>
          <a:p>
            <a:r>
              <a:rPr lang="sl-SI" dirty="0" smtClean="0"/>
              <a:t>Procesi v BIC Ljubljana z organizacijsko strukturo </a:t>
            </a:r>
            <a:endParaRPr lang="sl-SI" dirty="0"/>
          </a:p>
        </p:txBody>
      </p:sp>
      <p:sp>
        <p:nvSpPr>
          <p:cNvPr id="24" name="PoljeZBesedilom 23"/>
          <p:cNvSpPr txBox="1"/>
          <p:nvPr/>
        </p:nvSpPr>
        <p:spPr>
          <a:xfrm>
            <a:off x="3779912" y="4931926"/>
            <a:ext cx="194421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1100" dirty="0" smtClean="0"/>
              <a:t>Delovni procesi v organizacijah</a:t>
            </a:r>
            <a:endParaRPr lang="sl-SI" sz="1100" dirty="0"/>
          </a:p>
        </p:txBody>
      </p:sp>
      <p:sp>
        <p:nvSpPr>
          <p:cNvPr id="35" name="PoljeZBesedilom 34"/>
          <p:cNvSpPr txBox="1"/>
          <p:nvPr/>
        </p:nvSpPr>
        <p:spPr>
          <a:xfrm>
            <a:off x="4111221" y="1166265"/>
            <a:ext cx="116551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1200" dirty="0" smtClean="0">
                <a:solidFill>
                  <a:schemeClr val="bg1"/>
                </a:solidFill>
              </a:rPr>
              <a:t>Vodenje zavoda</a:t>
            </a:r>
            <a:endParaRPr lang="sl-SI" sz="1200" dirty="0">
              <a:solidFill>
                <a:schemeClr val="bg1"/>
              </a:solidFill>
            </a:endParaRPr>
          </a:p>
        </p:txBody>
      </p:sp>
      <p:grpSp>
        <p:nvGrpSpPr>
          <p:cNvPr id="36" name="Skupina 35"/>
          <p:cNvGrpSpPr/>
          <p:nvPr/>
        </p:nvGrpSpPr>
        <p:grpSpPr>
          <a:xfrm flipV="1">
            <a:off x="1432167" y="5517232"/>
            <a:ext cx="6380193" cy="144016"/>
            <a:chOff x="1143545" y="1257727"/>
            <a:chExt cx="7100864" cy="4176464"/>
          </a:xfrm>
        </p:grpSpPr>
        <p:cxnSp>
          <p:nvCxnSpPr>
            <p:cNvPr id="37" name="Raven povezovalnik 36"/>
            <p:cNvCxnSpPr/>
            <p:nvPr/>
          </p:nvCxnSpPr>
          <p:spPr>
            <a:xfrm>
              <a:off x="1143545" y="1257727"/>
              <a:ext cx="3550432" cy="4176464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Raven povezovalnik 37"/>
            <p:cNvCxnSpPr/>
            <p:nvPr/>
          </p:nvCxnSpPr>
          <p:spPr>
            <a:xfrm flipV="1">
              <a:off x="4693977" y="1329735"/>
              <a:ext cx="3550432" cy="4104456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0" name="Petkotnik 39"/>
          <p:cNvSpPr>
            <a:spLocks noChangeAspect="1"/>
          </p:cNvSpPr>
          <p:nvPr/>
        </p:nvSpPr>
        <p:spPr>
          <a:xfrm rot="16200000" flipV="1">
            <a:off x="1726746" y="5635521"/>
            <a:ext cx="396000" cy="830011"/>
          </a:xfrm>
          <a:prstGeom prst="homePlate">
            <a:avLst>
              <a:gd name="adj" fmla="val 17717"/>
            </a:avLst>
          </a:prstGeom>
          <a:solidFill>
            <a:schemeClr val="bg1">
              <a:lumMod val="65000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wrap="square" lIns="0" tIns="0" rIns="0" bIns="0" rtlCol="0" anchor="ctr" anchorCtr="0"/>
          <a:lstStyle/>
          <a:p>
            <a:pPr algn="ctr"/>
            <a:r>
              <a:rPr lang="sl-SI" sz="1000" dirty="0" smtClean="0">
                <a:solidFill>
                  <a:schemeClr val="tx1"/>
                </a:solidFill>
              </a:rPr>
              <a:t>Kadrovska dejavnost</a:t>
            </a:r>
            <a:endParaRPr lang="sl-SI" sz="1000" dirty="0">
              <a:solidFill>
                <a:schemeClr val="tx1"/>
              </a:solidFill>
            </a:endParaRPr>
          </a:p>
        </p:txBody>
      </p:sp>
      <p:sp>
        <p:nvSpPr>
          <p:cNvPr id="43" name="Petkotnik 42"/>
          <p:cNvSpPr>
            <a:spLocks noChangeAspect="1"/>
          </p:cNvSpPr>
          <p:nvPr/>
        </p:nvSpPr>
        <p:spPr>
          <a:xfrm rot="16200000" flipV="1">
            <a:off x="2624926" y="5635522"/>
            <a:ext cx="396000" cy="830011"/>
          </a:xfrm>
          <a:prstGeom prst="homePlate">
            <a:avLst>
              <a:gd name="adj" fmla="val 17717"/>
            </a:avLst>
          </a:prstGeom>
          <a:solidFill>
            <a:schemeClr val="bg1">
              <a:lumMod val="65000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wrap="square" lIns="0" tIns="0" rIns="0" bIns="0" rtlCol="0" anchor="ctr" anchorCtr="0"/>
          <a:lstStyle/>
          <a:p>
            <a:pPr algn="ctr"/>
            <a:r>
              <a:rPr lang="sl-SI" sz="1000" dirty="0" smtClean="0">
                <a:solidFill>
                  <a:schemeClr val="tx1"/>
                </a:solidFill>
              </a:rPr>
              <a:t>Administrativna podpora</a:t>
            </a:r>
            <a:endParaRPr lang="sl-SI" sz="1000" dirty="0">
              <a:solidFill>
                <a:schemeClr val="tx1"/>
              </a:solidFill>
            </a:endParaRPr>
          </a:p>
        </p:txBody>
      </p:sp>
      <p:sp>
        <p:nvSpPr>
          <p:cNvPr id="46" name="Petkotnik 45"/>
          <p:cNvSpPr>
            <a:spLocks noChangeAspect="1"/>
          </p:cNvSpPr>
          <p:nvPr/>
        </p:nvSpPr>
        <p:spPr>
          <a:xfrm rot="16200000" flipV="1">
            <a:off x="3526946" y="5635521"/>
            <a:ext cx="396000" cy="830011"/>
          </a:xfrm>
          <a:prstGeom prst="homePlate">
            <a:avLst>
              <a:gd name="adj" fmla="val 17717"/>
            </a:avLst>
          </a:prstGeom>
          <a:solidFill>
            <a:schemeClr val="bg1">
              <a:lumMod val="65000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wrap="square" lIns="0" tIns="0" rIns="0" bIns="0" rtlCol="0" anchor="ctr" anchorCtr="0"/>
          <a:lstStyle/>
          <a:p>
            <a:pPr algn="ctr"/>
            <a:r>
              <a:rPr lang="sl-SI" sz="1000" dirty="0" smtClean="0">
                <a:solidFill>
                  <a:schemeClr val="tx1"/>
                </a:solidFill>
              </a:rPr>
              <a:t>IKT podpora</a:t>
            </a:r>
            <a:endParaRPr lang="sl-SI" sz="1000" dirty="0">
              <a:solidFill>
                <a:schemeClr val="tx1"/>
              </a:solidFill>
            </a:endParaRPr>
          </a:p>
        </p:txBody>
      </p:sp>
      <p:sp>
        <p:nvSpPr>
          <p:cNvPr id="49" name="Petkotnik 48"/>
          <p:cNvSpPr>
            <a:spLocks noChangeAspect="1"/>
          </p:cNvSpPr>
          <p:nvPr/>
        </p:nvSpPr>
        <p:spPr>
          <a:xfrm rot="16200000" flipV="1">
            <a:off x="4425126" y="5635521"/>
            <a:ext cx="396000" cy="830011"/>
          </a:xfrm>
          <a:prstGeom prst="homePlate">
            <a:avLst>
              <a:gd name="adj" fmla="val 17717"/>
            </a:avLst>
          </a:prstGeom>
          <a:solidFill>
            <a:schemeClr val="bg1">
              <a:lumMod val="65000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wrap="square" lIns="0" tIns="0" rIns="0" bIns="0" rtlCol="0" anchor="ctr" anchorCtr="0"/>
          <a:lstStyle/>
          <a:p>
            <a:pPr algn="ctr"/>
            <a:r>
              <a:rPr lang="sl-SI" sz="1000" dirty="0" smtClean="0">
                <a:solidFill>
                  <a:schemeClr val="tx1"/>
                </a:solidFill>
              </a:rPr>
              <a:t>Finance in računovodstvo</a:t>
            </a:r>
            <a:endParaRPr lang="sl-SI" sz="1000" dirty="0">
              <a:solidFill>
                <a:schemeClr val="tx1"/>
              </a:solidFill>
            </a:endParaRPr>
          </a:p>
        </p:txBody>
      </p:sp>
      <p:sp>
        <p:nvSpPr>
          <p:cNvPr id="51" name="PoljeZBesedilom 50"/>
          <p:cNvSpPr txBox="1"/>
          <p:nvPr/>
        </p:nvSpPr>
        <p:spPr>
          <a:xfrm>
            <a:off x="107504" y="836712"/>
            <a:ext cx="8917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1200" b="1" i="1" dirty="0" smtClean="0"/>
              <a:t>Procesi vodenja</a:t>
            </a:r>
            <a:endParaRPr lang="sl-SI" sz="1200" b="1" i="1" dirty="0"/>
          </a:p>
        </p:txBody>
      </p:sp>
      <p:sp>
        <p:nvSpPr>
          <p:cNvPr id="52" name="PoljeZBesedilom 51"/>
          <p:cNvSpPr txBox="1"/>
          <p:nvPr/>
        </p:nvSpPr>
        <p:spPr>
          <a:xfrm>
            <a:off x="107504" y="3939783"/>
            <a:ext cx="8917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1200" b="1" i="1" dirty="0" smtClean="0"/>
              <a:t>Temeljni procesi</a:t>
            </a:r>
            <a:endParaRPr lang="sl-SI" sz="1200" b="1" i="1" dirty="0"/>
          </a:p>
        </p:txBody>
      </p:sp>
      <p:sp>
        <p:nvSpPr>
          <p:cNvPr id="53" name="PoljeZBesedilom 52"/>
          <p:cNvSpPr txBox="1"/>
          <p:nvPr/>
        </p:nvSpPr>
        <p:spPr>
          <a:xfrm>
            <a:off x="107504" y="5805264"/>
            <a:ext cx="8917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1200" b="1" i="1" dirty="0" smtClean="0"/>
              <a:t>Podporni</a:t>
            </a:r>
          </a:p>
          <a:p>
            <a:pPr algn="ctr"/>
            <a:r>
              <a:rPr lang="sl-SI" sz="1200" b="1" i="1" dirty="0" smtClean="0"/>
              <a:t>procesi</a:t>
            </a:r>
            <a:endParaRPr lang="sl-SI" sz="1200" b="1" i="1" dirty="0"/>
          </a:p>
        </p:txBody>
      </p:sp>
      <p:sp>
        <p:nvSpPr>
          <p:cNvPr id="57" name="Petkotnik 56"/>
          <p:cNvSpPr/>
          <p:nvPr/>
        </p:nvSpPr>
        <p:spPr>
          <a:xfrm>
            <a:off x="1556048" y="3933416"/>
            <a:ext cx="1800000" cy="180000"/>
          </a:xfrm>
          <a:prstGeom prst="homePlate">
            <a:avLst>
              <a:gd name="adj" fmla="val 21629"/>
            </a:avLst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/>
          <a:lstStyle/>
          <a:p>
            <a:pPr algn="ctr"/>
            <a:r>
              <a:rPr lang="sl-SI" sz="1000" dirty="0" smtClean="0">
                <a:solidFill>
                  <a:schemeClr val="tx1"/>
                </a:solidFill>
              </a:rPr>
              <a:t>Poučevanje</a:t>
            </a:r>
            <a:endParaRPr lang="sl-SI" sz="1000" dirty="0">
              <a:solidFill>
                <a:schemeClr val="tx1"/>
              </a:solidFill>
            </a:endParaRPr>
          </a:p>
        </p:txBody>
      </p:sp>
      <p:sp>
        <p:nvSpPr>
          <p:cNvPr id="58" name="Petkotnik 57"/>
          <p:cNvSpPr/>
          <p:nvPr/>
        </p:nvSpPr>
        <p:spPr>
          <a:xfrm>
            <a:off x="2555776" y="2743594"/>
            <a:ext cx="4354564" cy="180843"/>
          </a:xfrm>
          <a:prstGeom prst="homePlate">
            <a:avLst>
              <a:gd name="adj" fmla="val 21629"/>
            </a:avLst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/>
          <a:lstStyle/>
          <a:p>
            <a:pPr algn="ctr"/>
            <a:r>
              <a:rPr lang="sl-SI" sz="1000" dirty="0">
                <a:solidFill>
                  <a:schemeClr val="tx1"/>
                </a:solidFill>
              </a:rPr>
              <a:t>S</a:t>
            </a:r>
            <a:r>
              <a:rPr lang="sl-SI" sz="1000" dirty="0" smtClean="0">
                <a:solidFill>
                  <a:schemeClr val="tx1"/>
                </a:solidFill>
              </a:rPr>
              <a:t>vetovalna dejavnost in karierni razvoj</a:t>
            </a:r>
            <a:endParaRPr lang="sl-SI" sz="1000" dirty="0">
              <a:solidFill>
                <a:schemeClr val="tx1"/>
              </a:solidFill>
            </a:endParaRPr>
          </a:p>
        </p:txBody>
      </p:sp>
      <p:sp>
        <p:nvSpPr>
          <p:cNvPr id="59" name="Petkotnik 58"/>
          <p:cNvSpPr/>
          <p:nvPr/>
        </p:nvSpPr>
        <p:spPr>
          <a:xfrm>
            <a:off x="1547664" y="4581488"/>
            <a:ext cx="1800000" cy="180000"/>
          </a:xfrm>
          <a:prstGeom prst="homePlate">
            <a:avLst>
              <a:gd name="adj" fmla="val 21629"/>
            </a:avLst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/>
          <a:lstStyle/>
          <a:p>
            <a:pPr algn="ctr"/>
            <a:r>
              <a:rPr lang="sl-SI" sz="1000" dirty="0">
                <a:solidFill>
                  <a:schemeClr val="tx1"/>
                </a:solidFill>
              </a:rPr>
              <a:t>R</a:t>
            </a:r>
            <a:r>
              <a:rPr lang="sl-SI" sz="1000" dirty="0" smtClean="0">
                <a:solidFill>
                  <a:schemeClr val="tx1"/>
                </a:solidFill>
              </a:rPr>
              <a:t>azredništvo</a:t>
            </a:r>
            <a:endParaRPr lang="sl-SI" sz="1000" dirty="0">
              <a:solidFill>
                <a:schemeClr val="tx1"/>
              </a:solidFill>
            </a:endParaRPr>
          </a:p>
        </p:txBody>
      </p:sp>
      <p:sp>
        <p:nvSpPr>
          <p:cNvPr id="61" name="Petkotnik 60"/>
          <p:cNvSpPr/>
          <p:nvPr/>
        </p:nvSpPr>
        <p:spPr>
          <a:xfrm>
            <a:off x="5936416" y="4435250"/>
            <a:ext cx="1800000" cy="180000"/>
          </a:xfrm>
          <a:prstGeom prst="homePlate">
            <a:avLst>
              <a:gd name="adj" fmla="val 21629"/>
            </a:avLst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/>
          <a:lstStyle/>
          <a:p>
            <a:pPr algn="ctr"/>
            <a:r>
              <a:rPr lang="sl-SI" sz="1000" dirty="0" smtClean="0">
                <a:solidFill>
                  <a:schemeClr val="tx1"/>
                </a:solidFill>
              </a:rPr>
              <a:t>„</a:t>
            </a:r>
            <a:r>
              <a:rPr lang="sl-SI" sz="1000" dirty="0" err="1">
                <a:solidFill>
                  <a:schemeClr val="tx1"/>
                </a:solidFill>
              </a:rPr>
              <a:t>T</a:t>
            </a:r>
            <a:r>
              <a:rPr lang="sl-SI" sz="1000" dirty="0" err="1" smtClean="0">
                <a:solidFill>
                  <a:schemeClr val="tx1"/>
                </a:solidFill>
              </a:rPr>
              <a:t>utorstvo</a:t>
            </a:r>
            <a:r>
              <a:rPr lang="sl-SI" sz="1000" dirty="0" smtClean="0">
                <a:solidFill>
                  <a:schemeClr val="tx1"/>
                </a:solidFill>
              </a:rPr>
              <a:t>“</a:t>
            </a:r>
            <a:endParaRPr lang="sl-SI" sz="1000" dirty="0">
              <a:solidFill>
                <a:schemeClr val="tx1"/>
              </a:solidFill>
            </a:endParaRPr>
          </a:p>
        </p:txBody>
      </p:sp>
      <p:sp>
        <p:nvSpPr>
          <p:cNvPr id="62" name="Petkotnik 61"/>
          <p:cNvSpPr/>
          <p:nvPr/>
        </p:nvSpPr>
        <p:spPr>
          <a:xfrm>
            <a:off x="1547664" y="5013536"/>
            <a:ext cx="1800000" cy="180000"/>
          </a:xfrm>
          <a:prstGeom prst="homePlate">
            <a:avLst>
              <a:gd name="adj" fmla="val 21629"/>
            </a:avLst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sl-SI" sz="1000" dirty="0">
                <a:solidFill>
                  <a:schemeClr val="tx1"/>
                </a:solidFill>
              </a:rPr>
              <a:t>O</a:t>
            </a:r>
            <a:r>
              <a:rPr lang="sl-SI" sz="1000" dirty="0" smtClean="0">
                <a:solidFill>
                  <a:schemeClr val="tx1"/>
                </a:solidFill>
              </a:rPr>
              <a:t>rganizacija interesnih dejavnosti</a:t>
            </a:r>
            <a:endParaRPr lang="sl-SI" sz="1000" dirty="0">
              <a:solidFill>
                <a:schemeClr val="tx1"/>
              </a:solidFill>
            </a:endParaRPr>
          </a:p>
        </p:txBody>
      </p:sp>
      <p:sp>
        <p:nvSpPr>
          <p:cNvPr id="63" name="Petkotnik 62"/>
          <p:cNvSpPr/>
          <p:nvPr/>
        </p:nvSpPr>
        <p:spPr>
          <a:xfrm>
            <a:off x="3140676" y="4147918"/>
            <a:ext cx="1440000" cy="180000"/>
          </a:xfrm>
          <a:prstGeom prst="homePlate">
            <a:avLst>
              <a:gd name="adj" fmla="val 21629"/>
            </a:avLst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/>
          <a:lstStyle/>
          <a:p>
            <a:pPr algn="ctr"/>
            <a:r>
              <a:rPr lang="sl-SI" sz="1000" dirty="0" smtClean="0">
                <a:solidFill>
                  <a:schemeClr val="tx1"/>
                </a:solidFill>
              </a:rPr>
              <a:t>Izvajanje PUD</a:t>
            </a:r>
            <a:endParaRPr lang="sl-SI" sz="1000" dirty="0">
              <a:solidFill>
                <a:schemeClr val="tx1"/>
              </a:solidFill>
            </a:endParaRPr>
          </a:p>
        </p:txBody>
      </p:sp>
      <p:sp>
        <p:nvSpPr>
          <p:cNvPr id="64" name="Petkotnik 63"/>
          <p:cNvSpPr/>
          <p:nvPr/>
        </p:nvSpPr>
        <p:spPr>
          <a:xfrm>
            <a:off x="2555776" y="1727843"/>
            <a:ext cx="4354564" cy="184172"/>
          </a:xfrm>
          <a:prstGeom prst="homePlate">
            <a:avLst>
              <a:gd name="adj" fmla="val 21629"/>
            </a:avLst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/>
          <a:lstStyle/>
          <a:p>
            <a:pPr algn="ctr"/>
            <a:r>
              <a:rPr lang="sl-SI" sz="1000" dirty="0" smtClean="0">
                <a:solidFill>
                  <a:schemeClr val="tx1"/>
                </a:solidFill>
              </a:rPr>
              <a:t>Vodenje projektov</a:t>
            </a:r>
            <a:endParaRPr lang="sl-SI" sz="1000" dirty="0">
              <a:solidFill>
                <a:schemeClr val="tx1"/>
              </a:solidFill>
            </a:endParaRPr>
          </a:p>
        </p:txBody>
      </p:sp>
      <p:sp>
        <p:nvSpPr>
          <p:cNvPr id="65" name="Petkotnik 64"/>
          <p:cNvSpPr/>
          <p:nvPr/>
        </p:nvSpPr>
        <p:spPr>
          <a:xfrm>
            <a:off x="3788296" y="3568505"/>
            <a:ext cx="1944216" cy="287864"/>
          </a:xfrm>
          <a:prstGeom prst="homePlate">
            <a:avLst>
              <a:gd name="adj" fmla="val 21629"/>
            </a:avLst>
          </a:prstGeom>
          <a:solidFill>
            <a:schemeClr val="accent5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/>
          <a:lstStyle/>
          <a:p>
            <a:pPr algn="ctr"/>
            <a:r>
              <a:rPr lang="sl-SI" sz="1000" dirty="0" smtClean="0">
                <a:solidFill>
                  <a:schemeClr val="tx1"/>
                </a:solidFill>
              </a:rPr>
              <a:t>Izobraževanje odraslih</a:t>
            </a:r>
            <a:endParaRPr lang="sl-SI" sz="1000" dirty="0">
              <a:solidFill>
                <a:schemeClr val="tx1"/>
              </a:solidFill>
            </a:endParaRPr>
          </a:p>
        </p:txBody>
      </p:sp>
      <p:sp>
        <p:nvSpPr>
          <p:cNvPr id="66" name="Petkotnik 65"/>
          <p:cNvSpPr/>
          <p:nvPr/>
        </p:nvSpPr>
        <p:spPr>
          <a:xfrm>
            <a:off x="2555776" y="2090211"/>
            <a:ext cx="4354564" cy="214781"/>
          </a:xfrm>
          <a:prstGeom prst="homePlate">
            <a:avLst>
              <a:gd name="adj" fmla="val 21629"/>
            </a:avLst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/>
          <a:lstStyle/>
          <a:p>
            <a:pPr algn="ctr"/>
            <a:r>
              <a:rPr lang="sl-SI" sz="1000" dirty="0" smtClean="0">
                <a:solidFill>
                  <a:schemeClr val="tx1"/>
                </a:solidFill>
              </a:rPr>
              <a:t>Izvajanje proizvodnih in storitvenih dejavnosti</a:t>
            </a:r>
            <a:endParaRPr lang="sl-SI" sz="1000" dirty="0">
              <a:solidFill>
                <a:schemeClr val="tx1"/>
              </a:solidFill>
            </a:endParaRPr>
          </a:p>
        </p:txBody>
      </p:sp>
      <p:sp>
        <p:nvSpPr>
          <p:cNvPr id="69" name="Petkotnik 68"/>
          <p:cNvSpPr/>
          <p:nvPr/>
        </p:nvSpPr>
        <p:spPr>
          <a:xfrm>
            <a:off x="4777312" y="4141234"/>
            <a:ext cx="1440000" cy="180000"/>
          </a:xfrm>
          <a:prstGeom prst="homePlate">
            <a:avLst>
              <a:gd name="adj" fmla="val 21629"/>
            </a:avLst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/>
          <a:lstStyle/>
          <a:p>
            <a:pPr algn="ctr"/>
            <a:r>
              <a:rPr lang="sl-SI" sz="1000" dirty="0" smtClean="0">
                <a:solidFill>
                  <a:schemeClr val="tx1"/>
                </a:solidFill>
              </a:rPr>
              <a:t>Izvajanje PRI</a:t>
            </a:r>
            <a:endParaRPr lang="sl-SI" sz="1000" dirty="0">
              <a:solidFill>
                <a:schemeClr val="tx1"/>
              </a:solidFill>
            </a:endParaRPr>
          </a:p>
        </p:txBody>
      </p:sp>
      <p:sp>
        <p:nvSpPr>
          <p:cNvPr id="70" name="Petkotnik 69"/>
          <p:cNvSpPr/>
          <p:nvPr/>
        </p:nvSpPr>
        <p:spPr>
          <a:xfrm>
            <a:off x="5940352" y="3909099"/>
            <a:ext cx="1800000" cy="180000"/>
          </a:xfrm>
          <a:prstGeom prst="homePlate">
            <a:avLst>
              <a:gd name="adj" fmla="val 21629"/>
            </a:avLst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/>
          <a:lstStyle/>
          <a:p>
            <a:pPr algn="ctr"/>
            <a:r>
              <a:rPr lang="sl-SI" sz="1000" dirty="0">
                <a:solidFill>
                  <a:schemeClr val="tx1"/>
                </a:solidFill>
              </a:rPr>
              <a:t>i</a:t>
            </a:r>
            <a:r>
              <a:rPr lang="sl-SI" sz="1000" dirty="0" smtClean="0">
                <a:solidFill>
                  <a:schemeClr val="tx1"/>
                </a:solidFill>
              </a:rPr>
              <a:t>zobraževanje</a:t>
            </a:r>
            <a:endParaRPr lang="sl-SI" sz="1000" dirty="0">
              <a:solidFill>
                <a:schemeClr val="tx1"/>
              </a:solidFill>
            </a:endParaRPr>
          </a:p>
        </p:txBody>
      </p:sp>
      <p:sp>
        <p:nvSpPr>
          <p:cNvPr id="71" name="Petkotnik 70"/>
          <p:cNvSpPr/>
          <p:nvPr/>
        </p:nvSpPr>
        <p:spPr>
          <a:xfrm>
            <a:off x="2555776" y="2418679"/>
            <a:ext cx="4354564" cy="168903"/>
          </a:xfrm>
          <a:prstGeom prst="homePlate">
            <a:avLst>
              <a:gd name="adj" fmla="val 21629"/>
            </a:avLst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/>
          <a:lstStyle/>
          <a:p>
            <a:pPr algn="ctr"/>
            <a:r>
              <a:rPr lang="sl-SI" sz="1000" dirty="0" smtClean="0">
                <a:solidFill>
                  <a:schemeClr val="tx1"/>
                </a:solidFill>
              </a:rPr>
              <a:t>Organizacija dogodkov, promocija</a:t>
            </a:r>
            <a:endParaRPr lang="sl-SI" sz="1000" dirty="0">
              <a:solidFill>
                <a:schemeClr val="tx1"/>
              </a:solidFill>
            </a:endParaRPr>
          </a:p>
        </p:txBody>
      </p:sp>
      <p:grpSp>
        <p:nvGrpSpPr>
          <p:cNvPr id="77" name="Skupina 76"/>
          <p:cNvGrpSpPr/>
          <p:nvPr/>
        </p:nvGrpSpPr>
        <p:grpSpPr>
          <a:xfrm>
            <a:off x="1323576" y="836712"/>
            <a:ext cx="6632800" cy="676820"/>
            <a:chOff x="1323576" y="836712"/>
            <a:chExt cx="6596785" cy="936104"/>
          </a:xfrm>
        </p:grpSpPr>
        <p:sp>
          <p:nvSpPr>
            <p:cNvPr id="72" name="Dvosmerna navpična puščica 71"/>
            <p:cNvSpPr/>
            <p:nvPr/>
          </p:nvSpPr>
          <p:spPr>
            <a:xfrm>
              <a:off x="1431577" y="836712"/>
              <a:ext cx="6380784" cy="936104"/>
            </a:xfrm>
            <a:prstGeom prst="upDownArrow">
              <a:avLst>
                <a:gd name="adj1" fmla="val 100000"/>
                <a:gd name="adj2" fmla="val 13908"/>
              </a:avLst>
            </a:prstGeom>
            <a:solidFill>
              <a:schemeClr val="bg1">
                <a:lumMod val="95000"/>
              </a:schemeClr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0" rtlCol="0" anchor="t" anchorCtr="0"/>
            <a:lstStyle/>
            <a:p>
              <a:pPr algn="ctr"/>
              <a:endParaRPr lang="sl-SI" dirty="0">
                <a:solidFill>
                  <a:schemeClr val="bg1">
                    <a:lumMod val="50000"/>
                  </a:schemeClr>
                </a:solidFill>
              </a:endParaRPr>
            </a:p>
          </p:txBody>
        </p:sp>
        <p:sp>
          <p:nvSpPr>
            <p:cNvPr id="73" name="Izvleček 72"/>
            <p:cNvSpPr/>
            <p:nvPr/>
          </p:nvSpPr>
          <p:spPr>
            <a:xfrm rot="5400000">
              <a:off x="7533361" y="1250764"/>
              <a:ext cx="666000" cy="108000"/>
            </a:xfrm>
            <a:prstGeom prst="flowChartExtra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sp>
          <p:nvSpPr>
            <p:cNvPr id="74" name="Izvleček 73"/>
            <p:cNvSpPr/>
            <p:nvPr/>
          </p:nvSpPr>
          <p:spPr>
            <a:xfrm rot="16200000">
              <a:off x="1044576" y="1250765"/>
              <a:ext cx="666000" cy="108000"/>
            </a:xfrm>
            <a:prstGeom prst="flowChartExtra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</p:grpSp>
      <p:grpSp>
        <p:nvGrpSpPr>
          <p:cNvPr id="82" name="Skupina 81"/>
          <p:cNvGrpSpPr>
            <a:grpSpLocks noChangeAspect="1"/>
          </p:cNvGrpSpPr>
          <p:nvPr/>
        </p:nvGrpSpPr>
        <p:grpSpPr>
          <a:xfrm>
            <a:off x="2159904" y="1196752"/>
            <a:ext cx="1548000" cy="218462"/>
            <a:chOff x="1323576" y="836712"/>
            <a:chExt cx="6596785" cy="936104"/>
          </a:xfrm>
          <a:solidFill>
            <a:schemeClr val="bg1"/>
          </a:solidFill>
        </p:grpSpPr>
        <p:sp>
          <p:nvSpPr>
            <p:cNvPr id="83" name="Dvosmerna navpična puščica 82"/>
            <p:cNvSpPr/>
            <p:nvPr/>
          </p:nvSpPr>
          <p:spPr>
            <a:xfrm>
              <a:off x="1431577" y="836712"/>
              <a:ext cx="6380784" cy="936104"/>
            </a:xfrm>
            <a:prstGeom prst="upDownArrow">
              <a:avLst>
                <a:gd name="adj1" fmla="val 100000"/>
                <a:gd name="adj2" fmla="val 13908"/>
              </a:avLst>
            </a:prstGeom>
            <a:grpFill/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0" rtlCol="0" anchor="t" anchorCtr="0"/>
            <a:lstStyle/>
            <a:p>
              <a:pPr algn="ctr"/>
              <a:r>
                <a:rPr lang="sl-SI" sz="1000" dirty="0">
                  <a:solidFill>
                    <a:schemeClr val="tx1"/>
                  </a:solidFill>
                </a:rPr>
                <a:t>Načrtovanje (RN, LDN)</a:t>
              </a:r>
            </a:p>
            <a:p>
              <a:pPr algn="ctr"/>
              <a:endParaRPr lang="sl-SI" sz="1000" dirty="0">
                <a:solidFill>
                  <a:schemeClr val="tx1"/>
                </a:solidFill>
              </a:endParaRPr>
            </a:p>
          </p:txBody>
        </p:sp>
        <p:sp>
          <p:nvSpPr>
            <p:cNvPr id="84" name="Izvleček 83"/>
            <p:cNvSpPr/>
            <p:nvPr/>
          </p:nvSpPr>
          <p:spPr>
            <a:xfrm rot="5400000">
              <a:off x="7533361" y="1250764"/>
              <a:ext cx="666000" cy="108000"/>
            </a:xfrm>
            <a:prstGeom prst="flowChartExtract">
              <a:avLst/>
            </a:prstGeom>
            <a:grpFill/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 sz="1000">
                <a:solidFill>
                  <a:schemeClr val="tx1"/>
                </a:solidFill>
              </a:endParaRPr>
            </a:p>
          </p:txBody>
        </p:sp>
        <p:sp>
          <p:nvSpPr>
            <p:cNvPr id="85" name="Izvleček 84"/>
            <p:cNvSpPr/>
            <p:nvPr/>
          </p:nvSpPr>
          <p:spPr>
            <a:xfrm rot="16200000">
              <a:off x="1044576" y="1250765"/>
              <a:ext cx="666000" cy="108000"/>
            </a:xfrm>
            <a:prstGeom prst="flowChartExtract">
              <a:avLst/>
            </a:prstGeom>
            <a:grpFill/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 sz="1000">
                <a:solidFill>
                  <a:schemeClr val="tx1"/>
                </a:solidFill>
              </a:endParaRPr>
            </a:p>
          </p:txBody>
        </p:sp>
      </p:grpSp>
      <p:grpSp>
        <p:nvGrpSpPr>
          <p:cNvPr id="86" name="Skupina 85"/>
          <p:cNvGrpSpPr>
            <a:grpSpLocks noChangeAspect="1"/>
          </p:cNvGrpSpPr>
          <p:nvPr/>
        </p:nvGrpSpPr>
        <p:grpSpPr>
          <a:xfrm>
            <a:off x="3865976" y="1196752"/>
            <a:ext cx="1548000" cy="218462"/>
            <a:chOff x="1323576" y="836712"/>
            <a:chExt cx="6596785" cy="936104"/>
          </a:xfrm>
          <a:solidFill>
            <a:schemeClr val="bg1"/>
          </a:solidFill>
        </p:grpSpPr>
        <p:sp>
          <p:nvSpPr>
            <p:cNvPr id="87" name="Dvosmerna navpična puščica 86"/>
            <p:cNvSpPr/>
            <p:nvPr/>
          </p:nvSpPr>
          <p:spPr>
            <a:xfrm>
              <a:off x="1431577" y="836712"/>
              <a:ext cx="6380784" cy="936104"/>
            </a:xfrm>
            <a:prstGeom prst="upDownArrow">
              <a:avLst>
                <a:gd name="adj1" fmla="val 100000"/>
                <a:gd name="adj2" fmla="val 13908"/>
              </a:avLst>
            </a:prstGeom>
            <a:grpFill/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0" rtlCol="0" anchor="t" anchorCtr="0"/>
            <a:lstStyle/>
            <a:p>
              <a:pPr algn="ctr"/>
              <a:r>
                <a:rPr lang="sl-SI" sz="1000" dirty="0" smtClean="0">
                  <a:solidFill>
                    <a:schemeClr val="tx1"/>
                  </a:solidFill>
                </a:rPr>
                <a:t>Organiziranje</a:t>
              </a:r>
              <a:endParaRPr lang="sl-SI" sz="1000" dirty="0">
                <a:solidFill>
                  <a:schemeClr val="tx1"/>
                </a:solidFill>
              </a:endParaRPr>
            </a:p>
          </p:txBody>
        </p:sp>
        <p:sp>
          <p:nvSpPr>
            <p:cNvPr id="88" name="Izvleček 87"/>
            <p:cNvSpPr/>
            <p:nvPr/>
          </p:nvSpPr>
          <p:spPr>
            <a:xfrm rot="5400000">
              <a:off x="7533361" y="1250764"/>
              <a:ext cx="666000" cy="108000"/>
            </a:xfrm>
            <a:prstGeom prst="flowChartExtract">
              <a:avLst/>
            </a:prstGeom>
            <a:grpFill/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 sz="1000">
                <a:solidFill>
                  <a:schemeClr val="tx1"/>
                </a:solidFill>
              </a:endParaRPr>
            </a:p>
          </p:txBody>
        </p:sp>
        <p:sp>
          <p:nvSpPr>
            <p:cNvPr id="89" name="Izvleček 88"/>
            <p:cNvSpPr/>
            <p:nvPr/>
          </p:nvSpPr>
          <p:spPr>
            <a:xfrm rot="16200000">
              <a:off x="1044576" y="1250765"/>
              <a:ext cx="666000" cy="108000"/>
            </a:xfrm>
            <a:prstGeom prst="flowChartExtract">
              <a:avLst/>
            </a:prstGeom>
            <a:grpFill/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 sz="1000">
                <a:solidFill>
                  <a:schemeClr val="tx1"/>
                </a:solidFill>
              </a:endParaRPr>
            </a:p>
          </p:txBody>
        </p:sp>
      </p:grpSp>
      <p:grpSp>
        <p:nvGrpSpPr>
          <p:cNvPr id="90" name="Skupina 89"/>
          <p:cNvGrpSpPr>
            <a:grpSpLocks noChangeAspect="1"/>
          </p:cNvGrpSpPr>
          <p:nvPr/>
        </p:nvGrpSpPr>
        <p:grpSpPr>
          <a:xfrm>
            <a:off x="5580112" y="1196752"/>
            <a:ext cx="1548000" cy="218462"/>
            <a:chOff x="1323576" y="836712"/>
            <a:chExt cx="6596785" cy="936104"/>
          </a:xfrm>
          <a:solidFill>
            <a:schemeClr val="bg1"/>
          </a:solidFill>
        </p:grpSpPr>
        <p:sp>
          <p:nvSpPr>
            <p:cNvPr id="91" name="Dvosmerna navpična puščica 90"/>
            <p:cNvSpPr/>
            <p:nvPr/>
          </p:nvSpPr>
          <p:spPr>
            <a:xfrm>
              <a:off x="1431575" y="836712"/>
              <a:ext cx="6380783" cy="936104"/>
            </a:xfrm>
            <a:prstGeom prst="upDownArrow">
              <a:avLst>
                <a:gd name="adj1" fmla="val 100000"/>
                <a:gd name="adj2" fmla="val 13908"/>
              </a:avLst>
            </a:prstGeom>
            <a:grpFill/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0" rtlCol="0" anchor="t" anchorCtr="0"/>
            <a:lstStyle/>
            <a:p>
              <a:pPr algn="ctr"/>
              <a:r>
                <a:rPr lang="sl-SI" sz="1000" dirty="0" smtClean="0">
                  <a:solidFill>
                    <a:schemeClr val="tx1"/>
                  </a:solidFill>
                </a:rPr>
                <a:t>Skrb za razvoj</a:t>
              </a:r>
              <a:endParaRPr lang="sl-SI" sz="1000" dirty="0">
                <a:solidFill>
                  <a:schemeClr val="tx1"/>
                </a:solidFill>
              </a:endParaRPr>
            </a:p>
          </p:txBody>
        </p:sp>
        <p:sp>
          <p:nvSpPr>
            <p:cNvPr id="92" name="Izvleček 91"/>
            <p:cNvSpPr/>
            <p:nvPr/>
          </p:nvSpPr>
          <p:spPr>
            <a:xfrm rot="5400000">
              <a:off x="7533361" y="1250764"/>
              <a:ext cx="666000" cy="108000"/>
            </a:xfrm>
            <a:prstGeom prst="flowChartExtract">
              <a:avLst/>
            </a:prstGeom>
            <a:grpFill/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 sz="1000">
                <a:solidFill>
                  <a:schemeClr val="tx1"/>
                </a:solidFill>
              </a:endParaRPr>
            </a:p>
          </p:txBody>
        </p:sp>
        <p:sp>
          <p:nvSpPr>
            <p:cNvPr id="93" name="Izvleček 92"/>
            <p:cNvSpPr/>
            <p:nvPr/>
          </p:nvSpPr>
          <p:spPr>
            <a:xfrm rot="16200000">
              <a:off x="1044576" y="1250765"/>
              <a:ext cx="666000" cy="108000"/>
            </a:xfrm>
            <a:prstGeom prst="flowChartExtract">
              <a:avLst/>
            </a:prstGeom>
            <a:grpFill/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 sz="1000">
                <a:solidFill>
                  <a:schemeClr val="tx1"/>
                </a:solidFill>
              </a:endParaRPr>
            </a:p>
          </p:txBody>
        </p:sp>
      </p:grpSp>
      <p:sp>
        <p:nvSpPr>
          <p:cNvPr id="94" name="PoljeZBesedilom 93"/>
          <p:cNvSpPr txBox="1"/>
          <p:nvPr/>
        </p:nvSpPr>
        <p:spPr>
          <a:xfrm>
            <a:off x="3836968" y="836712"/>
            <a:ext cx="16060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 smtClean="0">
                <a:solidFill>
                  <a:schemeClr val="bg1">
                    <a:lumMod val="50000"/>
                  </a:schemeClr>
                </a:solidFill>
              </a:rPr>
              <a:t>Vodenje centra</a:t>
            </a:r>
            <a:endParaRPr lang="sl-SI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95" name="Petkotnik 94"/>
          <p:cNvSpPr>
            <a:spLocks noChangeAspect="1"/>
          </p:cNvSpPr>
          <p:nvPr/>
        </p:nvSpPr>
        <p:spPr>
          <a:xfrm rot="16200000" flipV="1">
            <a:off x="5327146" y="5635523"/>
            <a:ext cx="396000" cy="830011"/>
          </a:xfrm>
          <a:prstGeom prst="homePlate">
            <a:avLst>
              <a:gd name="adj" fmla="val 17717"/>
            </a:avLst>
          </a:prstGeom>
          <a:solidFill>
            <a:schemeClr val="bg1">
              <a:lumMod val="65000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wrap="square" lIns="0" tIns="0" rIns="0" bIns="0" rtlCol="0" anchor="ctr" anchorCtr="0"/>
          <a:lstStyle/>
          <a:p>
            <a:pPr algn="ctr"/>
            <a:r>
              <a:rPr lang="sl-SI" sz="1000" dirty="0" smtClean="0">
                <a:solidFill>
                  <a:schemeClr val="tx1"/>
                </a:solidFill>
              </a:rPr>
              <a:t>Knjižnična dejavnost</a:t>
            </a:r>
            <a:endParaRPr lang="sl-SI" sz="1000" dirty="0">
              <a:solidFill>
                <a:schemeClr val="tx1"/>
              </a:solidFill>
            </a:endParaRPr>
          </a:p>
        </p:txBody>
      </p:sp>
      <p:sp>
        <p:nvSpPr>
          <p:cNvPr id="96" name="Petkotnik 95"/>
          <p:cNvSpPr>
            <a:spLocks noChangeAspect="1"/>
          </p:cNvSpPr>
          <p:nvPr/>
        </p:nvSpPr>
        <p:spPr>
          <a:xfrm rot="16200000" flipV="1">
            <a:off x="6225326" y="5635522"/>
            <a:ext cx="396000" cy="830011"/>
          </a:xfrm>
          <a:prstGeom prst="homePlate">
            <a:avLst>
              <a:gd name="adj" fmla="val 17717"/>
            </a:avLst>
          </a:prstGeom>
          <a:solidFill>
            <a:schemeClr val="bg1">
              <a:lumMod val="65000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wrap="square" lIns="0" tIns="0" rIns="0" bIns="0" rtlCol="0" anchor="ctr" anchorCtr="0"/>
          <a:lstStyle/>
          <a:p>
            <a:pPr algn="ctr"/>
            <a:r>
              <a:rPr lang="sl-SI" sz="1000" dirty="0" smtClean="0">
                <a:solidFill>
                  <a:schemeClr val="tx1"/>
                </a:solidFill>
              </a:rPr>
              <a:t>Tehnično vzdrževanje</a:t>
            </a:r>
            <a:endParaRPr lang="sl-SI" sz="1000" dirty="0">
              <a:solidFill>
                <a:schemeClr val="tx1"/>
              </a:solidFill>
            </a:endParaRPr>
          </a:p>
        </p:txBody>
      </p:sp>
      <p:sp>
        <p:nvSpPr>
          <p:cNvPr id="97" name="Petkotnik 96"/>
          <p:cNvSpPr>
            <a:spLocks noChangeAspect="1"/>
          </p:cNvSpPr>
          <p:nvPr/>
        </p:nvSpPr>
        <p:spPr>
          <a:xfrm rot="16200000" flipV="1">
            <a:off x="7127346" y="5635522"/>
            <a:ext cx="396000" cy="830011"/>
          </a:xfrm>
          <a:prstGeom prst="homePlate">
            <a:avLst>
              <a:gd name="adj" fmla="val 17717"/>
            </a:avLst>
          </a:prstGeom>
          <a:solidFill>
            <a:schemeClr val="bg1">
              <a:lumMod val="65000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wrap="square" lIns="0" tIns="0" rIns="0" bIns="0" rtlCol="0" anchor="ctr" anchorCtr="0"/>
          <a:lstStyle/>
          <a:p>
            <a:pPr algn="ctr"/>
            <a:r>
              <a:rPr lang="sl-SI" sz="1000" dirty="0" smtClean="0">
                <a:solidFill>
                  <a:schemeClr val="tx1"/>
                </a:solidFill>
              </a:rPr>
              <a:t>Nabava</a:t>
            </a:r>
            <a:endParaRPr lang="sl-SI" sz="1000" dirty="0">
              <a:solidFill>
                <a:schemeClr val="tx1"/>
              </a:solidFill>
            </a:endParaRPr>
          </a:p>
        </p:txBody>
      </p:sp>
      <p:grpSp>
        <p:nvGrpSpPr>
          <p:cNvPr id="99" name="Skupina 98"/>
          <p:cNvGrpSpPr>
            <a:grpSpLocks noChangeAspect="1"/>
          </p:cNvGrpSpPr>
          <p:nvPr/>
        </p:nvGrpSpPr>
        <p:grpSpPr>
          <a:xfrm>
            <a:off x="1655848" y="2521975"/>
            <a:ext cx="1548000" cy="1146972"/>
            <a:chOff x="1323576" y="971764"/>
            <a:chExt cx="6596785" cy="4914747"/>
          </a:xfrm>
          <a:solidFill>
            <a:schemeClr val="bg1"/>
          </a:solidFill>
        </p:grpSpPr>
        <p:sp>
          <p:nvSpPr>
            <p:cNvPr id="100" name="Dvosmerna navpična puščica 99"/>
            <p:cNvSpPr/>
            <p:nvPr/>
          </p:nvSpPr>
          <p:spPr>
            <a:xfrm>
              <a:off x="1479380" y="4950407"/>
              <a:ext cx="6380783" cy="936104"/>
            </a:xfrm>
            <a:prstGeom prst="upDownArrow">
              <a:avLst>
                <a:gd name="adj1" fmla="val 100000"/>
                <a:gd name="adj2" fmla="val 13908"/>
              </a:avLst>
            </a:prstGeom>
            <a:grpFill/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0" rtlCol="0" anchor="t" anchorCtr="0"/>
            <a:lstStyle/>
            <a:p>
              <a:pPr algn="ctr"/>
              <a:r>
                <a:rPr lang="sl-SI" sz="1000" dirty="0" smtClean="0">
                  <a:solidFill>
                    <a:schemeClr val="tx1"/>
                  </a:solidFill>
                </a:rPr>
                <a:t>Vodenje VIP</a:t>
              </a:r>
              <a:endParaRPr lang="sl-SI" sz="1000" dirty="0">
                <a:solidFill>
                  <a:schemeClr val="tx1"/>
                </a:solidFill>
              </a:endParaRPr>
            </a:p>
          </p:txBody>
        </p:sp>
        <p:sp>
          <p:nvSpPr>
            <p:cNvPr id="101" name="Izvleček 100"/>
            <p:cNvSpPr/>
            <p:nvPr/>
          </p:nvSpPr>
          <p:spPr>
            <a:xfrm rot="5400000">
              <a:off x="7533361" y="1250764"/>
              <a:ext cx="666000" cy="108000"/>
            </a:xfrm>
            <a:prstGeom prst="flowChartExtract">
              <a:avLst/>
            </a:prstGeom>
            <a:grpFill/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 sz="1000">
                <a:solidFill>
                  <a:schemeClr val="tx1"/>
                </a:solidFill>
              </a:endParaRPr>
            </a:p>
          </p:txBody>
        </p:sp>
        <p:sp>
          <p:nvSpPr>
            <p:cNvPr id="102" name="Izvleček 101"/>
            <p:cNvSpPr/>
            <p:nvPr/>
          </p:nvSpPr>
          <p:spPr>
            <a:xfrm rot="16200000">
              <a:off x="1044576" y="1250765"/>
              <a:ext cx="666000" cy="108000"/>
            </a:xfrm>
            <a:prstGeom prst="flowChartExtract">
              <a:avLst/>
            </a:prstGeom>
            <a:grpFill/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 sz="1000">
                <a:solidFill>
                  <a:schemeClr val="tx1"/>
                </a:solidFill>
              </a:endParaRPr>
            </a:p>
          </p:txBody>
        </p:sp>
      </p:grpSp>
      <p:grpSp>
        <p:nvGrpSpPr>
          <p:cNvPr id="103" name="Skupina 102"/>
          <p:cNvGrpSpPr>
            <a:grpSpLocks noChangeAspect="1"/>
          </p:cNvGrpSpPr>
          <p:nvPr/>
        </p:nvGrpSpPr>
        <p:grpSpPr>
          <a:xfrm>
            <a:off x="6066352" y="2521976"/>
            <a:ext cx="1548000" cy="1074854"/>
            <a:chOff x="1323576" y="971764"/>
            <a:chExt cx="6596785" cy="4605723"/>
          </a:xfrm>
          <a:solidFill>
            <a:schemeClr val="bg1"/>
          </a:solidFill>
        </p:grpSpPr>
        <p:sp>
          <p:nvSpPr>
            <p:cNvPr id="104" name="Dvosmerna navpična puščica 103"/>
            <p:cNvSpPr/>
            <p:nvPr/>
          </p:nvSpPr>
          <p:spPr>
            <a:xfrm>
              <a:off x="1323576" y="4641383"/>
              <a:ext cx="6380783" cy="936104"/>
            </a:xfrm>
            <a:prstGeom prst="upDownArrow">
              <a:avLst>
                <a:gd name="adj1" fmla="val 100000"/>
                <a:gd name="adj2" fmla="val 13908"/>
              </a:avLst>
            </a:prstGeom>
            <a:grpFill/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0" rtlCol="0" anchor="t" anchorCtr="0"/>
            <a:lstStyle/>
            <a:p>
              <a:pPr algn="ctr"/>
              <a:r>
                <a:rPr lang="sl-SI" sz="1000" dirty="0" smtClean="0">
                  <a:solidFill>
                    <a:schemeClr val="tx1"/>
                  </a:solidFill>
                </a:rPr>
                <a:t>Vodenje VIP</a:t>
              </a:r>
              <a:endParaRPr lang="sl-SI" sz="1000" dirty="0">
                <a:solidFill>
                  <a:schemeClr val="tx1"/>
                </a:solidFill>
              </a:endParaRPr>
            </a:p>
          </p:txBody>
        </p:sp>
        <p:sp>
          <p:nvSpPr>
            <p:cNvPr id="105" name="Izvleček 104"/>
            <p:cNvSpPr/>
            <p:nvPr/>
          </p:nvSpPr>
          <p:spPr>
            <a:xfrm rot="5400000">
              <a:off x="7533361" y="1250764"/>
              <a:ext cx="666000" cy="108000"/>
            </a:xfrm>
            <a:prstGeom prst="flowChartExtract">
              <a:avLst/>
            </a:prstGeom>
            <a:grpFill/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 sz="1000">
                <a:solidFill>
                  <a:schemeClr val="tx1"/>
                </a:solidFill>
              </a:endParaRPr>
            </a:p>
          </p:txBody>
        </p:sp>
        <p:sp>
          <p:nvSpPr>
            <p:cNvPr id="106" name="Izvleček 105"/>
            <p:cNvSpPr/>
            <p:nvPr/>
          </p:nvSpPr>
          <p:spPr>
            <a:xfrm rot="16200000">
              <a:off x="1044576" y="1250765"/>
              <a:ext cx="666000" cy="108000"/>
            </a:xfrm>
            <a:prstGeom prst="flowChartExtract">
              <a:avLst/>
            </a:prstGeom>
            <a:grpFill/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 sz="1000">
                <a:solidFill>
                  <a:schemeClr val="tx1"/>
                </a:solidFill>
              </a:endParaRPr>
            </a:p>
          </p:txBody>
        </p:sp>
      </p:grpSp>
      <p:grpSp>
        <p:nvGrpSpPr>
          <p:cNvPr id="107" name="Skupina 106"/>
          <p:cNvGrpSpPr>
            <a:grpSpLocks noChangeAspect="1"/>
          </p:cNvGrpSpPr>
          <p:nvPr/>
        </p:nvGrpSpPr>
        <p:grpSpPr>
          <a:xfrm>
            <a:off x="3978020" y="2521975"/>
            <a:ext cx="1548000" cy="1047748"/>
            <a:chOff x="1323576" y="971764"/>
            <a:chExt cx="6596785" cy="4489575"/>
          </a:xfrm>
          <a:solidFill>
            <a:schemeClr val="bg1"/>
          </a:solidFill>
        </p:grpSpPr>
        <p:sp>
          <p:nvSpPr>
            <p:cNvPr id="108" name="Dvosmerna navpična puščica 107"/>
            <p:cNvSpPr/>
            <p:nvPr/>
          </p:nvSpPr>
          <p:spPr>
            <a:xfrm>
              <a:off x="1431575" y="4525235"/>
              <a:ext cx="6380783" cy="936104"/>
            </a:xfrm>
            <a:prstGeom prst="upDownArrow">
              <a:avLst>
                <a:gd name="adj1" fmla="val 100000"/>
                <a:gd name="adj2" fmla="val 13908"/>
              </a:avLst>
            </a:prstGeom>
            <a:grpFill/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0" rtlCol="0" anchor="t" anchorCtr="0"/>
            <a:lstStyle/>
            <a:p>
              <a:pPr algn="ctr"/>
              <a:r>
                <a:rPr lang="sl-SI" sz="1000" dirty="0" smtClean="0">
                  <a:solidFill>
                    <a:schemeClr val="tx1"/>
                  </a:solidFill>
                </a:rPr>
                <a:t>Vodenje VIP</a:t>
              </a:r>
              <a:endParaRPr lang="sl-SI" sz="1000" dirty="0">
                <a:solidFill>
                  <a:schemeClr val="tx1"/>
                </a:solidFill>
              </a:endParaRPr>
            </a:p>
          </p:txBody>
        </p:sp>
        <p:sp>
          <p:nvSpPr>
            <p:cNvPr id="109" name="Izvleček 108"/>
            <p:cNvSpPr/>
            <p:nvPr/>
          </p:nvSpPr>
          <p:spPr>
            <a:xfrm rot="5400000">
              <a:off x="7533361" y="1250764"/>
              <a:ext cx="666000" cy="108000"/>
            </a:xfrm>
            <a:prstGeom prst="flowChartExtract">
              <a:avLst/>
            </a:prstGeom>
            <a:grpFill/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 sz="1000">
                <a:solidFill>
                  <a:schemeClr val="tx1"/>
                </a:solidFill>
              </a:endParaRPr>
            </a:p>
          </p:txBody>
        </p:sp>
        <p:sp>
          <p:nvSpPr>
            <p:cNvPr id="110" name="Izvleček 109"/>
            <p:cNvSpPr/>
            <p:nvPr/>
          </p:nvSpPr>
          <p:spPr>
            <a:xfrm rot="16200000">
              <a:off x="1044576" y="1250765"/>
              <a:ext cx="666000" cy="108000"/>
            </a:xfrm>
            <a:prstGeom prst="flowChartExtract">
              <a:avLst/>
            </a:prstGeom>
            <a:grpFill/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 sz="100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897883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1863</TotalTime>
  <Words>392</Words>
  <Application>Microsoft Office PowerPoint</Application>
  <PresentationFormat>Diaprojekcija na zaslonu (4:3)</PresentationFormat>
  <Paragraphs>140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diapozitivov</vt:lpstr>
      </vt:variant>
      <vt:variant>
        <vt:i4>6</vt:i4>
      </vt:variant>
    </vt:vector>
  </HeadingPairs>
  <TitlesOfParts>
    <vt:vector size="7" baseType="lpstr">
      <vt:lpstr>Officeova tema</vt:lpstr>
      <vt:lpstr>Procesi v BIC Ljubljana</vt:lpstr>
      <vt:lpstr>Vzgojno izobraževalni proces (VIP)</vt:lpstr>
      <vt:lpstr>Razredništvo/tutorstvo</vt:lpstr>
      <vt:lpstr>Proizvodna in storitvena dejavnost</vt:lpstr>
      <vt:lpstr>IKT podpora</vt:lpstr>
      <vt:lpstr>Procesi v BIC Ljubljana z organizacijsko strukturo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PowerPointova predstavitev</dc:title>
  <dc:creator>Rajko Novak</dc:creator>
  <cp:lastModifiedBy>simonak</cp:lastModifiedBy>
  <cp:revision>50</cp:revision>
  <dcterms:created xsi:type="dcterms:W3CDTF">2015-01-23T08:52:14Z</dcterms:created>
  <dcterms:modified xsi:type="dcterms:W3CDTF">2015-01-26T06:37:38Z</dcterms:modified>
</cp:coreProperties>
</file>