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0" r:id="rId2"/>
    <p:sldId id="273" r:id="rId3"/>
    <p:sldId id="274" r:id="rId4"/>
    <p:sldId id="283" r:id="rId5"/>
    <p:sldId id="280" r:id="rId6"/>
    <p:sldId id="282" r:id="rId7"/>
    <p:sldId id="281" r:id="rId8"/>
    <p:sldId id="276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" initials="N" lastIdx="12" clrIdx="0"/>
  <p:cmAuthor id="1" name="Valparaiso University" initials="VU" lastIdx="1" clrIdx="1"/>
  <p:cmAuthor id="2" name="MWAI-TWO" initials="M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64407" autoAdjust="0"/>
  </p:normalViewPr>
  <p:slideViewPr>
    <p:cSldViewPr>
      <p:cViewPr>
        <p:scale>
          <a:sx n="80" d="100"/>
          <a:sy n="80" d="100"/>
        </p:scale>
        <p:origin x="-251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B583F0-C544-42C7-898C-49FCE1A22B3D}" type="doc">
      <dgm:prSet loTypeId="urn:microsoft.com/office/officeart/2005/8/layout/venn2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C7BFDB20-E2CC-41A0-870B-0BDF5DFC001E}">
      <dgm:prSet phldrT="[Text]" phldr="1"/>
      <dgm:spPr/>
      <dgm:t>
        <a:bodyPr/>
        <a:lstStyle/>
        <a:p>
          <a:endParaRPr lang="en-US" dirty="0"/>
        </a:p>
      </dgm:t>
    </dgm:pt>
    <dgm:pt modelId="{3A85F620-7A4D-4DB0-A99E-1D986614068F}" type="parTrans" cxnId="{3135B227-C04B-4569-8DAD-52E909E2DB6E}">
      <dgm:prSet/>
      <dgm:spPr/>
      <dgm:t>
        <a:bodyPr/>
        <a:lstStyle/>
        <a:p>
          <a:endParaRPr lang="en-US"/>
        </a:p>
      </dgm:t>
    </dgm:pt>
    <dgm:pt modelId="{5F97B4B9-D413-4BA1-BB17-6C6739B34644}" type="sibTrans" cxnId="{3135B227-C04B-4569-8DAD-52E909E2DB6E}">
      <dgm:prSet/>
      <dgm:spPr/>
      <dgm:t>
        <a:bodyPr/>
        <a:lstStyle/>
        <a:p>
          <a:endParaRPr lang="en-US"/>
        </a:p>
      </dgm:t>
    </dgm:pt>
    <dgm:pt modelId="{39D61395-3999-47A8-8000-ACA8592CCAB0}">
      <dgm:prSet phldrT="[Text]" phldr="1"/>
      <dgm:spPr/>
      <dgm:t>
        <a:bodyPr/>
        <a:lstStyle/>
        <a:p>
          <a:endParaRPr lang="en-US" dirty="0"/>
        </a:p>
      </dgm:t>
    </dgm:pt>
    <dgm:pt modelId="{327F56B3-7192-437A-A20B-4EA7BE96B162}" type="parTrans" cxnId="{30E3FC9C-0DF4-4C6D-9186-BD17343E7845}">
      <dgm:prSet/>
      <dgm:spPr/>
      <dgm:t>
        <a:bodyPr/>
        <a:lstStyle/>
        <a:p>
          <a:endParaRPr lang="en-US"/>
        </a:p>
      </dgm:t>
    </dgm:pt>
    <dgm:pt modelId="{C19B4DC9-3DF4-48F0-AA86-8329E7D8E433}" type="sibTrans" cxnId="{30E3FC9C-0DF4-4C6D-9186-BD17343E7845}">
      <dgm:prSet/>
      <dgm:spPr/>
      <dgm:t>
        <a:bodyPr/>
        <a:lstStyle/>
        <a:p>
          <a:endParaRPr lang="en-US"/>
        </a:p>
      </dgm:t>
    </dgm:pt>
    <dgm:pt modelId="{86516E3B-D379-4607-970B-C5E5E835ADB8}">
      <dgm:prSet phldrT="[Text]"/>
      <dgm:spPr/>
      <dgm:t>
        <a:bodyPr/>
        <a:lstStyle/>
        <a:p>
          <a:endParaRPr lang="en-US" dirty="0"/>
        </a:p>
      </dgm:t>
    </dgm:pt>
    <dgm:pt modelId="{9130235D-CCBA-4622-8DF3-7336CCFE2D66}" type="sibTrans" cxnId="{87726230-4DAD-47AF-B172-D0567FE603E9}">
      <dgm:prSet/>
      <dgm:spPr/>
      <dgm:t>
        <a:bodyPr/>
        <a:lstStyle/>
        <a:p>
          <a:endParaRPr lang="en-US"/>
        </a:p>
      </dgm:t>
    </dgm:pt>
    <dgm:pt modelId="{EBD3D7A8-A32E-4B75-BBA5-317B3F0ECAEE}" type="parTrans" cxnId="{87726230-4DAD-47AF-B172-D0567FE603E9}">
      <dgm:prSet/>
      <dgm:spPr/>
      <dgm:t>
        <a:bodyPr/>
        <a:lstStyle/>
        <a:p>
          <a:endParaRPr lang="en-US"/>
        </a:p>
      </dgm:t>
    </dgm:pt>
    <dgm:pt modelId="{B409FF39-6AC1-4D9C-B2BB-426988E34126}">
      <dgm:prSet phldrT="[Text]" phldr="1"/>
      <dgm:spPr/>
      <dgm:t>
        <a:bodyPr/>
        <a:lstStyle/>
        <a:p>
          <a:endParaRPr lang="en-US" dirty="0"/>
        </a:p>
      </dgm:t>
    </dgm:pt>
    <dgm:pt modelId="{A668B50D-9119-4209-BBA5-B87B86D133AC}" type="sibTrans" cxnId="{BC055BC9-AEB6-400D-87C1-96DC7AA0D9EB}">
      <dgm:prSet/>
      <dgm:spPr/>
      <dgm:t>
        <a:bodyPr/>
        <a:lstStyle/>
        <a:p>
          <a:endParaRPr lang="en-US"/>
        </a:p>
      </dgm:t>
    </dgm:pt>
    <dgm:pt modelId="{5DE4436C-13B7-4F02-B511-EBF23E3EC9E4}" type="parTrans" cxnId="{BC055BC9-AEB6-400D-87C1-96DC7AA0D9EB}">
      <dgm:prSet/>
      <dgm:spPr/>
      <dgm:t>
        <a:bodyPr/>
        <a:lstStyle/>
        <a:p>
          <a:endParaRPr lang="en-US"/>
        </a:p>
      </dgm:t>
    </dgm:pt>
    <dgm:pt modelId="{676A0A60-00CC-49F1-A516-6964D91C18DC}" type="pres">
      <dgm:prSet presAssocID="{6FB583F0-C544-42C7-898C-49FCE1A22B3D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C14598-04F1-4DE9-9521-0A08D1204213}" type="pres">
      <dgm:prSet presAssocID="{6FB583F0-C544-42C7-898C-49FCE1A22B3D}" presName="comp1" presStyleCnt="0"/>
      <dgm:spPr/>
    </dgm:pt>
    <dgm:pt modelId="{DFF91228-4DD5-418B-9168-9C8F831B4E0B}" type="pres">
      <dgm:prSet presAssocID="{6FB583F0-C544-42C7-898C-49FCE1A22B3D}" presName="circle1" presStyleLbl="node1" presStyleIdx="0" presStyleCnt="4"/>
      <dgm:spPr/>
      <dgm:t>
        <a:bodyPr/>
        <a:lstStyle/>
        <a:p>
          <a:endParaRPr lang="en-US"/>
        </a:p>
      </dgm:t>
    </dgm:pt>
    <dgm:pt modelId="{FD14C585-FAA7-49D1-951D-B5AD8F9BE6DB}" type="pres">
      <dgm:prSet presAssocID="{6FB583F0-C544-42C7-898C-49FCE1A22B3D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E01516-AF4A-459A-B157-59B311253A7B}" type="pres">
      <dgm:prSet presAssocID="{6FB583F0-C544-42C7-898C-49FCE1A22B3D}" presName="comp2" presStyleCnt="0"/>
      <dgm:spPr/>
    </dgm:pt>
    <dgm:pt modelId="{56CB2AF0-A053-443A-BCB1-6A00CD879947}" type="pres">
      <dgm:prSet presAssocID="{6FB583F0-C544-42C7-898C-49FCE1A22B3D}" presName="circle2" presStyleLbl="node1" presStyleIdx="1" presStyleCnt="4" custLinFactNeighborX="-1786" custLinFactNeighborY="-7143"/>
      <dgm:spPr/>
      <dgm:t>
        <a:bodyPr/>
        <a:lstStyle/>
        <a:p>
          <a:endParaRPr lang="en-US"/>
        </a:p>
      </dgm:t>
    </dgm:pt>
    <dgm:pt modelId="{0332D9B3-0A22-4AA4-90D6-353584D2D67E}" type="pres">
      <dgm:prSet presAssocID="{6FB583F0-C544-42C7-898C-49FCE1A22B3D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F6F57A-F750-4140-82B2-CC89791E603A}" type="pres">
      <dgm:prSet presAssocID="{6FB583F0-C544-42C7-898C-49FCE1A22B3D}" presName="comp3" presStyleCnt="0"/>
      <dgm:spPr/>
    </dgm:pt>
    <dgm:pt modelId="{984BC0BB-B05D-465A-8DCD-90881B8E132D}" type="pres">
      <dgm:prSet presAssocID="{6FB583F0-C544-42C7-898C-49FCE1A22B3D}" presName="circle3" presStyleLbl="node1" presStyleIdx="2" presStyleCnt="4" custLinFactNeighborX="-619" custLinFactNeighborY="-34065"/>
      <dgm:spPr/>
      <dgm:t>
        <a:bodyPr/>
        <a:lstStyle/>
        <a:p>
          <a:endParaRPr lang="en-US"/>
        </a:p>
      </dgm:t>
    </dgm:pt>
    <dgm:pt modelId="{EE2E3DF5-477B-4739-87CA-9F68E43FB448}" type="pres">
      <dgm:prSet presAssocID="{6FB583F0-C544-42C7-898C-49FCE1A22B3D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39532-A6FB-4391-8800-59EEAEECE5A9}" type="pres">
      <dgm:prSet presAssocID="{6FB583F0-C544-42C7-898C-49FCE1A22B3D}" presName="comp4" presStyleCnt="0"/>
      <dgm:spPr/>
    </dgm:pt>
    <dgm:pt modelId="{6C46BF03-F6BE-44EE-B3AB-3726C1CD00D7}" type="pres">
      <dgm:prSet presAssocID="{6FB583F0-C544-42C7-898C-49FCE1A22B3D}" presName="circle4" presStyleLbl="node1" presStyleIdx="3" presStyleCnt="4" custScaleX="77553" custScaleY="65812" custLinFactNeighborX="-509" custLinFactNeighborY="-74237"/>
      <dgm:spPr/>
      <dgm:t>
        <a:bodyPr/>
        <a:lstStyle/>
        <a:p>
          <a:endParaRPr lang="en-US"/>
        </a:p>
      </dgm:t>
    </dgm:pt>
    <dgm:pt modelId="{5AFE031A-DA2D-47C4-B1BF-198511135178}" type="pres">
      <dgm:prSet presAssocID="{6FB583F0-C544-42C7-898C-49FCE1A22B3D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3D947E-F0DB-4DED-85DA-2CEEEC886627}" type="presOf" srcId="{B409FF39-6AC1-4D9C-B2BB-426988E34126}" destId="{EE2E3DF5-477B-4739-87CA-9F68E43FB448}" srcOrd="1" destOrd="0" presId="urn:microsoft.com/office/officeart/2005/8/layout/venn2"/>
    <dgm:cxn modelId="{87726230-4DAD-47AF-B172-D0567FE603E9}" srcId="{6FB583F0-C544-42C7-898C-49FCE1A22B3D}" destId="{86516E3B-D379-4607-970B-C5E5E835ADB8}" srcOrd="3" destOrd="0" parTransId="{EBD3D7A8-A32E-4B75-BBA5-317B3F0ECAEE}" sibTransId="{9130235D-CCBA-4622-8DF3-7336CCFE2D66}"/>
    <dgm:cxn modelId="{73EA388E-7C7C-4EC8-9458-ED432288606B}" type="presOf" srcId="{C7BFDB20-E2CC-41A0-870B-0BDF5DFC001E}" destId="{DFF91228-4DD5-418B-9168-9C8F831B4E0B}" srcOrd="0" destOrd="0" presId="urn:microsoft.com/office/officeart/2005/8/layout/venn2"/>
    <dgm:cxn modelId="{30E3FC9C-0DF4-4C6D-9186-BD17343E7845}" srcId="{6FB583F0-C544-42C7-898C-49FCE1A22B3D}" destId="{39D61395-3999-47A8-8000-ACA8592CCAB0}" srcOrd="1" destOrd="0" parTransId="{327F56B3-7192-437A-A20B-4EA7BE96B162}" sibTransId="{C19B4DC9-3DF4-48F0-AA86-8329E7D8E433}"/>
    <dgm:cxn modelId="{AEF6E4E0-0D72-4818-B16E-57709F54F484}" type="presOf" srcId="{C7BFDB20-E2CC-41A0-870B-0BDF5DFC001E}" destId="{FD14C585-FAA7-49D1-951D-B5AD8F9BE6DB}" srcOrd="1" destOrd="0" presId="urn:microsoft.com/office/officeart/2005/8/layout/venn2"/>
    <dgm:cxn modelId="{392D9E7D-3D18-4CA5-B703-0690CB54A405}" type="presOf" srcId="{6FB583F0-C544-42C7-898C-49FCE1A22B3D}" destId="{676A0A60-00CC-49F1-A516-6964D91C18DC}" srcOrd="0" destOrd="0" presId="urn:microsoft.com/office/officeart/2005/8/layout/venn2"/>
    <dgm:cxn modelId="{3135B227-C04B-4569-8DAD-52E909E2DB6E}" srcId="{6FB583F0-C544-42C7-898C-49FCE1A22B3D}" destId="{C7BFDB20-E2CC-41A0-870B-0BDF5DFC001E}" srcOrd="0" destOrd="0" parTransId="{3A85F620-7A4D-4DB0-A99E-1D986614068F}" sibTransId="{5F97B4B9-D413-4BA1-BB17-6C6739B34644}"/>
    <dgm:cxn modelId="{417E90C3-8E82-41C3-8150-E9E95AE04918}" type="presOf" srcId="{B409FF39-6AC1-4D9C-B2BB-426988E34126}" destId="{984BC0BB-B05D-465A-8DCD-90881B8E132D}" srcOrd="0" destOrd="0" presId="urn:microsoft.com/office/officeart/2005/8/layout/venn2"/>
    <dgm:cxn modelId="{DB61A488-9525-4B7D-9BF1-0209688EC9B0}" type="presOf" srcId="{39D61395-3999-47A8-8000-ACA8592CCAB0}" destId="{0332D9B3-0A22-4AA4-90D6-353584D2D67E}" srcOrd="1" destOrd="0" presId="urn:microsoft.com/office/officeart/2005/8/layout/venn2"/>
    <dgm:cxn modelId="{DD4588D0-4EC3-437F-AFAB-4CCA5A3CF88C}" type="presOf" srcId="{39D61395-3999-47A8-8000-ACA8592CCAB0}" destId="{56CB2AF0-A053-443A-BCB1-6A00CD879947}" srcOrd="0" destOrd="0" presId="urn:microsoft.com/office/officeart/2005/8/layout/venn2"/>
    <dgm:cxn modelId="{B041C929-8B79-4E60-881F-C52B8959679F}" type="presOf" srcId="{86516E3B-D379-4607-970B-C5E5E835ADB8}" destId="{5AFE031A-DA2D-47C4-B1BF-198511135178}" srcOrd="1" destOrd="0" presId="urn:microsoft.com/office/officeart/2005/8/layout/venn2"/>
    <dgm:cxn modelId="{0072FDAF-4A69-4EF0-9465-68814C164C31}" type="presOf" srcId="{86516E3B-D379-4607-970B-C5E5E835ADB8}" destId="{6C46BF03-F6BE-44EE-B3AB-3726C1CD00D7}" srcOrd="0" destOrd="0" presId="urn:microsoft.com/office/officeart/2005/8/layout/venn2"/>
    <dgm:cxn modelId="{BC055BC9-AEB6-400D-87C1-96DC7AA0D9EB}" srcId="{6FB583F0-C544-42C7-898C-49FCE1A22B3D}" destId="{B409FF39-6AC1-4D9C-B2BB-426988E34126}" srcOrd="2" destOrd="0" parTransId="{5DE4436C-13B7-4F02-B511-EBF23E3EC9E4}" sibTransId="{A668B50D-9119-4209-BBA5-B87B86D133AC}"/>
    <dgm:cxn modelId="{7EE2BB40-0918-452D-9553-27B55450FDA4}" type="presParOf" srcId="{676A0A60-00CC-49F1-A516-6964D91C18DC}" destId="{9FC14598-04F1-4DE9-9521-0A08D1204213}" srcOrd="0" destOrd="0" presId="urn:microsoft.com/office/officeart/2005/8/layout/venn2"/>
    <dgm:cxn modelId="{B8A7601B-B9A9-4376-BC79-948787CB5CFD}" type="presParOf" srcId="{9FC14598-04F1-4DE9-9521-0A08D1204213}" destId="{DFF91228-4DD5-418B-9168-9C8F831B4E0B}" srcOrd="0" destOrd="0" presId="urn:microsoft.com/office/officeart/2005/8/layout/venn2"/>
    <dgm:cxn modelId="{17B3207A-33D7-4716-BA7B-E41161D31652}" type="presParOf" srcId="{9FC14598-04F1-4DE9-9521-0A08D1204213}" destId="{FD14C585-FAA7-49D1-951D-B5AD8F9BE6DB}" srcOrd="1" destOrd="0" presId="urn:microsoft.com/office/officeart/2005/8/layout/venn2"/>
    <dgm:cxn modelId="{94946DB5-760E-4514-8BF8-107048D5E8CD}" type="presParOf" srcId="{676A0A60-00CC-49F1-A516-6964D91C18DC}" destId="{ACE01516-AF4A-459A-B157-59B311253A7B}" srcOrd="1" destOrd="0" presId="urn:microsoft.com/office/officeart/2005/8/layout/venn2"/>
    <dgm:cxn modelId="{A36C945D-A0FD-465D-A951-B2E53A62BBDF}" type="presParOf" srcId="{ACE01516-AF4A-459A-B157-59B311253A7B}" destId="{56CB2AF0-A053-443A-BCB1-6A00CD879947}" srcOrd="0" destOrd="0" presId="urn:microsoft.com/office/officeart/2005/8/layout/venn2"/>
    <dgm:cxn modelId="{EA117A61-EE8A-42BA-8C9E-00E91CAAC6C7}" type="presParOf" srcId="{ACE01516-AF4A-459A-B157-59B311253A7B}" destId="{0332D9B3-0A22-4AA4-90D6-353584D2D67E}" srcOrd="1" destOrd="0" presId="urn:microsoft.com/office/officeart/2005/8/layout/venn2"/>
    <dgm:cxn modelId="{50F22CC7-371C-497A-B0AC-C5F88D5D6D9A}" type="presParOf" srcId="{676A0A60-00CC-49F1-A516-6964D91C18DC}" destId="{5AF6F57A-F750-4140-82B2-CC89791E603A}" srcOrd="2" destOrd="0" presId="urn:microsoft.com/office/officeart/2005/8/layout/venn2"/>
    <dgm:cxn modelId="{75F3874C-316A-4E2F-9379-156D69AC966C}" type="presParOf" srcId="{5AF6F57A-F750-4140-82B2-CC89791E603A}" destId="{984BC0BB-B05D-465A-8DCD-90881B8E132D}" srcOrd="0" destOrd="0" presId="urn:microsoft.com/office/officeart/2005/8/layout/venn2"/>
    <dgm:cxn modelId="{B2991C3E-40B6-467B-9946-D60B4616E31A}" type="presParOf" srcId="{5AF6F57A-F750-4140-82B2-CC89791E603A}" destId="{EE2E3DF5-477B-4739-87CA-9F68E43FB448}" srcOrd="1" destOrd="0" presId="urn:microsoft.com/office/officeart/2005/8/layout/venn2"/>
    <dgm:cxn modelId="{0C5A0B0C-79B1-4F10-95EA-69E54888AFAD}" type="presParOf" srcId="{676A0A60-00CC-49F1-A516-6964D91C18DC}" destId="{18939532-A6FB-4391-8800-59EEAEECE5A9}" srcOrd="3" destOrd="0" presId="urn:microsoft.com/office/officeart/2005/8/layout/venn2"/>
    <dgm:cxn modelId="{FF74F48F-BC82-49E6-84E3-D1B741AFE434}" type="presParOf" srcId="{18939532-A6FB-4391-8800-59EEAEECE5A9}" destId="{6C46BF03-F6BE-44EE-B3AB-3726C1CD00D7}" srcOrd="0" destOrd="0" presId="urn:microsoft.com/office/officeart/2005/8/layout/venn2"/>
    <dgm:cxn modelId="{6AD1E0A9-4E73-4552-830F-A8E5928193AE}" type="presParOf" srcId="{18939532-A6FB-4391-8800-59EEAEECE5A9}" destId="{5AFE031A-DA2D-47C4-B1BF-19851113517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91228-4DD5-418B-9168-9C8F831B4E0B}">
      <dsp:nvSpPr>
        <dsp:cNvPr id="0" name=""/>
        <dsp:cNvSpPr/>
      </dsp:nvSpPr>
      <dsp:spPr>
        <a:xfrm>
          <a:off x="1524000" y="0"/>
          <a:ext cx="5334000" cy="5334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>
        <a:off x="3445306" y="266699"/>
        <a:ext cx="1491386" cy="800100"/>
      </dsp:txXfrm>
    </dsp:sp>
    <dsp:sp modelId="{56CB2AF0-A053-443A-BCB1-6A00CD879947}">
      <dsp:nvSpPr>
        <dsp:cNvPr id="0" name=""/>
        <dsp:cNvSpPr/>
      </dsp:nvSpPr>
      <dsp:spPr>
        <a:xfrm>
          <a:off x="1981187" y="761993"/>
          <a:ext cx="4267200" cy="42672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3369094" y="1018025"/>
        <a:ext cx="1491386" cy="768096"/>
      </dsp:txXfrm>
    </dsp:sp>
    <dsp:sp modelId="{984BC0BB-B05D-465A-8DCD-90881B8E132D}">
      <dsp:nvSpPr>
        <dsp:cNvPr id="0" name=""/>
        <dsp:cNvSpPr/>
      </dsp:nvSpPr>
      <dsp:spPr>
        <a:xfrm>
          <a:off x="2570989" y="1043383"/>
          <a:ext cx="3200400" cy="32004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3425496" y="1283413"/>
        <a:ext cx="1491386" cy="720090"/>
      </dsp:txXfrm>
    </dsp:sp>
    <dsp:sp modelId="{6C46BF03-F6BE-44EE-B3AB-3726C1CD00D7}">
      <dsp:nvSpPr>
        <dsp:cNvPr id="0" name=""/>
        <dsp:cNvSpPr/>
      </dsp:nvSpPr>
      <dsp:spPr>
        <a:xfrm>
          <a:off x="3352804" y="1981196"/>
          <a:ext cx="1654670" cy="140416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3595125" y="2332238"/>
        <a:ext cx="1170028" cy="702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/>
          <a:lstStyle>
            <a:lvl1pPr algn="l">
              <a:defRPr sz="1200"/>
            </a:lvl1pPr>
          </a:lstStyle>
          <a:p>
            <a:r>
              <a:rPr lang="en-US" dirty="0" err="1" smtClean="0"/>
              <a:t>Miske</a:t>
            </a:r>
            <a:r>
              <a:rPr lang="en-US" dirty="0" smtClean="0"/>
              <a:t> Witt &amp; Associates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/>
          <a:lstStyle>
            <a:lvl1pPr algn="r">
              <a:defRPr sz="1200"/>
            </a:lvl1pPr>
          </a:lstStyle>
          <a:p>
            <a:fld id="{234D9686-F1E4-488C-B752-C76E951A4A2A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 anchor="b"/>
          <a:lstStyle>
            <a:lvl1pPr algn="r">
              <a:defRPr sz="1200"/>
            </a:lvl1pPr>
          </a:lstStyle>
          <a:p>
            <a:fld id="{2A59AEA9-2D1C-470F-B60C-C6124436CC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57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/>
          <a:lstStyle>
            <a:lvl1pPr algn="r">
              <a:defRPr sz="1200"/>
            </a:lvl1pPr>
          </a:lstStyle>
          <a:p>
            <a:fld id="{E24FE9D1-BC39-4F4E-8DC3-08A8855618B2}" type="datetimeFigureOut">
              <a:rPr lang="en-US" smtClean="0"/>
              <a:pPr/>
              <a:t>6/24/2013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8" tIns="46149" rIns="92298" bIns="461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298" tIns="46149" rIns="92298" bIns="461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298" tIns="46149" rIns="92298" bIns="46149" rtlCol="0" anchor="b"/>
          <a:lstStyle>
            <a:lvl1pPr algn="r">
              <a:defRPr sz="1200"/>
            </a:lvl1pPr>
          </a:lstStyle>
          <a:p>
            <a:fld id="{06FB7B16-9750-4FE4-BFDB-DC938AAC24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B7B16-9750-4FE4-BFDB-DC938AAC24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B7B16-9750-4FE4-BFDB-DC938AAC24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	 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	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9926" indent="-28843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53732" indent="-23074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15224" indent="-23074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76718" indent="-23074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38210" indent="-230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99702" indent="-230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1196" indent="-230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688" indent="-230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E4916D7-B594-481F-9EEC-E930EA6A58E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Added through grade </a:t>
            </a:r>
            <a:r>
              <a:rPr lang="en-US" dirty="0" smtClean="0"/>
              <a:t>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B7B16-9750-4FE4-BFDB-DC938AAC24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B7B16-9750-4FE4-BFDB-DC938AAC249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31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9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94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0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89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59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48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68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4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1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5B999-A3B2-4A54-BAA4-C0045D9A01C0}" type="datetimeFigureOut">
              <a:rPr lang="en-US" smtClean="0"/>
              <a:pPr/>
              <a:t>6/24/2013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895B5-B014-487E-9838-B3CB82B43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9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828800"/>
            <a:ext cx="7772400" cy="1622425"/>
          </a:xfrm>
        </p:spPr>
        <p:txBody>
          <a:bodyPr>
            <a:noAutofit/>
          </a:bodyPr>
          <a:lstStyle/>
          <a:p>
            <a:r>
              <a:rPr lang="bs-Latn-BA" sz="3200" b="1" dirty="0"/>
              <a:t>Ishodi učenja za 21. </a:t>
            </a:r>
            <a:r>
              <a:rPr lang="en-US" sz="3200" b="1" dirty="0" err="1"/>
              <a:t>stolje</a:t>
            </a:r>
            <a:r>
              <a:rPr lang="hr-BA" sz="3200" b="1" dirty="0" smtClean="0"/>
              <a:t>će</a:t>
            </a:r>
            <a:r>
              <a:rPr lang="en-US" sz="3200" b="1" dirty="0" smtClean="0"/>
              <a:t>:  </a:t>
            </a:r>
            <a:br>
              <a:rPr lang="en-US" sz="3200" b="1" dirty="0" smtClean="0"/>
            </a:br>
            <a:r>
              <a:rPr lang="en-US" sz="3200" b="1" dirty="0" err="1" smtClean="0"/>
              <a:t>Povratna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informacija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sastanaka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2800" b="1" dirty="0" smtClean="0"/>
              <a:t>(</a:t>
            </a:r>
            <a:r>
              <a:rPr lang="en-US" sz="2800" b="1" dirty="0" err="1" smtClean="0"/>
              <a:t>Materijal</a:t>
            </a:r>
            <a:r>
              <a:rPr lang="en-US" sz="2800" b="1" dirty="0" smtClean="0"/>
              <a:t> 7.)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1800" b="1" dirty="0" smtClean="0">
                <a:solidFill>
                  <a:schemeClr val="tx1"/>
                </a:solidFill>
              </a:rPr>
              <a:t>Agencija </a:t>
            </a:r>
            <a:r>
              <a:rPr lang="en-US" sz="1800" b="1" dirty="0" err="1" smtClean="0">
                <a:solidFill>
                  <a:schemeClr val="tx1"/>
                </a:solidFill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pred</a:t>
            </a:r>
            <a:r>
              <a:rPr lang="en-US" sz="1800" b="1" dirty="0" err="1" smtClean="0">
                <a:solidFill>
                  <a:schemeClr val="tx1"/>
                </a:solidFill>
              </a:rPr>
              <a:t>skolsko</a:t>
            </a:r>
            <a:r>
              <a:rPr lang="en-US" sz="1800" b="1" dirty="0" smtClean="0">
                <a:solidFill>
                  <a:schemeClr val="tx1"/>
                </a:solidFill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</a:rPr>
              <a:t>osnovno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srednje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obrazovanje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b="1" dirty="0" err="1" smtClean="0">
                <a:solidFill>
                  <a:schemeClr val="tx1"/>
                </a:solidFill>
              </a:rPr>
              <a:t>Oktobar</a:t>
            </a:r>
            <a:r>
              <a:rPr lang="en-US" sz="1800" b="1" dirty="0" smtClean="0">
                <a:solidFill>
                  <a:schemeClr val="tx1"/>
                </a:solidFill>
              </a:rPr>
              <a:t> 2012.</a:t>
            </a:r>
            <a:endParaRPr lang="en-US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Dugorocni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cilj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rada</a:t>
            </a:r>
            <a:r>
              <a:rPr lang="en-US" sz="3600" b="1" dirty="0" smtClean="0"/>
              <a:t> je </a:t>
            </a:r>
            <a:r>
              <a:rPr lang="en-US" sz="3600" b="1" dirty="0" err="1" smtClean="0"/>
              <a:t>unapredjenje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Ishoda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ucenja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err="1" smtClean="0"/>
              <a:t>Pruzanje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podrske</a:t>
            </a:r>
            <a:r>
              <a:rPr lang="en-US" sz="2800" b="1" dirty="0" smtClean="0"/>
              <a:t> APOSO u </a:t>
            </a:r>
            <a:r>
              <a:rPr lang="en-US" sz="2800" b="1" dirty="0" err="1" smtClean="0"/>
              <a:t>postizanju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njihovih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ciljeva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zacrtanih</a:t>
            </a:r>
            <a:r>
              <a:rPr lang="en-US" sz="2800" b="1" dirty="0" smtClean="0"/>
              <a:t> u novo-</a:t>
            </a:r>
            <a:r>
              <a:rPr lang="en-US" sz="2800" b="1" dirty="0" err="1" smtClean="0"/>
              <a:t>razvijenom</a:t>
            </a:r>
            <a:r>
              <a:rPr lang="en-US" sz="2800" b="1" dirty="0" smtClean="0"/>
              <a:t> </a:t>
            </a:r>
            <a:r>
              <a:rPr lang="en-US" sz="2800" b="1" dirty="0" err="1"/>
              <a:t>S</a:t>
            </a:r>
            <a:r>
              <a:rPr lang="en-US" sz="2800" b="1" dirty="0" err="1" smtClean="0"/>
              <a:t>trateskom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planu</a:t>
            </a:r>
            <a:r>
              <a:rPr lang="en-US" sz="2800" b="1" dirty="0" smtClean="0"/>
              <a:t> :</a:t>
            </a:r>
            <a:endParaRPr lang="en-US" sz="2800" b="1" dirty="0" smtClean="0"/>
          </a:p>
          <a:p>
            <a:pPr lvl="1"/>
            <a:r>
              <a:rPr lang="en-US" dirty="0" err="1" smtClean="0"/>
              <a:t>Razvoj</a:t>
            </a:r>
            <a:r>
              <a:rPr lang="en-US" dirty="0" smtClean="0"/>
              <a:t> ZJNPP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definiranim</a:t>
            </a:r>
            <a:r>
              <a:rPr lang="en-US" dirty="0" smtClean="0"/>
              <a:t> </a:t>
            </a:r>
            <a:r>
              <a:rPr lang="en-US" dirty="0" err="1" smtClean="0"/>
              <a:t>ciljevima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rezultatima</a:t>
            </a:r>
            <a:r>
              <a:rPr lang="en-US" dirty="0" smtClean="0"/>
              <a:t> 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 smtClean="0"/>
              <a:t>koherentnosti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kompatibilnosti</a:t>
            </a:r>
            <a:r>
              <a:rPr lang="en-US" dirty="0" smtClean="0"/>
              <a:t> </a:t>
            </a:r>
            <a:r>
              <a:rPr lang="en-US" dirty="0" err="1" smtClean="0"/>
              <a:t>obrazovnog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EU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Standardizacija</a:t>
            </a:r>
            <a:r>
              <a:rPr lang="en-US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u </a:t>
            </a:r>
            <a:r>
              <a:rPr lang="en-US" dirty="0" err="1" smtClean="0"/>
              <a:t>obrazovanju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povecanje</a:t>
            </a:r>
            <a:r>
              <a:rPr lang="en-US" dirty="0" smtClean="0"/>
              <a:t> </a:t>
            </a:r>
            <a:r>
              <a:rPr lang="en-US" dirty="0" err="1" smtClean="0"/>
              <a:t>kvalitete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da se </a:t>
            </a:r>
            <a:r>
              <a:rPr lang="en-US" dirty="0" err="1" smtClean="0"/>
              <a:t>ucenici-ce</a:t>
            </a:r>
            <a:r>
              <a:rPr lang="en-US" dirty="0" smtClean="0"/>
              <a:t> </a:t>
            </a:r>
            <a:r>
              <a:rPr lang="en-US" dirty="0" err="1" smtClean="0"/>
              <a:t>pripreme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21. </a:t>
            </a:r>
            <a:r>
              <a:rPr lang="en-US" dirty="0" err="1" smtClean="0"/>
              <a:t>vijek</a:t>
            </a:r>
            <a:r>
              <a:rPr lang="en-US" dirty="0" smtClean="0"/>
              <a:t>/</a:t>
            </a:r>
            <a:r>
              <a:rPr lang="en-US" dirty="0" err="1" smtClean="0"/>
              <a:t>stoljece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Ishodi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ucenja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za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jezicko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komunikacijsko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podrucje</a:t>
            </a:r>
            <a:r>
              <a:rPr lang="en-US" sz="3600" b="1" dirty="0" smtClean="0"/>
              <a:t>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Faze 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vremenski</a:t>
            </a:r>
            <a:r>
              <a:rPr lang="en-US" sz="3600" b="1" dirty="0" smtClean="0"/>
              <a:t> period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Faza</a:t>
            </a:r>
            <a:r>
              <a:rPr lang="en-US" sz="2800" b="1" dirty="0" smtClean="0"/>
              <a:t> 1– </a:t>
            </a:r>
            <a:r>
              <a:rPr lang="en-US" sz="2800" b="1" dirty="0" err="1"/>
              <a:t>a</a:t>
            </a:r>
            <a:r>
              <a:rPr lang="en-US" sz="2800" b="1" dirty="0" err="1" smtClean="0"/>
              <a:t>pril</a:t>
            </a:r>
            <a:r>
              <a:rPr lang="en-US" sz="2800" b="1" dirty="0" smtClean="0"/>
              <a:t> 2012.</a:t>
            </a:r>
            <a:endParaRPr lang="en-US" sz="2800" b="1" dirty="0" smtClean="0"/>
          </a:p>
          <a:p>
            <a:pPr lvl="1"/>
            <a:r>
              <a:rPr lang="en-US" sz="2400" dirty="0" err="1" smtClean="0"/>
              <a:t>Planiranje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odluke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razvoj</a:t>
            </a:r>
            <a:r>
              <a:rPr lang="en-US" sz="2400" dirty="0" smtClean="0"/>
              <a:t> </a:t>
            </a:r>
            <a:r>
              <a:rPr lang="en-US" sz="2400" dirty="0" err="1" smtClean="0"/>
              <a:t>Ishoda</a:t>
            </a:r>
            <a:r>
              <a:rPr lang="en-US" sz="2400" dirty="0" smtClean="0"/>
              <a:t> </a:t>
            </a:r>
            <a:r>
              <a:rPr lang="en-US" sz="2400" dirty="0" err="1" smtClean="0"/>
              <a:t>ucenja</a:t>
            </a:r>
            <a:endParaRPr lang="en-US" sz="2400" dirty="0" smtClean="0"/>
          </a:p>
          <a:p>
            <a:r>
              <a:rPr lang="en-US" sz="2800" b="1" dirty="0" err="1" smtClean="0"/>
              <a:t>Faza</a:t>
            </a:r>
            <a:r>
              <a:rPr lang="en-US" sz="2800" b="1" dirty="0" smtClean="0"/>
              <a:t> 2– </a:t>
            </a:r>
            <a:r>
              <a:rPr lang="en-US" sz="2800" b="1" dirty="0" err="1" smtClean="0"/>
              <a:t>juni-decembar</a:t>
            </a:r>
            <a:r>
              <a:rPr lang="en-US" sz="2800" b="1" dirty="0" smtClean="0"/>
              <a:t> 2012.</a:t>
            </a:r>
            <a:endParaRPr lang="en-US" sz="2800" b="1" dirty="0" smtClean="0"/>
          </a:p>
          <a:p>
            <a:pPr lvl="1"/>
            <a:r>
              <a:rPr lang="en-US" sz="2400" dirty="0" err="1" smtClean="0"/>
              <a:t>Nacrt</a:t>
            </a:r>
            <a:r>
              <a:rPr lang="en-US" sz="2400" dirty="0" smtClean="0"/>
              <a:t> </a:t>
            </a:r>
            <a:r>
              <a:rPr lang="en-US" sz="2400" dirty="0" err="1" smtClean="0"/>
              <a:t>Ishoda</a:t>
            </a:r>
            <a:r>
              <a:rPr lang="en-US" sz="2400" dirty="0" smtClean="0"/>
              <a:t> </a:t>
            </a:r>
            <a:r>
              <a:rPr lang="en-US" sz="2400" dirty="0" err="1" smtClean="0"/>
              <a:t>ucenja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jezicko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komunikacijsko</a:t>
            </a:r>
            <a:r>
              <a:rPr lang="en-US" sz="2400" dirty="0" smtClean="0"/>
              <a:t> </a:t>
            </a:r>
            <a:r>
              <a:rPr lang="en-US" sz="2400" dirty="0" err="1" smtClean="0"/>
              <a:t>podrucje</a:t>
            </a:r>
            <a:r>
              <a:rPr lang="en-US" sz="2400" dirty="0" smtClean="0"/>
              <a:t> </a:t>
            </a:r>
          </a:p>
          <a:p>
            <a:r>
              <a:rPr lang="en-US" sz="2800" b="1" dirty="0" err="1"/>
              <a:t>Faza</a:t>
            </a:r>
            <a:r>
              <a:rPr lang="en-US" sz="2800" b="1" dirty="0"/>
              <a:t> 2– </a:t>
            </a:r>
            <a:r>
              <a:rPr lang="en-US" sz="2800" b="1" dirty="0" err="1" smtClean="0"/>
              <a:t>ok</a:t>
            </a:r>
            <a:r>
              <a:rPr lang="en-US" sz="2800" b="1" dirty="0" err="1" smtClean="0"/>
              <a:t>tobar-novembar</a:t>
            </a:r>
            <a:r>
              <a:rPr lang="en-US" sz="2800" b="1" dirty="0" smtClean="0"/>
              <a:t> 2012.</a:t>
            </a:r>
          </a:p>
          <a:p>
            <a:pPr lvl="1"/>
            <a:r>
              <a:rPr lang="en-US" sz="2400" dirty="0" err="1" smtClean="0"/>
              <a:t>Povratne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informacije</a:t>
            </a:r>
            <a:endParaRPr lang="en-US" sz="2400" dirty="0" smtClean="0"/>
          </a:p>
          <a:p>
            <a:r>
              <a:rPr lang="en-US" sz="2800" b="1" dirty="0" err="1" smtClean="0"/>
              <a:t>Finalizacija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nacrta</a:t>
            </a:r>
            <a:r>
              <a:rPr lang="en-US" sz="2800" b="1" dirty="0" smtClean="0"/>
              <a:t>– </a:t>
            </a:r>
            <a:r>
              <a:rPr lang="en-US" sz="2800" b="1" dirty="0" err="1" smtClean="0"/>
              <a:t>j</a:t>
            </a:r>
            <a:r>
              <a:rPr lang="en-US" sz="2800" b="1" dirty="0" err="1" smtClean="0"/>
              <a:t>anuar</a:t>
            </a:r>
            <a:r>
              <a:rPr lang="en-US" sz="2800" b="1" dirty="0" smtClean="0"/>
              <a:t> 2013.</a:t>
            </a:r>
            <a:endParaRPr lang="en-US" sz="2800" b="1" dirty="0" smtClean="0"/>
          </a:p>
          <a:p>
            <a:pPr lvl="1"/>
            <a:r>
              <a:rPr lang="en-US" sz="2400" dirty="0" err="1" smtClean="0"/>
              <a:t>Prezentiranje</a:t>
            </a:r>
            <a:r>
              <a:rPr lang="en-US" sz="2400" dirty="0" smtClean="0"/>
              <a:t> </a:t>
            </a:r>
            <a:r>
              <a:rPr lang="en-US" sz="2400" dirty="0" err="1" smtClean="0"/>
              <a:t>Vije</a:t>
            </a:r>
            <a:r>
              <a:rPr lang="en-US" sz="2400" dirty="0" err="1" smtClean="0"/>
              <a:t>cu</a:t>
            </a:r>
            <a:r>
              <a:rPr lang="en-US" sz="2400" dirty="0" smtClean="0"/>
              <a:t> </a:t>
            </a:r>
            <a:r>
              <a:rPr lang="en-US" sz="2400" dirty="0" err="1" smtClean="0"/>
              <a:t>ministara</a:t>
            </a:r>
            <a:endParaRPr lang="en-US" sz="2400" dirty="0" smtClean="0"/>
          </a:p>
          <a:p>
            <a:r>
              <a:rPr lang="en-US" sz="2800" b="1" dirty="0" err="1" smtClean="0"/>
              <a:t>Provedba</a:t>
            </a:r>
            <a:r>
              <a:rPr lang="en-US" sz="2800" b="1" dirty="0" smtClean="0"/>
              <a:t> IU u </a:t>
            </a:r>
            <a:r>
              <a:rPr lang="en-US" sz="2800" b="1" dirty="0" err="1" smtClean="0"/>
              <a:t>ucionicama</a:t>
            </a:r>
            <a:r>
              <a:rPr lang="en-US" sz="2800" b="1" dirty="0" smtClean="0"/>
              <a:t> 2013.dalje</a:t>
            </a:r>
            <a:endParaRPr lang="en-US" sz="2800" b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bs-Latn-BA" sz="3200" b="1" smtClean="0"/>
              <a:t>Ishodi učenja kao dio reforme sustava/sistema </a:t>
            </a:r>
            <a:endParaRPr lang="en-US" sz="3200" b="1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382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Rectangle 17"/>
          <p:cNvSpPr/>
          <p:nvPr/>
        </p:nvSpPr>
        <p:spPr>
          <a:xfrm rot="231933">
            <a:off x="3807938" y="2743199"/>
            <a:ext cx="1676399" cy="564923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870058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Ocjena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 rot="18753238">
            <a:off x="4866232" y="4526224"/>
            <a:ext cx="1152561" cy="477798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Nastava</a:t>
            </a: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 rot="4144187">
            <a:off x="2804719" y="4194698"/>
            <a:ext cx="1152561" cy="477798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Plan i prog.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348904" y="5334145"/>
            <a:ext cx="2594471" cy="1112011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Odobravanje i financiranje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200407" y="3473802"/>
            <a:ext cx="869149" cy="9694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Ishodi</a:t>
            </a: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Učenja</a:t>
            </a: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Arc 40"/>
          <p:cNvSpPr/>
          <p:nvPr/>
        </p:nvSpPr>
        <p:spPr>
          <a:xfrm rot="21055330">
            <a:off x="4943475" y="2895600"/>
            <a:ext cx="939800" cy="1870075"/>
          </a:xfrm>
          <a:prstGeom prst="arc">
            <a:avLst>
              <a:gd name="adj1" fmla="val 16652631"/>
              <a:gd name="adj2" fmla="val 3302081"/>
            </a:avLst>
          </a:prstGeom>
          <a:noFill/>
          <a:ln w="254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3" name="Arc 42"/>
          <p:cNvSpPr/>
          <p:nvPr/>
        </p:nvSpPr>
        <p:spPr>
          <a:xfrm rot="13582853">
            <a:off x="3435350" y="2471738"/>
            <a:ext cx="957263" cy="1868487"/>
          </a:xfrm>
          <a:prstGeom prst="arc">
            <a:avLst>
              <a:gd name="adj1" fmla="val 16851786"/>
              <a:gd name="adj2" fmla="val 3302081"/>
            </a:avLst>
          </a:prstGeom>
          <a:noFill/>
          <a:ln w="254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923468" y="3896224"/>
            <a:ext cx="3303366" cy="1993926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>
                <a:gd name="adj" fmla="val 543500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Izgradnja kapaciteta</a:t>
            </a:r>
            <a:r>
              <a:rPr lang="en-US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 </a:t>
            </a: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Obuka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s-Latn-BA" sz="1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Podrška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Arc 13"/>
          <p:cNvSpPr/>
          <p:nvPr/>
        </p:nvSpPr>
        <p:spPr>
          <a:xfrm rot="6726399">
            <a:off x="3721895" y="3958431"/>
            <a:ext cx="938212" cy="1870075"/>
          </a:xfrm>
          <a:prstGeom prst="arc">
            <a:avLst>
              <a:gd name="adj1" fmla="val 16652631"/>
              <a:gd name="adj2" fmla="val 3302081"/>
            </a:avLst>
          </a:prstGeom>
          <a:noFill/>
          <a:ln w="254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24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Key Points about Student Learning Outcomes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/>
              <a:t>Ishodi</a:t>
            </a:r>
            <a:r>
              <a:rPr lang="en-US" sz="2800" dirty="0" smtClean="0"/>
              <a:t> </a:t>
            </a:r>
            <a:r>
              <a:rPr lang="en-US" sz="2800" dirty="0" err="1" smtClean="0"/>
              <a:t>ucenja</a:t>
            </a:r>
            <a:r>
              <a:rPr lang="en-US" sz="2800" dirty="0" smtClean="0"/>
              <a:t>: </a:t>
            </a:r>
            <a:endParaRPr lang="en-US" sz="2800" dirty="0" smtClean="0"/>
          </a:p>
          <a:p>
            <a:r>
              <a:rPr lang="en-US" sz="2800" dirty="0" err="1" smtClean="0"/>
              <a:t>Siroko</a:t>
            </a:r>
            <a:r>
              <a:rPr lang="en-US" sz="2800" dirty="0" smtClean="0"/>
              <a:t> </a:t>
            </a:r>
            <a:r>
              <a:rPr lang="en-US" sz="2800" dirty="0" err="1" smtClean="0"/>
              <a:t>postavljeni</a:t>
            </a:r>
            <a:r>
              <a:rPr lang="en-US" sz="2800" dirty="0" smtClean="0"/>
              <a:t> </a:t>
            </a:r>
            <a:r>
              <a:rPr lang="en-US" sz="2800" dirty="0" err="1" smtClean="0"/>
              <a:t>ciljevi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</a:t>
            </a:r>
            <a:r>
              <a:rPr lang="en-US" sz="2800" dirty="0" err="1" smtClean="0"/>
              <a:t>definiraju</a:t>
            </a:r>
            <a:r>
              <a:rPr lang="en-US" sz="2800" dirty="0" smtClean="0"/>
              <a:t> </a:t>
            </a:r>
            <a:r>
              <a:rPr lang="en-US" sz="2800" dirty="0" err="1" smtClean="0"/>
              <a:t>sto</a:t>
            </a:r>
            <a:r>
              <a:rPr lang="en-US" sz="2800" dirty="0" smtClean="0"/>
              <a:t> </a:t>
            </a:r>
            <a:r>
              <a:rPr lang="en-US" sz="2800" i="1" dirty="0" err="1" smtClean="0"/>
              <a:t>svi</a:t>
            </a:r>
            <a:r>
              <a:rPr lang="en-US" sz="2800" i="1" dirty="0" smtClean="0"/>
              <a:t> </a:t>
            </a:r>
            <a:r>
              <a:rPr lang="en-US" sz="2800" dirty="0" err="1" smtClean="0"/>
              <a:t>ucenici-ce</a:t>
            </a:r>
            <a:r>
              <a:rPr lang="en-US" sz="2800" dirty="0" smtClean="0"/>
              <a:t>  </a:t>
            </a:r>
            <a:r>
              <a:rPr lang="en-US" sz="2800" dirty="0" err="1" smtClean="0"/>
              <a:t>trebaju</a:t>
            </a:r>
            <a:r>
              <a:rPr lang="en-US" sz="2800" dirty="0" smtClean="0"/>
              <a:t> </a:t>
            </a:r>
            <a:r>
              <a:rPr lang="en-US" sz="2800" dirty="0" err="1" smtClean="0"/>
              <a:t>nauciti</a:t>
            </a:r>
            <a:r>
              <a:rPr lang="en-US" sz="2800" dirty="0" smtClean="0"/>
              <a:t> da bi </a:t>
            </a:r>
            <a:r>
              <a:rPr lang="en-US" sz="2800" dirty="0" err="1" smtClean="0"/>
              <a:t>bili</a:t>
            </a:r>
            <a:r>
              <a:rPr lang="en-US" sz="2800" dirty="0" smtClean="0"/>
              <a:t> </a:t>
            </a:r>
            <a:r>
              <a:rPr lang="en-US" sz="2800" dirty="0" err="1" smtClean="0"/>
              <a:t>uspjesni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globalnom</a:t>
            </a:r>
            <a:r>
              <a:rPr lang="en-US" sz="2800" dirty="0" smtClean="0"/>
              <a:t> </a:t>
            </a:r>
            <a:r>
              <a:rPr lang="en-US" sz="2800" dirty="0" err="1" smtClean="0"/>
              <a:t>nivou</a:t>
            </a:r>
            <a:endParaRPr lang="en-US" sz="2800" dirty="0" smtClean="0"/>
          </a:p>
          <a:p>
            <a:r>
              <a:rPr lang="en-US" sz="2800" dirty="0" err="1" smtClean="0"/>
              <a:t>Ukljucuje</a:t>
            </a:r>
            <a:r>
              <a:rPr lang="en-US" sz="2800" dirty="0" smtClean="0"/>
              <a:t> </a:t>
            </a:r>
            <a:r>
              <a:rPr lang="en-US" sz="2800" dirty="0" err="1" smtClean="0"/>
              <a:t>samo</a:t>
            </a:r>
            <a:r>
              <a:rPr lang="en-US" sz="2800" dirty="0" smtClean="0"/>
              <a:t> </a:t>
            </a:r>
            <a:r>
              <a:rPr lang="en-US" sz="2800" dirty="0" err="1" smtClean="0"/>
              <a:t>najvaznije</a:t>
            </a:r>
            <a:r>
              <a:rPr lang="en-US" sz="2800" dirty="0" smtClean="0"/>
              <a:t> u </a:t>
            </a:r>
            <a:r>
              <a:rPr lang="en-US" sz="2800" dirty="0" err="1" smtClean="0"/>
              <a:t>sadrzaju</a:t>
            </a:r>
            <a:endParaRPr lang="en-US" sz="2800" dirty="0" smtClean="0"/>
          </a:p>
          <a:p>
            <a:r>
              <a:rPr lang="en-US" sz="2800" dirty="0" err="1" smtClean="0"/>
              <a:t>Opisuje</a:t>
            </a:r>
            <a:r>
              <a:rPr lang="en-US" sz="2800" dirty="0" smtClean="0"/>
              <a:t> </a:t>
            </a:r>
            <a:r>
              <a:rPr lang="en-US" sz="2800" dirty="0" err="1" smtClean="0"/>
              <a:t>sto</a:t>
            </a:r>
            <a:r>
              <a:rPr lang="en-US" sz="2800" dirty="0" smtClean="0"/>
              <a:t> </a:t>
            </a:r>
            <a:r>
              <a:rPr lang="en-US" sz="2800" dirty="0" err="1" smtClean="0"/>
              <a:t>poucavati</a:t>
            </a:r>
            <a:r>
              <a:rPr lang="en-US" sz="2800" dirty="0" smtClean="0"/>
              <a:t> NE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kako</a:t>
            </a:r>
            <a:r>
              <a:rPr lang="en-US" sz="2800" dirty="0" smtClean="0"/>
              <a:t> </a:t>
            </a:r>
            <a:r>
              <a:rPr lang="en-US" sz="2800" dirty="0" err="1" smtClean="0"/>
              <a:t>poucavati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uciti</a:t>
            </a:r>
            <a:endParaRPr lang="en-US" sz="2800" dirty="0" smtClean="0"/>
          </a:p>
          <a:p>
            <a:r>
              <a:rPr lang="en-US" sz="2800" dirty="0" err="1"/>
              <a:t>Z</a:t>
            </a:r>
            <a:r>
              <a:rPr lang="en-US" sz="2800" dirty="0" err="1" smtClean="0"/>
              <a:t>ahtjeva</a:t>
            </a:r>
            <a:r>
              <a:rPr lang="en-US" sz="2800" dirty="0" smtClean="0"/>
              <a:t> </a:t>
            </a:r>
            <a:r>
              <a:rPr lang="en-US" sz="2800" dirty="0" err="1" smtClean="0"/>
              <a:t>dobro</a:t>
            </a:r>
            <a:r>
              <a:rPr lang="en-US" sz="2800" dirty="0" smtClean="0"/>
              <a:t> </a:t>
            </a:r>
            <a:r>
              <a:rPr lang="en-US" sz="2800" dirty="0" err="1" smtClean="0"/>
              <a:t>razvijen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sadrzajno</a:t>
            </a:r>
            <a:r>
              <a:rPr lang="en-US" sz="2800" dirty="0" smtClean="0"/>
              <a:t> </a:t>
            </a:r>
            <a:r>
              <a:rPr lang="en-US" sz="2800" dirty="0" err="1" smtClean="0"/>
              <a:t>bogat</a:t>
            </a:r>
            <a:r>
              <a:rPr lang="en-US" sz="2800" dirty="0" smtClean="0"/>
              <a:t> NPP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nastavne</a:t>
            </a:r>
            <a:r>
              <a:rPr lang="en-US" sz="2800" dirty="0" smtClean="0"/>
              <a:t> </a:t>
            </a:r>
            <a:r>
              <a:rPr lang="en-US" sz="2800" dirty="0" err="1" smtClean="0"/>
              <a:t>jedinice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procjene</a:t>
            </a:r>
            <a:r>
              <a:rPr lang="en-US" sz="2800" dirty="0" smtClean="0"/>
              <a:t> </a:t>
            </a:r>
          </a:p>
          <a:p>
            <a:r>
              <a:rPr lang="en-US" sz="2800" dirty="0" err="1"/>
              <a:t>Zahtjeva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obuke</a:t>
            </a:r>
            <a:r>
              <a:rPr lang="en-US" sz="2800" dirty="0" smtClean="0"/>
              <a:t> u </a:t>
            </a:r>
            <a:r>
              <a:rPr lang="en-US" sz="2800" dirty="0" err="1" smtClean="0"/>
              <a:t>trajanju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podrsku</a:t>
            </a:r>
            <a:r>
              <a:rPr lang="en-US" sz="2800" dirty="0" smtClean="0"/>
              <a:t> </a:t>
            </a:r>
            <a:r>
              <a:rPr lang="en-US" sz="2800" dirty="0" err="1" smtClean="0"/>
              <a:t>nastavnom</a:t>
            </a:r>
            <a:r>
              <a:rPr lang="en-US" sz="2800" dirty="0" smtClean="0"/>
              <a:t> </a:t>
            </a:r>
            <a:r>
              <a:rPr lang="en-US" sz="2800" dirty="0" err="1" smtClean="0"/>
              <a:t>osoblju</a:t>
            </a:r>
            <a:r>
              <a:rPr lang="en-US" sz="2800" dirty="0" smtClean="0"/>
              <a:t> da </a:t>
            </a:r>
            <a:r>
              <a:rPr lang="en-US" sz="2800" dirty="0" err="1" smtClean="0"/>
              <a:t>uvide</a:t>
            </a:r>
            <a:r>
              <a:rPr lang="en-US" sz="2800" dirty="0" smtClean="0"/>
              <a:t> </a:t>
            </a:r>
            <a:r>
              <a:rPr lang="en-US" sz="2800" dirty="0" err="1" smtClean="0"/>
              <a:t>poboljsanje</a:t>
            </a:r>
            <a:r>
              <a:rPr lang="en-US" sz="2800" dirty="0" smtClean="0"/>
              <a:t> </a:t>
            </a:r>
            <a:r>
              <a:rPr lang="en-US" sz="2800" dirty="0" err="1" smtClean="0"/>
              <a:t>ucenickih</a:t>
            </a:r>
            <a:r>
              <a:rPr lang="en-US" sz="2800" dirty="0" smtClean="0"/>
              <a:t> </a:t>
            </a:r>
            <a:r>
              <a:rPr lang="en-US" sz="2800" dirty="0" err="1" smtClean="0"/>
              <a:t>postignuca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09600" y="914400"/>
            <a:ext cx="8153400" cy="5715000"/>
          </a:xfrm>
          <a:prstGeom prst="ellipse">
            <a:avLst/>
          </a:prstGeom>
          <a:solidFill>
            <a:srgbClr val="EAEA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r-Latn-C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066800" y="1219200"/>
            <a:ext cx="7391400" cy="4953000"/>
          </a:xfrm>
          <a:prstGeom prst="ellipse">
            <a:avLst/>
          </a:prstGeom>
          <a:solidFill>
            <a:srgbClr val="EAEAEA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r-Latn-C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6" name="Straight Connector 5"/>
          <p:cNvCxnSpPr>
            <a:stCxn id="18442" idx="2"/>
          </p:cNvCxnSpPr>
          <p:nvPr/>
        </p:nvCxnSpPr>
        <p:spPr>
          <a:xfrm flipV="1">
            <a:off x="6096000" y="1066800"/>
            <a:ext cx="2133600" cy="1587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18442" idx="2"/>
          </p:cNvCxnSpPr>
          <p:nvPr/>
        </p:nvCxnSpPr>
        <p:spPr>
          <a:xfrm>
            <a:off x="3962400" y="1066800"/>
            <a:ext cx="2133600" cy="1587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8" name="TextBox 7"/>
          <p:cNvSpPr txBox="1">
            <a:spLocks noChangeArrowheads="1"/>
          </p:cNvSpPr>
          <p:nvPr/>
        </p:nvSpPr>
        <p:spPr bwMode="auto">
          <a:xfrm>
            <a:off x="3962400" y="1752600"/>
            <a:ext cx="990600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200"/>
              </a:spcAft>
            </a:pPr>
            <a:r>
              <a:rPr lang="bs-Latn-BA" sz="1100" b="1"/>
              <a:t>Književnost</a:t>
            </a:r>
            <a:endParaRPr lang="en-US" sz="1100" b="1"/>
          </a:p>
          <a:p>
            <a:pPr eaLnBrk="1" hangingPunct="1">
              <a:spcAft>
                <a:spcPts val="200"/>
              </a:spcAft>
            </a:pPr>
            <a:r>
              <a:rPr lang="en-US" sz="1100"/>
              <a:t>Lo</a:t>
            </a:r>
            <a:r>
              <a:rPr lang="bs-Latn-BA" sz="1100"/>
              <a:t>kalna</a:t>
            </a:r>
            <a:endParaRPr lang="en-US" sz="1100"/>
          </a:p>
          <a:p>
            <a:pPr eaLnBrk="1" hangingPunct="1">
              <a:spcAft>
                <a:spcPts val="200"/>
              </a:spcAft>
            </a:pPr>
            <a:r>
              <a:rPr lang="en-US" sz="1100"/>
              <a:t>Regional</a:t>
            </a:r>
            <a:r>
              <a:rPr lang="bs-Latn-BA" sz="1100"/>
              <a:t>na</a:t>
            </a:r>
            <a:r>
              <a:rPr lang="en-US" sz="1100"/>
              <a:t> </a:t>
            </a:r>
          </a:p>
          <a:p>
            <a:pPr eaLnBrk="1" hangingPunct="1"/>
            <a:r>
              <a:rPr lang="en-US" sz="1100"/>
              <a:t>Global</a:t>
            </a:r>
            <a:r>
              <a:rPr lang="bs-Latn-BA" sz="1100"/>
              <a:t>na</a:t>
            </a:r>
            <a:endParaRPr lang="en-US" sz="1100"/>
          </a:p>
        </p:txBody>
      </p:sp>
      <p:sp>
        <p:nvSpPr>
          <p:cNvPr id="18439" name="TextBox 8"/>
          <p:cNvSpPr txBox="1">
            <a:spLocks noChangeArrowheads="1"/>
          </p:cNvSpPr>
          <p:nvPr/>
        </p:nvSpPr>
        <p:spPr bwMode="auto">
          <a:xfrm>
            <a:off x="7391400" y="1752600"/>
            <a:ext cx="1524000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200"/>
              </a:spcAft>
            </a:pPr>
            <a:r>
              <a:rPr lang="en-US" sz="1100" b="1">
                <a:solidFill>
                  <a:srgbClr val="FF0000"/>
                </a:solidFill>
              </a:rPr>
              <a:t>Informa</a:t>
            </a:r>
            <a:r>
              <a:rPr lang="bs-Latn-BA" sz="1100" b="1">
                <a:solidFill>
                  <a:srgbClr val="FF0000"/>
                </a:solidFill>
              </a:rPr>
              <a:t>tivni tekst</a:t>
            </a:r>
            <a:endParaRPr lang="en-US" sz="1100" b="1">
              <a:solidFill>
                <a:srgbClr val="FF0000"/>
              </a:solidFill>
            </a:endParaRPr>
          </a:p>
          <a:p>
            <a:pPr eaLnBrk="1" hangingPunct="1">
              <a:spcAft>
                <a:spcPts val="200"/>
              </a:spcAft>
            </a:pPr>
            <a:r>
              <a:rPr lang="bs-Latn-BA" sz="1100"/>
              <a:t>Društvene studije</a:t>
            </a:r>
            <a:endParaRPr lang="en-US" sz="1100"/>
          </a:p>
          <a:p>
            <a:pPr eaLnBrk="1" hangingPunct="1">
              <a:spcAft>
                <a:spcPts val="200"/>
              </a:spcAft>
            </a:pPr>
            <a:r>
              <a:rPr lang="bs-Latn-BA" sz="1100"/>
              <a:t>Nauka</a:t>
            </a:r>
            <a:r>
              <a:rPr lang="en-US" sz="1100"/>
              <a:t>/</a:t>
            </a:r>
          </a:p>
          <a:p>
            <a:pPr eaLnBrk="1" hangingPunct="1">
              <a:spcAft>
                <a:spcPts val="200"/>
              </a:spcAft>
            </a:pPr>
            <a:r>
              <a:rPr lang="en-US" sz="1100"/>
              <a:t>Te</a:t>
            </a:r>
            <a:r>
              <a:rPr lang="bs-Latn-BA" sz="1100"/>
              <a:t>hnika</a:t>
            </a:r>
            <a:endParaRPr lang="en-US" sz="1100"/>
          </a:p>
        </p:txBody>
      </p:sp>
      <p:sp>
        <p:nvSpPr>
          <p:cNvPr id="10" name="TextBox 9"/>
          <p:cNvSpPr txBox="1"/>
          <p:nvPr/>
        </p:nvSpPr>
        <p:spPr>
          <a:xfrm>
            <a:off x="304800" y="685800"/>
            <a:ext cx="2362200" cy="1236663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Osnovne vještine za čitanje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en-US" sz="1100"/>
              <a:t>(Pre</a:t>
            </a:r>
            <a:r>
              <a:rPr lang="bs-Latn-BA" sz="1100"/>
              <a:t>dškolsko</a:t>
            </a:r>
            <a:r>
              <a:rPr lang="en-US" sz="1100"/>
              <a:t> –</a:t>
            </a:r>
            <a:r>
              <a:rPr lang="bs-Latn-BA" sz="1100"/>
              <a:t>3. razred</a:t>
            </a:r>
            <a:r>
              <a:rPr lang="en-US" sz="1100"/>
              <a:t>)</a:t>
            </a:r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Koncepti  štampanog teksta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Poznavanje fonologije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Tečnost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endParaRPr lang="en-US" sz="1100" b="1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362200" y="990600"/>
            <a:ext cx="3352800" cy="2286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TextBox 11"/>
          <p:cNvSpPr txBox="1">
            <a:spLocks noChangeArrowheads="1"/>
          </p:cNvSpPr>
          <p:nvPr/>
        </p:nvSpPr>
        <p:spPr bwMode="auto">
          <a:xfrm>
            <a:off x="3962400" y="1066800"/>
            <a:ext cx="4267200" cy="1587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300"/>
              </a:spcAft>
            </a:pPr>
            <a:r>
              <a:rPr lang="bs-Latn-BA" sz="1100" b="1">
                <a:solidFill>
                  <a:srgbClr val="FF0000"/>
                </a:solidFill>
              </a:rPr>
              <a:t>ČITANJE</a:t>
            </a:r>
            <a:endParaRPr lang="en-US" sz="1100" b="1">
              <a:solidFill>
                <a:srgbClr val="FF0000"/>
              </a:solidFill>
            </a:endParaRPr>
          </a:p>
          <a:p>
            <a:pPr algn="ctr" eaLnBrk="1" hangingPunct="1">
              <a:spcAft>
                <a:spcPts val="200"/>
              </a:spcAft>
            </a:pPr>
            <a:r>
              <a:rPr lang="en-US" sz="1100" b="1">
                <a:solidFill>
                  <a:srgbClr val="FF0000"/>
                </a:solidFill>
              </a:rPr>
              <a:t>K</a:t>
            </a:r>
            <a:r>
              <a:rPr lang="bs-Latn-BA" sz="1100" b="1">
                <a:solidFill>
                  <a:srgbClr val="FF0000"/>
                </a:solidFill>
              </a:rPr>
              <a:t>ljučne ideje i pojedinosti</a:t>
            </a:r>
            <a:endParaRPr lang="en-US" sz="1100" b="1">
              <a:solidFill>
                <a:srgbClr val="FF0000"/>
              </a:solidFill>
            </a:endParaRPr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Povezivanje i struktura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en-US" sz="1100" b="1"/>
              <a:t>Vo</a:t>
            </a:r>
            <a:r>
              <a:rPr lang="bs-Latn-BA" sz="1100" b="1"/>
              <a:t>kabular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Objedinjavanje znanja i ideja</a:t>
            </a:r>
            <a:endParaRPr lang="en-US" sz="1100" b="1"/>
          </a:p>
          <a:p>
            <a:pPr algn="ctr" eaLnBrk="1" hangingPunct="1"/>
            <a:r>
              <a:rPr lang="bs-Latn-BA" sz="1100" b="1"/>
              <a:t>Kompleksnost teksta</a:t>
            </a:r>
            <a:endParaRPr lang="en-US" sz="1100" b="1"/>
          </a:p>
          <a:p>
            <a:pPr algn="ctr" eaLnBrk="1" hangingPunct="1"/>
            <a:endParaRPr lang="en-US" sz="1100"/>
          </a:p>
          <a:p>
            <a:pPr algn="ctr" eaLnBrk="1" hangingPunct="1"/>
            <a:endParaRPr lang="en-US" sz="1100"/>
          </a:p>
        </p:txBody>
      </p:sp>
      <p:sp>
        <p:nvSpPr>
          <p:cNvPr id="18443" name="TextBox 12"/>
          <p:cNvSpPr txBox="1">
            <a:spLocks noChangeArrowheads="1"/>
          </p:cNvSpPr>
          <p:nvPr/>
        </p:nvSpPr>
        <p:spPr bwMode="auto">
          <a:xfrm>
            <a:off x="4191000" y="4114800"/>
            <a:ext cx="3048000" cy="1808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300"/>
              </a:spcAft>
            </a:pPr>
            <a:r>
              <a:rPr lang="bs-Latn-BA" sz="1100" b="1"/>
              <a:t>PISANJE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>
                <a:solidFill>
                  <a:srgbClr val="FF0000"/>
                </a:solidFill>
              </a:rPr>
              <a:t>Vrste i svrhe teksta</a:t>
            </a:r>
            <a:endParaRPr lang="en-US" sz="1100" b="1">
              <a:solidFill>
                <a:srgbClr val="FF0000"/>
              </a:solidFill>
            </a:endParaRPr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Sačinjavanje i distribuiranje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Istraživanje u cilju izgradnje i predstavljanja znanja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Konvencije o jeziku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Poznavanje jezika</a:t>
            </a:r>
            <a:endParaRPr lang="en-US" sz="1100" b="1"/>
          </a:p>
          <a:p>
            <a:pPr algn="ctr" eaLnBrk="1" hangingPunct="1">
              <a:spcAft>
                <a:spcPts val="200"/>
              </a:spcAft>
            </a:pPr>
            <a:r>
              <a:rPr lang="bs-Latn-BA" sz="1100" b="1"/>
              <a:t>Opseg pisanja</a:t>
            </a:r>
            <a:endParaRPr lang="en-US" sz="1100" b="1"/>
          </a:p>
          <a:p>
            <a:pPr algn="ctr" eaLnBrk="1" hangingPunct="1">
              <a:spcAft>
                <a:spcPts val="300"/>
              </a:spcAft>
            </a:pPr>
            <a:endParaRPr lang="en-US" sz="1100" b="1"/>
          </a:p>
        </p:txBody>
      </p:sp>
      <p:sp>
        <p:nvSpPr>
          <p:cNvPr id="18444" name="TextBox 13"/>
          <p:cNvSpPr txBox="1">
            <a:spLocks noChangeArrowheads="1"/>
          </p:cNvSpPr>
          <p:nvPr/>
        </p:nvSpPr>
        <p:spPr bwMode="auto">
          <a:xfrm>
            <a:off x="2667000" y="6172200"/>
            <a:ext cx="3962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bs-Latn-BA" sz="1600"/>
              <a:t>Pismenost u 21. vijeku</a:t>
            </a:r>
            <a:endParaRPr lang="en-US" sz="1600"/>
          </a:p>
        </p:txBody>
      </p:sp>
      <p:sp>
        <p:nvSpPr>
          <p:cNvPr id="18445" name="TextBox 14"/>
          <p:cNvSpPr txBox="1">
            <a:spLocks noChangeArrowheads="1"/>
          </p:cNvSpPr>
          <p:nvPr/>
        </p:nvSpPr>
        <p:spPr bwMode="auto">
          <a:xfrm>
            <a:off x="3276600" y="3048000"/>
            <a:ext cx="3200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100" b="1"/>
              <a:t>Princip</a:t>
            </a:r>
            <a:r>
              <a:rPr lang="bs-Latn-BA" sz="1100" b="1"/>
              <a:t>i</a:t>
            </a:r>
            <a:r>
              <a:rPr lang="en-US" sz="1100" b="1"/>
              <a:t> </a:t>
            </a:r>
            <a:r>
              <a:rPr lang="bs-Latn-BA" sz="1100" b="1"/>
              <a:t> efikasne</a:t>
            </a:r>
            <a:endParaRPr lang="en-US" sz="1100" b="1"/>
          </a:p>
          <a:p>
            <a:pPr algn="ctr" eaLnBrk="1" hangingPunct="1"/>
            <a:r>
              <a:rPr lang="bs-Latn-BA" sz="1100" b="1"/>
              <a:t>instrukcije za sticanje pismenost</a:t>
            </a:r>
            <a:endParaRPr lang="en-US" sz="1100" b="1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7315200" y="2743200"/>
            <a:ext cx="685800" cy="1905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362200" y="4114800"/>
            <a:ext cx="16764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09800" y="1828800"/>
            <a:ext cx="1676400" cy="1219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581400" y="2057400"/>
            <a:ext cx="2514600" cy="2286000"/>
          </a:xfrm>
          <a:prstGeom prst="ellipse">
            <a:avLst/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sr-Latn-C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450" name="TextBox 19"/>
          <p:cNvSpPr txBox="1">
            <a:spLocks noChangeArrowheads="1"/>
          </p:cNvSpPr>
          <p:nvPr/>
        </p:nvSpPr>
        <p:spPr bwMode="auto">
          <a:xfrm>
            <a:off x="1143000" y="3200400"/>
            <a:ext cx="251460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200"/>
              </a:spcAft>
            </a:pPr>
            <a:r>
              <a:rPr lang="bs-Latn-BA" sz="1200" b="1" dirty="0" smtClean="0"/>
              <a:t>SLUŠANJE</a:t>
            </a:r>
            <a:r>
              <a:rPr lang="en-US" sz="1200" b="1" dirty="0" smtClean="0"/>
              <a:t> </a:t>
            </a:r>
            <a:r>
              <a:rPr lang="bs-Latn-BA" sz="1200" b="1" dirty="0" smtClean="0"/>
              <a:t>i </a:t>
            </a:r>
            <a:r>
              <a:rPr lang="bs-Latn-BA" sz="1200" b="1" dirty="0"/>
              <a:t>GOVOR</a:t>
            </a:r>
            <a:endParaRPr lang="en-US" sz="1200" b="1" dirty="0"/>
          </a:p>
          <a:p>
            <a:pPr algn="ctr" eaLnBrk="1" hangingPunct="1">
              <a:spcAft>
                <a:spcPts val="200"/>
              </a:spcAft>
            </a:pPr>
            <a:r>
              <a:rPr lang="bs-Latn-BA" sz="1200" b="1" dirty="0">
                <a:solidFill>
                  <a:srgbClr val="FF0000"/>
                </a:solidFill>
              </a:rPr>
              <a:t>Razumijevanje i saradnja</a:t>
            </a:r>
            <a:endParaRPr lang="en-US" sz="1200" b="1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n-US" sz="1200" b="1" dirty="0"/>
              <a:t>P</a:t>
            </a:r>
            <a:r>
              <a:rPr lang="bs-Latn-BA" sz="1200" b="1" dirty="0"/>
              <a:t>redstavljanje znanja i ideja</a:t>
            </a:r>
            <a:endParaRPr lang="en-US" sz="1200" b="1" dirty="0"/>
          </a:p>
          <a:p>
            <a:pPr eaLnBrk="1" hangingPunct="1"/>
            <a:endParaRPr lang="en-US" sz="1200" dirty="0"/>
          </a:p>
        </p:txBody>
      </p:sp>
      <p:sp>
        <p:nvSpPr>
          <p:cNvPr id="18451" name="Title 20"/>
          <p:cNvSpPr txBox="1">
            <a:spLocks/>
          </p:cNvSpPr>
          <p:nvPr/>
        </p:nvSpPr>
        <p:spPr bwMode="auto">
          <a:xfrm>
            <a:off x="457200" y="228600"/>
            <a:ext cx="8229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bs-Latn-BA" sz="2800" b="1">
                <a:latin typeface="Calibri" pitchFamily="34" charset="0"/>
                <a:ea typeface="ＭＳ Ｐゴシック" pitchFamily="34" charset="-128"/>
              </a:rPr>
              <a:t>Dokument o PUU</a:t>
            </a:r>
            <a:r>
              <a:rPr lang="en-US" sz="2800" b="1">
                <a:latin typeface="Calibri" pitchFamily="34" charset="0"/>
                <a:ea typeface="ＭＳ Ｐゴシック" pitchFamily="34" charset="-128"/>
              </a:rPr>
              <a:t>: </a:t>
            </a:r>
            <a:r>
              <a:rPr lang="bs-Latn-BA" sz="2800" b="1">
                <a:latin typeface="Calibri" pitchFamily="34" charset="0"/>
                <a:ea typeface="ＭＳ Ｐゴシック" pitchFamily="34" charset="-128"/>
              </a:rPr>
              <a:t>Komponente i elementi</a:t>
            </a:r>
            <a:endParaRPr lang="en-US" sz="2800" b="1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911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Razvoj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osnove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dokumenta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Ishoda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ucenja</a:t>
            </a:r>
            <a:r>
              <a:rPr lang="en-US" sz="2800" b="1" dirty="0" smtClean="0"/>
              <a:t>: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err="1" smtClean="0"/>
              <a:t>Primjer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505441"/>
              </p:ext>
            </p:extLst>
          </p:nvPr>
        </p:nvGraphicFramePr>
        <p:xfrm>
          <a:off x="457200" y="1219200"/>
          <a:ext cx="8229600" cy="522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Citanje</a:t>
                      </a:r>
                      <a:r>
                        <a:rPr lang="en-US" dirty="0" smtClean="0"/>
                        <a:t>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Knjizevnost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dirty="0" err="1" smtClean="0"/>
                        <a:t>Ishodi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ucenja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citanje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dirty="0" err="1" smtClean="0"/>
                        <a:t>Kljucne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ideje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detalji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struktura</a:t>
                      </a:r>
                      <a:r>
                        <a:rPr lang="en-US" baseline="0" dirty="0" smtClean="0"/>
                        <a:t>)</a:t>
                      </a:r>
                      <a:endParaRPr lang="en-US" baseline="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Analizira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zasto</a:t>
                      </a:r>
                      <a:r>
                        <a:rPr lang="en-US" dirty="0" smtClean="0"/>
                        <a:t> se </a:t>
                      </a:r>
                      <a:r>
                        <a:rPr lang="en-US" dirty="0" err="1" smtClean="0"/>
                        <a:t>pojedinci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dogadjaji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ideje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razvijaju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ulaze</a:t>
                      </a:r>
                      <a:r>
                        <a:rPr lang="en-US" baseline="0" dirty="0" smtClean="0"/>
                        <a:t> u </a:t>
                      </a:r>
                      <a:r>
                        <a:rPr lang="en-US" baseline="0" dirty="0" err="1" smtClean="0"/>
                        <a:t>interakciju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kroz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tekst</a:t>
                      </a:r>
                      <a:endParaRPr lang="en-US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en-US" baseline="0" dirty="0" err="1" smtClean="0"/>
                        <a:t>Indikatori</a:t>
                      </a:r>
                      <a:endParaRPr lang="en-US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Kraj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predskolskog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odgoja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obrazovanja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kraj</a:t>
                      </a:r>
                      <a:r>
                        <a:rPr lang="en-US" dirty="0" smtClean="0"/>
                        <a:t> 3.razreda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kraj</a:t>
                      </a:r>
                      <a:r>
                        <a:rPr lang="en-US" dirty="0" smtClean="0"/>
                        <a:t> 6.razreda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kraj</a:t>
                      </a:r>
                      <a:r>
                        <a:rPr lang="en-US" dirty="0" smtClean="0"/>
                        <a:t> 9.razreda</a:t>
                      </a:r>
                      <a:endParaRPr lang="en-US" dirty="0" smtClean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Uz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podrsku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poticaj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prepoznaje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likove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okruzenje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glavne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dogadjaje</a:t>
                      </a:r>
                      <a:r>
                        <a:rPr lang="en-US" baseline="0" dirty="0" smtClean="0"/>
                        <a:t> u </a:t>
                      </a:r>
                      <a:r>
                        <a:rPr lang="en-US" baseline="0" dirty="0" err="1" smtClean="0"/>
                        <a:t>tekstu</a:t>
                      </a:r>
                      <a:r>
                        <a:rPr lang="en-US" baseline="0" dirty="0" smtClean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Opisuje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likove</a:t>
                      </a:r>
                      <a:r>
                        <a:rPr lang="en-US" dirty="0" smtClean="0"/>
                        <a:t>  u </a:t>
                      </a:r>
                      <a:r>
                        <a:rPr lang="en-US" dirty="0" err="1" smtClean="0"/>
                        <a:t>tekstu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osobine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motivaciju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osjecaje</a:t>
                      </a:r>
                      <a:r>
                        <a:rPr lang="en-US" baseline="0" dirty="0" smtClean="0"/>
                        <a:t>)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objasnjava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kako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njihove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akcije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pridonose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slijedu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dogadjaja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Opisuje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osnovnu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temu</a:t>
                      </a:r>
                      <a:r>
                        <a:rPr lang="en-US" dirty="0" smtClean="0"/>
                        <a:t> u </a:t>
                      </a:r>
                      <a:r>
                        <a:rPr lang="en-US" dirty="0" err="1" smtClean="0"/>
                        <a:t>tekstu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analizira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kako</a:t>
                      </a:r>
                      <a:r>
                        <a:rPr lang="en-US" baseline="0" dirty="0" smtClean="0"/>
                        <a:t> se </a:t>
                      </a:r>
                      <a:r>
                        <a:rPr lang="en-US" baseline="0" dirty="0" err="1" smtClean="0"/>
                        <a:t>ona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razvija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kako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likovi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reagiraju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ili</a:t>
                      </a:r>
                      <a:r>
                        <a:rPr lang="en-US" baseline="0" dirty="0" smtClean="0"/>
                        <a:t> se </a:t>
                      </a:r>
                      <a:r>
                        <a:rPr lang="en-US" baseline="0" dirty="0" err="1" smtClean="0"/>
                        <a:t>mijenjaju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raspleta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Analizira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komplesnost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likova</a:t>
                      </a:r>
                      <a:r>
                        <a:rPr lang="en-US" baseline="0" dirty="0" smtClean="0"/>
                        <a:t> u </a:t>
                      </a:r>
                      <a:r>
                        <a:rPr lang="en-US" baseline="0" dirty="0" err="1" smtClean="0"/>
                        <a:t>tekstu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kako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likovi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medjusobno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reagiraju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unaprjedjuje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razvija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temu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Povratna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informacija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Ciljevi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proces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err="1" smtClean="0"/>
              <a:t>Ciljevi</a:t>
            </a:r>
            <a:r>
              <a:rPr lang="en-US" sz="2800" dirty="0"/>
              <a:t>: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Ukljuciti</a:t>
            </a:r>
            <a:r>
              <a:rPr lang="en-US" sz="2800" dirty="0" smtClean="0"/>
              <a:t> </a:t>
            </a:r>
            <a:r>
              <a:rPr lang="en-US" sz="2800" dirty="0" err="1" smtClean="0"/>
              <a:t>siru</a:t>
            </a:r>
            <a:r>
              <a:rPr lang="en-US" sz="2800" dirty="0" smtClean="0"/>
              <a:t> </a:t>
            </a:r>
            <a:r>
              <a:rPr lang="en-US" sz="2800" dirty="0" err="1" smtClean="0"/>
              <a:t>grupu</a:t>
            </a:r>
            <a:r>
              <a:rPr lang="en-US" sz="2800" dirty="0" smtClean="0"/>
              <a:t> </a:t>
            </a:r>
            <a:r>
              <a:rPr lang="en-US" sz="2800" dirty="0" err="1" smtClean="0"/>
              <a:t>zainteresiranih</a:t>
            </a:r>
            <a:r>
              <a:rPr lang="en-US" sz="2800" dirty="0" smtClean="0"/>
              <a:t> </a:t>
            </a:r>
            <a:r>
              <a:rPr lang="en-US" sz="2800" dirty="0" err="1" smtClean="0"/>
              <a:t>strana</a:t>
            </a:r>
            <a:r>
              <a:rPr lang="en-US" sz="2800" dirty="0" smtClean="0"/>
              <a:t> u </a:t>
            </a:r>
            <a:r>
              <a:rPr lang="en-US" sz="2800" dirty="0" err="1" smtClean="0"/>
              <a:t>razvojni</a:t>
            </a:r>
            <a:r>
              <a:rPr lang="en-US" sz="2800" dirty="0" smtClean="0"/>
              <a:t> </a:t>
            </a:r>
            <a:r>
              <a:rPr lang="en-US" sz="2800" dirty="0" err="1" smtClean="0"/>
              <a:t>proces</a:t>
            </a:r>
            <a:r>
              <a:rPr lang="en-US" sz="2800" dirty="0" smtClean="0"/>
              <a:t> </a:t>
            </a:r>
            <a:r>
              <a:rPr lang="en-US" sz="2800" dirty="0" err="1" smtClean="0"/>
              <a:t>Ishoda</a:t>
            </a:r>
            <a:r>
              <a:rPr lang="en-US" sz="2800" dirty="0" smtClean="0"/>
              <a:t> </a:t>
            </a:r>
            <a:r>
              <a:rPr lang="en-US" sz="2800" dirty="0" err="1" smtClean="0"/>
              <a:t>ucenja</a:t>
            </a:r>
            <a:endParaRPr lang="en-US" sz="2800" dirty="0" smtClean="0"/>
          </a:p>
          <a:p>
            <a:r>
              <a:rPr lang="en-US" sz="2800" dirty="0" err="1" smtClean="0"/>
              <a:t>Prikupiti</a:t>
            </a:r>
            <a:r>
              <a:rPr lang="en-US" sz="2800" dirty="0" smtClean="0"/>
              <a:t> </a:t>
            </a:r>
            <a:r>
              <a:rPr lang="en-US" sz="2800" dirty="0" err="1" smtClean="0"/>
              <a:t>povratne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informacije</a:t>
            </a:r>
            <a:r>
              <a:rPr lang="en-US" sz="2800" dirty="0" smtClean="0"/>
              <a:t> od </a:t>
            </a:r>
            <a:r>
              <a:rPr lang="en-US" sz="2800" dirty="0" err="1" smtClean="0"/>
              <a:t>strane</a:t>
            </a:r>
            <a:r>
              <a:rPr lang="en-US" sz="2800" dirty="0" smtClean="0"/>
              <a:t> </a:t>
            </a:r>
            <a:r>
              <a:rPr lang="en-US" sz="2800" dirty="0" err="1" smtClean="0"/>
              <a:t>zainteresiranih</a:t>
            </a:r>
            <a:r>
              <a:rPr lang="en-US" sz="2800" dirty="0" smtClean="0"/>
              <a:t> </a:t>
            </a:r>
            <a:r>
              <a:rPr lang="en-US" sz="2800" dirty="0" err="1" smtClean="0"/>
              <a:t>strana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nacrt</a:t>
            </a:r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err="1" smtClean="0"/>
              <a:t>Proces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r>
              <a:rPr lang="en-US" sz="2800" dirty="0" err="1" smtClean="0"/>
              <a:t>Ucesnici-ce</a:t>
            </a:r>
            <a:r>
              <a:rPr lang="en-US" sz="2800" dirty="0" smtClean="0"/>
              <a:t> </a:t>
            </a:r>
            <a:r>
              <a:rPr lang="en-US" sz="2800" dirty="0" err="1" smtClean="0"/>
              <a:t>odgovorati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pitanja</a:t>
            </a:r>
            <a:r>
              <a:rPr lang="en-US" sz="2800" dirty="0" smtClean="0"/>
              <a:t> </a:t>
            </a:r>
            <a:r>
              <a:rPr lang="en-US" sz="2800" dirty="0" err="1" smtClean="0"/>
              <a:t>vezanim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nacrt</a:t>
            </a:r>
            <a:r>
              <a:rPr lang="en-US" sz="2800" dirty="0" smtClean="0"/>
              <a:t> </a:t>
            </a:r>
            <a:r>
              <a:rPr lang="en-US" sz="2800" dirty="0" err="1" smtClean="0"/>
              <a:t>Ishoda</a:t>
            </a:r>
            <a:r>
              <a:rPr lang="en-US" sz="2800" dirty="0" smtClean="0"/>
              <a:t> </a:t>
            </a:r>
            <a:r>
              <a:rPr lang="en-US" sz="2800" dirty="0" err="1" smtClean="0"/>
              <a:t>ucenja</a:t>
            </a:r>
            <a:r>
              <a:rPr lang="en-US" sz="2800" dirty="0" smtClean="0"/>
              <a:t> I </a:t>
            </a:r>
            <a:r>
              <a:rPr lang="en-US" sz="2800" dirty="0" err="1" smtClean="0"/>
              <a:t>davati</a:t>
            </a:r>
            <a:r>
              <a:rPr lang="en-US" sz="2800" dirty="0" smtClean="0"/>
              <a:t> </a:t>
            </a:r>
            <a:r>
              <a:rPr lang="en-US" sz="2800" dirty="0" err="1" smtClean="0"/>
              <a:t>prijedloge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unaprjednje</a:t>
            </a:r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b="1" i="1" dirty="0" err="1" smtClean="0"/>
              <a:t>Hvala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vam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vasem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ucescu</a:t>
            </a:r>
            <a:r>
              <a:rPr lang="en-US" sz="2800" b="1" i="1" dirty="0" smtClean="0"/>
              <a:t>!</a:t>
            </a:r>
            <a:endParaRPr lang="en-US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2245</TotalTime>
  <Words>500</Words>
  <Application>Microsoft Office PowerPoint</Application>
  <PresentationFormat>On-screen Show (4:3)</PresentationFormat>
  <Paragraphs>98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Ishodi učenja za 21. stoljeće:   Povratna informacija sa sastanaka (Materijal 7.) </vt:lpstr>
      <vt:lpstr>Dugorocni cilj rada je unapredjenje Ishoda ucenja </vt:lpstr>
      <vt:lpstr>Ishodi ucenja za jezicko komunikacijsko podrucje:  Faze i vremenski period</vt:lpstr>
      <vt:lpstr>Ishodi učenja kao dio reforme sustava/sistema </vt:lpstr>
      <vt:lpstr>Key Points about Student Learning Outcomes </vt:lpstr>
      <vt:lpstr>PowerPoint Presentation</vt:lpstr>
      <vt:lpstr>Razvoj osnove dokumenta Ishoda ucenja:  Primjer</vt:lpstr>
      <vt:lpstr>Povratna informacija: Ciljevi i proces</vt:lpstr>
    </vt:vector>
  </TitlesOfParts>
  <Company>University of Minnesota - College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Pellowski</dc:creator>
  <cp:lastModifiedBy>Save the Children</cp:lastModifiedBy>
  <cp:revision>151</cp:revision>
  <cp:lastPrinted>2013-06-24T20:33:54Z</cp:lastPrinted>
  <dcterms:created xsi:type="dcterms:W3CDTF">2012-04-10T19:49:06Z</dcterms:created>
  <dcterms:modified xsi:type="dcterms:W3CDTF">2013-06-24T21:33:51Z</dcterms:modified>
</cp:coreProperties>
</file>