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4" r:id="rId9"/>
    <p:sldId id="286" r:id="rId10"/>
    <p:sldId id="285" r:id="rId11"/>
    <p:sldId id="273" r:id="rId12"/>
    <p:sldId id="274" r:id="rId13"/>
    <p:sldId id="287" r:id="rId14"/>
    <p:sldId id="288" r:id="rId15"/>
    <p:sldId id="289" r:id="rId16"/>
    <p:sldId id="283" r:id="rId17"/>
  </p:sldIdLst>
  <p:sldSz cx="9144000" cy="6858000" type="screen4x3"/>
  <p:notesSz cx="6669088" cy="9928225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844" autoAdjust="0"/>
  </p:normalViewPr>
  <p:slideViewPr>
    <p:cSldViewPr>
      <p:cViewPr>
        <p:scale>
          <a:sx n="80" d="100"/>
          <a:sy n="80" d="100"/>
        </p:scale>
        <p:origin x="-2652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3BD7B-7534-4B06-8A4F-58BD4D144F4B}" type="datetimeFigureOut">
              <a:rPr lang="sl-SI" smtClean="0"/>
              <a:t>3.6.2013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8DD91-D14C-4F8F-A7EF-D268CE9FFC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191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C615C-BDAE-4055-8473-F5ABFAEDFD94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hr-BA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7DB95-5AD0-41C0-BB85-204763A5E375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009901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Ograda opomb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smtClean="0"/>
          </a:p>
        </p:txBody>
      </p:sp>
      <p:sp>
        <p:nvSpPr>
          <p:cNvPr id="2970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2EDD59A-9CCA-47C7-832F-91523588A4A3}" type="slidenum">
              <a:rPr lang="sl-SI" smtClean="0">
                <a:latin typeface="Times New Roman" pitchFamily="18" charset="0"/>
              </a:rPr>
              <a:pPr eaLnBrk="1" hangingPunct="1"/>
              <a:t>2</a:t>
            </a:fld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1EEB781-3807-4464-BB57-74D2A07D2990}" type="slidenum">
              <a:rPr lang="sl-SI" smtClean="0">
                <a:latin typeface="Times New Roman" pitchFamily="18" charset="0"/>
              </a:rPr>
              <a:pPr eaLnBrk="1" hangingPunct="1"/>
              <a:t>3</a:t>
            </a:fld>
            <a:endParaRPr lang="sl-SI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85B1535-D873-418D-9420-2D25ED10D7E8}" type="slidenum">
              <a:rPr lang="sl-SI" smtClean="0">
                <a:latin typeface="Times New Roman" pitchFamily="18" charset="0"/>
              </a:rPr>
              <a:pPr eaLnBrk="1" hangingPunct="1"/>
              <a:t>4</a:t>
            </a:fld>
            <a:endParaRPr lang="sl-SI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8200" y="762000"/>
            <a:ext cx="4978400" cy="37353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58" y="4725621"/>
            <a:ext cx="4858132" cy="44966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8E9BCC3-B786-49DC-8CC5-38E609F8B427}" type="slidenum">
              <a:rPr lang="sl-SI" smtClean="0">
                <a:latin typeface="Times New Roman" pitchFamily="18" charset="0"/>
              </a:rPr>
              <a:pPr eaLnBrk="1" hangingPunct="1"/>
              <a:t>6</a:t>
            </a:fld>
            <a:endParaRPr lang="sl-SI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6613" y="763588"/>
            <a:ext cx="4978400" cy="37338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58" y="4727201"/>
            <a:ext cx="4859681" cy="4495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Ograda opomb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dirty="0" smtClean="0"/>
          </a:p>
        </p:txBody>
      </p:sp>
      <p:sp>
        <p:nvSpPr>
          <p:cNvPr id="36868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FA6C6CC-74F4-4785-83D3-7F2D31EA43F6}" type="slidenum">
              <a:rPr lang="sl-SI" smtClean="0">
                <a:latin typeface="Times New Roman" pitchFamily="18" charset="0"/>
              </a:rPr>
              <a:pPr eaLnBrk="1" hangingPunct="1"/>
              <a:t>7</a:t>
            </a:fld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Ograda opomb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dirty="0" smtClean="0"/>
          </a:p>
        </p:txBody>
      </p:sp>
      <p:sp>
        <p:nvSpPr>
          <p:cNvPr id="36868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3366" indent="-282064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8255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9557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30860" indent="-225651" defTabSz="948048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82162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33464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84766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36068" indent="-225651" defTabSz="9480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FA6C6CC-74F4-4785-83D3-7F2D31EA43F6}" type="slidenum">
              <a:rPr lang="sl-SI" smtClean="0">
                <a:latin typeface="Times New Roman" pitchFamily="18" charset="0"/>
              </a:rPr>
              <a:pPr eaLnBrk="1" hangingPunct="1"/>
              <a:t>8</a:t>
            </a:fld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7DB95-5AD0-41C0-BB85-204763A5E375}" type="slidenum">
              <a:rPr lang="hr-BA" smtClean="0"/>
              <a:t>11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5586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09065AE-9727-4B8E-BC42-4C9E8928A5C7}" type="datetimeFigureOut">
              <a:rPr lang="hr-BA" smtClean="0"/>
              <a:t>3.6.2013.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DBCF840-7DFB-44FB-BB24-5C952DF682E7}" type="slidenum">
              <a:rPr lang="hr-BA" smtClean="0"/>
              <a:t>‹#›</a:t>
            </a:fld>
            <a:endParaRPr lang="hr-B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urska.marentic@cpi.si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wmf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BA" dirty="0" smtClean="0"/>
              <a:t>Banja luka, 13. – 17. </a:t>
            </a:r>
            <a:r>
              <a:rPr lang="hr-BA" smtClean="0"/>
              <a:t>5. </a:t>
            </a:r>
            <a:r>
              <a:rPr lang="hr-BA" dirty="0" smtClean="0"/>
              <a:t>2013</a:t>
            </a:r>
            <a:endParaRPr lang="hr-BA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04705" y="3212976"/>
            <a:ext cx="6629400" cy="1233258"/>
          </a:xfrm>
        </p:spPr>
        <p:txBody>
          <a:bodyPr/>
          <a:lstStyle/>
          <a:p>
            <a:r>
              <a:rPr lang="hr-BA" sz="3600" dirty="0" smtClean="0"/>
              <a:t/>
            </a:r>
            <a:br>
              <a:rPr lang="hr-BA" sz="3600" dirty="0" smtClean="0"/>
            </a:br>
            <a:r>
              <a:rPr lang="hr-BA" sz="3600" dirty="0"/>
              <a:t/>
            </a:r>
            <a:br>
              <a:rPr lang="hr-BA" sz="3600" dirty="0"/>
            </a:br>
            <a:r>
              <a:rPr lang="hr-BA" sz="3600" dirty="0" smtClean="0"/>
              <a:t>STANDARDI ZANIMANJA</a:t>
            </a:r>
            <a:br>
              <a:rPr lang="hr-BA" sz="3600" dirty="0" smtClean="0"/>
            </a:br>
            <a:endParaRPr lang="hr-BA" sz="3600" dirty="0"/>
          </a:p>
        </p:txBody>
      </p:sp>
      <p:pic>
        <p:nvPicPr>
          <p:cNvPr id="1027" name="Slik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000150"/>
            <a:ext cx="9144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Slika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00150"/>
            <a:ext cx="8763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57300"/>
            <a:ext cx="90487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BA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odnaslov 2"/>
          <p:cNvSpPr txBox="1">
            <a:spLocks/>
          </p:cNvSpPr>
          <p:nvPr/>
        </p:nvSpPr>
        <p:spPr>
          <a:xfrm>
            <a:off x="725438" y="5504656"/>
            <a:ext cx="6553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cap="all" spc="3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dirty="0" smtClean="0">
                <a:solidFill>
                  <a:schemeClr val="tx1"/>
                </a:solidFill>
              </a:rPr>
              <a:t>URŠKA MARENTIČ</a:t>
            </a:r>
            <a:endParaRPr lang="hr-B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29978"/>
              </p:ext>
            </p:extLst>
          </p:nvPr>
        </p:nvGraphicFramePr>
        <p:xfrm>
          <a:off x="251520" y="188640"/>
          <a:ext cx="8712968" cy="6564942"/>
        </p:xfrm>
        <a:graphic>
          <a:graphicData uri="http://schemas.openxmlformats.org/drawingml/2006/table">
            <a:tbl>
              <a:tblPr/>
              <a:tblGrid>
                <a:gridCol w="1883403"/>
                <a:gridCol w="2581093"/>
                <a:gridCol w="4248472"/>
              </a:tblGrid>
              <a:tr h="282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PODRUČJA RADA</a:t>
                      </a:r>
                      <a:endParaRPr lang="sl-SI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KLJUČNI POSLOVI</a:t>
                      </a:r>
                      <a:endParaRPr lang="sl-SI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VJEŠTINE I ZNANJA</a:t>
                      </a:r>
                      <a:endParaRPr lang="sl-SI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1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Analiza, planiranje i organizacija rada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Planira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organizuje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rad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VJEŠTINE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planira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organizuje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vlastiti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rad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izrađuje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skice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nacrte</a:t>
                      </a:r>
                      <a:endParaRPr lang="sl-SI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razvija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preduzetničke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veštine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sl-SI" sz="1600" dirty="0" smtClean="0">
                          <a:effectLst/>
                          <a:latin typeface="Times New Roman"/>
                          <a:ea typeface="Times New Roman"/>
                        </a:rPr>
                        <a:t>ponašanja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sl-SI" sz="1600" dirty="0" smtClean="0">
                          <a:effectLst/>
                          <a:latin typeface="Times New Roman"/>
                          <a:ea typeface="Times New Roman"/>
                        </a:rPr>
                        <a:t>        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sl-SI" sz="1600" dirty="0" smtClean="0">
                          <a:effectLst/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ZNANJA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poznaje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osnovna pravila organizacije rada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poznaje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novi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sortiment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prati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savremene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tehnologije</a:t>
                      </a: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8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Operativni poslovi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Razmnožava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cvjetne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vrste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primjenjuje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mjere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njege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 proizvodnji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cvijeća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VJEŠTINE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Priprema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materijal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alate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mehanizaciju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za rad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Generativno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vegetativno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razmnožava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cvjetne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vrste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Primjenjuje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odgovarajuće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agrotehničke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mjere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u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cvjećarskoj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proizvodnji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Pravilno koristi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alate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mašine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instalacije,te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primjenjuje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mjere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zaštite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na </a:t>
                      </a:r>
                      <a:r>
                        <a:rPr lang="sl-SI" sz="1600" dirty="0" err="1" smtClean="0">
                          <a:effectLst/>
                          <a:latin typeface="Times New Roman"/>
                          <a:ea typeface="Times New Roman"/>
                        </a:rPr>
                        <a:t>radu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endParaRPr lang="sl-SI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ZNANJA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Razlikuje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cvjetne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vrste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Razlikuje vrste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zemljišta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supstrata</a:t>
                      </a:r>
                      <a:endParaRPr lang="sl-SI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Izabira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odgovarajuće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alate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materijale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vrijeme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uslove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za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razmnožavanje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</a:rPr>
                        <a:t>cvjetnih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</a:rPr>
                        <a:t> vrsta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Objasni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odgovarajuće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agrotehničke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mjere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 </a:t>
                      </a:r>
                      <a:r>
                        <a:rPr lang="sl-SI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cvjećarskoj</a:t>
                      </a:r>
                      <a:r>
                        <a:rPr lang="sl-SI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proizvodnji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126" marR="4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33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363272" cy="1039427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STANDARD ZANIMANJA – </a:t>
            </a:r>
            <a:br>
              <a:rPr lang="sl-SI" dirty="0" smtClean="0"/>
            </a:br>
            <a:r>
              <a:rPr lang="sl-SI" sz="3100" dirty="0" smtClean="0"/>
              <a:t>DEFINISANJE STRUČNIH KOMPETENCIJA</a:t>
            </a:r>
            <a:endParaRPr lang="sl-SI" sz="31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indent="-342900" fontAlgn="base">
              <a:spcAft>
                <a:spcPct val="0"/>
              </a:spcAft>
              <a:buClrTx/>
              <a:buNone/>
            </a:pPr>
            <a:r>
              <a:rPr lang="sr-Latn-BA" sz="1800" dirty="0" smtClean="0">
                <a:solidFill>
                  <a:prstClr val="black"/>
                </a:solidFill>
                <a:latin typeface="Calibri"/>
              </a:rPr>
              <a:t>Kandidat:</a:t>
            </a:r>
          </a:p>
          <a:p>
            <a:pPr lvl="0" indent="-342900" fontAlgn="base">
              <a:spcAft>
                <a:spcPct val="0"/>
              </a:spcAft>
              <a:buClrTx/>
              <a:buNone/>
            </a:pPr>
            <a:r>
              <a:rPr lang="sr-Latn-BA" sz="1800" dirty="0" smtClean="0">
                <a:solidFill>
                  <a:prstClr val="black"/>
                </a:solidFill>
                <a:latin typeface="Calibri"/>
              </a:rPr>
              <a:t>1. Ključne kompetencije:</a:t>
            </a: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/>
              </a:rPr>
              <a:t>analizira, planira i izvodi kontrolu svog rada</a:t>
            </a:r>
            <a:endParaRPr lang="sr-Latn-BA" sz="1800" dirty="0" smtClean="0">
              <a:solidFill>
                <a:prstClr val="black"/>
              </a:solidFill>
              <a:latin typeface="Calibri"/>
            </a:endParaRP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/>
              </a:rPr>
              <a:t>racionalno koristi energijo, amterijal i vreme</a:t>
            </a: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/>
              </a:rPr>
              <a:t>osigurava operativno bezbednost i uzima ekološke principe u obzir</a:t>
            </a: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/>
              </a:rPr>
              <a:t>komunicira sa sradnicima, klijentima i kupcima</a:t>
            </a:r>
            <a:endParaRPr lang="sr-Latn-BA" sz="1800" dirty="0" smtClean="0">
              <a:solidFill>
                <a:prstClr val="black"/>
              </a:solidFill>
              <a:latin typeface="Calibri"/>
            </a:endParaRP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/>
              </a:rPr>
              <a:t>razvija poduzetničke osobine, vještine i stavove</a:t>
            </a:r>
          </a:p>
          <a:p>
            <a:pPr lvl="0" indent="-342900" fontAlgn="base">
              <a:spcAft>
                <a:spcPct val="0"/>
              </a:spcAft>
              <a:buClrTx/>
              <a:buNone/>
            </a:pPr>
            <a:r>
              <a:rPr lang="sr-Latn-BA" sz="1800" dirty="0" smtClean="0">
                <a:solidFill>
                  <a:prstClr val="black"/>
                </a:solidFill>
                <a:latin typeface="Calibri"/>
              </a:rPr>
              <a:t>2.  Stručne kompetencije (operativni poslovi):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prstClr val="black"/>
                </a:solidFill>
                <a:latin typeface="Calibri" pitchFamily="34" charset="0"/>
              </a:rPr>
              <a:t>razmnožava cvjetne </a:t>
            </a: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vrste i primjenjuje mjere njege u proizvodnji cvijeća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izvodi zemljane radove i radove sa biljnim materijalom pri podizanju zelenih površina i primjenjuje mjere njege zelenih površina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primjenjuje mjere zaštite bilja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manipuliše mašinama u hortikulturi,  objektima i uređajima zaštićenog prostora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aranžira cvijeće</a:t>
            </a:r>
          </a:p>
          <a:p>
            <a:pPr indent="-342900" fontAlgn="base">
              <a:spcAft>
                <a:spcPct val="0"/>
              </a:spcAft>
              <a:buClrTx/>
              <a:buFont typeface="Arial" charset="0"/>
              <a:buChar char="•"/>
            </a:pPr>
            <a:r>
              <a:rPr lang="sr-Latn-BA" sz="1800" b="1" dirty="0" smtClean="0">
                <a:solidFill>
                  <a:schemeClr val="tx1"/>
                </a:solidFill>
                <a:latin typeface="Calibri" pitchFamily="34" charset="0"/>
              </a:rPr>
              <a:t>nabavlja i prodaje cvijeće i sadni materijal</a:t>
            </a:r>
          </a:p>
          <a:p>
            <a:pPr lvl="0" indent="-342900" fontAlgn="base">
              <a:spcAft>
                <a:spcPct val="0"/>
              </a:spcAft>
              <a:buClrTx/>
              <a:buFont typeface="Arial" charset="0"/>
              <a:buChar char="•"/>
            </a:pPr>
            <a:endParaRPr lang="sl-SI" sz="1800" dirty="0">
              <a:solidFill>
                <a:prstClr val="black"/>
              </a:solidFill>
              <a:latin typeface="Calibri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615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RECEPCIONAR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lvl="0" indent="0">
              <a:buNone/>
            </a:pPr>
            <a:r>
              <a:rPr lang="sr-Latn-BA" dirty="0" smtClean="0"/>
              <a:t>Kandidat:</a:t>
            </a:r>
          </a:p>
          <a:p>
            <a:pPr lvl="0"/>
            <a:r>
              <a:rPr lang="sr-Latn-BA" b="1" dirty="0" smtClean="0"/>
              <a:t>planira</a:t>
            </a:r>
            <a:r>
              <a:rPr lang="sr-Latn-BA" b="1" dirty="0"/>
              <a:t>, priprema i izvodi kontrolu svog rada</a:t>
            </a:r>
            <a:endParaRPr lang="sl-SI" b="1" dirty="0"/>
          </a:p>
          <a:p>
            <a:pPr lvl="0"/>
            <a:r>
              <a:rPr lang="sr-Latn-BA" b="1" dirty="0"/>
              <a:t>racionalno koristi energiju, materijal i vreme</a:t>
            </a:r>
            <a:endParaRPr lang="sl-SI" b="1" dirty="0"/>
          </a:p>
          <a:p>
            <a:pPr lvl="0"/>
            <a:r>
              <a:rPr lang="sr-Latn-BA" b="1" dirty="0"/>
              <a:t>osigurava operativnu bezbednost i uzima ekološke principe u obzir</a:t>
            </a:r>
            <a:endParaRPr lang="sl-SI" b="1" dirty="0"/>
          </a:p>
          <a:p>
            <a:pPr lvl="0"/>
            <a:r>
              <a:rPr lang="sr-Latn-BA" b="1" dirty="0"/>
              <a:t>komunicira sa saradnicima, klijentima i kupcima</a:t>
            </a:r>
            <a:endParaRPr lang="sl-SI" b="1" dirty="0"/>
          </a:p>
          <a:p>
            <a:pPr lvl="0"/>
            <a:r>
              <a:rPr lang="sr-Latn-BA" b="1" dirty="0"/>
              <a:t>razvija preduzetničke osobine, vještine i stavove</a:t>
            </a:r>
            <a:endParaRPr lang="sl-SI" b="1" dirty="0"/>
          </a:p>
          <a:p>
            <a:pPr lvl="0"/>
            <a:r>
              <a:rPr lang="sr-Latn-BA" b="1" dirty="0"/>
              <a:t>koristi kompjutersku opremu i softverske </a:t>
            </a:r>
            <a:r>
              <a:rPr lang="sr-Latn-BA" b="1" dirty="0" smtClean="0"/>
              <a:t>alate</a:t>
            </a:r>
          </a:p>
          <a:p>
            <a:pPr marL="114300" lvl="0" indent="0">
              <a:buNone/>
            </a:pPr>
            <a:endParaRPr lang="sl-SI" b="1" dirty="0"/>
          </a:p>
          <a:p>
            <a:pPr lvl="0"/>
            <a:r>
              <a:rPr lang="sr-Latn-BA" b="1" dirty="0"/>
              <a:t>prihvata i smešta goste</a:t>
            </a:r>
            <a:endParaRPr lang="sl-SI" b="1" dirty="0"/>
          </a:p>
          <a:p>
            <a:pPr lvl="0"/>
            <a:r>
              <a:rPr lang="sr-Latn-BA" b="1" dirty="0"/>
              <a:t>pruža usluge gostima</a:t>
            </a:r>
            <a:endParaRPr lang="sl-SI" b="1" dirty="0"/>
          </a:p>
          <a:p>
            <a:pPr lvl="0"/>
            <a:r>
              <a:rPr lang="sr-Latn-BA" b="1" dirty="0"/>
              <a:t>informiše i savetuje goste</a:t>
            </a:r>
            <a:endParaRPr lang="sl-SI" b="1" dirty="0"/>
          </a:p>
          <a:p>
            <a:pPr lvl="0"/>
            <a:r>
              <a:rPr lang="sr-Latn-BA" b="1" dirty="0"/>
              <a:t>upravlja </a:t>
            </a:r>
            <a:r>
              <a:rPr lang="sr-Latn-BA" b="1" dirty="0" smtClean="0"/>
              <a:t>sobama</a:t>
            </a:r>
            <a:endParaRPr lang="sl-SI" b="1" dirty="0"/>
          </a:p>
          <a:p>
            <a:pPr lvl="0"/>
            <a:r>
              <a:rPr lang="sr-Latn-BA" b="1" dirty="0"/>
              <a:t>vodi rezervaciju usluga</a:t>
            </a:r>
            <a:endParaRPr lang="sl-SI" b="1" dirty="0"/>
          </a:p>
          <a:p>
            <a:pPr lvl="0"/>
            <a:r>
              <a:rPr lang="sr-Latn-BA" b="1" dirty="0"/>
              <a:t>obavlja finansijske transakcije</a:t>
            </a:r>
            <a:endParaRPr lang="sl-SI" b="1" dirty="0"/>
          </a:p>
          <a:p>
            <a:pPr marL="11430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73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PRODAVAĆ TURISTIČKIH USLUGA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 fontScale="85000" lnSpcReduction="20000"/>
          </a:bodyPr>
          <a:lstStyle/>
          <a:p>
            <a:pPr marL="114300" lvl="0" indent="0">
              <a:buNone/>
            </a:pPr>
            <a:r>
              <a:rPr lang="sr-Latn-BA" dirty="0" smtClean="0"/>
              <a:t>Kandidat:</a:t>
            </a:r>
          </a:p>
          <a:p>
            <a:pPr lvl="0"/>
            <a:r>
              <a:rPr lang="sr-Latn-BA" b="1" dirty="0" smtClean="0"/>
              <a:t>planira</a:t>
            </a:r>
            <a:r>
              <a:rPr lang="sr-Latn-BA" b="1" dirty="0"/>
              <a:t>, priprema i izvodi kontrolu svog rada</a:t>
            </a:r>
            <a:endParaRPr lang="sl-SI" b="1" dirty="0"/>
          </a:p>
          <a:p>
            <a:pPr lvl="0"/>
            <a:r>
              <a:rPr lang="sr-Latn-BA" b="1" dirty="0"/>
              <a:t>racionalno koristi energiju, materijal i vreme</a:t>
            </a:r>
            <a:endParaRPr lang="sl-SI" b="1" dirty="0"/>
          </a:p>
          <a:p>
            <a:pPr lvl="0"/>
            <a:r>
              <a:rPr lang="sr-Latn-BA" b="1" dirty="0"/>
              <a:t>osigurava operativnu bezbednost i uzima ekološke principe u obzir</a:t>
            </a:r>
            <a:endParaRPr lang="sl-SI" b="1" dirty="0"/>
          </a:p>
          <a:p>
            <a:pPr lvl="0"/>
            <a:r>
              <a:rPr lang="sr-Latn-BA" b="1" dirty="0"/>
              <a:t>komunicira sa saradnicima, klijentima i kupcima</a:t>
            </a:r>
            <a:endParaRPr lang="sl-SI" b="1" dirty="0"/>
          </a:p>
          <a:p>
            <a:pPr lvl="0"/>
            <a:r>
              <a:rPr lang="sr-Latn-BA" b="1" dirty="0"/>
              <a:t>razvija preduzetničke osobine, vještine i stavove</a:t>
            </a:r>
            <a:endParaRPr lang="sl-SI" b="1" dirty="0"/>
          </a:p>
          <a:p>
            <a:pPr lvl="0"/>
            <a:r>
              <a:rPr lang="sr-Latn-BA" b="1" dirty="0"/>
              <a:t>koristi kompjutersku opremu i softverske </a:t>
            </a:r>
            <a:r>
              <a:rPr lang="sr-Latn-BA" b="1" dirty="0" smtClean="0"/>
              <a:t>alate</a:t>
            </a:r>
          </a:p>
          <a:p>
            <a:pPr marL="114300" lvl="0" indent="0">
              <a:buNone/>
            </a:pPr>
            <a:endParaRPr lang="sl-SI" b="1" dirty="0"/>
          </a:p>
          <a:p>
            <a:pPr lvl="0"/>
            <a:r>
              <a:rPr lang="sr-Latn-BA" b="1" dirty="0"/>
              <a:t>priprema ponude turističkih usluga i savetuje klijente</a:t>
            </a:r>
            <a:endParaRPr lang="sl-SI" b="1" dirty="0"/>
          </a:p>
          <a:p>
            <a:pPr lvl="0"/>
            <a:r>
              <a:rPr lang="sr-Latn-BA" b="1" dirty="0"/>
              <a:t>prodaje turističke usluge i savetuje klijente</a:t>
            </a:r>
            <a:endParaRPr lang="sl-SI" b="1" dirty="0"/>
          </a:p>
          <a:p>
            <a:pPr lvl="0"/>
            <a:r>
              <a:rPr lang="sr-Latn-BA" b="1" dirty="0"/>
              <a:t>izvršava booking</a:t>
            </a:r>
            <a:endParaRPr lang="sl-SI" b="1" dirty="0"/>
          </a:p>
          <a:p>
            <a:pPr lvl="0"/>
            <a:r>
              <a:rPr lang="sr-Latn-BA" b="1" dirty="0"/>
              <a:t>izvršava plaćanje i koristi potrebnu  dokumentaciju</a:t>
            </a:r>
            <a:endParaRPr lang="sl-SI" b="1" dirty="0"/>
          </a:p>
          <a:p>
            <a:pPr lvl="0"/>
            <a:r>
              <a:rPr lang="sr-Latn-BA" b="1" dirty="0"/>
              <a:t>ponudi  informacije kroz različite medije</a:t>
            </a:r>
            <a:endParaRPr lang="sl-SI" b="1" dirty="0"/>
          </a:p>
          <a:p>
            <a:pPr lvl="0"/>
            <a:r>
              <a:rPr lang="sr-Latn-BA" b="1" dirty="0"/>
              <a:t>analiza rad i rješava jednostavne reklamacije</a:t>
            </a:r>
            <a:endParaRPr lang="sl-SI" b="1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2159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TURISTIČKI ANIMATOR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752600"/>
            <a:ext cx="8352928" cy="4772744"/>
          </a:xfrm>
        </p:spPr>
        <p:txBody>
          <a:bodyPr>
            <a:normAutofit fontScale="77500" lnSpcReduction="20000"/>
          </a:bodyPr>
          <a:lstStyle/>
          <a:p>
            <a:pPr marL="114300" lvl="0" indent="0">
              <a:buNone/>
            </a:pPr>
            <a:r>
              <a:rPr lang="sr-Latn-BA" sz="2300" dirty="0" smtClean="0"/>
              <a:t>Kandidat</a:t>
            </a:r>
            <a:r>
              <a:rPr lang="sr-Latn-BA" dirty="0" smtClean="0"/>
              <a:t>:</a:t>
            </a:r>
          </a:p>
          <a:p>
            <a:pPr lvl="0"/>
            <a:r>
              <a:rPr lang="sr-Latn-BA" sz="2500" b="1" dirty="0" smtClean="0"/>
              <a:t>planira</a:t>
            </a:r>
            <a:r>
              <a:rPr lang="sr-Latn-BA" sz="2500" b="1" dirty="0"/>
              <a:t>, priprema i izvodi kontrolu svog rada</a:t>
            </a:r>
            <a:endParaRPr lang="sl-SI" sz="2500" b="1" dirty="0"/>
          </a:p>
          <a:p>
            <a:pPr lvl="0"/>
            <a:r>
              <a:rPr lang="sr-Latn-BA" sz="2500" b="1" dirty="0"/>
              <a:t>racionalno koristi energiju, materijal i vreme</a:t>
            </a:r>
            <a:endParaRPr lang="sl-SI" sz="2500" b="1" dirty="0"/>
          </a:p>
          <a:p>
            <a:pPr lvl="0"/>
            <a:r>
              <a:rPr lang="sr-Latn-BA" sz="2500" b="1" dirty="0"/>
              <a:t>osigurava operativnu bezbednost i uzima ekološke principe u obzir</a:t>
            </a:r>
            <a:endParaRPr lang="sl-SI" sz="2500" b="1" dirty="0"/>
          </a:p>
          <a:p>
            <a:pPr lvl="0"/>
            <a:r>
              <a:rPr lang="sr-Latn-BA" sz="2500" b="1" dirty="0"/>
              <a:t>komunicira sa saradnicima, klijentima</a:t>
            </a:r>
            <a:endParaRPr lang="sl-SI" sz="2500" b="1" dirty="0"/>
          </a:p>
          <a:p>
            <a:pPr lvl="0"/>
            <a:r>
              <a:rPr lang="sr-Latn-BA" sz="2500" b="1" dirty="0"/>
              <a:t>kumunicira sa gostima na dva strana jezika aktivno i na jednom stranom jeziku pasivno</a:t>
            </a:r>
            <a:endParaRPr lang="sl-SI" sz="2500" b="1" dirty="0"/>
          </a:p>
          <a:p>
            <a:pPr lvl="0"/>
            <a:r>
              <a:rPr lang="sr-Latn-BA" sz="2500" b="1" dirty="0"/>
              <a:t>razvija preduzetničke osobine, vještine i stavove</a:t>
            </a:r>
            <a:endParaRPr lang="sl-SI" sz="2500" b="1" dirty="0"/>
          </a:p>
          <a:p>
            <a:pPr lvl="0"/>
            <a:r>
              <a:rPr lang="sr-Latn-BA" sz="2500" b="1" dirty="0"/>
              <a:t>koristi informacionu i telekomunikacionu </a:t>
            </a:r>
            <a:r>
              <a:rPr lang="sr-Latn-BA" sz="2500" b="1" dirty="0" smtClean="0"/>
              <a:t>tehnologiju</a:t>
            </a:r>
          </a:p>
          <a:p>
            <a:pPr marL="114300" lvl="0" indent="0">
              <a:buNone/>
            </a:pPr>
            <a:endParaRPr lang="sl-SI" sz="2500" b="1" dirty="0"/>
          </a:p>
          <a:p>
            <a:pPr lvl="0"/>
            <a:r>
              <a:rPr lang="sr-Latn-BA" sz="2500" b="1" dirty="0"/>
              <a:t>prihvata i informiše goste</a:t>
            </a:r>
            <a:endParaRPr lang="sl-SI" sz="2500" b="1" dirty="0"/>
          </a:p>
          <a:p>
            <a:pPr lvl="0"/>
            <a:r>
              <a:rPr lang="sr-Latn-BA" sz="2500" b="1" dirty="0"/>
              <a:t>organizuje šetnje i izlete</a:t>
            </a:r>
            <a:endParaRPr lang="sl-SI" sz="2500" b="1" dirty="0"/>
          </a:p>
          <a:p>
            <a:pPr lvl="0"/>
            <a:r>
              <a:rPr lang="sr-Latn-BA" sz="2500" b="1" dirty="0"/>
              <a:t>organizuje dnevnu animaciju</a:t>
            </a:r>
            <a:endParaRPr lang="sl-SI" sz="2500" b="1" dirty="0"/>
          </a:p>
          <a:p>
            <a:pPr lvl="0"/>
            <a:r>
              <a:rPr lang="sr-Latn-BA" sz="2500" b="1" dirty="0"/>
              <a:t>organizuje večernju animaciju</a:t>
            </a:r>
            <a:endParaRPr lang="sl-SI" sz="2500" b="1" dirty="0"/>
          </a:p>
          <a:p>
            <a:pPr lvl="0"/>
            <a:r>
              <a:rPr lang="sr-Latn-BA" sz="2500" b="1" dirty="0"/>
              <a:t>organizuje sportovi - rekreativno animaciju</a:t>
            </a:r>
            <a:endParaRPr lang="sl-SI" sz="2500" b="1" dirty="0"/>
          </a:p>
          <a:p>
            <a:pPr lvl="0"/>
            <a:r>
              <a:rPr lang="sr-Latn-BA" sz="2500" b="1" dirty="0"/>
              <a:t>organizuje posebne tematske </a:t>
            </a:r>
            <a:r>
              <a:rPr lang="sr-Latn-BA" sz="2500" b="1" dirty="0" smtClean="0"/>
              <a:t>događaje</a:t>
            </a:r>
            <a:endParaRPr lang="sl-SI" sz="2500" b="1" dirty="0"/>
          </a:p>
        </p:txBody>
      </p:sp>
    </p:spTree>
    <p:extLst>
      <p:ext uri="{BB962C8B-B14F-4D97-AF65-F5344CB8AC3E}">
        <p14:creationId xmlns:p14="http://schemas.microsoft.com/office/powerpoint/2010/main" val="23621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TURISTIČKI INFORMATOR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5040560"/>
          </a:xfrm>
        </p:spPr>
        <p:txBody>
          <a:bodyPr>
            <a:normAutofit fontScale="47500" lnSpcReduction="20000"/>
          </a:bodyPr>
          <a:lstStyle/>
          <a:p>
            <a:pPr marL="114300" lvl="0" indent="0">
              <a:buNone/>
            </a:pPr>
            <a:r>
              <a:rPr lang="sr-Latn-BA" sz="3800" dirty="0" smtClean="0"/>
              <a:t>Kandidat:</a:t>
            </a:r>
          </a:p>
          <a:p>
            <a:pPr lvl="0"/>
            <a:r>
              <a:rPr lang="sr-Latn-BA" sz="3800" b="1" dirty="0" smtClean="0"/>
              <a:t>planira, priprema i izvodi kontrolu svog rada</a:t>
            </a:r>
          </a:p>
          <a:p>
            <a:pPr lvl="0"/>
            <a:r>
              <a:rPr lang="sr-Latn-BA" sz="3800" b="1" dirty="0" smtClean="0"/>
              <a:t>racionalno koristi energiju, materijal i vreme</a:t>
            </a:r>
          </a:p>
          <a:p>
            <a:pPr lvl="0"/>
            <a:r>
              <a:rPr lang="sr-Latn-BA" sz="3800" b="1" dirty="0" smtClean="0"/>
              <a:t>osigurava operativnu bezbednost i uzima ekološke principe u obzir</a:t>
            </a:r>
          </a:p>
          <a:p>
            <a:pPr lvl="0"/>
            <a:r>
              <a:rPr lang="sr-Latn-BA" sz="3800" b="1" dirty="0" smtClean="0"/>
              <a:t>komunicira sa saradnicima, klijentima</a:t>
            </a:r>
          </a:p>
          <a:p>
            <a:pPr lvl="0"/>
            <a:r>
              <a:rPr lang="sr-Latn-BA" sz="3800" b="1" dirty="0" smtClean="0"/>
              <a:t>kumunicira sa gostima na jednom stranom jeziku aktivno i pasivno na dva strana jezika</a:t>
            </a:r>
          </a:p>
          <a:p>
            <a:pPr lvl="0"/>
            <a:r>
              <a:rPr lang="sr-Latn-BA" sz="3800" b="1" dirty="0" smtClean="0"/>
              <a:t>razvija preduzetničke osobine, vještine i stavove</a:t>
            </a:r>
          </a:p>
          <a:p>
            <a:pPr lvl="0"/>
            <a:r>
              <a:rPr lang="sr-Latn-BA" sz="3800" b="1" dirty="0" smtClean="0"/>
              <a:t>koristi informacionu i telekomunikacionu tehnologiju</a:t>
            </a:r>
          </a:p>
          <a:p>
            <a:pPr marL="114300" lvl="0" indent="0">
              <a:buNone/>
            </a:pPr>
            <a:endParaRPr lang="sr-Latn-BA" sz="3800" b="1" dirty="0" smtClean="0"/>
          </a:p>
          <a:p>
            <a:pPr lvl="0"/>
            <a:r>
              <a:rPr lang="sr-Latn-BA" sz="3800" b="1" dirty="0" smtClean="0"/>
              <a:t>predstavlja lokalnu zajedinicu, regiju ili državu kroz turističko-promotivne aktivnosti</a:t>
            </a:r>
          </a:p>
          <a:p>
            <a:pPr lvl="0"/>
            <a:r>
              <a:rPr lang="sr-Latn-BA" sz="3800" b="1" dirty="0" smtClean="0"/>
              <a:t>savetuje o izboru destinacija za odmor, proizvodima i drugim elemenata ponude</a:t>
            </a:r>
          </a:p>
          <a:p>
            <a:pPr lvl="0"/>
            <a:r>
              <a:rPr lang="sr-Latn-BA" sz="3800" b="1" dirty="0" smtClean="0"/>
              <a:t>izvodi kampanje dobijanja gostiju i poslovnih partnera</a:t>
            </a:r>
          </a:p>
          <a:p>
            <a:pPr lvl="0"/>
            <a:r>
              <a:rPr lang="sr-Latn-BA" sz="3800" b="1" dirty="0" smtClean="0"/>
              <a:t>razvija informativne materijale za potrebe turistčko informativnih centara</a:t>
            </a:r>
          </a:p>
          <a:p>
            <a:pPr lvl="0"/>
            <a:r>
              <a:rPr lang="sr-Latn-BA" sz="3800" b="1" dirty="0" smtClean="0"/>
              <a:t>obezbeđuje klijentima promotivni i informativni materijal</a:t>
            </a:r>
          </a:p>
          <a:p>
            <a:pPr lvl="0"/>
            <a:r>
              <a:rPr lang="sr-Latn-BA" sz="3800" b="1" dirty="0" smtClean="0"/>
              <a:t>obavlja statističko-analitičke poslove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968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rskam.CPI\Pictures\KATKA\621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628800"/>
            <a:ext cx="3889114" cy="291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avokotnik 2"/>
          <p:cNvSpPr/>
          <p:nvPr/>
        </p:nvSpPr>
        <p:spPr>
          <a:xfrm>
            <a:off x="2123728" y="5157192"/>
            <a:ext cx="4968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sl-SI" sz="3200" b="1" dirty="0" err="1" smtClean="0">
                <a:solidFill>
                  <a:srgbClr val="0070C0"/>
                </a:solidFill>
                <a:hlinkClick r:id="rId3"/>
              </a:rPr>
              <a:t>urska.marentic@cpi.si</a:t>
            </a:r>
            <a:endParaRPr lang="sl-SI" sz="3200" b="1" dirty="0" smtClean="0">
              <a:solidFill>
                <a:srgbClr val="0070C0"/>
              </a:solidFill>
            </a:endParaRPr>
          </a:p>
          <a:p>
            <a:pPr algn="ctr">
              <a:defRPr/>
            </a:pPr>
            <a:endParaRPr lang="sl-SI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24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sz="2400" dirty="0" smtClean="0"/>
              <a:t>POSTUPaK</a:t>
            </a:r>
            <a:r>
              <a:rPr lang="sl-SI" sz="2400" dirty="0" smtClean="0"/>
              <a:t> PRIPREME STANDARDA ZANIMANJA</a:t>
            </a:r>
            <a:r>
              <a:rPr lang="sl-SI" sz="2400" dirty="0"/>
              <a:t/>
            </a:r>
            <a:br>
              <a:rPr lang="sl-SI" sz="2400" dirty="0"/>
            </a:br>
            <a:r>
              <a:rPr lang="sl-SI" sz="2400" dirty="0" smtClean="0"/>
              <a:t>u SLOVENIJI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057400" y="2362200"/>
            <a:ext cx="5105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lang="en-GB" sz="3000"/>
          </a:p>
        </p:txBody>
      </p:sp>
      <p:sp>
        <p:nvSpPr>
          <p:cNvPr id="6148" name="PoljeZBesedilom 11"/>
          <p:cNvSpPr txBox="1">
            <a:spLocks noChangeArrowheads="1"/>
          </p:cNvSpPr>
          <p:nvPr/>
        </p:nvSpPr>
        <p:spPr bwMode="auto">
          <a:xfrm>
            <a:off x="2197894" y="2012950"/>
            <a:ext cx="2462212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sl-SI">
                <a:solidFill>
                  <a:srgbClr val="000000"/>
                </a:solidFill>
              </a:rPr>
              <a:t>INICIATIVA</a:t>
            </a:r>
          </a:p>
        </p:txBody>
      </p:sp>
      <p:sp>
        <p:nvSpPr>
          <p:cNvPr id="6149" name="PoljeZBesedilom 12"/>
          <p:cNvSpPr txBox="1">
            <a:spLocks noChangeArrowheads="1"/>
          </p:cNvSpPr>
          <p:nvPr/>
        </p:nvSpPr>
        <p:spPr bwMode="auto">
          <a:xfrm>
            <a:off x="2197894" y="3167436"/>
            <a:ext cx="2462212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sl-SI" sz="800">
              <a:solidFill>
                <a:srgbClr val="000000"/>
              </a:solidFill>
            </a:endParaRPr>
          </a:p>
          <a:p>
            <a:pPr algn="ctr" eaLnBrk="1" hangingPunct="1"/>
            <a:r>
              <a:rPr lang="sl-SI">
                <a:solidFill>
                  <a:srgbClr val="000000"/>
                </a:solidFill>
              </a:rPr>
              <a:t>PROFIL ZANIMANJA</a:t>
            </a:r>
          </a:p>
          <a:p>
            <a:pPr algn="ctr" eaLnBrk="1" hangingPunct="1"/>
            <a:endParaRPr lang="sl-SI">
              <a:solidFill>
                <a:srgbClr val="000000"/>
              </a:solidFill>
            </a:endParaRPr>
          </a:p>
        </p:txBody>
      </p:sp>
      <p:sp>
        <p:nvSpPr>
          <p:cNvPr id="6150" name="PoljeZBesedilom 13"/>
          <p:cNvSpPr txBox="1">
            <a:spLocks noChangeArrowheads="1"/>
          </p:cNvSpPr>
          <p:nvPr/>
        </p:nvSpPr>
        <p:spPr bwMode="auto">
          <a:xfrm>
            <a:off x="2181225" y="4643438"/>
            <a:ext cx="2478881" cy="9233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sl-SI" dirty="0" smtClean="0">
                <a:solidFill>
                  <a:srgbClr val="000000"/>
                </a:solidFill>
              </a:rPr>
              <a:t>STANDARD ZANIMANJA</a:t>
            </a:r>
            <a:endParaRPr lang="sl-SI" dirty="0">
              <a:solidFill>
                <a:srgbClr val="000000"/>
              </a:solidFill>
            </a:endParaRPr>
          </a:p>
          <a:p>
            <a:pPr algn="ctr" eaLnBrk="1" hangingPunct="1"/>
            <a:r>
              <a:rPr lang="sl-SI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52" name="PoljeZBesedilom 16"/>
          <p:cNvSpPr txBox="1">
            <a:spLocks noChangeArrowheads="1"/>
          </p:cNvSpPr>
          <p:nvPr/>
        </p:nvSpPr>
        <p:spPr bwMode="auto">
          <a:xfrm>
            <a:off x="5586165" y="1891506"/>
            <a:ext cx="2786063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sl-SI" sz="1600" dirty="0" smtClean="0">
                <a:solidFill>
                  <a:srgbClr val="000000"/>
                </a:solidFill>
              </a:rPr>
              <a:t>SEKTORSKE KOMISIJE ZA STANDARDE ZANIMANJA</a:t>
            </a:r>
            <a:endParaRPr lang="sl-SI" sz="1600" dirty="0">
              <a:solidFill>
                <a:srgbClr val="000000"/>
              </a:solidFill>
            </a:endParaRPr>
          </a:p>
        </p:txBody>
      </p:sp>
      <p:sp>
        <p:nvSpPr>
          <p:cNvPr id="6154" name="PoljeZBesedilom 18"/>
          <p:cNvSpPr txBox="1">
            <a:spLocks noChangeArrowheads="1"/>
          </p:cNvSpPr>
          <p:nvPr/>
        </p:nvSpPr>
        <p:spPr bwMode="auto">
          <a:xfrm>
            <a:off x="5698331" y="6093296"/>
            <a:ext cx="2928937" cy="584200"/>
          </a:xfrm>
          <a:prstGeom prst="rect">
            <a:avLst/>
          </a:prstGeom>
          <a:solidFill>
            <a:srgbClr val="99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sl-SI" sz="1600" dirty="0">
                <a:solidFill>
                  <a:srgbClr val="000000"/>
                </a:solidFill>
              </a:rPr>
              <a:t>SAVJET RS ZA STRUČNO OBRAZOVANJE</a:t>
            </a:r>
          </a:p>
        </p:txBody>
      </p:sp>
      <p:sp>
        <p:nvSpPr>
          <p:cNvPr id="6155" name="Puščica dol 26"/>
          <p:cNvSpPr>
            <a:spLocks noChangeArrowheads="1"/>
          </p:cNvSpPr>
          <p:nvPr/>
        </p:nvSpPr>
        <p:spPr bwMode="auto">
          <a:xfrm>
            <a:off x="3297088" y="2603313"/>
            <a:ext cx="285750" cy="4286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156" name="Puščica dol 27"/>
          <p:cNvSpPr>
            <a:spLocks noChangeArrowheads="1"/>
          </p:cNvSpPr>
          <p:nvPr/>
        </p:nvSpPr>
        <p:spPr bwMode="auto">
          <a:xfrm>
            <a:off x="3266371" y="4071938"/>
            <a:ext cx="285750" cy="4286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158" name="Desna puščica 29"/>
          <p:cNvSpPr>
            <a:spLocks noChangeArrowheads="1"/>
          </p:cNvSpPr>
          <p:nvPr/>
        </p:nvSpPr>
        <p:spPr bwMode="auto">
          <a:xfrm>
            <a:off x="4874418" y="2005012"/>
            <a:ext cx="500063" cy="357188"/>
          </a:xfrm>
          <a:prstGeom prst="rightArrow">
            <a:avLst>
              <a:gd name="adj1" fmla="val 50000"/>
              <a:gd name="adj2" fmla="val 4999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159" name="Puščica dol 30"/>
          <p:cNvSpPr>
            <a:spLocks noChangeArrowheads="1"/>
          </p:cNvSpPr>
          <p:nvPr/>
        </p:nvSpPr>
        <p:spPr bwMode="auto">
          <a:xfrm>
            <a:off x="6962471" y="5550359"/>
            <a:ext cx="285750" cy="4286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160" name="Desna puščica 33"/>
          <p:cNvSpPr>
            <a:spLocks noChangeArrowheads="1"/>
          </p:cNvSpPr>
          <p:nvPr/>
        </p:nvSpPr>
        <p:spPr bwMode="auto">
          <a:xfrm>
            <a:off x="4904353" y="4899360"/>
            <a:ext cx="500063" cy="357188"/>
          </a:xfrm>
          <a:prstGeom prst="rightArrow">
            <a:avLst>
              <a:gd name="adj1" fmla="val 50000"/>
              <a:gd name="adj2" fmla="val 4999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25" name="PoljeZBesedilom 16"/>
          <p:cNvSpPr txBox="1">
            <a:spLocks noChangeArrowheads="1"/>
          </p:cNvSpPr>
          <p:nvPr/>
        </p:nvSpPr>
        <p:spPr bwMode="auto">
          <a:xfrm>
            <a:off x="5698331" y="4785854"/>
            <a:ext cx="2786063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sl-SI" sz="1600" dirty="0" smtClean="0">
                <a:solidFill>
                  <a:srgbClr val="000000"/>
                </a:solidFill>
              </a:rPr>
              <a:t>SEKTORSKE KOMISIJE ZA STANDARDE ZANIMANJA</a:t>
            </a:r>
            <a:endParaRPr lang="sl-SI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l-SI" sz="3200" dirty="0" smtClean="0"/>
              <a:t>SEKTORSKE KOMISIJE ZA </a:t>
            </a:r>
            <a:br>
              <a:rPr lang="sl-SI" sz="3200" dirty="0" smtClean="0"/>
            </a:br>
            <a:r>
              <a:rPr lang="sl-SI" sz="3200" dirty="0" smtClean="0"/>
              <a:t>STANDARDE ZANIMANJA</a:t>
            </a:r>
            <a:endParaRPr lang="en-GB" sz="3200" dirty="0" smtClean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67544" y="1989138"/>
            <a:ext cx="8352927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None/>
              <a:defRPr/>
            </a:pPr>
            <a:r>
              <a:rPr kumimoji="1" lang="sr-Latn-CS" sz="2400" b="1" dirty="0">
                <a:solidFill>
                  <a:srgbClr val="000000"/>
                </a:solidFill>
              </a:rPr>
              <a:t>Ministarstvo rada je formiralo </a:t>
            </a:r>
            <a:r>
              <a:rPr kumimoji="1" lang="sr-Latn-CS" sz="2400" b="1" dirty="0" smtClean="0">
                <a:solidFill>
                  <a:srgbClr val="000000"/>
                </a:solidFill>
              </a:rPr>
              <a:t>sektorske komisije</a:t>
            </a:r>
          </a:p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None/>
              <a:defRPr/>
            </a:pPr>
            <a:r>
              <a:rPr kumimoji="1" lang="sr-Latn-CS" sz="2400" b="1" dirty="0" smtClean="0">
                <a:solidFill>
                  <a:srgbClr val="000000"/>
                </a:solidFill>
                <a:hlinkClick r:id="rId3" action="ppaction://hlinksldjump"/>
              </a:rPr>
              <a:t>Socijalni </a:t>
            </a:r>
            <a:r>
              <a:rPr kumimoji="1" lang="sr-Latn-CS" sz="2400" b="1" dirty="0">
                <a:solidFill>
                  <a:srgbClr val="000000"/>
                </a:solidFill>
                <a:hlinkClick r:id="rId3" action="ppaction://hlinksldjump"/>
              </a:rPr>
              <a:t>partneri  </a:t>
            </a:r>
            <a:endParaRPr lang="sr-Latn-C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1" lang="sr-Latn-CS" sz="24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kumimoji="1" lang="sr-Latn-CS" sz="2400" dirty="0">
                <a:solidFill>
                  <a:srgbClr val="000000"/>
                </a:solidFill>
              </a:rPr>
              <a:t> </a:t>
            </a:r>
            <a:r>
              <a:rPr lang="sr-Latn-C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Određuje prioritete razvoja </a:t>
            </a:r>
            <a:r>
              <a:rPr lang="sr-Latn-C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standarda zanimanja</a:t>
            </a:r>
            <a:endParaRPr lang="sr-Latn-C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lang="sr-Latn-C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Prati postupak razvoja i potvrđuje </a:t>
            </a:r>
            <a:r>
              <a:rPr lang="sr-Latn-C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standarde zanimanja </a:t>
            </a:r>
          </a:p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lang="sr-Latn-C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Priprema </a:t>
            </a:r>
            <a:r>
              <a:rPr lang="sr-Latn-C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kvalifikacijsku strukturu za </a:t>
            </a:r>
            <a:r>
              <a:rPr lang="sr-Latn-C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sektor</a:t>
            </a:r>
            <a:endParaRPr lang="sr-Latn-C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endParaRPr lang="sr-Latn-CS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6" name="Picture 4" descr="MCj03983830000[1]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589240"/>
            <a:ext cx="1474788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5306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3200" smtClean="0"/>
              <a:t>SOCIJALNI PARTNERI</a:t>
            </a:r>
            <a:endParaRPr lang="en-US" sz="320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3200" dirty="0" smtClean="0"/>
              <a:t>Komore</a:t>
            </a:r>
          </a:p>
          <a:p>
            <a:pPr lvl="1" eaLnBrk="1" hangingPunct="1">
              <a:defRPr/>
            </a:pPr>
            <a:r>
              <a:rPr lang="sl-SI" sz="2400" dirty="0" err="1" smtClean="0"/>
              <a:t>Privredna</a:t>
            </a:r>
            <a:r>
              <a:rPr lang="sl-SI" sz="2400" dirty="0" smtClean="0"/>
              <a:t> komora Slovenije</a:t>
            </a:r>
          </a:p>
          <a:p>
            <a:pPr lvl="1" eaLnBrk="1" hangingPunct="1">
              <a:defRPr/>
            </a:pPr>
            <a:r>
              <a:rPr lang="sl-SI" sz="2400" dirty="0" err="1" smtClean="0"/>
              <a:t>Zanatska</a:t>
            </a:r>
            <a:r>
              <a:rPr lang="sl-SI" sz="2400" dirty="0" smtClean="0"/>
              <a:t> komora Slovenije</a:t>
            </a:r>
          </a:p>
          <a:p>
            <a:pPr lvl="1" eaLnBrk="1" hangingPunct="1">
              <a:defRPr/>
            </a:pPr>
            <a:r>
              <a:rPr lang="sl-SI" sz="2400" dirty="0" err="1" smtClean="0"/>
              <a:t>Poljuprivredna</a:t>
            </a:r>
            <a:r>
              <a:rPr lang="sl-SI" sz="2400" dirty="0" smtClean="0"/>
              <a:t> i </a:t>
            </a:r>
            <a:r>
              <a:rPr lang="sl-SI" sz="2400" dirty="0" err="1" smtClean="0"/>
              <a:t>šumarska</a:t>
            </a:r>
            <a:r>
              <a:rPr lang="sl-SI" sz="2400" dirty="0" smtClean="0"/>
              <a:t> komora Slovenije</a:t>
            </a:r>
          </a:p>
          <a:p>
            <a:pPr eaLnBrk="1" hangingPunct="1">
              <a:defRPr/>
            </a:pPr>
            <a:r>
              <a:rPr lang="sl-SI" sz="3200" dirty="0" smtClean="0"/>
              <a:t>Nadležna </a:t>
            </a:r>
            <a:r>
              <a:rPr lang="sl-SI" sz="3200" dirty="0" err="1" smtClean="0"/>
              <a:t>ministarstva</a:t>
            </a:r>
            <a:endParaRPr lang="sl-SI" sz="3200" dirty="0" smtClean="0"/>
          </a:p>
          <a:p>
            <a:pPr eaLnBrk="1" hangingPunct="1">
              <a:defRPr/>
            </a:pPr>
            <a:r>
              <a:rPr lang="sl-SI" sz="3200" dirty="0" smtClean="0"/>
              <a:t>Sindikati</a:t>
            </a:r>
          </a:p>
        </p:txBody>
      </p:sp>
      <p:pic>
        <p:nvPicPr>
          <p:cNvPr id="9220" name="Picture 4" descr="j0233018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484457"/>
            <a:ext cx="1584349" cy="160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706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PROFIL </a:t>
            </a:r>
            <a:r>
              <a:rPr lang="sl-SI" dirty="0" smtClean="0"/>
              <a:t>ZANIMANJA</a:t>
            </a:r>
            <a:endParaRPr lang="en-US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700808"/>
            <a:ext cx="8534152" cy="367240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l-SI" sz="32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sr-Latn-BA" sz="3200" dirty="0" smtClean="0"/>
              <a:t>detaljan opis poslova, koje obavljaju djelatnici u nekom zanimanju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sr-Latn-BA" sz="3200" dirty="0" smtClean="0"/>
              <a:t>pripremamo ga u saradnji sa poslodavcima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sr-Latn-BA" sz="3200" dirty="0" smtClean="0"/>
              <a:t>osnova za pripremu standarda zanimanja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3200" dirty="0" smtClean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653136"/>
            <a:ext cx="1712913" cy="171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407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dirty="0" smtClean="0"/>
              <a:t>STANDARD zanimanja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1884119"/>
            <a:ext cx="793115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Latn-CS" sz="3200" dirty="0" smtClean="0"/>
              <a:t>određuje sadržaj stručne kvalifikacije na određenom nivou složenosti poslova i određuje potrebna znanja, vještine i stručne kompetencije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3200" dirty="0" smtClean="0"/>
              <a:t>pripremljen na osnovu profila zanimanja</a:t>
            </a:r>
            <a:endParaRPr lang="sr-Latn-CS" sz="32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3200" dirty="0" smtClean="0"/>
              <a:t>osnova za pripremu programa stručnog obrazovanja</a:t>
            </a:r>
            <a:endParaRPr lang="sr-Latn-CS" dirty="0" smtClean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25144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0484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STANDARD zanimanja - </a:t>
            </a:r>
            <a:r>
              <a:rPr lang="sr-Latn-BA" dirty="0" smtClean="0"/>
              <a:t>sadržaj</a:t>
            </a:r>
            <a:endParaRPr lang="sr-Latn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83568" y="1772816"/>
            <a:ext cx="7931150" cy="4530725"/>
          </a:xfrm>
        </p:spPr>
        <p:txBody>
          <a:bodyPr/>
          <a:lstStyle/>
          <a:p>
            <a:pPr>
              <a:defRPr/>
            </a:pPr>
            <a:r>
              <a:rPr lang="sr-Latn-BA" sz="2800" dirty="0" smtClean="0"/>
              <a:t>naziv i kod standarda zanimanja</a:t>
            </a:r>
          </a:p>
          <a:p>
            <a:pPr>
              <a:defRPr/>
            </a:pPr>
            <a:r>
              <a:rPr lang="sr-Latn-BA" sz="2800" dirty="0" smtClean="0"/>
              <a:t>nivo složenosti poslova</a:t>
            </a:r>
          </a:p>
          <a:p>
            <a:pPr>
              <a:defRPr/>
            </a:pPr>
            <a:r>
              <a:rPr lang="sr-Latn-BA" sz="2800" dirty="0" smtClean="0"/>
              <a:t>stručne kompetencije</a:t>
            </a:r>
          </a:p>
          <a:p>
            <a:pPr>
              <a:defRPr/>
            </a:pPr>
            <a:r>
              <a:rPr lang="sr-Latn-BA" sz="2800" dirty="0" smtClean="0"/>
              <a:t>opis standarda zanimanja</a:t>
            </a:r>
          </a:p>
          <a:p>
            <a:pPr lvl="1">
              <a:defRPr/>
            </a:pPr>
            <a:r>
              <a:rPr lang="sr-Latn-BA" sz="2400" dirty="0" smtClean="0"/>
              <a:t>područje rada</a:t>
            </a:r>
          </a:p>
          <a:p>
            <a:pPr lvl="1">
              <a:defRPr/>
            </a:pPr>
            <a:r>
              <a:rPr lang="sr-Latn-BA" sz="2400" dirty="0" smtClean="0"/>
              <a:t>ključni poslovi</a:t>
            </a:r>
          </a:p>
          <a:p>
            <a:pPr lvl="1">
              <a:defRPr/>
            </a:pPr>
            <a:r>
              <a:rPr lang="sr-Latn-BA" sz="2400" dirty="0" smtClean="0"/>
              <a:t>vještine i </a:t>
            </a:r>
            <a:r>
              <a:rPr lang="sr-Latn-BA" sz="2400" dirty="0"/>
              <a:t>znanja</a:t>
            </a:r>
            <a:endParaRPr lang="sr-Latn-BA" sz="2400" dirty="0" smtClean="0"/>
          </a:p>
          <a:p>
            <a:pPr>
              <a:buFontTx/>
              <a:buNone/>
              <a:defRPr/>
            </a:pPr>
            <a:endParaRPr lang="sl-SI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21088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7679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STANDARD zanimanja - </a:t>
            </a:r>
            <a:r>
              <a:rPr lang="sr-Latn-BA" dirty="0" smtClean="0"/>
              <a:t>bih</a:t>
            </a:r>
            <a:endParaRPr lang="sr-Latn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772816"/>
            <a:ext cx="8363198" cy="4530725"/>
          </a:xfrm>
        </p:spPr>
        <p:txBody>
          <a:bodyPr/>
          <a:lstStyle/>
          <a:p>
            <a:pPr>
              <a:defRPr/>
            </a:pPr>
            <a:r>
              <a:rPr lang="sr-Latn-BA" sz="2800" b="1" dirty="0" smtClean="0"/>
              <a:t>naziv standarda zanimanja</a:t>
            </a:r>
          </a:p>
          <a:p>
            <a:pPr>
              <a:defRPr/>
            </a:pPr>
            <a:r>
              <a:rPr lang="sr-Latn-BA" sz="2800" b="1" dirty="0" smtClean="0"/>
              <a:t>naziv zanimanja</a:t>
            </a:r>
          </a:p>
          <a:p>
            <a:pPr>
              <a:defRPr/>
            </a:pPr>
            <a:r>
              <a:rPr lang="sr-Latn-BA" sz="2800" b="1" dirty="0" smtClean="0"/>
              <a:t>nivo kvalifikacije </a:t>
            </a:r>
            <a:r>
              <a:rPr lang="sr-Latn-BA" sz="2000" dirty="0" smtClean="0"/>
              <a:t>(u skladu sa Osnovama kvalifikacijskog okvira u BIH)</a:t>
            </a:r>
          </a:p>
          <a:p>
            <a:pPr>
              <a:defRPr/>
            </a:pPr>
            <a:r>
              <a:rPr lang="sr-Latn-BA" sz="2800" b="1" dirty="0" smtClean="0"/>
              <a:t>stručne kompetencije</a:t>
            </a:r>
          </a:p>
          <a:p>
            <a:pPr>
              <a:defRPr/>
            </a:pPr>
            <a:r>
              <a:rPr lang="sr-Latn-BA" sz="2800" b="1" dirty="0" smtClean="0"/>
              <a:t>opis standarda zanimanja</a:t>
            </a:r>
          </a:p>
          <a:p>
            <a:pPr lvl="1">
              <a:defRPr/>
            </a:pPr>
            <a:r>
              <a:rPr lang="sr-Latn-BA" sz="2400" dirty="0" smtClean="0"/>
              <a:t>područje rada</a:t>
            </a:r>
          </a:p>
          <a:p>
            <a:pPr lvl="1">
              <a:defRPr/>
            </a:pPr>
            <a:r>
              <a:rPr lang="sr-Latn-BA" sz="2400" dirty="0" smtClean="0"/>
              <a:t>ključni poslovi</a:t>
            </a:r>
          </a:p>
          <a:p>
            <a:pPr lvl="1">
              <a:defRPr/>
            </a:pPr>
            <a:r>
              <a:rPr lang="sr-Latn-BA" sz="2400" dirty="0" smtClean="0"/>
              <a:t>vještine i </a:t>
            </a:r>
            <a:r>
              <a:rPr lang="sr-Latn-BA" sz="2400" dirty="0"/>
              <a:t>znanja</a:t>
            </a:r>
            <a:endParaRPr lang="sr-Latn-BA" sz="2400" dirty="0" smtClean="0"/>
          </a:p>
          <a:p>
            <a:pPr>
              <a:buFontTx/>
              <a:buNone/>
              <a:defRPr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480823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STANDARD ZANIMANJA – </a:t>
            </a:r>
            <a:br>
              <a:rPr lang="sl-SI" dirty="0" smtClean="0"/>
            </a:br>
            <a:r>
              <a:rPr lang="sl-SI" dirty="0" smtClean="0"/>
              <a:t>PODRUČJA RADA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557143"/>
              </p:ext>
            </p:extLst>
          </p:nvPr>
        </p:nvGraphicFramePr>
        <p:xfrm>
          <a:off x="971600" y="1988840"/>
          <a:ext cx="6840760" cy="4176468"/>
        </p:xfrm>
        <a:graphic>
          <a:graphicData uri="http://schemas.openxmlformats.org/drawingml/2006/table">
            <a:tbl>
              <a:tblPr/>
              <a:tblGrid>
                <a:gridCol w="6840760"/>
              </a:tblGrid>
              <a:tr h="5077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24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Analiza, planiranje i organizacija rada</a:t>
                      </a:r>
                      <a:endParaRPr lang="sl-SI" sz="2400" b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Priprema radnog mesta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Operativni poslovi</a:t>
                      </a:r>
                      <a:endParaRPr lang="sl-SI" sz="2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Upravljanje</a:t>
                      </a:r>
                      <a:endParaRPr lang="sl-SI" sz="2400" b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Nadzor nad radom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Administrativni poslovi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Komercijalni poslovi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Osiguranje kvaliteta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Komunikacija</a:t>
                      </a:r>
                      <a:endParaRPr lang="sl-SI" sz="2400" b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6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BA" sz="24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Zaštita zdravlja i okoline</a:t>
                      </a:r>
                      <a:endParaRPr lang="sl-SI" sz="2400" b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67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karnar">
  <a:themeElements>
    <a:clrScheme name="Lekarna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Lekarna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Lekarna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1196</TotalTime>
  <Words>769</Words>
  <Application>Microsoft Office PowerPoint</Application>
  <PresentationFormat>Diaprojekcija na zaslonu (4:3)</PresentationFormat>
  <Paragraphs>176</Paragraphs>
  <Slides>16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Lekarnar</vt:lpstr>
      <vt:lpstr>  STANDARDI ZANIMANJA </vt:lpstr>
      <vt:lpstr>POSTUPaK PRIPREME STANDARDA ZANIMANJA u SLOVENIJI</vt:lpstr>
      <vt:lpstr>SEKTORSKE KOMISIJE ZA  STANDARDE ZANIMANJA</vt:lpstr>
      <vt:lpstr>SOCIJALNI PARTNERI</vt:lpstr>
      <vt:lpstr>PROFIL ZANIMANJA</vt:lpstr>
      <vt:lpstr>STANDARD zanimanja</vt:lpstr>
      <vt:lpstr>STANDARD zanimanja - sadržaj</vt:lpstr>
      <vt:lpstr>STANDARD zanimanja - bih</vt:lpstr>
      <vt:lpstr>STANDARD ZANIMANJA –  PODRUČJA RADA</vt:lpstr>
      <vt:lpstr>PowerPointova predstavitev</vt:lpstr>
      <vt:lpstr>STANDARD ZANIMANJA –  DEFINISANJE STRUČNIH KOMPETENCIJA</vt:lpstr>
      <vt:lpstr>RECEPCIONAR</vt:lpstr>
      <vt:lpstr>PRODAVAĆ TURISTIČKIH USLUGA</vt:lpstr>
      <vt:lpstr>TURISTIČKI ANIMATOR</vt:lpstr>
      <vt:lpstr>TURISTIČKI INFORMATOR</vt:lpstr>
      <vt:lpstr>PowerPointova predstavitev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Zajednička jezgra u stručnom obrazovanju</dc:title>
  <dc:creator>Darko Mali</dc:creator>
  <cp:lastModifiedBy>Branko Slivar</cp:lastModifiedBy>
  <cp:revision>78</cp:revision>
  <cp:lastPrinted>2013-03-26T15:38:36Z</cp:lastPrinted>
  <dcterms:created xsi:type="dcterms:W3CDTF">2013-03-04T08:46:42Z</dcterms:created>
  <dcterms:modified xsi:type="dcterms:W3CDTF">2013-06-03T12:48:52Z</dcterms:modified>
</cp:coreProperties>
</file>