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87" r:id="rId3"/>
    <p:sldId id="382" r:id="rId4"/>
    <p:sldId id="383" r:id="rId5"/>
    <p:sldId id="384" r:id="rId6"/>
    <p:sldId id="385" r:id="rId7"/>
    <p:sldId id="375" r:id="rId8"/>
    <p:sldId id="376" r:id="rId9"/>
    <p:sldId id="378" r:id="rId10"/>
    <p:sldId id="377" r:id="rId11"/>
    <p:sldId id="388" r:id="rId12"/>
    <p:sldId id="370" r:id="rId13"/>
    <p:sldId id="371" r:id="rId14"/>
    <p:sldId id="366" r:id="rId15"/>
    <p:sldId id="367" r:id="rId16"/>
    <p:sldId id="363" r:id="rId17"/>
    <p:sldId id="364" r:id="rId18"/>
    <p:sldId id="373" r:id="rId19"/>
    <p:sldId id="333" r:id="rId20"/>
  </p:sldIdLst>
  <p:sldSz cx="9144000" cy="6858000" type="screen4x3"/>
  <p:notesSz cx="6797675" cy="99282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00"/>
    <a:srgbClr val="4D4D4D"/>
    <a:srgbClr val="B92D14"/>
    <a:srgbClr val="35759D"/>
    <a:srgbClr val="35B19D"/>
    <a:srgbClr val="006600"/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5596" autoAdjust="0"/>
  </p:normalViewPr>
  <p:slideViewPr>
    <p:cSldViewPr>
      <p:cViewPr>
        <p:scale>
          <a:sx n="71" d="100"/>
          <a:sy n="71" d="100"/>
        </p:scale>
        <p:origin x="-2292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75D49-FB8F-43FA-9977-1A39E5FA6106}" type="datetimeFigureOut">
              <a:rPr lang="en-GB" smtClean="0"/>
              <a:t>24/05/2013</a:t>
            </a:fld>
            <a:endParaRPr lang="en-GB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3FC55-8DDB-4927-819B-0FA9C220D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79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9EBF1DE-2429-4263-AF13-5A576C6B4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99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C473FE-4724-44E6-95F4-B1C944DF1472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BF1DE-2429-4263-AF13-5A576C6B472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8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BF1DE-2429-4263-AF13-5A576C6B472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97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0CAE2A-5805-4B74-BB72-EDE526A5A314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BF1DE-2429-4263-AF13-5A576C6B47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9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BF1DE-2429-4263-AF13-5A576C6B472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97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BF1DE-2429-4263-AF13-5A576C6B472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24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8C858D-0342-4B80-8DA4-3B5CA549267E}" type="slidenum">
              <a:rPr lang="sl-SI" smtClean="0"/>
              <a:pPr>
                <a:defRPr/>
              </a:pPr>
              <a:t>19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196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1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2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0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988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6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48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31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19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889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692696"/>
            <a:ext cx="4545509" cy="26642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sl-SI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KAKO SE LAHKO ŠE BOLJE RAZUMEMO IN PODPIRAMO?</a:t>
            </a: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5507989"/>
            <a:ext cx="7772400" cy="1056005"/>
          </a:xfrm>
        </p:spPr>
        <p:txBody>
          <a:bodyPr/>
          <a:lstStyle/>
          <a:p>
            <a:r>
              <a:rPr lang="sl-SI" b="1" dirty="0" smtClean="0"/>
              <a:t> maj 2013</a:t>
            </a:r>
          </a:p>
          <a:p>
            <a:r>
              <a:rPr lang="sl-SI" b="1" dirty="0" smtClean="0"/>
              <a:t>2. dan</a:t>
            </a:r>
            <a:endParaRPr lang="en-GB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18" y="6021288"/>
            <a:ext cx="27368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72882"/>
            <a:ext cx="936104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122096" cy="715962"/>
          </a:xfrm>
        </p:spPr>
        <p:txBody>
          <a:bodyPr/>
          <a:lstStyle/>
          <a:p>
            <a:r>
              <a:rPr lang="sl-SI" sz="3600" dirty="0" smtClean="0">
                <a:solidFill>
                  <a:schemeClr val="bg1"/>
                </a:solidFill>
              </a:rPr>
              <a:t>Dejstva, vedenja, spodbudnost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4704"/>
            <a:ext cx="6969968" cy="5688632"/>
          </a:xfrm>
        </p:spPr>
        <p:txBody>
          <a:bodyPr/>
          <a:lstStyle/>
          <a:p>
            <a:pPr marL="457200" lvl="1" indent="0">
              <a:buNone/>
            </a:pPr>
            <a:endParaRPr lang="sl-SI" dirty="0" smtClean="0"/>
          </a:p>
          <a:p>
            <a:pPr marL="457200" lvl="1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Namesto</a:t>
            </a:r>
            <a:r>
              <a:rPr lang="sl-SI" dirty="0" smtClean="0">
                <a:solidFill>
                  <a:srgbClr val="FF0000"/>
                </a:solidFill>
              </a:rPr>
              <a:t>: „Ti </a:t>
            </a:r>
            <a:r>
              <a:rPr lang="sl-SI" dirty="0">
                <a:solidFill>
                  <a:srgbClr val="FF0000"/>
                </a:solidFill>
              </a:rPr>
              <a:t>si slab predavatelj!“</a:t>
            </a:r>
          </a:p>
          <a:p>
            <a:pPr marL="457200" lvl="1" indent="0">
              <a:buNone/>
            </a:pPr>
            <a:r>
              <a:rPr lang="sl-SI" dirty="0" smtClean="0"/>
              <a:t>Raje: </a:t>
            </a:r>
            <a:r>
              <a:rPr lang="sl-SI" dirty="0" smtClean="0"/>
              <a:t>Všeč mi je tvoja zbranost pred nastopom. </a:t>
            </a:r>
          </a:p>
          <a:p>
            <a:pPr marL="457200" lvl="1" indent="0">
              <a:buNone/>
            </a:pPr>
            <a:r>
              <a:rPr lang="sl-SI" dirty="0" smtClean="0"/>
              <a:t>Nekatere </a:t>
            </a:r>
            <a:r>
              <a:rPr lang="sl-SI" dirty="0" smtClean="0"/>
              <a:t>udeležence je zmotilo, da si takoj začel s predavanjem</a:t>
            </a:r>
            <a:r>
              <a:rPr lang="sl-SI" dirty="0" smtClean="0"/>
              <a:t>. </a:t>
            </a:r>
          </a:p>
          <a:p>
            <a:pPr marL="457200" lvl="1" indent="0">
              <a:buNone/>
            </a:pPr>
            <a:r>
              <a:rPr lang="sl-SI" dirty="0" smtClean="0"/>
              <a:t>Morda </a:t>
            </a:r>
            <a:r>
              <a:rPr lang="sl-SI" dirty="0" smtClean="0"/>
              <a:t>bi pomagalo, če se naslednjič predstaviš in uporabiš kak zanimiv primer</a:t>
            </a:r>
            <a:r>
              <a:rPr lang="sl-SI" dirty="0" smtClean="0"/>
              <a:t>.</a:t>
            </a:r>
          </a:p>
          <a:p>
            <a:pPr marL="457200" lvl="1" indent="0">
              <a:buNone/>
            </a:pPr>
            <a:r>
              <a:rPr lang="sl-SI" dirty="0" smtClean="0"/>
              <a:t>Se je pa videlo, da temo obvladaš.</a:t>
            </a:r>
            <a:endParaRPr lang="sl-SI" dirty="0" smtClean="0"/>
          </a:p>
          <a:p>
            <a:pPr marL="457200" lvl="1" indent="0">
              <a:buNone/>
            </a:pPr>
            <a:endParaRPr lang="sl-SI" dirty="0" smtClean="0"/>
          </a:p>
          <a:p>
            <a:pPr marL="457200" lvl="1" indent="0">
              <a:buNone/>
            </a:pPr>
            <a:endParaRPr lang="sl-SI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315200" cy="715962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Vaja s trakovi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lvl="0" indent="0">
              <a:buNone/>
            </a:pPr>
            <a:endParaRPr lang="sl-SI" b="1" dirty="0" smtClean="0">
              <a:solidFill>
                <a:srgbClr val="000000"/>
              </a:solidFill>
            </a:endParaRPr>
          </a:p>
          <a:p>
            <a:pPr marL="57150" lvl="0" indent="0">
              <a:buNone/>
            </a:pPr>
            <a:endParaRPr lang="sl-SI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l-SI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l-SI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6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7767"/>
            <a:ext cx="7315200" cy="715962"/>
          </a:xfrm>
        </p:spPr>
        <p:txBody>
          <a:bodyPr/>
          <a:lstStyle/>
          <a:p>
            <a:r>
              <a:rPr lang="sl-SI" sz="3200" b="1" dirty="0" smtClean="0">
                <a:solidFill>
                  <a:schemeClr val="bg1"/>
                </a:solidFill>
              </a:rPr>
              <a:t>Vaja </a:t>
            </a:r>
            <a:r>
              <a:rPr lang="sl-SI" sz="3200" b="1" dirty="0">
                <a:solidFill>
                  <a:schemeClr val="bg1"/>
                </a:solidFill>
              </a:rPr>
              <a:t>s trakovi</a:t>
            </a:r>
            <a:endParaRPr lang="sl-SI" sz="3200" b="1" dirty="0">
              <a:solidFill>
                <a:schemeClr val="bg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55576" y="1340768"/>
            <a:ext cx="7747248" cy="4191000"/>
          </a:xfrm>
        </p:spPr>
        <p:txBody>
          <a:bodyPr/>
          <a:lstStyle/>
          <a:p>
            <a:r>
              <a:rPr lang="sl-SI" sz="2800" dirty="0" smtClean="0"/>
              <a:t>Razdelite se v </a:t>
            </a:r>
            <a:r>
              <a:rPr lang="sl-SI" sz="2800" dirty="0" smtClean="0"/>
              <a:t>skupine</a:t>
            </a:r>
            <a:r>
              <a:rPr lang="sl-SI" sz="2800" dirty="0" smtClean="0"/>
              <a:t>. Vsak izbere 1 barvo lističev. </a:t>
            </a:r>
          </a:p>
          <a:p>
            <a:r>
              <a:rPr lang="sl-SI" sz="2800" dirty="0" smtClean="0"/>
              <a:t>Napišite </a:t>
            </a:r>
            <a:r>
              <a:rPr lang="sl-SI" sz="2800" dirty="0"/>
              <a:t>svoje ime ali šifro na </a:t>
            </a:r>
            <a:r>
              <a:rPr lang="sl-SI" sz="2800" dirty="0" smtClean="0"/>
              <a:t>4 samolepilne lističe </a:t>
            </a:r>
            <a:r>
              <a:rPr lang="sl-SI" sz="2800" dirty="0"/>
              <a:t>iste barve</a:t>
            </a:r>
            <a:r>
              <a:rPr lang="sl-SI" sz="2800" dirty="0" smtClean="0"/>
              <a:t>.</a:t>
            </a:r>
          </a:p>
          <a:p>
            <a:r>
              <a:rPr lang="sl-SI" sz="2800" dirty="0" smtClean="0"/>
              <a:t>Sprehodite </a:t>
            </a:r>
            <a:r>
              <a:rPr lang="sl-SI" sz="2800" dirty="0"/>
              <a:t>se ob trakovih z zapisanimi lastnostmi </a:t>
            </a:r>
            <a:r>
              <a:rPr lang="sl-SI" sz="2800" dirty="0" smtClean="0"/>
              <a:t>(MP) in </a:t>
            </a:r>
            <a:r>
              <a:rPr lang="sl-SI" sz="2800" dirty="0"/>
              <a:t>postavite </a:t>
            </a:r>
            <a:r>
              <a:rPr lang="sl-SI" sz="2800" dirty="0" smtClean="0"/>
              <a:t>listič </a:t>
            </a:r>
            <a:r>
              <a:rPr lang="sl-SI" sz="2800" dirty="0"/>
              <a:t>s svojim imenom na točko na traku, ki </a:t>
            </a:r>
            <a:r>
              <a:rPr lang="sl-SI" sz="2800" dirty="0" smtClean="0"/>
              <a:t>najbolj odraža, </a:t>
            </a:r>
            <a:r>
              <a:rPr lang="sl-SI" sz="2800" dirty="0" smtClean="0"/>
              <a:t>vas </a:t>
            </a:r>
            <a:r>
              <a:rPr lang="sl-SI" sz="2800" dirty="0"/>
              <a:t>osebno.</a:t>
            </a:r>
            <a:r>
              <a:rPr lang="sl-SI" dirty="0"/>
              <a:t> </a:t>
            </a:r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r>
              <a:rPr lang="sl-SI" b="1" dirty="0"/>
              <a:t> 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199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0"/>
            <a:ext cx="7315200" cy="715962"/>
          </a:xfrm>
        </p:spPr>
        <p:txBody>
          <a:bodyPr/>
          <a:lstStyle/>
          <a:p>
            <a:r>
              <a:rPr lang="sl-SI" sz="3200" b="1" dirty="0" smtClean="0">
                <a:solidFill>
                  <a:schemeClr val="bg1"/>
                </a:solidFill>
              </a:rPr>
              <a:t>Refleksija:</a:t>
            </a:r>
            <a:endParaRPr lang="sl-SI" sz="3200" b="1" dirty="0">
              <a:solidFill>
                <a:schemeClr val="bg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27584" y="1340768"/>
            <a:ext cx="7315200" cy="4191000"/>
          </a:xfrm>
        </p:spPr>
        <p:txBody>
          <a:bodyPr/>
          <a:lstStyle/>
          <a:p>
            <a:endParaRPr lang="sl-SI" sz="2800" b="1" dirty="0" smtClean="0"/>
          </a:p>
          <a:p>
            <a:r>
              <a:rPr lang="sl-SI" sz="2800" dirty="0" smtClean="0"/>
              <a:t>Kaj </a:t>
            </a:r>
            <a:r>
              <a:rPr lang="sl-SI" sz="2800" dirty="0"/>
              <a:t>opazite vsak zase (za svoje ocene)?</a:t>
            </a:r>
          </a:p>
          <a:p>
            <a:endParaRPr lang="sl-SI" sz="2800" dirty="0" smtClean="0"/>
          </a:p>
          <a:p>
            <a:r>
              <a:rPr lang="sl-SI" sz="2800" dirty="0" smtClean="0"/>
              <a:t>Kaj </a:t>
            </a:r>
            <a:r>
              <a:rPr lang="sl-SI" sz="2800" dirty="0"/>
              <a:t>opažate, če pogledate vse odgovore skupaj? Kaj vam to pove? 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588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576064"/>
          </a:xfrm>
        </p:spPr>
        <p:txBody>
          <a:bodyPr/>
          <a:lstStyle/>
          <a:p>
            <a:r>
              <a:rPr lang="sl-SI" sz="3200" dirty="0" smtClean="0">
                <a:solidFill>
                  <a:schemeClr val="bg1"/>
                </a:solidFill>
              </a:rPr>
              <a:t>Primeri in pogovor ob vprašanjih v parih (10‘)</a:t>
            </a:r>
            <a:endParaRPr lang="sl-SI" sz="3200" dirty="0">
              <a:solidFill>
                <a:schemeClr val="bg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15008" y="993304"/>
            <a:ext cx="8928992" cy="586469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sl-SI" sz="2400" dirty="0" smtClean="0">
                <a:solidFill>
                  <a:schemeClr val="accent1"/>
                </a:solidFill>
              </a:rPr>
              <a:t>Za svoje delo potrebujete jasne  časovne roke, bolj ste učinkoviti, če vam kdo pove, kaj naj naredite in do kdaj. Vaš kolega pa najbolje funkcionira, če si sam postavlja roke. 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solidFill>
                  <a:srgbClr val="FF0000"/>
                </a:solidFill>
              </a:rPr>
              <a:t>Ko </a:t>
            </a:r>
            <a:r>
              <a:rPr lang="sl-SI" sz="2400" dirty="0" smtClean="0">
                <a:solidFill>
                  <a:srgbClr val="FF0000"/>
                </a:solidFill>
              </a:rPr>
              <a:t>začenjate </a:t>
            </a:r>
            <a:r>
              <a:rPr lang="sl-SI" sz="2400" dirty="0" smtClean="0">
                <a:solidFill>
                  <a:srgbClr val="FF0000"/>
                </a:solidFill>
              </a:rPr>
              <a:t>nalogo, želite </a:t>
            </a:r>
            <a:r>
              <a:rPr lang="sl-SI" sz="2400" dirty="0" smtClean="0">
                <a:solidFill>
                  <a:srgbClr val="FF0000"/>
                </a:solidFill>
              </a:rPr>
              <a:t>vedeti vse podrobnosti, vse kar je moč predvideti. Vaš šef pa ima stališče, da se  bo vse pomembno že sproti pokazalo in da se boste že znašli.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solidFill>
                  <a:srgbClr val="00B050"/>
                </a:solidFill>
              </a:rPr>
              <a:t>Zelo </a:t>
            </a:r>
            <a:r>
              <a:rPr lang="sl-SI" sz="2400" dirty="0" smtClean="0">
                <a:solidFill>
                  <a:srgbClr val="00B050"/>
                </a:solidFill>
              </a:rPr>
              <a:t>radi vse naredite natančno. S kolegom, ki je v tem povsem drugačen od vas, delata skupen projekt. </a:t>
            </a:r>
          </a:p>
          <a:p>
            <a:pPr marL="457200" indent="-457200">
              <a:buAutoNum type="arabicPeriod"/>
            </a:pPr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</a:rPr>
              <a:t>V </a:t>
            </a:r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</a:rPr>
              <a:t>življenju vam je pomembno, da se z ljudmi razumete in vedno iščete stične točke z njimi. Vaši najbližji sodelavci pa so bolj usmerjeni na razlike in jih problematizirajo</a:t>
            </a:r>
            <a:r>
              <a:rPr lang="sl-SI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sl-SI" sz="2400" dirty="0" smtClean="0"/>
              <a:t>Vam </a:t>
            </a:r>
            <a:r>
              <a:rPr lang="sl-SI" sz="2400" dirty="0" smtClean="0"/>
              <a:t>se je lažje odločiti, če so vam stvari znane, </a:t>
            </a:r>
            <a:endParaRPr lang="sl-SI" sz="2400" dirty="0" smtClean="0"/>
          </a:p>
          <a:p>
            <a:pPr marL="0" indent="0">
              <a:buNone/>
            </a:pPr>
            <a:r>
              <a:rPr lang="sl-SI" sz="2400" dirty="0"/>
              <a:t> </a:t>
            </a:r>
            <a:r>
              <a:rPr lang="sl-SI" sz="2400" dirty="0" smtClean="0"/>
              <a:t>     </a:t>
            </a:r>
            <a:r>
              <a:rPr lang="sl-SI" sz="2400" dirty="0" smtClean="0"/>
              <a:t>vaš  </a:t>
            </a:r>
            <a:r>
              <a:rPr lang="sl-SI" sz="2400" dirty="0" smtClean="0"/>
              <a:t>partner  </a:t>
            </a:r>
            <a:r>
              <a:rPr lang="sl-SI" sz="2400" dirty="0" smtClean="0"/>
              <a:t>pa </a:t>
            </a:r>
            <a:r>
              <a:rPr lang="sl-SI" sz="2400" dirty="0" smtClean="0"/>
              <a:t>si vedno želi novosti.</a:t>
            </a:r>
          </a:p>
          <a:p>
            <a:pPr marL="0" indent="0">
              <a:buNone/>
            </a:pPr>
            <a:endParaRPr lang="sl-SI" sz="2400" dirty="0" smtClean="0"/>
          </a:p>
          <a:p>
            <a:pPr marL="457200" indent="-457200">
              <a:buAutoNum type="arabicPeriod"/>
            </a:pPr>
            <a:endParaRPr lang="sl-SI" sz="2400" dirty="0"/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63110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34661"/>
            <a:ext cx="7315200" cy="715962"/>
          </a:xfrm>
        </p:spPr>
        <p:txBody>
          <a:bodyPr/>
          <a:lstStyle/>
          <a:p>
            <a:r>
              <a:rPr lang="sl-SI" sz="4000" dirty="0" smtClean="0">
                <a:solidFill>
                  <a:schemeClr val="bg1"/>
                </a:solidFill>
              </a:rPr>
              <a:t>Vprašanja</a:t>
            </a:r>
            <a:endParaRPr lang="sl-SI" sz="4000" dirty="0">
              <a:solidFill>
                <a:schemeClr val="bg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55576" y="1412776"/>
            <a:ext cx="7315200" cy="4191000"/>
          </a:xfrm>
        </p:spPr>
        <p:txBody>
          <a:bodyPr/>
          <a:lstStyle/>
          <a:p>
            <a:r>
              <a:rPr lang="sl-SI" dirty="0" smtClean="0"/>
              <a:t>Kaj se </a:t>
            </a:r>
            <a:r>
              <a:rPr lang="sl-SI" dirty="0" smtClean="0"/>
              <a:t>dogaja</a:t>
            </a:r>
            <a:r>
              <a:rPr lang="sl-SI" dirty="0" smtClean="0"/>
              <a:t>? Kaj je pri tem dobrega, kaj pa utegne biti </a:t>
            </a:r>
            <a:r>
              <a:rPr lang="sl-SI" dirty="0" smtClean="0"/>
              <a:t>težava?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Kako </a:t>
            </a:r>
            <a:r>
              <a:rPr lang="sl-SI" dirty="0" smtClean="0"/>
              <a:t>v taki situaciji poteka </a:t>
            </a:r>
            <a:r>
              <a:rPr lang="sl-SI" dirty="0" smtClean="0"/>
              <a:t>sodelovanje?</a:t>
            </a:r>
          </a:p>
          <a:p>
            <a:endParaRPr lang="sl-SI" dirty="0" smtClean="0"/>
          </a:p>
          <a:p>
            <a:r>
              <a:rPr lang="sl-SI" dirty="0" smtClean="0"/>
              <a:t>Kaj je moč narediti v takih situacijah za dobro sodelovanje?                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486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0"/>
            <a:ext cx="7315200" cy="792088"/>
          </a:xfrm>
        </p:spPr>
        <p:txBody>
          <a:bodyPr/>
          <a:lstStyle/>
          <a:p>
            <a:r>
              <a:rPr lang="sl-SI" sz="3200" b="1" dirty="0" smtClean="0">
                <a:solidFill>
                  <a:schemeClr val="bg1"/>
                </a:solidFill>
              </a:rPr>
              <a:t>Predstavitev  </a:t>
            </a:r>
            <a:r>
              <a:rPr lang="sl-SI" sz="3200" b="1" dirty="0" smtClean="0">
                <a:solidFill>
                  <a:schemeClr val="bg1"/>
                </a:solidFill>
              </a:rPr>
              <a:t>MP</a:t>
            </a:r>
            <a:endParaRPr lang="sl-SI" sz="3200" b="1" dirty="0">
              <a:solidFill>
                <a:schemeClr val="bg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99592" y="836712"/>
            <a:ext cx="7315200" cy="5544616"/>
          </a:xfrm>
        </p:spPr>
        <p:txBody>
          <a:bodyPr/>
          <a:lstStyle/>
          <a:p>
            <a:pPr marL="0" indent="0">
              <a:buNone/>
            </a:pPr>
            <a:r>
              <a:rPr lang="sl-SI" sz="2000" b="1" i="1" dirty="0" smtClean="0"/>
              <a:t>                                   MOTIVACIJSKI</a:t>
            </a:r>
          </a:p>
          <a:p>
            <a:pPr marL="0" indent="0">
              <a:buNone/>
            </a:pPr>
            <a:r>
              <a:rPr lang="sl-SI" sz="2000" u="sng" dirty="0" smtClean="0"/>
              <a:t>K                                                                             OD</a:t>
            </a:r>
          </a:p>
          <a:p>
            <a:pPr marL="0" indent="0">
              <a:buNone/>
            </a:pPr>
            <a:r>
              <a:rPr lang="sl-SI" sz="2000" u="sng" dirty="0" smtClean="0"/>
              <a:t>NOTRANJA REFERENCA                                   ZUNANJA</a:t>
            </a:r>
          </a:p>
          <a:p>
            <a:pPr marL="0" indent="0">
              <a:buNone/>
            </a:pPr>
            <a:r>
              <a:rPr lang="sl-SI" sz="2000" u="sng" dirty="0" smtClean="0"/>
              <a:t>MOŽNOST                                                             DOLŽNOST</a:t>
            </a:r>
          </a:p>
          <a:p>
            <a:pPr marL="0" indent="0">
              <a:buNone/>
            </a:pPr>
            <a:r>
              <a:rPr lang="sl-SI" sz="2000" u="sng" dirty="0" smtClean="0"/>
              <a:t>RAZLIČNOST                                                        ENAKOST</a:t>
            </a:r>
          </a:p>
          <a:p>
            <a:pPr marL="0" indent="0">
              <a:buNone/>
            </a:pPr>
            <a:endParaRPr lang="sl-SI" sz="2000" b="1" i="1" dirty="0"/>
          </a:p>
          <a:p>
            <a:pPr marL="0" indent="0">
              <a:buNone/>
            </a:pPr>
            <a:r>
              <a:rPr lang="sl-SI" sz="2000" b="1" i="1" dirty="0" smtClean="0"/>
              <a:t>                                      INFORMACIJSKI</a:t>
            </a:r>
            <a:endParaRPr lang="sl-SI" sz="2000" b="1" i="1" dirty="0"/>
          </a:p>
          <a:p>
            <a:pPr marL="0" indent="0">
              <a:buNone/>
            </a:pPr>
            <a:r>
              <a:rPr lang="sl-SI" sz="2000" u="sng" dirty="0" smtClean="0"/>
              <a:t>PREGLED                                                           PODROBNOSTI</a:t>
            </a:r>
          </a:p>
          <a:p>
            <a:pPr marL="0" indent="0">
              <a:buNone/>
            </a:pPr>
            <a:r>
              <a:rPr lang="sl-SI" sz="2000" u="sng" dirty="0" smtClean="0"/>
              <a:t>NUJNO POTREBNO                                           VSE</a:t>
            </a:r>
            <a:r>
              <a:rPr lang="sl-SI" sz="2000" dirty="0" smtClean="0"/>
              <a:t> </a:t>
            </a:r>
            <a:r>
              <a:rPr lang="sl-SI" sz="2000" u="sng" dirty="0" smtClean="0"/>
              <a:t>    </a:t>
            </a:r>
          </a:p>
          <a:p>
            <a:pPr marL="0" indent="0">
              <a:buNone/>
            </a:pPr>
            <a:r>
              <a:rPr lang="sl-SI" sz="2000" u="sng" dirty="0" smtClean="0"/>
              <a:t>PRIBLIŽNO                                                           NATAČNO</a:t>
            </a:r>
          </a:p>
          <a:p>
            <a:pPr marL="0" indent="0">
              <a:buNone/>
            </a:pPr>
            <a:endParaRPr lang="sl-SI" sz="2000" b="1" i="1" dirty="0" smtClean="0"/>
          </a:p>
          <a:p>
            <a:pPr marL="0" indent="0">
              <a:buNone/>
            </a:pPr>
            <a:r>
              <a:rPr lang="sl-SI" sz="2000" b="1" i="1" dirty="0" smtClean="0"/>
              <a:t>                                      KRITERIJSKI</a:t>
            </a:r>
            <a:endParaRPr lang="sl-SI" sz="2000" b="1" i="1" dirty="0"/>
          </a:p>
          <a:p>
            <a:pPr marL="0" indent="0">
              <a:buNone/>
            </a:pPr>
            <a:r>
              <a:rPr lang="sl-SI" sz="2000" u="sng" dirty="0" smtClean="0"/>
              <a:t>SPLOŠNO                                                           SPECIFIČNO</a:t>
            </a:r>
          </a:p>
          <a:p>
            <a:pPr marL="0" indent="0">
              <a:buNone/>
            </a:pPr>
            <a:r>
              <a:rPr lang="sl-SI" sz="2000" u="sng" dirty="0" smtClean="0"/>
              <a:t>POZITIVNO                                                         NEGATIVNO</a:t>
            </a:r>
          </a:p>
          <a:p>
            <a:pPr marL="0" indent="0">
              <a:buNone/>
            </a:pPr>
            <a:r>
              <a:rPr lang="sl-SI" sz="2000" u="sng" dirty="0" smtClean="0"/>
              <a:t>SPREMLJANJE                                                   UPIRANJE</a:t>
            </a:r>
          </a:p>
        </p:txBody>
      </p:sp>
    </p:spTree>
    <p:extLst>
      <p:ext uri="{BB962C8B-B14F-4D97-AF65-F5344CB8AC3E}">
        <p14:creationId xmlns:p14="http://schemas.microsoft.com/office/powerpoint/2010/main" val="1502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0"/>
            <a:ext cx="7315200" cy="792088"/>
          </a:xfrm>
        </p:spPr>
        <p:txBody>
          <a:bodyPr/>
          <a:lstStyle/>
          <a:p>
            <a:r>
              <a:rPr lang="sl-SI" sz="3200" b="1" dirty="0" smtClean="0">
                <a:solidFill>
                  <a:schemeClr val="bg1"/>
                </a:solidFill>
              </a:rPr>
              <a:t>Predstavitev ob primerih</a:t>
            </a:r>
            <a:endParaRPr lang="sl-SI" sz="3200" b="1" dirty="0">
              <a:solidFill>
                <a:schemeClr val="bg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544616"/>
          </a:xfrm>
        </p:spPr>
        <p:txBody>
          <a:bodyPr/>
          <a:lstStyle/>
          <a:p>
            <a:pPr marL="0" indent="0">
              <a:buNone/>
            </a:pPr>
            <a:r>
              <a:rPr lang="sl-SI" sz="2000" b="1" i="1" dirty="0" smtClean="0"/>
              <a:t>                                   MOTIVACIJSKI</a:t>
            </a:r>
          </a:p>
          <a:p>
            <a:pPr marL="0" indent="0">
              <a:buNone/>
            </a:pPr>
            <a:r>
              <a:rPr lang="sl-SI" sz="2000" u="sng" dirty="0" smtClean="0"/>
              <a:t>Za oceno, pohvalo                                                      Da ne bi izgubil, zamudil</a:t>
            </a:r>
          </a:p>
          <a:p>
            <a:pPr marL="0" indent="0">
              <a:buNone/>
            </a:pPr>
            <a:r>
              <a:rPr lang="sl-SI" sz="2000" u="sng" dirty="0" smtClean="0"/>
              <a:t>Ker meni to veliko pomeni                                          Kako bom izpadel</a:t>
            </a:r>
          </a:p>
          <a:p>
            <a:pPr marL="0" indent="0">
              <a:buNone/>
            </a:pPr>
            <a:r>
              <a:rPr lang="sl-SI" sz="2000" u="sng" dirty="0" smtClean="0"/>
              <a:t>Ker želim, izberem                                                      Ker moram, treba je                                                            Ko je novo, drugačno                                                  Ko že poznam</a:t>
            </a:r>
            <a:endParaRPr lang="sl-SI" sz="2000" b="1" i="1" dirty="0"/>
          </a:p>
          <a:p>
            <a:pPr marL="0" indent="0">
              <a:buNone/>
            </a:pPr>
            <a:r>
              <a:rPr lang="sl-SI" sz="2000" b="1" i="1" dirty="0" smtClean="0"/>
              <a:t>                                      INFORMACIJSKI</a:t>
            </a:r>
            <a:endParaRPr lang="sl-SI" sz="2000" b="1" i="1" dirty="0"/>
          </a:p>
          <a:p>
            <a:pPr marL="0" indent="0">
              <a:buNone/>
            </a:pPr>
            <a:r>
              <a:rPr lang="sl-SI" sz="2000" u="sng" dirty="0" smtClean="0"/>
              <a:t>Velika slika, okvirne smernice                                     Takoj vsi detajli</a:t>
            </a:r>
          </a:p>
          <a:p>
            <a:pPr marL="0" indent="0">
              <a:buNone/>
            </a:pPr>
            <a:r>
              <a:rPr lang="sl-SI" sz="2000" u="sng" dirty="0" smtClean="0"/>
              <a:t>Kaj nujno potrebujem                                                   Kaj vse potrebujem</a:t>
            </a:r>
            <a:r>
              <a:rPr lang="sl-SI" sz="2000" dirty="0" smtClean="0"/>
              <a:t> </a:t>
            </a:r>
            <a:r>
              <a:rPr lang="sl-SI" sz="2000" u="sng" dirty="0" smtClean="0"/>
              <a:t>    </a:t>
            </a:r>
          </a:p>
          <a:p>
            <a:pPr marL="0" indent="0">
              <a:buNone/>
            </a:pPr>
            <a:r>
              <a:rPr lang="sl-SI" sz="2000" u="sng" dirty="0" smtClean="0"/>
              <a:t>Površinsko, počez , „diagonalno“                                V nianse, medvrstično   </a:t>
            </a:r>
          </a:p>
          <a:p>
            <a:pPr marL="0" indent="0">
              <a:buNone/>
            </a:pPr>
            <a:endParaRPr lang="sl-SI" sz="2000" b="1" i="1" dirty="0" smtClean="0"/>
          </a:p>
          <a:p>
            <a:pPr marL="0" indent="0">
              <a:buNone/>
            </a:pPr>
            <a:r>
              <a:rPr lang="sl-SI" sz="2000" b="1" i="1" dirty="0" smtClean="0"/>
              <a:t>                                      KRITERIJSKI</a:t>
            </a:r>
            <a:endParaRPr lang="sl-SI" sz="2000" b="1" i="1" dirty="0"/>
          </a:p>
          <a:p>
            <a:pPr marL="0" indent="0">
              <a:buNone/>
            </a:pPr>
            <a:r>
              <a:rPr lang="sl-SI" sz="2000" u="sng" dirty="0" smtClean="0"/>
              <a:t>Film                                                                          </a:t>
            </a:r>
            <a:r>
              <a:rPr lang="sl-SI" sz="2000" u="sng" dirty="0"/>
              <a:t>V</a:t>
            </a:r>
            <a:r>
              <a:rPr lang="sl-SI" sz="2000" u="sng" dirty="0" smtClean="0"/>
              <a:t>eliki </a:t>
            </a:r>
            <a:r>
              <a:rPr lang="sl-SI" sz="2000" u="sng" dirty="0" err="1" smtClean="0"/>
              <a:t>Gatsby</a:t>
            </a:r>
            <a:r>
              <a:rPr lang="sl-SI" sz="2000" u="sng" dirty="0" smtClean="0"/>
              <a:t>     </a:t>
            </a:r>
          </a:p>
          <a:p>
            <a:pPr marL="0" indent="0">
              <a:buNone/>
            </a:pPr>
            <a:r>
              <a:rPr lang="sl-SI" sz="2000" u="sng" dirty="0" smtClean="0"/>
              <a:t>Strinjam se                                             Skepsa, dvom, 2. pogled</a:t>
            </a:r>
          </a:p>
          <a:p>
            <a:pPr marL="0" indent="0">
              <a:buNone/>
            </a:pPr>
            <a:r>
              <a:rPr lang="sl-SI" sz="2000" u="sng" dirty="0" smtClean="0"/>
              <a:t>Sodelujem                                                     Ne grem za množico</a:t>
            </a:r>
          </a:p>
        </p:txBody>
      </p:sp>
    </p:spTree>
    <p:extLst>
      <p:ext uri="{BB962C8B-B14F-4D97-AF65-F5344CB8AC3E}">
        <p14:creationId xmlns:p14="http://schemas.microsoft.com/office/powerpoint/2010/main" val="11758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6634" y="0"/>
            <a:ext cx="8820472" cy="715962"/>
          </a:xfrm>
        </p:spPr>
        <p:txBody>
          <a:bodyPr/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>
                <a:solidFill>
                  <a:schemeClr val="bg1"/>
                </a:solidFill>
              </a:rPr>
              <a:t>Vaja – kako se čim bolje upoštevati </a:t>
            </a:r>
            <a:r>
              <a:rPr lang="sl-SI" dirty="0" smtClean="0">
                <a:solidFill>
                  <a:schemeClr val="bg1"/>
                </a:solidFill>
              </a:rPr>
              <a:t/>
            </a:r>
            <a:br>
              <a:rPr lang="sl-SI" dirty="0" smtClean="0">
                <a:solidFill>
                  <a:schemeClr val="bg1"/>
                </a:solidFill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8156" y="1196752"/>
            <a:ext cx="8784976" cy="4191000"/>
          </a:xfrm>
        </p:spPr>
        <p:txBody>
          <a:bodyPr/>
          <a:lstStyle/>
          <a:p>
            <a:endParaRPr lang="sl-SI" sz="2800" dirty="0" smtClean="0"/>
          </a:p>
          <a:p>
            <a:r>
              <a:rPr lang="sl-SI" sz="2800" dirty="0" smtClean="0"/>
              <a:t>Poiščite nekoga, ki je na nasprotni strani vsaj na </a:t>
            </a:r>
            <a:r>
              <a:rPr lang="sl-SI" sz="2800" dirty="0" smtClean="0"/>
              <a:t>enem </a:t>
            </a:r>
            <a:r>
              <a:rPr lang="sl-SI" sz="2800" dirty="0" smtClean="0"/>
              <a:t>traku in se pogovorita, kaj </a:t>
            </a:r>
            <a:r>
              <a:rPr lang="sl-SI" sz="2800" dirty="0" smtClean="0"/>
              <a:t>bi vama kljub razlikam pomagalo k dobremu sodelovanju.</a:t>
            </a:r>
            <a:endParaRPr lang="sl-SI" sz="2800" dirty="0" smtClean="0"/>
          </a:p>
          <a:p>
            <a:endParaRPr lang="sl-SI" sz="2800" dirty="0" smtClean="0"/>
          </a:p>
          <a:p>
            <a:r>
              <a:rPr lang="sl-SI" sz="2800" dirty="0" smtClean="0"/>
              <a:t>Refleksija </a:t>
            </a:r>
            <a:endParaRPr lang="sl-SI" sz="2800" dirty="0"/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4729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slov 1"/>
          <p:cNvSpPr>
            <a:spLocks noGrp="1"/>
          </p:cNvSpPr>
          <p:nvPr>
            <p:ph type="title"/>
          </p:nvPr>
        </p:nvSpPr>
        <p:spPr>
          <a:xfrm>
            <a:off x="971600" y="29888"/>
            <a:ext cx="7315200" cy="720080"/>
          </a:xfrm>
        </p:spPr>
        <p:txBody>
          <a:bodyPr/>
          <a:lstStyle/>
          <a:p>
            <a:pPr algn="ctr" eaLnBrk="1" hangingPunct="1"/>
            <a:r>
              <a:rPr lang="sl-SI" sz="3600" b="1" dirty="0" smtClean="0">
                <a:solidFill>
                  <a:schemeClr val="bg1"/>
                </a:solidFill>
              </a:rPr>
              <a:t>Naša skupna moč</a:t>
            </a:r>
            <a:endParaRPr lang="sl-SI" sz="3600" b="1" dirty="0" smtClean="0">
              <a:solidFill>
                <a:schemeClr val="bg1"/>
              </a:solidFill>
            </a:endParaRPr>
          </a:p>
        </p:txBody>
      </p:sp>
      <p:sp>
        <p:nvSpPr>
          <p:cNvPr id="27652" name="Ograda vsebine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956050" cy="4103687"/>
          </a:xfrm>
        </p:spPr>
        <p:txBody>
          <a:bodyPr/>
          <a:lstStyle/>
          <a:p>
            <a:pPr eaLnBrk="1" hangingPunct="1"/>
            <a:r>
              <a:rPr lang="sl-SI" sz="2400" dirty="0" smtClean="0"/>
              <a:t>V čem smo dobri, uspešni? </a:t>
            </a:r>
          </a:p>
          <a:p>
            <a:pPr eaLnBrk="1" hangingPunct="1"/>
            <a:r>
              <a:rPr lang="sl-SI" sz="2400" dirty="0" smtClean="0"/>
              <a:t>Kaj so naši viri in kaj potenciali v kritičnih situacijah?</a:t>
            </a:r>
          </a:p>
          <a:p>
            <a:pPr eaLnBrk="1" hangingPunct="1"/>
            <a:r>
              <a:rPr lang="sl-SI" sz="2400" dirty="0" smtClean="0"/>
              <a:t>Kaj nas povezuje?</a:t>
            </a:r>
          </a:p>
          <a:p>
            <a:pPr eaLnBrk="1" hangingPunct="1"/>
            <a:r>
              <a:rPr lang="sl-SI" sz="2400" dirty="0" smtClean="0"/>
              <a:t>Kako lahko še bolje sodelujemo in se razumemo?</a:t>
            </a:r>
          </a:p>
        </p:txBody>
      </p:sp>
      <p:pic>
        <p:nvPicPr>
          <p:cNvPr id="29700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2600"/>
            <a:ext cx="4038600" cy="4221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11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" y="3250009"/>
            <a:ext cx="2999234" cy="200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315200" cy="576064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chemeClr val="bg1"/>
                </a:solidFill>
              </a:rPr>
              <a:t>Ledolomilec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764704"/>
            <a:ext cx="8496944" cy="5864696"/>
          </a:xfrm>
        </p:spPr>
        <p:txBody>
          <a:bodyPr/>
          <a:lstStyle/>
          <a:p>
            <a:pPr marL="57150" lvl="0" indent="0" algn="ctr">
              <a:buNone/>
            </a:pPr>
            <a:r>
              <a:rPr lang="sl-SI" sz="2000" dirty="0" smtClean="0">
                <a:solidFill>
                  <a:srgbClr val="808080"/>
                </a:solidFill>
              </a:rPr>
              <a:t> </a:t>
            </a:r>
            <a:r>
              <a:rPr lang="sl-SI" b="1" dirty="0" smtClean="0"/>
              <a:t>Danes se počutim kot….., ker….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544" y="1746757"/>
            <a:ext cx="2766160" cy="193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3632"/>
            <a:ext cx="2914544" cy="144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40" y="3181116"/>
            <a:ext cx="2675159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964" y="5010230"/>
            <a:ext cx="2742067" cy="184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344" y="4599510"/>
            <a:ext cx="2520655" cy="223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96" y="1706891"/>
            <a:ext cx="2912271" cy="195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2826"/>
            <a:ext cx="2466975" cy="192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84773"/>
            <a:ext cx="2134741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 descr="C:\Users\BZarkovic\Pictures\NLP\balloons-7-2006_08_05-09_08_5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06891"/>
            <a:ext cx="1691680" cy="147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155" y="3583325"/>
            <a:ext cx="1907704" cy="147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10229"/>
            <a:ext cx="1862341" cy="189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715962"/>
          </a:xfrm>
        </p:spPr>
        <p:txBody>
          <a:bodyPr/>
          <a:lstStyle/>
          <a:p>
            <a:r>
              <a:rPr lang="sl-SI" sz="3600" dirty="0" smtClean="0">
                <a:solidFill>
                  <a:schemeClr val="bg1"/>
                </a:solidFill>
              </a:rPr>
              <a:t>Prehojena pot in pogled naprej</a:t>
            </a:r>
            <a:endParaRPr lang="sl-SI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4.bp.blogspot.com/-qruc1g0_vis/TbAFlpU7lDI/AAAAAAAAAhA/jXfVmwfChh4/s1600/DSCN02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9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-20239"/>
            <a:ext cx="7315200" cy="715962"/>
          </a:xfrm>
        </p:spPr>
        <p:txBody>
          <a:bodyPr/>
          <a:lstStyle/>
          <a:p>
            <a:r>
              <a:rPr lang="sl-SI" sz="3200" b="1" dirty="0" smtClean="0">
                <a:solidFill>
                  <a:schemeClr val="bg1"/>
                </a:solidFill>
                <a:latin typeface="Arial" charset="0"/>
              </a:rPr>
              <a:t>Vprašanja za </a:t>
            </a:r>
            <a:r>
              <a:rPr lang="sl-SI" sz="3200" b="1" dirty="0" smtClean="0">
                <a:solidFill>
                  <a:schemeClr val="bg1"/>
                </a:solidFill>
                <a:latin typeface="Arial" charset="0"/>
              </a:rPr>
              <a:t>razmislek v skupini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544616"/>
          </a:xfrm>
        </p:spPr>
        <p:txBody>
          <a:bodyPr/>
          <a:lstStyle/>
          <a:p>
            <a:r>
              <a:rPr lang="sl-SI" dirty="0" smtClean="0"/>
              <a:t>Katere od opisanih </a:t>
            </a:r>
            <a:r>
              <a:rPr lang="sl-SI" dirty="0" smtClean="0"/>
              <a:t>značilnosti učeče </a:t>
            </a:r>
            <a:r>
              <a:rPr lang="sl-SI" dirty="0" smtClean="0"/>
              <a:t>se organizacije se nam </a:t>
            </a:r>
            <a:r>
              <a:rPr lang="sl-SI" dirty="0" smtClean="0"/>
              <a:t>zdijo posebej </a:t>
            </a:r>
            <a:r>
              <a:rPr lang="sl-SI" dirty="0" smtClean="0"/>
              <a:t>pomembne za nas?</a:t>
            </a:r>
          </a:p>
          <a:p>
            <a:r>
              <a:rPr lang="sl-SI" dirty="0" smtClean="0"/>
              <a:t>V čem smo že močni?</a:t>
            </a:r>
          </a:p>
          <a:p>
            <a:r>
              <a:rPr lang="sl-SI" dirty="0" smtClean="0"/>
              <a:t>Kaj želimo še izboljšati?</a:t>
            </a:r>
          </a:p>
          <a:p>
            <a:r>
              <a:rPr lang="sl-SI" dirty="0" smtClean="0"/>
              <a:t>Kako lahko to naredimo?</a:t>
            </a:r>
          </a:p>
          <a:p>
            <a:r>
              <a:rPr lang="sl-SI" dirty="0" smtClean="0"/>
              <a:t>Kaj in kdo nam lahko pri tem pomaga</a:t>
            </a:r>
            <a:r>
              <a:rPr lang="sl-SI" dirty="0" smtClean="0"/>
              <a:t>?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Označite na plakatu z barvnimi lističi vaše najmočnejše področje in tisto, ki bi ga 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lahko še izboljšali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546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Zarkovic\Pictures\NLP\Frames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425"/>
            <a:ext cx="9144000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PoljeZBesedilom 1"/>
          <p:cNvSpPr txBox="1">
            <a:spLocks noChangeArrowheads="1"/>
          </p:cNvSpPr>
          <p:nvPr/>
        </p:nvSpPr>
        <p:spPr bwMode="auto">
          <a:xfrm>
            <a:off x="5651500" y="5445125"/>
            <a:ext cx="2384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b="1" dirty="0" smtClean="0">
                <a:solidFill>
                  <a:schemeClr val="bg1"/>
                </a:solidFill>
              </a:rPr>
              <a:t>…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124" name="PoljeZBesedilom 2"/>
          <p:cNvSpPr txBox="1">
            <a:spLocks noChangeArrowheads="1"/>
          </p:cNvSpPr>
          <p:nvPr/>
        </p:nvSpPr>
        <p:spPr bwMode="auto">
          <a:xfrm>
            <a:off x="3851275" y="2349500"/>
            <a:ext cx="22336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b="1" dirty="0" smtClean="0">
                <a:solidFill>
                  <a:schemeClr val="bg1"/>
                </a:solidFill>
              </a:rPr>
              <a:t>KREATIVNA DELAVNICA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468313" y="765175"/>
            <a:ext cx="5746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94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-20239"/>
            <a:ext cx="7315200" cy="715962"/>
          </a:xfrm>
        </p:spPr>
        <p:txBody>
          <a:bodyPr/>
          <a:lstStyle/>
          <a:p>
            <a:r>
              <a:rPr lang="sl-SI" sz="3200" b="1" dirty="0" smtClean="0">
                <a:solidFill>
                  <a:schemeClr val="bg1"/>
                </a:solidFill>
                <a:latin typeface="Arial" charset="0"/>
              </a:rPr>
              <a:t>Navodila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544616"/>
          </a:xfrm>
        </p:spPr>
        <p:txBody>
          <a:bodyPr/>
          <a:lstStyle/>
          <a:p>
            <a:pPr marL="0" indent="0">
              <a:buNone/>
            </a:pPr>
            <a:r>
              <a:rPr lang="sl-SI" sz="2800" dirty="0" smtClean="0"/>
              <a:t>Spomnite se na prehojeno pot </a:t>
            </a:r>
            <a:r>
              <a:rPr lang="sl-SI" sz="2800" dirty="0" smtClean="0"/>
              <a:t>vaše </a:t>
            </a:r>
            <a:r>
              <a:rPr lang="sl-SI" sz="2800" dirty="0" smtClean="0"/>
              <a:t>agencije. Imejte v mislih vse dobro, kar se je dogajalo, </a:t>
            </a:r>
          </a:p>
          <a:p>
            <a:pPr marL="0" indent="0">
              <a:buNone/>
            </a:pPr>
            <a:r>
              <a:rPr lang="sl-SI" sz="2800" dirty="0" smtClean="0"/>
              <a:t>pa tudi tisto, česar si niste želeli.</a:t>
            </a:r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r>
              <a:rPr lang="sl-SI" sz="2800" dirty="0" smtClean="0"/>
              <a:t>Na 1. plakatu prikažite </a:t>
            </a:r>
            <a:r>
              <a:rPr lang="sl-SI" sz="2800" dirty="0" smtClean="0"/>
              <a:t>to pot na </a:t>
            </a:r>
            <a:r>
              <a:rPr lang="sl-SI" sz="2800" dirty="0" err="1" smtClean="0"/>
              <a:t>čimbolj</a:t>
            </a:r>
            <a:r>
              <a:rPr lang="sl-SI" sz="2800" dirty="0" smtClean="0"/>
              <a:t> kreativen </a:t>
            </a:r>
            <a:r>
              <a:rPr lang="sl-SI" sz="2800" dirty="0" smtClean="0"/>
              <a:t>in metaforičen način s pomočjo slik iz časopisov in revij.</a:t>
            </a:r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r>
              <a:rPr lang="sl-SI" sz="2800" dirty="0" smtClean="0"/>
              <a:t>Zdaj si predstavljajte še, kako si želite, da bi bilo v prihodnje. </a:t>
            </a:r>
            <a:r>
              <a:rPr lang="sl-SI" sz="2800" dirty="0" smtClean="0"/>
              <a:t>To predstavite na 2. plakatu.</a:t>
            </a:r>
            <a:endParaRPr lang="sl-SI" sz="2800" dirty="0"/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r>
              <a:rPr lang="sl-SI" sz="2800" dirty="0" smtClean="0"/>
              <a:t>Za konec pripravite 1 minutni komentar.</a:t>
            </a:r>
            <a:endParaRPr lang="sl-SI" sz="2800" dirty="0"/>
          </a:p>
        </p:txBody>
      </p:sp>
      <p:pic>
        <p:nvPicPr>
          <p:cNvPr id="5" name="Picture 2" descr="http://4.bp.blogspot.com/-qruc1g0_vis/TbAFlpU7lDI/AAAAAAAAAhA/jXfVmwfChh4/s1600/DSCN02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616" y="1277145"/>
            <a:ext cx="2376264" cy="150378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2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-20239"/>
            <a:ext cx="7315200" cy="715962"/>
          </a:xfrm>
        </p:spPr>
        <p:txBody>
          <a:bodyPr/>
          <a:lstStyle/>
          <a:p>
            <a:r>
              <a:rPr lang="sl-SI" sz="3200" b="1" dirty="0">
                <a:solidFill>
                  <a:schemeClr val="bg1"/>
                </a:solidFill>
                <a:latin typeface="Arial" charset="0"/>
              </a:rPr>
              <a:t>Povratna informacija – vaja s košem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14400" y="1340768"/>
            <a:ext cx="7315200" cy="4191000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2050" name="Picture 2" descr="C:\Users\ZRutar\Documents\koš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07442"/>
            <a:ext cx="5184576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78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2"/>
          <p:cNvSpPr>
            <a:spLocks noGrp="1"/>
          </p:cNvSpPr>
          <p:nvPr>
            <p:ph type="title"/>
          </p:nvPr>
        </p:nvSpPr>
        <p:spPr>
          <a:xfrm>
            <a:off x="1042988" y="26988"/>
            <a:ext cx="7315200" cy="715962"/>
          </a:xfrm>
        </p:spPr>
        <p:txBody>
          <a:bodyPr/>
          <a:lstStyle/>
          <a:p>
            <a:r>
              <a:rPr lang="sl-SI" sz="3200" b="1" dirty="0" smtClean="0">
                <a:solidFill>
                  <a:schemeClr val="bg1"/>
                </a:solidFill>
                <a:latin typeface="Arial" charset="0"/>
              </a:rPr>
              <a:t>Povratna informacija – delo v paru</a:t>
            </a:r>
            <a:endParaRPr lang="sl-SI" dirty="0" smtClean="0">
              <a:solidFill>
                <a:schemeClr val="bg1"/>
              </a:solidFill>
            </a:endParaRPr>
          </a:p>
        </p:txBody>
      </p:sp>
      <p:sp>
        <p:nvSpPr>
          <p:cNvPr id="20483" name="Pravokotnik 3"/>
          <p:cNvSpPr>
            <a:spLocks noChangeArrowheads="1"/>
          </p:cNvSpPr>
          <p:nvPr/>
        </p:nvSpPr>
        <p:spPr bwMode="auto">
          <a:xfrm>
            <a:off x="1042988" y="1196975"/>
            <a:ext cx="64817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sl-SI" sz="2800" dirty="0"/>
              <a:t>Katera povratna informacija vas razjezi, spravi v obrambo, prizadene ... – spomnite se primerov</a:t>
            </a:r>
          </a:p>
          <a:p>
            <a:pPr marL="457200" indent="-457200">
              <a:buFont typeface="Arial" charset="0"/>
              <a:buChar char="•"/>
            </a:pPr>
            <a:endParaRPr lang="sl-SI" sz="2800" dirty="0"/>
          </a:p>
          <a:p>
            <a:pPr marL="457200" indent="-457200">
              <a:buFont typeface="Arial" charset="0"/>
              <a:buChar char="•"/>
            </a:pPr>
            <a:r>
              <a:rPr lang="sl-SI" sz="2800" dirty="0"/>
              <a:t>Katero povratno informacijo lahko sprejmete</a:t>
            </a:r>
            <a:r>
              <a:rPr lang="sl-SI" sz="2800" dirty="0" smtClean="0"/>
              <a:t>? Katera vas spodbudi k izboljševanju?</a:t>
            </a:r>
            <a:endParaRPr lang="sl-SI" sz="2800" dirty="0"/>
          </a:p>
          <a:p>
            <a:pPr marL="457200" indent="-457200">
              <a:buFont typeface="Arial" charset="0"/>
              <a:buChar char="•"/>
            </a:pPr>
            <a:endParaRPr lang="sl-SI" sz="2800" dirty="0"/>
          </a:p>
          <a:p>
            <a:pPr marL="457200" indent="-457200">
              <a:buFont typeface="Arial" charset="0"/>
              <a:buChar char="•"/>
            </a:pPr>
            <a:r>
              <a:rPr lang="sl-SI" sz="2800" dirty="0"/>
              <a:t>Kakšne so značilnosti dobre povratne informacije?</a:t>
            </a:r>
          </a:p>
        </p:txBody>
      </p:sp>
    </p:spTree>
    <p:extLst>
      <p:ext uri="{BB962C8B-B14F-4D97-AF65-F5344CB8AC3E}">
        <p14:creationId xmlns:p14="http://schemas.microsoft.com/office/powerpoint/2010/main" val="7477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3"/>
          </a:xfrm>
        </p:spPr>
        <p:txBody>
          <a:bodyPr/>
          <a:lstStyle/>
          <a:p>
            <a:r>
              <a:rPr lang="sl-SI" sz="3600" dirty="0" smtClean="0">
                <a:solidFill>
                  <a:schemeClr val="bg1"/>
                </a:solidFill>
              </a:rPr>
              <a:t>Značilnosti spodbudne povratne informacije</a:t>
            </a:r>
          </a:p>
        </p:txBody>
      </p:sp>
      <p:sp>
        <p:nvSpPr>
          <p:cNvPr id="21507" name="Pravokotnik 3"/>
          <p:cNvSpPr>
            <a:spLocks noChangeArrowheads="1"/>
          </p:cNvSpPr>
          <p:nvPr/>
        </p:nvSpPr>
        <p:spPr bwMode="auto">
          <a:xfrm>
            <a:off x="514328" y="764704"/>
            <a:ext cx="8208912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sl-SI" sz="2800" dirty="0"/>
              <a:t>Dana s pozitivno </a:t>
            </a:r>
            <a:r>
              <a:rPr lang="sl-SI" sz="2800" dirty="0" smtClean="0"/>
              <a:t>namero, z željo spodbuditi k izboljšanju</a:t>
            </a:r>
            <a:endParaRPr lang="sl-SI" sz="2800" dirty="0"/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sl-SI" sz="2800" dirty="0"/>
              <a:t>Temelječa na dejstvih ali </a:t>
            </a:r>
            <a:r>
              <a:rPr lang="sl-SI" sz="2800" dirty="0" smtClean="0"/>
              <a:t>vedenju, ne na osebnosti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sl-SI" sz="2800" dirty="0" smtClean="0"/>
              <a:t>Konstruktivna, spodbudna </a:t>
            </a:r>
            <a:r>
              <a:rPr lang="sl-SI" sz="2800" dirty="0"/>
              <a:t>in </a:t>
            </a:r>
            <a:r>
              <a:rPr lang="sl-SI" sz="2800" dirty="0" smtClean="0"/>
              <a:t>uporabna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sl-SI" sz="2800" dirty="0" smtClean="0"/>
              <a:t>Opisna </a:t>
            </a:r>
            <a:r>
              <a:rPr lang="sl-SI" sz="2800" dirty="0"/>
              <a:t>in ne </a:t>
            </a:r>
            <a:r>
              <a:rPr lang="sl-SI" sz="2800" dirty="0" smtClean="0"/>
              <a:t>ocenjujoča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sl-SI" sz="2800" dirty="0" smtClean="0"/>
              <a:t>Specifična </a:t>
            </a:r>
            <a:r>
              <a:rPr lang="sl-SI" sz="2800" dirty="0"/>
              <a:t>in ne </a:t>
            </a:r>
            <a:r>
              <a:rPr lang="sl-SI" sz="2800" dirty="0" smtClean="0"/>
              <a:t>splošna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sl-SI" sz="2800" dirty="0" smtClean="0"/>
              <a:t>V </a:t>
            </a:r>
            <a:r>
              <a:rPr lang="sl-SI" sz="2800" dirty="0"/>
              <a:t>pravem </a:t>
            </a:r>
            <a:r>
              <a:rPr lang="sl-SI" sz="2800" dirty="0" smtClean="0"/>
              <a:t>trenutku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sl-SI" sz="2800" dirty="0" smtClean="0"/>
              <a:t>„Sendvič“</a:t>
            </a:r>
            <a:endParaRPr lang="en-US" sz="2800" dirty="0"/>
          </a:p>
        </p:txBody>
      </p:sp>
      <p:pic>
        <p:nvPicPr>
          <p:cNvPr id="4" name="Ograda vsebine 3" descr="imagesCA4Q93X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17"/>
            <a:ext cx="92286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1187624" y="2132856"/>
            <a:ext cx="5670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. </a:t>
            </a:r>
            <a:endParaRPr lang="en-GB" dirty="0"/>
          </a:p>
        </p:txBody>
      </p:sp>
      <p:sp>
        <p:nvSpPr>
          <p:cNvPr id="3" name="Pravokotnik 2"/>
          <p:cNvSpPr/>
          <p:nvPr/>
        </p:nvSpPr>
        <p:spPr>
          <a:xfrm>
            <a:off x="971600" y="780274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l-SI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Všeč mi je tvoja zbranost pred nastopom</a:t>
            </a:r>
            <a:endParaRPr lang="sl-SI" b="1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683568" y="3659833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Nekatere udeležence je zmotilo, da si takoj začel s predavanjem</a:t>
            </a:r>
            <a:r>
              <a:rPr lang="sl-SI" dirty="0"/>
              <a:t>. </a:t>
            </a:r>
          </a:p>
        </p:txBody>
      </p:sp>
      <p:sp>
        <p:nvSpPr>
          <p:cNvPr id="6" name="Pravokotnik 5"/>
          <p:cNvSpPr/>
          <p:nvPr/>
        </p:nvSpPr>
        <p:spPr>
          <a:xfrm>
            <a:off x="300136" y="4969388"/>
            <a:ext cx="8471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l-SI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Morda bi pomagalo, če se naslednjič predstaviš in uporabiš kak zanimiv primer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547664" y="5884515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je pa videlo, da temo obvladaš</a:t>
            </a:r>
            <a:endParaRPr lang="en-GB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47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2023</TotalTime>
  <Words>825</Words>
  <Application>Microsoft Office PowerPoint</Application>
  <PresentationFormat>Diaprojekcija na zaslonu (4:3)</PresentationFormat>
  <Paragraphs>132</Paragraphs>
  <Slides>19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0" baseType="lpstr">
      <vt:lpstr>powerpoint-template</vt:lpstr>
      <vt:lpstr>KAKO SE LAHKO ŠE BOLJE RAZUMEMO IN PODPIRAMO?</vt:lpstr>
      <vt:lpstr>Ledolomilec </vt:lpstr>
      <vt:lpstr>Prehojena pot in pogled naprej</vt:lpstr>
      <vt:lpstr>Vprašanja za razmislek v skupini</vt:lpstr>
      <vt:lpstr>PowerPointova predstavitev</vt:lpstr>
      <vt:lpstr>Navodila</vt:lpstr>
      <vt:lpstr>Povratna informacija – vaja s košem</vt:lpstr>
      <vt:lpstr>Povratna informacija – delo v paru</vt:lpstr>
      <vt:lpstr>Značilnosti spodbudne povratne informacije</vt:lpstr>
      <vt:lpstr>Dejstva, vedenja, spodbudnost</vt:lpstr>
      <vt:lpstr> Vaja s trakovi</vt:lpstr>
      <vt:lpstr>Vaja s trakovi</vt:lpstr>
      <vt:lpstr>Refleksija:</vt:lpstr>
      <vt:lpstr>Primeri in pogovor ob vprašanjih v parih (10‘)</vt:lpstr>
      <vt:lpstr>Vprašanja</vt:lpstr>
      <vt:lpstr>Predstavitev  MP</vt:lpstr>
      <vt:lpstr>Predstavitev ob primerih</vt:lpstr>
      <vt:lpstr> Vaja – kako se čim bolje upoštevati  </vt:lpstr>
      <vt:lpstr>Naša skupna moč</vt:lpstr>
    </vt:vector>
  </TitlesOfParts>
  <Company>Skupina Primera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Blanka Tacer</dc:creator>
  <cp:lastModifiedBy>Brigita Žarkovič Adlešič</cp:lastModifiedBy>
  <cp:revision>129</cp:revision>
  <cp:lastPrinted>2013-05-24T06:06:00Z</cp:lastPrinted>
  <dcterms:created xsi:type="dcterms:W3CDTF">2012-06-14T11:28:52Z</dcterms:created>
  <dcterms:modified xsi:type="dcterms:W3CDTF">2013-05-24T09:25:36Z</dcterms:modified>
</cp:coreProperties>
</file>