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80F54-2E15-47AE-97C6-A8E8287AAA99}" type="datetimeFigureOut">
              <a:rPr lang="hr-BA" smtClean="0"/>
              <a:t>30.1.2013.</a:t>
            </a:fld>
            <a:endParaRPr lang="hr-BA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hr-BA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A925A-7555-4C06-9A6A-292D9A4A7222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927101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925A-7555-4C06-9A6A-292D9A4A7222}" type="slidenum">
              <a:rPr lang="hr-BA" smtClean="0"/>
              <a:t>1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384671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DA454DF-F4F3-4516-9A81-0DD1D4536AD9}" type="datetimeFigureOut">
              <a:rPr lang="en-GB" smtClean="0"/>
              <a:t>30/01/2013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73E4553-FD2A-40C3-A0AA-54C5128C8CF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Radionica</a:t>
            </a:r>
            <a:r>
              <a:rPr lang="sl-SI" dirty="0" smtClean="0"/>
              <a:t> 23/1/13</a:t>
            </a: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err="1" smtClean="0"/>
              <a:t>Twinning</a:t>
            </a:r>
            <a:r>
              <a:rPr lang="sl-SI" dirty="0" smtClean="0"/>
              <a:t> BiH – Slo</a:t>
            </a:r>
          </a:p>
          <a:p>
            <a:r>
              <a:rPr lang="sl-SI" dirty="0" smtClean="0"/>
              <a:t>STE: </a:t>
            </a:r>
            <a:r>
              <a:rPr lang="sl-SI" dirty="0" smtClean="0"/>
              <a:t>Darko Mali, CPI</a:t>
            </a:r>
            <a:endParaRPr lang="en-GB" dirty="0"/>
          </a:p>
        </p:txBody>
      </p:sp>
      <p:pic>
        <p:nvPicPr>
          <p:cNvPr id="1027" name="Slika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200"/>
            <a:ext cx="9144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Slika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850" y="457200"/>
            <a:ext cx="8763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ZastavaBiH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7675"/>
            <a:ext cx="9239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BA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2133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97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Ciljevi</a:t>
            </a:r>
            <a:r>
              <a:rPr lang="sl-SI" dirty="0" smtClean="0"/>
              <a:t> </a:t>
            </a:r>
            <a:r>
              <a:rPr lang="sl-SI" dirty="0" err="1" smtClean="0"/>
              <a:t>radionice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 smtClean="0"/>
              <a:t>Plan rada februar – maj 2013</a:t>
            </a:r>
          </a:p>
          <a:p>
            <a:pPr lvl="1"/>
            <a:r>
              <a:rPr lang="hr-BA" dirty="0" smtClean="0"/>
              <a:t>Radna grupa/ radne grupe za porodicu zanimanja ugostiteljstvo </a:t>
            </a:r>
            <a:r>
              <a:rPr lang="hr-BA" dirty="0" err="1" smtClean="0"/>
              <a:t>in</a:t>
            </a:r>
            <a:r>
              <a:rPr lang="hr-BA" dirty="0" smtClean="0"/>
              <a:t> turizam: standardi zanimanja, (NPP), standardi postignuća učenika (završni ispit, stručna matura)</a:t>
            </a:r>
          </a:p>
          <a:p>
            <a:pPr lvl="1"/>
            <a:r>
              <a:rPr lang="hr-BA" dirty="0" smtClean="0"/>
              <a:t>Radna grupa za zajedničke jezgre u porodici zanimanja ugostiteljstvo i turizam (ili generalno u SSO)</a:t>
            </a:r>
          </a:p>
          <a:p>
            <a:pPr lvl="1"/>
            <a:r>
              <a:rPr lang="hr-BA" dirty="0" smtClean="0"/>
              <a:t>Strategija rada sa poduzećima, komorama, ministarstvima</a:t>
            </a:r>
          </a:p>
          <a:p>
            <a:pPr lvl="1"/>
            <a:r>
              <a:rPr lang="hr-BA" dirty="0" smtClean="0"/>
              <a:t>Podrška </a:t>
            </a:r>
            <a:r>
              <a:rPr lang="hr-BA" dirty="0" err="1" smtClean="0"/>
              <a:t>Twinning</a:t>
            </a:r>
            <a:r>
              <a:rPr lang="hr-BA" dirty="0" smtClean="0"/>
              <a:t> misija</a:t>
            </a:r>
          </a:p>
          <a:p>
            <a:r>
              <a:rPr lang="hr-BA" dirty="0" err="1" smtClean="0"/>
              <a:t>Projekat</a:t>
            </a:r>
            <a:r>
              <a:rPr lang="hr-BA" dirty="0" smtClean="0"/>
              <a:t> „reforme“ 2013 - …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07995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Radna </a:t>
            </a:r>
            <a:r>
              <a:rPr lang="sl-SI" dirty="0" smtClean="0"/>
              <a:t>grupa za </a:t>
            </a:r>
            <a:r>
              <a:rPr lang="sl-SI" dirty="0" err="1"/>
              <a:t>porodicu</a:t>
            </a:r>
            <a:r>
              <a:rPr lang="sl-SI" dirty="0"/>
              <a:t> zanimanja </a:t>
            </a:r>
            <a:r>
              <a:rPr lang="sl-SI" dirty="0" err="1"/>
              <a:t>ugostiteljstvo</a:t>
            </a:r>
            <a:r>
              <a:rPr lang="sl-SI" dirty="0"/>
              <a:t> in </a:t>
            </a:r>
            <a:r>
              <a:rPr lang="sl-SI" dirty="0" err="1"/>
              <a:t>turizam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 smtClean="0"/>
              <a:t>Polazna osnova: metodologija i iskustvo za </a:t>
            </a:r>
            <a:r>
              <a:rPr lang="hr-BA" dirty="0" err="1" smtClean="0"/>
              <a:t>pilotno</a:t>
            </a:r>
            <a:r>
              <a:rPr lang="hr-BA" dirty="0" smtClean="0"/>
              <a:t> porodico zanimanja poljoprivreda i prerada hrane (EUVET4)</a:t>
            </a:r>
          </a:p>
          <a:p>
            <a:r>
              <a:rPr lang="hr-BA" dirty="0" smtClean="0"/>
              <a:t>Izazovi: </a:t>
            </a:r>
          </a:p>
          <a:p>
            <a:pPr lvl="1"/>
            <a:r>
              <a:rPr lang="hr-BA" dirty="0" smtClean="0"/>
              <a:t>Kako aktivnije uključiti poduzeća i komore?</a:t>
            </a:r>
          </a:p>
          <a:p>
            <a:pPr lvl="1"/>
            <a:r>
              <a:rPr lang="hr-BA" dirty="0" smtClean="0"/>
              <a:t>Kako uključiti sve entitete (škole, poduzeća, ministarstva/ pedagoške zavode)?</a:t>
            </a:r>
          </a:p>
          <a:p>
            <a:r>
              <a:rPr lang="hr-BA" dirty="0" smtClean="0"/>
              <a:t>Moguće rješenje: Dali je moguće, da se radne grupe formiraju „</a:t>
            </a:r>
            <a:r>
              <a:rPr lang="hr-BA" dirty="0" err="1" smtClean="0"/>
              <a:t>expertnom</a:t>
            </a:r>
            <a:r>
              <a:rPr lang="hr-BA" dirty="0" smtClean="0"/>
              <a:t>“ principu?</a:t>
            </a:r>
          </a:p>
          <a:p>
            <a:pPr lvl="1"/>
            <a:r>
              <a:rPr lang="hr-BA" dirty="0" err="1" smtClean="0"/>
              <a:t>Teritorjalno</a:t>
            </a:r>
            <a:r>
              <a:rPr lang="hr-BA" dirty="0" smtClean="0"/>
              <a:t> se radi sa pedagoškim zavodima i školama</a:t>
            </a:r>
          </a:p>
          <a:p>
            <a:pPr lvl="1"/>
            <a:r>
              <a:rPr lang="hr-BA" dirty="0" smtClean="0"/>
              <a:t>Uključi se 1-2 stručnjaka iz poduzeća i komorama za svako zanimanje</a:t>
            </a:r>
          </a:p>
          <a:p>
            <a:pPr lvl="1"/>
            <a:r>
              <a:rPr lang="hr-BA" dirty="0" smtClean="0"/>
              <a:t>Anketiranje u poduzećima se vrši po cijelom teritoriju </a:t>
            </a:r>
          </a:p>
        </p:txBody>
      </p:sp>
    </p:spTree>
    <p:extLst>
      <p:ext uri="{BB962C8B-B14F-4D97-AF65-F5344CB8AC3E}">
        <p14:creationId xmlns:p14="http://schemas.microsoft.com/office/powerpoint/2010/main" val="65948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Plan rada </a:t>
            </a:r>
            <a:r>
              <a:rPr lang="sl-SI" dirty="0" err="1" smtClean="0"/>
              <a:t>radne</a:t>
            </a:r>
            <a:r>
              <a:rPr lang="sl-SI" dirty="0" smtClean="0"/>
              <a:t> grupe za u+t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hr-BA" dirty="0" smtClean="0"/>
              <a:t>Sabiranje informacija, gradiva, postojećih NPP, standarda, primjera iz drugih zemalja 					do 8. 2.</a:t>
            </a:r>
          </a:p>
          <a:p>
            <a:pPr lvl="1"/>
            <a:r>
              <a:rPr lang="hr-BA" dirty="0" smtClean="0"/>
              <a:t>Sastanak sa ministarstvima, </a:t>
            </a:r>
            <a:r>
              <a:rPr lang="hr-BA" dirty="0" err="1" smtClean="0"/>
              <a:t>komorama..</a:t>
            </a:r>
            <a:r>
              <a:rPr lang="hr-BA" dirty="0" smtClean="0"/>
              <a:t>. 		1.2.2013</a:t>
            </a:r>
          </a:p>
          <a:p>
            <a:pPr lvl="0"/>
            <a:r>
              <a:rPr lang="hr-BA" dirty="0" smtClean="0"/>
              <a:t>Komunikacija s komorama, školama, poduzećima: do 8. 2.</a:t>
            </a:r>
          </a:p>
          <a:p>
            <a:pPr lvl="0"/>
            <a:r>
              <a:rPr lang="hr-BA" dirty="0" smtClean="0"/>
              <a:t>Imenovanje radne grupe 				do 15. 2.</a:t>
            </a:r>
          </a:p>
          <a:p>
            <a:pPr lvl="0"/>
            <a:r>
              <a:rPr lang="hr-BA" dirty="0" smtClean="0"/>
              <a:t>Priprema plana anketiranja 			</a:t>
            </a:r>
            <a:r>
              <a:rPr lang="hr-BA" dirty="0"/>
              <a:t>d</a:t>
            </a:r>
            <a:r>
              <a:rPr lang="hr-BA" dirty="0" smtClean="0"/>
              <a:t>o 22. 2.</a:t>
            </a:r>
          </a:p>
          <a:p>
            <a:pPr lvl="0"/>
            <a:r>
              <a:rPr lang="hr-BA" dirty="0" smtClean="0"/>
              <a:t>Priprema (adaptacija) upitnika  			do 22. 2.</a:t>
            </a:r>
          </a:p>
          <a:p>
            <a:pPr lvl="0"/>
            <a:r>
              <a:rPr lang="hr-BA" dirty="0" smtClean="0"/>
              <a:t>Priprema obuke  				do 1. 3.</a:t>
            </a:r>
          </a:p>
          <a:p>
            <a:pPr lvl="0"/>
            <a:r>
              <a:rPr lang="hr-BA" u="sng" dirty="0" err="1" smtClean="0"/>
              <a:t>Twinning</a:t>
            </a:r>
            <a:r>
              <a:rPr lang="hr-BA" u="sng" dirty="0" smtClean="0"/>
              <a:t> misija 4.- 8. 3: obuka radne grupe </a:t>
            </a:r>
            <a:r>
              <a:rPr lang="hr-BA" b="1" u="sng" dirty="0" smtClean="0"/>
              <a:t>(3 dana, seminar 1)</a:t>
            </a:r>
          </a:p>
          <a:p>
            <a:pPr lvl="1"/>
            <a:r>
              <a:rPr lang="hr-BA" u="sng" dirty="0" smtClean="0"/>
              <a:t>Varijanta: 1-dnevna obuka radne grupe </a:t>
            </a:r>
          </a:p>
          <a:p>
            <a:pPr lvl="1"/>
            <a:r>
              <a:rPr lang="hr-BA" u="sng" dirty="0" smtClean="0"/>
              <a:t>Varijanta: 3 x 1-dnevna obuka (dijela) radne grupe na više lokacija u državi</a:t>
            </a:r>
          </a:p>
          <a:p>
            <a:pPr lvl="0"/>
            <a:r>
              <a:rPr lang="hr-BA" dirty="0" smtClean="0"/>
              <a:t>Anketiranje 					do 23. 3.</a:t>
            </a:r>
          </a:p>
          <a:p>
            <a:pPr lvl="0"/>
            <a:r>
              <a:rPr lang="hr-BA" u="sng" dirty="0" err="1"/>
              <a:t>Twinning</a:t>
            </a:r>
            <a:r>
              <a:rPr lang="hr-BA" u="sng" dirty="0"/>
              <a:t> misija </a:t>
            </a:r>
            <a:r>
              <a:rPr lang="hr-BA" u="sng" dirty="0" smtClean="0"/>
              <a:t>25. – 29. 3.: Sakupljanje i analiza rezultata anketiranja, priprema </a:t>
            </a:r>
            <a:r>
              <a:rPr lang="hr-BA" u="sng" dirty="0" err="1" smtClean="0"/>
              <a:t>draftova</a:t>
            </a:r>
            <a:r>
              <a:rPr lang="hr-BA" u="sng" dirty="0" smtClean="0"/>
              <a:t> standarda zanimanja – radionica sa radnom grupom – </a:t>
            </a:r>
            <a:r>
              <a:rPr lang="hr-BA" b="1" u="sng" dirty="0" smtClean="0"/>
              <a:t>3 dana, seminar 2</a:t>
            </a:r>
          </a:p>
          <a:p>
            <a:pPr lvl="0"/>
            <a:r>
              <a:rPr lang="hr-BA" dirty="0" smtClean="0"/>
              <a:t>Rad dalje:</a:t>
            </a:r>
          </a:p>
          <a:p>
            <a:pPr lvl="1"/>
            <a:r>
              <a:rPr lang="hr-BA" dirty="0" smtClean="0"/>
              <a:t>Seminar 3, 3 dana</a:t>
            </a:r>
          </a:p>
          <a:p>
            <a:pPr lvl="1"/>
            <a:r>
              <a:rPr lang="hr-BA" dirty="0" smtClean="0"/>
              <a:t>Panel diskusija (bolje: više panel diskusija po državi)</a:t>
            </a:r>
          </a:p>
          <a:p>
            <a:pPr lvl="1"/>
            <a:r>
              <a:rPr lang="hr-BA" dirty="0" smtClean="0"/>
              <a:t>Seminar 4, </a:t>
            </a:r>
            <a:r>
              <a:rPr lang="hr-BA" dirty="0"/>
              <a:t>2</a:t>
            </a:r>
            <a:r>
              <a:rPr lang="hr-BA" dirty="0" smtClean="0"/>
              <a:t> dana</a:t>
            </a:r>
          </a:p>
        </p:txBody>
      </p:sp>
    </p:spTree>
    <p:extLst>
      <p:ext uri="{BB962C8B-B14F-4D97-AF65-F5344CB8AC3E}">
        <p14:creationId xmlns:p14="http://schemas.microsoft.com/office/powerpoint/2010/main" val="123598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 smtClean="0"/>
              <a:t>Radna grupa za zajedničke jezgre u SSO</a:t>
            </a:r>
            <a:endParaRPr lang="hr-BA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 smtClean="0"/>
              <a:t>Sustav: </a:t>
            </a:r>
          </a:p>
          <a:p>
            <a:pPr lvl="1"/>
            <a:r>
              <a:rPr lang="hr-BA" dirty="0" smtClean="0"/>
              <a:t>APOSO BL: 2</a:t>
            </a:r>
          </a:p>
          <a:p>
            <a:pPr lvl="1"/>
            <a:r>
              <a:rPr lang="hr-BA" dirty="0"/>
              <a:t>APOSO Mostar: </a:t>
            </a:r>
            <a:r>
              <a:rPr lang="hr-BA" dirty="0" smtClean="0"/>
              <a:t>1</a:t>
            </a:r>
          </a:p>
          <a:p>
            <a:pPr lvl="1"/>
            <a:r>
              <a:rPr lang="hr-BA" sz="2000" dirty="0" smtClean="0"/>
              <a:t>Pedagoški </a:t>
            </a:r>
            <a:r>
              <a:rPr lang="hr-BA" sz="2000" dirty="0"/>
              <a:t>zavodi: </a:t>
            </a:r>
            <a:r>
              <a:rPr lang="hr-BA" sz="2000" dirty="0" smtClean="0"/>
              <a:t>5</a:t>
            </a:r>
            <a:endParaRPr lang="sl-SI" dirty="0"/>
          </a:p>
          <a:p>
            <a:pPr lvl="1"/>
            <a:r>
              <a:rPr lang="hr-BA" sz="2000" dirty="0" smtClean="0"/>
              <a:t>Učitelji </a:t>
            </a:r>
            <a:r>
              <a:rPr lang="hr-BA" sz="2000" dirty="0"/>
              <a:t>SSO: </a:t>
            </a:r>
            <a:r>
              <a:rPr lang="hr-BA" sz="2000" dirty="0" smtClean="0"/>
              <a:t>5</a:t>
            </a:r>
            <a:endParaRPr lang="sl-SI" dirty="0"/>
          </a:p>
          <a:p>
            <a:pPr lvl="1"/>
            <a:r>
              <a:rPr lang="hr-BA" sz="2000" dirty="0" smtClean="0"/>
              <a:t>Stručnjaci </a:t>
            </a:r>
            <a:r>
              <a:rPr lang="hr-BA" sz="2000" dirty="0"/>
              <a:t>iz poduzeća: </a:t>
            </a:r>
            <a:r>
              <a:rPr lang="hr-BA" sz="2000" dirty="0" smtClean="0"/>
              <a:t>3</a:t>
            </a:r>
            <a:endParaRPr lang="sl-SI" dirty="0"/>
          </a:p>
          <a:p>
            <a:pPr lvl="1"/>
            <a:r>
              <a:rPr lang="hr-BA" sz="2000" dirty="0" smtClean="0"/>
              <a:t>Stručnjaci </a:t>
            </a:r>
            <a:r>
              <a:rPr lang="hr-BA" sz="2000" dirty="0"/>
              <a:t>iz</a:t>
            </a:r>
            <a:r>
              <a:rPr lang="hr-BA" dirty="0"/>
              <a:t> fakulteta: 3</a:t>
            </a:r>
            <a:endParaRPr lang="sl-SI" dirty="0"/>
          </a:p>
          <a:p>
            <a:r>
              <a:rPr lang="hr-BA" dirty="0" smtClean="0"/>
              <a:t>Ciljevi:</a:t>
            </a:r>
          </a:p>
          <a:p>
            <a:pPr lvl="1"/>
            <a:r>
              <a:rPr lang="hr-BA" dirty="0" smtClean="0"/>
              <a:t>Koncepcija ZJNPP u SSO</a:t>
            </a:r>
          </a:p>
          <a:p>
            <a:pPr lvl="1"/>
            <a:r>
              <a:rPr lang="hr-BA" dirty="0" smtClean="0"/>
              <a:t>Oblasti ključnih kompetencija i </a:t>
            </a:r>
            <a:r>
              <a:rPr lang="hr-BA" dirty="0" err="1" smtClean="0"/>
              <a:t>medžupredmetnih</a:t>
            </a:r>
            <a:r>
              <a:rPr lang="hr-BA" dirty="0" smtClean="0"/>
              <a:t> tema</a:t>
            </a:r>
          </a:p>
          <a:p>
            <a:pPr lvl="1"/>
            <a:r>
              <a:rPr lang="hr-BA" dirty="0" smtClean="0"/>
              <a:t>Koncepcija integracije </a:t>
            </a:r>
            <a:r>
              <a:rPr lang="hr-BA" dirty="0" err="1" smtClean="0"/>
              <a:t>obšteobrazovnih</a:t>
            </a:r>
            <a:r>
              <a:rPr lang="hr-BA" dirty="0" smtClean="0"/>
              <a:t> ciljeva, </a:t>
            </a:r>
            <a:r>
              <a:rPr lang="hr-BA" dirty="0" err="1" smtClean="0"/>
              <a:t>ciljeva</a:t>
            </a:r>
            <a:r>
              <a:rPr lang="hr-BA" dirty="0" smtClean="0"/>
              <a:t> ključnih kompetencija i stručnih ciljeva u NPP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20442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snost">
  <a:themeElements>
    <a:clrScheme name="Jasnos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Pisarna – klasičn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as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201</TotalTime>
  <Words>258</Words>
  <Application>Microsoft Office PowerPoint</Application>
  <PresentationFormat>Diaprojekcija na zaslonu (4:3)</PresentationFormat>
  <Paragraphs>51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Jasnost</vt:lpstr>
      <vt:lpstr>Radionica 23/1/13</vt:lpstr>
      <vt:lpstr>Ciljevi radionice</vt:lpstr>
      <vt:lpstr>Radna grupa za porodicu zanimanja ugostiteljstvo in turizam</vt:lpstr>
      <vt:lpstr>Plan rada radne grupe za u+t</vt:lpstr>
      <vt:lpstr>Radna grupa za zajedničke jezgre u SSO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Radionica 23/1/13</dc:title>
  <dc:creator>Darko Mali</dc:creator>
  <cp:lastModifiedBy>Darko Mali</cp:lastModifiedBy>
  <cp:revision>26</cp:revision>
  <cp:lastPrinted>2013-01-30T07:31:26Z</cp:lastPrinted>
  <dcterms:created xsi:type="dcterms:W3CDTF">2013-01-23T09:11:04Z</dcterms:created>
  <dcterms:modified xsi:type="dcterms:W3CDTF">2013-01-30T07:32:31Z</dcterms:modified>
</cp:coreProperties>
</file>