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9" r:id="rId2"/>
    <p:sldId id="260" r:id="rId3"/>
    <p:sldId id="261" r:id="rId4"/>
    <p:sldId id="298" r:id="rId5"/>
    <p:sldId id="299" r:id="rId6"/>
    <p:sldId id="264" r:id="rId7"/>
    <p:sldId id="300" r:id="rId8"/>
    <p:sldId id="266" r:id="rId9"/>
    <p:sldId id="267" r:id="rId10"/>
    <p:sldId id="268" r:id="rId11"/>
    <p:sldId id="316" r:id="rId12"/>
    <p:sldId id="269" r:id="rId13"/>
    <p:sldId id="301" r:id="rId14"/>
    <p:sldId id="302" r:id="rId15"/>
    <p:sldId id="271" r:id="rId16"/>
    <p:sldId id="303" r:id="rId17"/>
    <p:sldId id="272" r:id="rId18"/>
    <p:sldId id="304" r:id="rId19"/>
    <p:sldId id="273" r:id="rId20"/>
    <p:sldId id="274" r:id="rId21"/>
    <p:sldId id="305" r:id="rId22"/>
    <p:sldId id="306" r:id="rId23"/>
    <p:sldId id="275" r:id="rId24"/>
    <p:sldId id="307" r:id="rId25"/>
    <p:sldId id="308" r:id="rId26"/>
    <p:sldId id="276" r:id="rId27"/>
    <p:sldId id="309" r:id="rId28"/>
    <p:sldId id="310" r:id="rId29"/>
    <p:sldId id="311" r:id="rId30"/>
    <p:sldId id="312" r:id="rId31"/>
    <p:sldId id="313" r:id="rId32"/>
    <p:sldId id="277" r:id="rId33"/>
    <p:sldId id="314" r:id="rId34"/>
    <p:sldId id="315" r:id="rId35"/>
    <p:sldId id="279" r:id="rId3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9" autoAdjust="0"/>
    <p:restoredTop sz="96803" autoAdjust="0"/>
  </p:normalViewPr>
  <p:slideViewPr>
    <p:cSldViewPr>
      <p:cViewPr>
        <p:scale>
          <a:sx n="118" d="100"/>
          <a:sy n="118" d="100"/>
        </p:scale>
        <p:origin x="-19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62FA3-09CD-43AD-BC66-6DDAD63DF8FA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A6142-1BCE-4B28-AA8F-C48499FB9252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109129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916965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10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16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18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20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26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28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30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6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8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xmlns="" val="131965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7241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30334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14744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53685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410498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02557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2561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322437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76625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288927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62894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5ABC-E585-44B2-82A2-0CA4428E43CD}" type="datetimeFigureOut">
              <a:rPr lang="sl-SI" smtClean="0"/>
              <a:pPr/>
              <a:t>30.1.2013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96877-C4BC-4A17-9DB4-1411FF8964B8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xmlns="" val="129315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052736"/>
            <a:ext cx="7848872" cy="1224136"/>
          </a:xfrm>
        </p:spPr>
        <p:txBody>
          <a:bodyPr>
            <a:normAutofit/>
          </a:bodyPr>
          <a:lstStyle/>
          <a:p>
            <a:r>
              <a:rPr lang="sl-SI" sz="2700" cap="small" dirty="0" smtClean="0">
                <a:latin typeface="Arial Rounded MT Bold" pitchFamily="34" charset="0"/>
              </a:rPr>
              <a:t>MATURA STRUCTURE IN BOSNIA and HERZEGOVINA</a:t>
            </a:r>
            <a:endParaRPr lang="en-US" sz="2700" cap="small" dirty="0" smtClean="0">
              <a:latin typeface="Arial Rounded MT Bold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3429000"/>
            <a:ext cx="6732240" cy="165618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sl-SI" sz="2000" b="1" dirty="0" smtClean="0">
                <a:solidFill>
                  <a:schemeClr val="tx1"/>
                </a:solidFill>
              </a:rPr>
              <a:t>TE</a:t>
            </a:r>
            <a:r>
              <a:rPr lang="en-GB" sz="2000" b="1" dirty="0" smtClean="0">
                <a:solidFill>
                  <a:schemeClr val="tx1"/>
                </a:solidFill>
              </a:rPr>
              <a:t>RMS </a:t>
            </a:r>
            <a:r>
              <a:rPr lang="en-GB" sz="2000" b="1" dirty="0">
                <a:solidFill>
                  <a:schemeClr val="tx1"/>
                </a:solidFill>
              </a:rPr>
              <a:t>OF REFERENCE: </a:t>
            </a:r>
            <a:r>
              <a:rPr lang="en-US" sz="2000" b="1" dirty="0">
                <a:solidFill>
                  <a:schemeClr val="tx1"/>
                </a:solidFill>
              </a:rPr>
              <a:t>BA09-IB-OT-01 RECIRCULATION </a:t>
            </a:r>
            <a:r>
              <a:rPr lang="en-GB" sz="2000" b="1" dirty="0">
                <a:solidFill>
                  <a:schemeClr val="tx1"/>
                </a:solidFill>
              </a:rPr>
              <a:t>“</a:t>
            </a:r>
            <a:r>
              <a:rPr lang="en-US" sz="2000" b="1" dirty="0">
                <a:solidFill>
                  <a:schemeClr val="tx1"/>
                </a:solidFill>
              </a:rPr>
              <a:t>Strengthening Institutional Capacity of the Agency for Preprimary, Primary and</a:t>
            </a:r>
            <a:r>
              <a:rPr lang="en-GB" sz="2000" b="1" dirty="0">
                <a:solidFill>
                  <a:schemeClr val="tx1"/>
                </a:solidFill>
              </a:rPr>
              <a:t> Secondary Education”</a:t>
            </a:r>
            <a:endParaRPr lang="sl-SI" sz="20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10000"/>
              </a:spcBef>
            </a:pPr>
            <a:endParaRPr lang="sl-SI" sz="2000" dirty="0">
              <a:solidFill>
                <a:schemeClr val="tx1"/>
              </a:solidFill>
            </a:endParaRPr>
          </a:p>
          <a:p>
            <a:pPr algn="l">
              <a:lnSpc>
                <a:spcPct val="85000"/>
              </a:lnSpc>
              <a:spcBef>
                <a:spcPct val="10000"/>
              </a:spcBef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dr. Andrejka Slavec Gornik (Ric)</a:t>
            </a:r>
          </a:p>
          <a:p>
            <a:pPr>
              <a:lnSpc>
                <a:spcPct val="85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 </a:t>
            </a:r>
            <a:endParaRPr lang="sr-Latn-CS" sz="22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sr-Latn-CS" sz="2200" dirty="0">
                <a:solidFill>
                  <a:schemeClr val="tx1"/>
                </a:solidFill>
              </a:rPr>
              <a:t>Sarajevo, </a:t>
            </a:r>
            <a:r>
              <a:rPr lang="sr-Latn-CS" sz="2200" dirty="0" smtClean="0">
                <a:solidFill>
                  <a:schemeClr val="tx1"/>
                </a:solidFill>
              </a:rPr>
              <a:t>January 22, 2013</a:t>
            </a:r>
            <a:endParaRPr lang="sr-Latn-CS" sz="22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-3046012" y="2276872"/>
            <a:ext cx="8568952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r"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Arial Rounded MT Bold" pitchFamily="34" charset="0"/>
              </a:rPr>
              <a:t>, September 26th, 2012</a:t>
            </a:r>
          </a:p>
          <a:p>
            <a:pPr algn="r">
              <a:defRPr/>
            </a:pPr>
            <a:endParaRPr lang="en-US" sz="2400" dirty="0" smtClean="0"/>
          </a:p>
          <a:p>
            <a:pPr algn="r">
              <a:defRPr/>
            </a:pPr>
            <a:endParaRPr lang="en-US" sz="2400" b="1" dirty="0" smtClean="0">
              <a:solidFill>
                <a:schemeClr val="bg1"/>
              </a:solidFill>
            </a:endParaRPr>
          </a:p>
        </p:txBody>
      </p:sp>
      <p:pic>
        <p:nvPicPr>
          <p:cNvPr id="10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1259632" y="5282641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1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303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12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4483"/>
          <a:stretch/>
        </p:blipFill>
        <p:spPr bwMode="auto">
          <a:xfrm>
            <a:off x="529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2" name="Slika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4298" y="5485147"/>
            <a:ext cx="914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Slika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3332" y="5492415"/>
            <a:ext cx="92205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ZastavaBiH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2846" y="5492415"/>
            <a:ext cx="95673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319742"/>
            <a:ext cx="3873500" cy="94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jeZBesedilom 12"/>
          <p:cNvSpPr txBox="1"/>
          <p:nvPr/>
        </p:nvSpPr>
        <p:spPr>
          <a:xfrm>
            <a:off x="1936750" y="6316840"/>
            <a:ext cx="4616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err="1" smtClean="0"/>
              <a:t>This</a:t>
            </a:r>
            <a:r>
              <a:rPr lang="sl-SI" sz="1100" dirty="0" smtClean="0"/>
              <a:t> </a:t>
            </a:r>
            <a:r>
              <a:rPr lang="sl-SI" sz="1100" dirty="0" err="1" smtClean="0"/>
              <a:t>project</a:t>
            </a:r>
            <a:r>
              <a:rPr lang="sl-SI" sz="1100" dirty="0" smtClean="0"/>
              <a:t> is </a:t>
            </a:r>
            <a:r>
              <a:rPr lang="sl-SI" sz="1100" dirty="0" err="1" smtClean="0"/>
              <a:t>funded</a:t>
            </a:r>
            <a:r>
              <a:rPr lang="sl-SI" sz="1100" dirty="0" smtClean="0"/>
              <a:t> </a:t>
            </a:r>
            <a:r>
              <a:rPr lang="sl-SI" sz="1100" dirty="0" err="1" smtClean="0"/>
              <a:t>by</a:t>
            </a:r>
            <a:r>
              <a:rPr lang="sl-SI" sz="1100" dirty="0" smtClean="0"/>
              <a:t> </a:t>
            </a:r>
            <a:r>
              <a:rPr lang="sl-SI" sz="1100" dirty="0" err="1" smtClean="0"/>
              <a:t>the</a:t>
            </a:r>
            <a:r>
              <a:rPr lang="sl-SI" sz="1100" dirty="0" smtClean="0"/>
              <a:t> </a:t>
            </a:r>
            <a:r>
              <a:rPr lang="sl-SI" sz="1100" dirty="0" err="1" smtClean="0"/>
              <a:t>European</a:t>
            </a:r>
            <a:r>
              <a:rPr lang="sl-SI" sz="1100" dirty="0" smtClean="0"/>
              <a:t> </a:t>
            </a:r>
            <a:r>
              <a:rPr lang="sl-SI" sz="1100" dirty="0" err="1" smtClean="0"/>
              <a:t>Uninon</a:t>
            </a:r>
            <a:endParaRPr lang="sl-SI" sz="1100" dirty="0" smtClean="0"/>
          </a:p>
          <a:p>
            <a:pPr algn="ctr"/>
            <a:r>
              <a:rPr lang="sl-SI" sz="1100" dirty="0" err="1" smtClean="0"/>
              <a:t>Ovaj</a:t>
            </a:r>
            <a:r>
              <a:rPr lang="sl-SI" sz="1100" dirty="0" smtClean="0"/>
              <a:t> </a:t>
            </a:r>
            <a:r>
              <a:rPr lang="sl-SI" sz="1100" dirty="0" err="1" smtClean="0"/>
              <a:t>projekat</a:t>
            </a:r>
            <a:r>
              <a:rPr lang="sl-SI" sz="1100" dirty="0" smtClean="0"/>
              <a:t> </a:t>
            </a:r>
            <a:r>
              <a:rPr lang="sl-SI" sz="1100" dirty="0" err="1" smtClean="0"/>
              <a:t>finansira</a:t>
            </a:r>
            <a:r>
              <a:rPr lang="sl-SI" sz="1100" dirty="0" smtClean="0"/>
              <a:t> Evropska unija</a:t>
            </a:r>
            <a:endParaRPr lang="sl-SI" sz="1100" dirty="0"/>
          </a:p>
        </p:txBody>
      </p:sp>
    </p:spTree>
    <p:extLst>
      <p:ext uri="{BB962C8B-B14F-4D97-AF65-F5344CB8AC3E}">
        <p14:creationId xmlns:p14="http://schemas.microsoft.com/office/powerpoint/2010/main" xmlns="" val="398846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Pravo polaganja mature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5872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BA" dirty="0" smtClean="0"/>
              <a:t>Ispite opće mature mogu polagati učenici, koji su uspješno zaključili gimnazijski program obrazovanja:</a:t>
            </a:r>
          </a:p>
          <a:p>
            <a:r>
              <a:rPr lang="hr-BA" dirty="0" smtClean="0"/>
              <a:t>opće gimnazije,</a:t>
            </a:r>
          </a:p>
          <a:p>
            <a:r>
              <a:rPr lang="hr-BA" dirty="0" smtClean="0"/>
              <a:t>drugih postojećih gimnazija,</a:t>
            </a:r>
          </a:p>
          <a:p>
            <a:r>
              <a:rPr lang="hr-BA" dirty="0" smtClean="0"/>
              <a:t>privatnih škola.</a:t>
            </a:r>
          </a:p>
          <a:p>
            <a:pPr marL="0" indent="0">
              <a:buNone/>
            </a:pPr>
            <a:r>
              <a:rPr lang="hr-BA" dirty="0" smtClean="0"/>
              <a:t> 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Pravo polaganja mature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BA" dirty="0" smtClean="0"/>
              <a:t>Ispite stručne mature mogu polagati učenici, koji su uspješno zaključili </a:t>
            </a:r>
            <a:r>
              <a:rPr lang="sl-SI" dirty="0" smtClean="0"/>
              <a:t>srednji </a:t>
            </a:r>
            <a:r>
              <a:rPr lang="sl-SI" dirty="0" err="1" smtClean="0"/>
              <a:t>stručni</a:t>
            </a:r>
            <a:r>
              <a:rPr lang="sl-SI" dirty="0" smtClean="0"/>
              <a:t> </a:t>
            </a:r>
            <a:r>
              <a:rPr lang="sl-SI" dirty="0"/>
              <a:t>i </a:t>
            </a:r>
            <a:r>
              <a:rPr lang="sl-SI" dirty="0" err="1" smtClean="0"/>
              <a:t>umjetnićki</a:t>
            </a:r>
            <a:r>
              <a:rPr lang="sl-SI" dirty="0" smtClean="0"/>
              <a:t> </a:t>
            </a:r>
            <a:r>
              <a:rPr lang="hr-BA" dirty="0" smtClean="0"/>
              <a:t>program</a:t>
            </a:r>
            <a:r>
              <a:rPr lang="sl-SI" dirty="0" smtClean="0"/>
              <a:t> </a:t>
            </a:r>
            <a:r>
              <a:rPr lang="sl-SI" dirty="0" err="1"/>
              <a:t>obrazovanja</a:t>
            </a:r>
            <a:r>
              <a:rPr lang="sl-SI" dirty="0"/>
              <a:t>, </a:t>
            </a:r>
            <a:r>
              <a:rPr lang="sl-SI" dirty="0" err="1" smtClean="0"/>
              <a:t>koji</a:t>
            </a:r>
            <a:r>
              <a:rPr lang="sl-SI" dirty="0" smtClean="0"/>
              <a:t> </a:t>
            </a:r>
            <a:r>
              <a:rPr lang="sl-SI" dirty="0" err="1" smtClean="0"/>
              <a:t>traje</a:t>
            </a:r>
            <a:r>
              <a:rPr lang="sl-SI" dirty="0" smtClean="0"/>
              <a:t> </a:t>
            </a:r>
            <a:r>
              <a:rPr lang="sl-SI" dirty="0" err="1"/>
              <a:t>najmanje</a:t>
            </a:r>
            <a:r>
              <a:rPr lang="sl-SI" dirty="0"/>
              <a:t> </a:t>
            </a:r>
            <a:r>
              <a:rPr lang="sl-SI" dirty="0" err="1"/>
              <a:t>četiri</a:t>
            </a:r>
            <a:r>
              <a:rPr lang="sl-SI" dirty="0"/>
              <a:t> </a:t>
            </a:r>
            <a:r>
              <a:rPr lang="sl-SI" dirty="0" err="1" smtClean="0"/>
              <a:t>godine</a:t>
            </a:r>
            <a:r>
              <a:rPr lang="sl-SI" dirty="0" smtClean="0"/>
              <a:t>:</a:t>
            </a:r>
          </a:p>
          <a:p>
            <a:r>
              <a:rPr lang="sl-SI" dirty="0" err="1" smtClean="0"/>
              <a:t>srednju</a:t>
            </a:r>
            <a:r>
              <a:rPr lang="sl-SI" dirty="0" smtClean="0"/>
              <a:t> </a:t>
            </a:r>
            <a:r>
              <a:rPr lang="sl-SI" dirty="0" err="1" smtClean="0"/>
              <a:t>tehničku</a:t>
            </a:r>
            <a:r>
              <a:rPr lang="sl-SI" dirty="0" smtClean="0"/>
              <a:t> i </a:t>
            </a:r>
            <a:r>
              <a:rPr lang="sl-SI" dirty="0" err="1" smtClean="0"/>
              <a:t>stručnu</a:t>
            </a:r>
            <a:r>
              <a:rPr lang="sl-SI" dirty="0" smtClean="0"/>
              <a:t> </a:t>
            </a:r>
            <a:r>
              <a:rPr lang="sl-SI" dirty="0" err="1" smtClean="0"/>
              <a:t>školu</a:t>
            </a:r>
            <a:r>
              <a:rPr lang="sl-SI" dirty="0" smtClean="0"/>
              <a:t>,</a:t>
            </a:r>
          </a:p>
          <a:p>
            <a:r>
              <a:rPr lang="sl-SI" dirty="0" err="1" smtClean="0"/>
              <a:t>umjetničku</a:t>
            </a:r>
            <a:r>
              <a:rPr lang="sl-SI" dirty="0" smtClean="0"/>
              <a:t> </a:t>
            </a:r>
            <a:r>
              <a:rPr lang="sl-SI" dirty="0" err="1" smtClean="0"/>
              <a:t>školu</a:t>
            </a:r>
            <a:r>
              <a:rPr lang="sl-SI" dirty="0" smtClean="0"/>
              <a:t>,</a:t>
            </a:r>
          </a:p>
          <a:p>
            <a:r>
              <a:rPr lang="sl-SI" dirty="0" err="1" smtClean="0"/>
              <a:t>školu</a:t>
            </a:r>
            <a:r>
              <a:rPr lang="sl-SI" dirty="0" smtClean="0"/>
              <a:t> posebne </a:t>
            </a:r>
            <a:r>
              <a:rPr lang="sl-SI" dirty="0" err="1" smtClean="0"/>
              <a:t>namjene</a:t>
            </a:r>
            <a:r>
              <a:rPr lang="sl-SI" dirty="0" smtClean="0"/>
              <a:t>,</a:t>
            </a:r>
          </a:p>
          <a:p>
            <a:r>
              <a:rPr lang="sl-SI" dirty="0" smtClean="0"/>
              <a:t>druge vrste </a:t>
            </a:r>
            <a:r>
              <a:rPr lang="sl-SI" dirty="0" err="1" smtClean="0"/>
              <a:t>škola</a:t>
            </a:r>
            <a:r>
              <a:rPr lang="sl-SI" dirty="0" smtClean="0"/>
              <a:t> </a:t>
            </a:r>
            <a:r>
              <a:rPr lang="sl-SI" dirty="0" err="1" smtClean="0"/>
              <a:t>koje</a:t>
            </a:r>
            <a:r>
              <a:rPr lang="sl-SI" dirty="0" smtClean="0"/>
              <a:t> </a:t>
            </a:r>
            <a:r>
              <a:rPr lang="sl-SI" dirty="0" err="1" smtClean="0"/>
              <a:t>ispunjavaju</a:t>
            </a:r>
            <a:r>
              <a:rPr lang="sl-SI" dirty="0" smtClean="0"/>
              <a:t> </a:t>
            </a:r>
            <a:r>
              <a:rPr lang="sl-SI" dirty="0" err="1" smtClean="0"/>
              <a:t>uslove</a:t>
            </a:r>
            <a:r>
              <a:rPr lang="sl-SI" dirty="0" smtClean="0"/>
              <a:t> za </a:t>
            </a:r>
            <a:r>
              <a:rPr lang="sl-SI" dirty="0" err="1" smtClean="0"/>
              <a:t>obavljanje</a:t>
            </a:r>
            <a:r>
              <a:rPr lang="sl-SI" dirty="0" smtClean="0"/>
              <a:t> </a:t>
            </a:r>
            <a:r>
              <a:rPr lang="sl-SI" dirty="0" err="1" smtClean="0"/>
              <a:t>djelatnosti</a:t>
            </a:r>
            <a:r>
              <a:rPr lang="sl-SI" dirty="0" smtClean="0"/>
              <a:t> </a:t>
            </a:r>
            <a:r>
              <a:rPr lang="sl-SI" dirty="0" err="1" smtClean="0"/>
              <a:t>obrazovanja</a:t>
            </a:r>
            <a:r>
              <a:rPr lang="sl-SI" dirty="0" smtClean="0"/>
              <a:t>.</a:t>
            </a:r>
          </a:p>
          <a:p>
            <a:endParaRPr lang="sl-SI" dirty="0" smtClean="0"/>
          </a:p>
          <a:p>
            <a:pPr marL="0" indent="0">
              <a:buNone/>
            </a:pPr>
            <a:r>
              <a:rPr lang="sl-SI" dirty="0" err="1" smtClean="0"/>
              <a:t>Ispite</a:t>
            </a:r>
            <a:r>
              <a:rPr lang="sl-SI" dirty="0" smtClean="0"/>
              <a:t> državne mature </a:t>
            </a:r>
            <a:r>
              <a:rPr lang="sl-SI" dirty="0" err="1" smtClean="0"/>
              <a:t>mogu</a:t>
            </a:r>
            <a:r>
              <a:rPr lang="sl-SI" dirty="0" smtClean="0"/>
              <a:t> polagati i </a:t>
            </a:r>
            <a:r>
              <a:rPr lang="sl-SI" dirty="0" err="1" smtClean="0"/>
              <a:t>pristupnici</a:t>
            </a:r>
            <a:r>
              <a:rPr lang="sl-SI" dirty="0" smtClean="0"/>
              <a:t> </a:t>
            </a:r>
            <a:r>
              <a:rPr lang="sl-SI" dirty="0" err="1" smtClean="0"/>
              <a:t>koji</a:t>
            </a:r>
            <a:r>
              <a:rPr lang="sl-SI" dirty="0" smtClean="0"/>
              <a:t> </a:t>
            </a:r>
            <a:r>
              <a:rPr lang="sl-SI" dirty="0" err="1" smtClean="0"/>
              <a:t>su</a:t>
            </a:r>
            <a:r>
              <a:rPr lang="sl-SI" dirty="0" smtClean="0"/>
              <a:t> več </a:t>
            </a:r>
            <a:r>
              <a:rPr lang="sl-SI" dirty="0" err="1" smtClean="0"/>
              <a:t>završili</a:t>
            </a:r>
            <a:r>
              <a:rPr lang="sl-SI" dirty="0" smtClean="0"/>
              <a:t> </a:t>
            </a:r>
            <a:r>
              <a:rPr lang="sl-SI" dirty="0" err="1" smtClean="0"/>
              <a:t>četverogodišnje</a:t>
            </a:r>
            <a:r>
              <a:rPr lang="sl-SI" dirty="0" smtClean="0"/>
              <a:t> srednje </a:t>
            </a:r>
            <a:r>
              <a:rPr lang="sl-SI" dirty="0" err="1" smtClean="0"/>
              <a:t>obrazovanje</a:t>
            </a:r>
            <a:r>
              <a:rPr lang="sl-SI" dirty="0" smtClean="0"/>
              <a:t> i </a:t>
            </a:r>
            <a:r>
              <a:rPr lang="sl-SI" dirty="0" err="1" smtClean="0"/>
              <a:t>osobe</a:t>
            </a:r>
            <a:r>
              <a:rPr lang="sl-SI" dirty="0" smtClean="0"/>
              <a:t> </a:t>
            </a:r>
            <a:r>
              <a:rPr lang="sl-SI" dirty="0" err="1" smtClean="0"/>
              <a:t>koje</a:t>
            </a:r>
            <a:r>
              <a:rPr lang="sl-SI" dirty="0" smtClean="0"/>
              <a:t> </a:t>
            </a:r>
            <a:r>
              <a:rPr lang="sl-SI" dirty="0" err="1" smtClean="0"/>
              <a:t>su</a:t>
            </a:r>
            <a:r>
              <a:rPr lang="sl-SI" dirty="0" smtClean="0"/>
              <a:t> </a:t>
            </a:r>
            <a:r>
              <a:rPr lang="sl-SI" dirty="0" err="1" smtClean="0"/>
              <a:t>ili</a:t>
            </a:r>
            <a:r>
              <a:rPr lang="sl-SI" dirty="0" smtClean="0"/>
              <a:t> </a:t>
            </a:r>
            <a:r>
              <a:rPr lang="sl-SI" dirty="0" err="1" smtClean="0"/>
              <a:t>budu</a:t>
            </a:r>
            <a:r>
              <a:rPr lang="sl-SI" dirty="0" smtClean="0"/>
              <a:t> </a:t>
            </a:r>
            <a:r>
              <a:rPr lang="sl-SI" dirty="0" err="1" smtClean="0"/>
              <a:t>napunili</a:t>
            </a:r>
            <a:r>
              <a:rPr lang="sl-SI" dirty="0" smtClean="0"/>
              <a:t> 21. </a:t>
            </a:r>
            <a:r>
              <a:rPr lang="sl-SI" dirty="0" err="1" smtClean="0"/>
              <a:t>godinu</a:t>
            </a:r>
            <a:r>
              <a:rPr lang="sl-SI" dirty="0" smtClean="0"/>
              <a:t> u </a:t>
            </a:r>
            <a:r>
              <a:rPr lang="sl-SI" dirty="0" err="1" smtClean="0"/>
              <a:t>godini</a:t>
            </a:r>
            <a:r>
              <a:rPr lang="sl-SI" dirty="0" smtClean="0"/>
              <a:t> polaganja mature.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9197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Pravo polaganja </a:t>
            </a:r>
            <a:r>
              <a:rPr lang="sl-SI" dirty="0" err="1" smtClean="0"/>
              <a:t>pojedinih</a:t>
            </a:r>
            <a:r>
              <a:rPr lang="sl-SI" dirty="0" smtClean="0"/>
              <a:t> predmeta mature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/>
              <a:t>Pojedine ispite mature može polagat samo pristupnik koji ima:</a:t>
            </a:r>
          </a:p>
          <a:p>
            <a:r>
              <a:rPr lang="hr-BA" dirty="0" smtClean="0"/>
              <a:t>svjedodžbu o završenoj gimnaziji,</a:t>
            </a:r>
          </a:p>
          <a:p>
            <a:r>
              <a:rPr lang="hr-BA" dirty="0" smtClean="0"/>
              <a:t>obavljen završni ispit,</a:t>
            </a:r>
          </a:p>
          <a:p>
            <a:r>
              <a:rPr lang="hr-BA" dirty="0" smtClean="0"/>
              <a:t>položenu opću ili stručnu maturu,</a:t>
            </a:r>
          </a:p>
          <a:p>
            <a:pPr marL="0" indent="0">
              <a:buNone/>
            </a:pPr>
            <a:r>
              <a:rPr lang="hr-BA" dirty="0" smtClean="0"/>
              <a:t>i </a:t>
            </a:r>
          </a:p>
          <a:p>
            <a:r>
              <a:rPr lang="hr-BA" dirty="0" smtClean="0"/>
              <a:t>kandidat koji popravljaju ispit ili poboljšavaju ocjenu,</a:t>
            </a:r>
            <a:endParaRPr lang="hr-BA" dirty="0"/>
          </a:p>
          <a:p>
            <a:r>
              <a:rPr lang="hr-BA" dirty="0" smtClean="0"/>
              <a:t>Kandidat koji imaju nostrificirano svjedodžbu o maturi položenoj u inostranstvu, ako su ti predmeti uslov za upis na </a:t>
            </a:r>
            <a:r>
              <a:rPr lang="hr-BA" dirty="0" err="1" smtClean="0"/>
              <a:t>univerzitetne</a:t>
            </a:r>
            <a:r>
              <a:rPr lang="hr-BA" dirty="0" smtClean="0"/>
              <a:t> studije.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Polaganje mature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BA" dirty="0" smtClean="0"/>
              <a:t>Učenici polažu maturu pod jednakim uslovima.</a:t>
            </a:r>
          </a:p>
          <a:p>
            <a:pPr marL="0" indent="0">
              <a:buNone/>
            </a:pPr>
            <a:r>
              <a:rPr lang="hr-BA" dirty="0" smtClean="0"/>
              <a:t>Učenicima sa posebnim potrebama, koji su bili u </a:t>
            </a:r>
            <a:r>
              <a:rPr lang="hr-BA" dirty="0"/>
              <a:t>o</a:t>
            </a:r>
            <a:r>
              <a:rPr lang="hr-BA" dirty="0" smtClean="0"/>
              <a:t>brazovne programe uključeni na osnovu odluke o usmjerenju, i drugi učenici sa opravdanjem (nesreća, bolest), može se prilagodit način polaganja mature in način ocjenjivanja znanja.</a:t>
            </a:r>
          </a:p>
          <a:p>
            <a:pPr marL="0" indent="0">
              <a:buNone/>
            </a:pPr>
            <a:r>
              <a:rPr lang="hr-BA" dirty="0" smtClean="0"/>
              <a:t>Pravila za polaganja mature za učenice sa posebnim potrebama i u opravdanim primjerima i za druge učenice, odredi Vijeće ministara.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392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Polaganje mature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BA" dirty="0" smtClean="0"/>
              <a:t>Ispiti opće i stručne mature na standardiziran se način provode u </a:t>
            </a:r>
            <a:r>
              <a:rPr lang="hr-BA" dirty="0" err="1" smtClean="0"/>
              <a:t>cjeloj</a:t>
            </a:r>
            <a:r>
              <a:rPr lang="hr-BA" dirty="0" smtClean="0"/>
              <a:t> BiH u isto vrijeme i pod jednakim uvjetima i kriterijima za sve učenike, odnosno kandidate.</a:t>
            </a:r>
            <a:endParaRPr lang="hr-BA" dirty="0"/>
          </a:p>
          <a:p>
            <a:pPr marL="0" indent="0">
              <a:buNone/>
            </a:pPr>
            <a:r>
              <a:rPr lang="hr-BA" dirty="0" smtClean="0"/>
              <a:t>Ispite provodi Agencija za predškolsko, osnovno i srednje obrazovanje u suradnji sa školama i ostalim javnim ustanovama uključenim u provedbu mature.</a:t>
            </a:r>
          </a:p>
          <a:p>
            <a:pPr marL="0" indent="0">
              <a:buNone/>
            </a:pPr>
            <a:r>
              <a:rPr lang="hr-BA" dirty="0" smtClean="0"/>
              <a:t>Sve osobe uključene u organizaciju i provođenje mature dužne su čuvati tajnost podataka o čemu potpisuju izjavu čiji obrazac odlukom propisuje Agencija.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1019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Obavljena</a:t>
            </a:r>
            <a:r>
              <a:rPr lang="sl-SI" dirty="0" smtClean="0"/>
              <a:t> matura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BA" dirty="0" smtClean="0"/>
              <a:t>Učenik je uspješno položio opću maturu ako je položio sve ispite obaveznog i izbornog djela mature sa pozitivnom ocjenom. Učenik dobije svjedodžbu o općoj maturi.</a:t>
            </a:r>
          </a:p>
          <a:p>
            <a:pPr marL="0" indent="0">
              <a:buNone/>
            </a:pPr>
            <a:r>
              <a:rPr lang="hr-BA" dirty="0" smtClean="0"/>
              <a:t>O položenim ispitima obaveznog djela mature učeniku izdaje se svjedodžba o završenoj gimnaziji, a o položenim pojedinim ispitima izbornog djela svjedodžba o položenim ispitima izbornog djela.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Obavljena</a:t>
            </a:r>
            <a:r>
              <a:rPr lang="sl-SI" dirty="0" smtClean="0"/>
              <a:t> </a:t>
            </a:r>
            <a:r>
              <a:rPr lang="sl-SI" dirty="0" err="1" smtClean="0"/>
              <a:t>opća</a:t>
            </a:r>
            <a:r>
              <a:rPr lang="sl-SI" dirty="0" smtClean="0"/>
              <a:t> matura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BA" dirty="0" smtClean="0"/>
              <a:t>Učenik koji je kod jednog obaveznog predmeta opće mature na osnovnoj razini postigao najmanje 80 % tačaka za pozitivnu ocjenu, je kod tog predmeta pozitivno ocijenjen, ako je kod svih ostalih predmeta iz kojih je polagao maturu, ocijenjen pozitivno i najmanje kod dva predmeta dobio ocjenu tri (3).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/>
              <a:t>Učenik koji je kod jednog </a:t>
            </a:r>
            <a:r>
              <a:rPr lang="hr-BA" dirty="0" smtClean="0"/>
              <a:t>izbornog predmeta </a:t>
            </a:r>
            <a:r>
              <a:rPr lang="hr-BA" dirty="0"/>
              <a:t>opće mature </a:t>
            </a:r>
            <a:r>
              <a:rPr lang="hr-BA" dirty="0" smtClean="0"/>
              <a:t>postigao </a:t>
            </a:r>
            <a:r>
              <a:rPr lang="hr-BA" dirty="0"/>
              <a:t>najmanje 80 % tačaka za pozitivnu ocjenu, je kod tog predmeta pozitivno ocijenjen, ako je kod svih ostalih predmeta iz kojih je polagao maturu, ocijenjen pozitivno i najmanje kod </a:t>
            </a:r>
            <a:r>
              <a:rPr lang="hr-BA" dirty="0" smtClean="0"/>
              <a:t>jednog predmeta </a:t>
            </a:r>
            <a:r>
              <a:rPr lang="hr-BA" dirty="0"/>
              <a:t>dobio ocjenu tri (3).</a:t>
            </a: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23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Obavljena</a:t>
            </a:r>
            <a:r>
              <a:rPr lang="sl-SI" dirty="0" smtClean="0"/>
              <a:t> </a:t>
            </a:r>
            <a:r>
              <a:rPr lang="sl-SI" dirty="0" err="1" smtClean="0"/>
              <a:t>stručna</a:t>
            </a:r>
            <a:r>
              <a:rPr lang="sl-SI" dirty="0" smtClean="0"/>
              <a:t> matura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BA" dirty="0"/>
              <a:t>Učenik je uspješno položio </a:t>
            </a:r>
            <a:r>
              <a:rPr lang="hr-BA" dirty="0" smtClean="0"/>
              <a:t>stručnu maturu </a:t>
            </a:r>
            <a:r>
              <a:rPr lang="hr-BA" dirty="0"/>
              <a:t>ako je položio sve ispite obaveznog i izbornog djela </a:t>
            </a:r>
            <a:r>
              <a:rPr lang="hr-BA" dirty="0" smtClean="0"/>
              <a:t>mature sa pozitivnom ocjenom. </a:t>
            </a:r>
            <a:r>
              <a:rPr lang="hr-BA" dirty="0"/>
              <a:t>Učenik dobije svjedodžbu o </a:t>
            </a:r>
            <a:r>
              <a:rPr lang="hr-BA" dirty="0" smtClean="0"/>
              <a:t>stručnoj maturi</a:t>
            </a:r>
            <a:r>
              <a:rPr lang="hr-BA" dirty="0"/>
              <a:t>.</a:t>
            </a:r>
          </a:p>
          <a:p>
            <a:pPr marL="0" indent="0">
              <a:buNone/>
            </a:pPr>
            <a:r>
              <a:rPr lang="hr-BA" dirty="0"/>
              <a:t>O položenim ispitima obaveznog djela mature učeniku izdaje se </a:t>
            </a:r>
            <a:r>
              <a:rPr lang="sl-SI" dirty="0" err="1" smtClean="0"/>
              <a:t>svjedodžba</a:t>
            </a:r>
            <a:r>
              <a:rPr lang="sl-SI" dirty="0" smtClean="0"/>
              <a:t> </a:t>
            </a:r>
            <a:r>
              <a:rPr lang="sl-SI" dirty="0"/>
              <a:t>o </a:t>
            </a:r>
            <a:r>
              <a:rPr lang="sl-SI" dirty="0" err="1"/>
              <a:t>završnom</a:t>
            </a:r>
            <a:r>
              <a:rPr lang="sl-SI" dirty="0"/>
              <a:t> </a:t>
            </a:r>
            <a:r>
              <a:rPr lang="sl-SI" dirty="0" err="1" smtClean="0"/>
              <a:t>ispitu</a:t>
            </a:r>
            <a:r>
              <a:rPr lang="hr-BA" dirty="0" smtClean="0"/>
              <a:t>, </a:t>
            </a:r>
            <a:r>
              <a:rPr lang="hr-BA" dirty="0"/>
              <a:t>a o položenim </a:t>
            </a:r>
            <a:r>
              <a:rPr lang="hr-BA" dirty="0" smtClean="0"/>
              <a:t>pojedinim ispitima </a:t>
            </a:r>
            <a:r>
              <a:rPr lang="hr-BA" dirty="0"/>
              <a:t>izbornog djela svjedodžba o položenim ispitima izbornog djela.</a:t>
            </a:r>
          </a:p>
          <a:p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Obavljena</a:t>
            </a:r>
            <a:r>
              <a:rPr lang="sl-SI" dirty="0" smtClean="0"/>
              <a:t> </a:t>
            </a:r>
            <a:r>
              <a:rPr lang="sl-SI" dirty="0" err="1" smtClean="0"/>
              <a:t>stručna</a:t>
            </a:r>
            <a:r>
              <a:rPr lang="sl-SI" dirty="0" smtClean="0"/>
              <a:t> matura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BA" dirty="0"/>
              <a:t>Učenik koji je kod jednog obaveznog predmeta </a:t>
            </a:r>
            <a:r>
              <a:rPr lang="hr-BA" dirty="0" smtClean="0"/>
              <a:t>stručne mature </a:t>
            </a:r>
            <a:r>
              <a:rPr lang="hr-BA" dirty="0"/>
              <a:t>na osnovnoj razini </a:t>
            </a:r>
            <a:r>
              <a:rPr lang="hr-BA" dirty="0" smtClean="0"/>
              <a:t>(osim kod završnog rada sa obranom) postigao najmanje </a:t>
            </a:r>
            <a:r>
              <a:rPr lang="hr-BA" dirty="0"/>
              <a:t>80 % tačaka za pozitivnu ocjenu, je kod tog predmeta pozitivno ocijenjen, ako je kod svih ostalih predmeta iz kojih je polagao maturu, ocijenjen pozitivno i najmanje kod dva predmeta dobio ocjenu tri (3).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/>
              <a:t>Učenik koji je kod jednog izbornog predmeta opće mature postigao najmanje 80 % tačaka za pozitivnu ocjenu, je kod tog predmeta pozitivno ocijenjen, ako je kod svih ostalih predmeta iz kojih je polagao maturu, ocijenjen pozitivno i najmanje kod jednog predmeta dobio ocjenu tri (3).</a:t>
            </a:r>
          </a:p>
          <a:p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1443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Izvršni </a:t>
            </a:r>
            <a:r>
              <a:rPr lang="sl-SI" dirty="0" err="1" smtClean="0"/>
              <a:t>propisi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BA" dirty="0" smtClean="0"/>
              <a:t>Ispitni red, način i postupak prijave i odjave od mature ili pojedinih ispita, postupak uvida u ispitnu dokumentaciju i ugovora na </a:t>
            </a:r>
            <a:r>
              <a:rPr lang="hr-BA" dirty="0" err="1" smtClean="0"/>
              <a:t>ocijenu</a:t>
            </a:r>
            <a:r>
              <a:rPr lang="hr-BA" dirty="0" smtClean="0"/>
              <a:t>, postupak isprave grešaka kod ocjenjivanja, postupak informiranja učenika sa ocjenom i postupak podjele svjedodžbi odredi Vijeće ministara.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General Matura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/>
              <a:t>General Matura is </a:t>
            </a:r>
            <a:r>
              <a:rPr lang="hr-BA" smtClean="0"/>
              <a:t>state exam.</a:t>
            </a:r>
            <a:endParaRPr lang="hr-BA" dirty="0" smtClean="0"/>
          </a:p>
          <a:p>
            <a:pPr marL="0" indent="0">
              <a:buNone/>
            </a:pPr>
            <a:r>
              <a:rPr lang="hr-BA" dirty="0" smtClean="0"/>
              <a:t>Sa općom maturom učenici dokazuju postizanje </a:t>
            </a:r>
            <a:r>
              <a:rPr lang="hr-BA" dirty="0" err="1" smtClean="0"/>
              <a:t>definisanih</a:t>
            </a:r>
            <a:r>
              <a:rPr lang="hr-BA" dirty="0" smtClean="0"/>
              <a:t> ishoda učenja, koji su sastavni dio zajedničke jezgre nastavnih programa gimnazija, i pripremljenost za univerzitetsko obrazovanje. </a:t>
            </a:r>
            <a:endParaRPr lang="hr-BA" dirty="0"/>
          </a:p>
          <a:p>
            <a:pPr marL="0" indent="0">
              <a:buNone/>
            </a:pPr>
            <a:r>
              <a:rPr lang="hr-BA" dirty="0" smtClean="0"/>
              <a:t>Obavljena opća matura je ulaznica za </a:t>
            </a:r>
            <a:r>
              <a:rPr lang="hr-BA" dirty="0" err="1" smtClean="0"/>
              <a:t>univerzitetno</a:t>
            </a:r>
            <a:r>
              <a:rPr lang="hr-BA" dirty="0" smtClean="0"/>
              <a:t> obrazovanje.</a:t>
            </a:r>
          </a:p>
          <a:p>
            <a:pPr marL="0" indent="0">
              <a:buNone/>
            </a:pPr>
            <a:r>
              <a:rPr lang="hr-BA" dirty="0" smtClean="0"/>
              <a:t>Opća matura polaže se iz pet općeobrazovnih predmeta, od toga iz tri predmeta obaveznog djela in dva predmeta izbornog djela.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3880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Definiranje mature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Matura kao ispit na nivou BiH</a:t>
            </a:r>
          </a:p>
          <a:p>
            <a:r>
              <a:rPr lang="hr-BA" dirty="0" smtClean="0"/>
              <a:t>Matura je ispit na nivou BiH kojeg učenici polažu pod jednakim uslovima: istovremeno, primjenom istih postupaka, pravila in mjerilima ocjenjivanja.</a:t>
            </a:r>
          </a:p>
          <a:p>
            <a:r>
              <a:rPr lang="hr-BA" dirty="0" smtClean="0"/>
              <a:t>Omogućava domače i međunarodne usporedbe, transparentnost rezultata i procjene razvojnih potreba.</a:t>
            </a:r>
          </a:p>
          <a:p>
            <a:r>
              <a:rPr lang="hr-BA" dirty="0" smtClean="0"/>
              <a:t>Sa maturom </a:t>
            </a:r>
            <a:r>
              <a:rPr lang="hr-BA" dirty="0"/>
              <a:t>ć</a:t>
            </a:r>
            <a:r>
              <a:rPr lang="hr-BA" dirty="0" smtClean="0"/>
              <a:t>e se sistemski urediti prolaz između srednje škole, univerziteta i tržišta rada, slično evropskom obrazovanju.</a:t>
            </a:r>
          </a:p>
          <a:p>
            <a:endParaRPr lang="hr-BA" dirty="0" smtClean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Definiranje mature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Obavezni dio mature – završetak srednjeg obrazovanja</a:t>
            </a:r>
          </a:p>
          <a:p>
            <a:r>
              <a:rPr lang="hr-BA" dirty="0" smtClean="0"/>
              <a:t>Sa položenim ispitima obaveznih predmeta mature učenici dokazuju da su dostigli ciljeve i ishode obrazovanja koji su definirani u nastavnim programima.</a:t>
            </a:r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1770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Definiranje mature (3)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Test sposobnosti učenika za univerzitetski studij</a:t>
            </a:r>
          </a:p>
          <a:p>
            <a:r>
              <a:rPr lang="hr-BA" dirty="0" smtClean="0"/>
              <a:t>Učenici koji su položili opću ili stručnu maturu pokazuju sposobnost za univerzitetski studij. Posebna nadarenost i psihofizičke osobine ne provjeravaju se na maturi ali ih može provjeriti univerzitet.</a:t>
            </a:r>
          </a:p>
          <a:p>
            <a:r>
              <a:rPr lang="hr-BA" dirty="0" smtClean="0"/>
              <a:t>Položena matura je opći i dovoljni uslov za upis na studij, ako nema ograničenja upisa. Ako dođe do ograničenja upisa se uzimaju u obzir kriteriji koje odredi univerzitet posebnim propisom.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1770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Ciljevi</a:t>
            </a:r>
            <a:r>
              <a:rPr lang="sl-SI" dirty="0" smtClean="0"/>
              <a:t> </a:t>
            </a:r>
            <a:r>
              <a:rPr lang="sl-SI" dirty="0" err="1" smtClean="0"/>
              <a:t>opće</a:t>
            </a:r>
            <a:r>
              <a:rPr lang="sl-SI" dirty="0" smtClean="0"/>
              <a:t> i </a:t>
            </a:r>
            <a:r>
              <a:rPr lang="sl-SI" dirty="0" err="1" smtClean="0"/>
              <a:t>stručne</a:t>
            </a:r>
            <a:r>
              <a:rPr lang="sl-SI" dirty="0" smtClean="0"/>
              <a:t> mature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Osnovno znanje</a:t>
            </a:r>
          </a:p>
          <a:p>
            <a:pPr marL="0" indent="0">
              <a:buNone/>
            </a:pPr>
            <a:r>
              <a:rPr lang="hr-BA" dirty="0" smtClean="0"/>
              <a:t>Maturski ispiti koje učenici polažu obavezno predstavljaju osnovno znanje gimnazijskog odnosno </a:t>
            </a:r>
            <a:r>
              <a:rPr lang="sl-SI" dirty="0" err="1" smtClean="0"/>
              <a:t>stručnog</a:t>
            </a:r>
            <a:r>
              <a:rPr lang="sl-SI" dirty="0" smtClean="0"/>
              <a:t> </a:t>
            </a:r>
            <a:r>
              <a:rPr lang="sl-SI" dirty="0"/>
              <a:t>i </a:t>
            </a:r>
            <a:r>
              <a:rPr lang="sl-SI" dirty="0" err="1" smtClean="0"/>
              <a:t>umjetnićkog</a:t>
            </a:r>
            <a:r>
              <a:rPr lang="sl-SI" dirty="0" smtClean="0"/>
              <a:t> </a:t>
            </a:r>
            <a:r>
              <a:rPr lang="sl-SI" dirty="0" err="1" smtClean="0"/>
              <a:t>obrazovanja</a:t>
            </a:r>
            <a:r>
              <a:rPr lang="sl-SI" dirty="0" smtClean="0"/>
              <a:t>. Izborni </a:t>
            </a:r>
            <a:r>
              <a:rPr lang="sl-SI" dirty="0" err="1" smtClean="0"/>
              <a:t>ispiti</a:t>
            </a:r>
            <a:r>
              <a:rPr lang="sl-SI" dirty="0" smtClean="0"/>
              <a:t> </a:t>
            </a:r>
            <a:r>
              <a:rPr lang="sl-SI" dirty="0" err="1" smtClean="0"/>
              <a:t>pokrivaju</a:t>
            </a:r>
            <a:r>
              <a:rPr lang="sl-SI" dirty="0" smtClean="0"/>
              <a:t> potrebno osnovno znanje za pojedina </a:t>
            </a:r>
            <a:r>
              <a:rPr lang="sl-SI" dirty="0" err="1" smtClean="0"/>
              <a:t>područja</a:t>
            </a:r>
            <a:r>
              <a:rPr lang="sl-SI" dirty="0" smtClean="0"/>
              <a:t> </a:t>
            </a:r>
            <a:r>
              <a:rPr lang="sl-SI" dirty="0" err="1" smtClean="0"/>
              <a:t>studija</a:t>
            </a:r>
            <a:r>
              <a:rPr lang="sl-SI" dirty="0" smtClean="0"/>
              <a:t>.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</a:rPr>
              <a:t>Širina i </a:t>
            </a:r>
            <a:r>
              <a:rPr lang="sl-SI" dirty="0" err="1" smtClean="0">
                <a:solidFill>
                  <a:srgbClr val="FF0000"/>
                </a:solidFill>
              </a:rPr>
              <a:t>dubina</a:t>
            </a:r>
            <a:r>
              <a:rPr lang="sl-SI" dirty="0" smtClean="0">
                <a:solidFill>
                  <a:srgbClr val="FF0000"/>
                </a:solidFill>
              </a:rPr>
              <a:t> znanja</a:t>
            </a:r>
          </a:p>
          <a:p>
            <a:pPr marL="0" indent="0">
              <a:buNone/>
            </a:pPr>
            <a:r>
              <a:rPr lang="sl-SI" dirty="0" err="1"/>
              <a:t>A</a:t>
            </a:r>
            <a:r>
              <a:rPr lang="sl-SI" dirty="0" err="1" smtClean="0"/>
              <a:t>ko</a:t>
            </a:r>
            <a:r>
              <a:rPr lang="sl-SI" dirty="0" smtClean="0"/>
              <a:t> </a:t>
            </a:r>
            <a:r>
              <a:rPr lang="sl-SI" dirty="0"/>
              <a:t>se učenik želi </a:t>
            </a:r>
            <a:r>
              <a:rPr lang="sl-SI" dirty="0" err="1"/>
              <a:t>upisati</a:t>
            </a:r>
            <a:r>
              <a:rPr lang="sl-SI" dirty="0"/>
              <a:t> na </a:t>
            </a:r>
            <a:r>
              <a:rPr lang="sl-SI" dirty="0" err="1" smtClean="0"/>
              <a:t>univeritet</a:t>
            </a:r>
            <a:r>
              <a:rPr lang="sl-SI" dirty="0" smtClean="0"/>
              <a:t> treba položiti pet predmeta </a:t>
            </a:r>
            <a:r>
              <a:rPr lang="sl-SI" dirty="0" err="1" smtClean="0"/>
              <a:t>koji</a:t>
            </a:r>
            <a:r>
              <a:rPr lang="sl-SI" dirty="0" smtClean="0"/>
              <a:t> </a:t>
            </a:r>
            <a:r>
              <a:rPr lang="sl-SI" dirty="0" err="1" smtClean="0"/>
              <a:t>su</a:t>
            </a:r>
            <a:r>
              <a:rPr lang="sl-SI" dirty="0" smtClean="0"/>
              <a:t> </a:t>
            </a:r>
            <a:r>
              <a:rPr lang="sl-SI" dirty="0" err="1" smtClean="0"/>
              <a:t>obavezni</a:t>
            </a:r>
            <a:r>
              <a:rPr lang="sl-SI" dirty="0" smtClean="0"/>
              <a:t>, </a:t>
            </a:r>
            <a:r>
              <a:rPr lang="sl-SI" dirty="0" err="1" smtClean="0"/>
              <a:t>sa</a:t>
            </a:r>
            <a:r>
              <a:rPr lang="sl-SI" dirty="0" smtClean="0"/>
              <a:t> </a:t>
            </a:r>
            <a:r>
              <a:rPr lang="sl-SI" dirty="0" err="1" smtClean="0"/>
              <a:t>opcijom</a:t>
            </a:r>
            <a:r>
              <a:rPr lang="sl-SI" dirty="0" smtClean="0"/>
              <a:t> polaganja </a:t>
            </a:r>
            <a:r>
              <a:rPr lang="sl-SI" dirty="0" err="1" smtClean="0"/>
              <a:t>ispita</a:t>
            </a:r>
            <a:r>
              <a:rPr lang="sl-SI" dirty="0" smtClean="0"/>
              <a:t> na </a:t>
            </a:r>
            <a:r>
              <a:rPr lang="sl-SI" dirty="0" err="1" smtClean="0"/>
              <a:t>dvije</a:t>
            </a:r>
            <a:r>
              <a:rPr lang="sl-SI" dirty="0" smtClean="0"/>
              <a:t> </a:t>
            </a:r>
            <a:r>
              <a:rPr lang="sl-SI" dirty="0" err="1" smtClean="0"/>
              <a:t>razine</a:t>
            </a:r>
            <a:r>
              <a:rPr lang="sl-SI" dirty="0" smtClean="0"/>
              <a:t>, </a:t>
            </a:r>
            <a:r>
              <a:rPr lang="sl-SI" dirty="0" err="1" smtClean="0"/>
              <a:t>čime</a:t>
            </a:r>
            <a:r>
              <a:rPr lang="sl-SI" dirty="0" smtClean="0"/>
              <a:t> se </a:t>
            </a:r>
            <a:r>
              <a:rPr lang="sl-SI" dirty="0" err="1" smtClean="0"/>
              <a:t>postiže</a:t>
            </a:r>
            <a:r>
              <a:rPr lang="sl-SI" dirty="0" smtClean="0"/>
              <a:t> </a:t>
            </a:r>
            <a:r>
              <a:rPr lang="sl-SI" dirty="0" err="1" smtClean="0"/>
              <a:t>adekvatan</a:t>
            </a:r>
            <a:r>
              <a:rPr lang="sl-SI" dirty="0" smtClean="0"/>
              <a:t> odnos </a:t>
            </a:r>
            <a:r>
              <a:rPr lang="sl-SI" dirty="0" err="1" smtClean="0"/>
              <a:t>između</a:t>
            </a:r>
            <a:r>
              <a:rPr lang="sl-SI" dirty="0" smtClean="0"/>
              <a:t> širine i </a:t>
            </a:r>
            <a:r>
              <a:rPr lang="sl-SI" dirty="0" err="1" smtClean="0"/>
              <a:t>dubine</a:t>
            </a:r>
            <a:r>
              <a:rPr lang="sl-SI" dirty="0" smtClean="0"/>
              <a:t> znanja a </a:t>
            </a:r>
            <a:r>
              <a:rPr lang="sl-SI" dirty="0" err="1" smtClean="0"/>
              <a:t>što</a:t>
            </a:r>
            <a:r>
              <a:rPr lang="sl-SI" dirty="0" smtClean="0"/>
              <a:t> je u skladu </a:t>
            </a:r>
            <a:r>
              <a:rPr lang="sl-SI" dirty="0" err="1" smtClean="0"/>
              <a:t>sa</a:t>
            </a:r>
            <a:r>
              <a:rPr lang="sl-SI" dirty="0" smtClean="0"/>
              <a:t> interesom i </a:t>
            </a:r>
            <a:r>
              <a:rPr lang="sl-SI" dirty="0" err="1" smtClean="0"/>
              <a:t>sposobnošću</a:t>
            </a:r>
            <a:r>
              <a:rPr lang="sl-SI" dirty="0" smtClean="0"/>
              <a:t> učenika. 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Ciljevi</a:t>
            </a:r>
            <a:r>
              <a:rPr lang="sl-SI" dirty="0" smtClean="0"/>
              <a:t> </a:t>
            </a:r>
            <a:r>
              <a:rPr lang="sl-SI" dirty="0" err="1" smtClean="0"/>
              <a:t>opće</a:t>
            </a:r>
            <a:r>
              <a:rPr lang="sl-SI" dirty="0" smtClean="0"/>
              <a:t> i </a:t>
            </a:r>
            <a:r>
              <a:rPr lang="sl-SI" dirty="0" err="1" smtClean="0"/>
              <a:t>stručne</a:t>
            </a:r>
            <a:r>
              <a:rPr lang="sl-SI" dirty="0" smtClean="0"/>
              <a:t> mature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Utjecaj na </a:t>
            </a:r>
            <a:r>
              <a:rPr lang="hr-BA" dirty="0" err="1" smtClean="0">
                <a:solidFill>
                  <a:srgbClr val="FF0000"/>
                </a:solidFill>
              </a:rPr>
              <a:t>kvalitet</a:t>
            </a:r>
            <a:r>
              <a:rPr lang="hr-BA" dirty="0" smtClean="0">
                <a:solidFill>
                  <a:srgbClr val="FF0000"/>
                </a:solidFill>
              </a:rPr>
              <a:t> i efikasnost obrazovanja</a:t>
            </a:r>
          </a:p>
          <a:p>
            <a:pPr marL="0" indent="0">
              <a:buNone/>
            </a:pPr>
            <a:r>
              <a:rPr lang="hr-BA" dirty="0" smtClean="0"/>
              <a:t>Matura potiče učenike, profesore i škole ka većoj efikasnosti nastave i učenja i višoj kvaliteti znanja. Povratno utječe na kvalitetu nastave i učenja.</a:t>
            </a:r>
          </a:p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Utjecaj na kvalitetu ocjenjivanja</a:t>
            </a:r>
          </a:p>
          <a:p>
            <a:pPr marL="0" indent="0">
              <a:buNone/>
            </a:pPr>
            <a:r>
              <a:rPr lang="hr-BA" dirty="0" smtClean="0"/>
              <a:t>Sa načinima, postupcima i pravilima ocjenjivanja kod mature, kojih je svrha nepristranost i objektivnost, potiče se opća rast kvaliteta ocjenjivanja u školama i ispitne kulture u obrazovanju.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2003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Ciljevi</a:t>
            </a:r>
            <a:r>
              <a:rPr lang="sl-SI" dirty="0" smtClean="0"/>
              <a:t> </a:t>
            </a:r>
            <a:r>
              <a:rPr lang="sl-SI" dirty="0" err="1" smtClean="0"/>
              <a:t>opće</a:t>
            </a:r>
            <a:r>
              <a:rPr lang="sl-SI" dirty="0" smtClean="0"/>
              <a:t> i </a:t>
            </a:r>
            <a:r>
              <a:rPr lang="sl-SI" dirty="0" err="1" smtClean="0"/>
              <a:t>stručne</a:t>
            </a:r>
            <a:r>
              <a:rPr lang="sl-SI" dirty="0" smtClean="0"/>
              <a:t> mature (3)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Suradnja između srednjih škola i univerziteta</a:t>
            </a:r>
          </a:p>
          <a:p>
            <a:pPr marL="0" indent="0">
              <a:buNone/>
            </a:pPr>
            <a:r>
              <a:rPr lang="hr-BA" dirty="0" smtClean="0"/>
              <a:t>Sa maturom ojačat će se zajedničko zalaganje srednjeg školstva i univerziteta za bolju kvalitetu znanja učenika i bolju pripremljenost na studij, pa i za suradnju univerzitetskih i srednjoškolskih učitelja u okviru predmetnih maturskih komisija kod razvoja sadržaja mature i razvoja kvalitete ocjenjivanja.</a:t>
            </a: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2003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Predmeti opće i stručne mature</a:t>
            </a:r>
          </a:p>
          <a:p>
            <a:pPr marL="0" indent="0">
              <a:buNone/>
            </a:pPr>
            <a:r>
              <a:rPr lang="hr-BA" dirty="0" smtClean="0"/>
              <a:t>Kod opće i stručne mature ocjenjuje se znanje iz onih predmeta, koje za svaku godinu propiše Maturski ispitni katalog, </a:t>
            </a:r>
            <a:r>
              <a:rPr lang="hr-BA" dirty="0"/>
              <a:t>kojeg potvrdi </a:t>
            </a:r>
            <a:r>
              <a:rPr lang="hr-BA" dirty="0" smtClean="0"/>
              <a:t>Odbor </a:t>
            </a:r>
            <a:r>
              <a:rPr lang="hr-BA" dirty="0"/>
              <a:t>A</a:t>
            </a:r>
            <a:r>
              <a:rPr lang="hr-BA" dirty="0" smtClean="0"/>
              <a:t>gencije </a:t>
            </a:r>
            <a:r>
              <a:rPr lang="hr-BA" dirty="0"/>
              <a:t>za predškolsko, osnovno i srednje </a:t>
            </a:r>
            <a:r>
              <a:rPr lang="hr-BA" dirty="0" smtClean="0"/>
              <a:t>obrazovanje. Ispitni ciljevi i sadržaj ispita propisani su u predmetnim ispitnim katalozima.</a:t>
            </a:r>
          </a:p>
          <a:p>
            <a:pPr marL="0" indent="0">
              <a:buNone/>
            </a:pPr>
            <a:r>
              <a:rPr lang="hr-BA" dirty="0" smtClean="0"/>
              <a:t>Sa ispitima u glavnom se provjerava znanje trajne vrijednosti, koje je bitno za nastavak obrazovanja i rada.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Taksonomske razine</a:t>
            </a:r>
          </a:p>
          <a:p>
            <a:pPr marL="0" indent="0">
              <a:buNone/>
            </a:pPr>
            <a:r>
              <a:rPr lang="hr-BA" dirty="0" smtClean="0"/>
              <a:t>Kod postavljanja ispitnih ciljeva, zadatka i pitanja upotrebljava se taksonomska ljestvica sa tri razine (znanje; razumijevanje i upotreba; samostalno objašnjavanje, vrednovanje, samostalno rješavanje novih problema).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024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(3)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Selektivnost sadržaja i predmeta</a:t>
            </a:r>
          </a:p>
          <a:p>
            <a:pPr marL="0" indent="0">
              <a:buNone/>
            </a:pPr>
            <a:r>
              <a:rPr lang="hr-BA" dirty="0" smtClean="0"/>
              <a:t>Učenici imaju mogućnost, da sa izborom predmeta i ispitnih sadržaja preuzimaju ispitne obaveze sa obzirom na svoje postignuto znanje, sposobnosti i interes, a posebno sa obzirom na budući studij.</a:t>
            </a:r>
          </a:p>
          <a:p>
            <a:pPr marL="0" indent="0">
              <a:buNone/>
            </a:pPr>
            <a:r>
              <a:rPr lang="hr-BA" dirty="0" smtClean="0"/>
              <a:t>Učenici mogu birati: </a:t>
            </a:r>
          </a:p>
          <a:p>
            <a:r>
              <a:rPr lang="hr-BA" dirty="0" smtClean="0"/>
              <a:t>predmete izbornog djela mature,</a:t>
            </a:r>
          </a:p>
          <a:p>
            <a:r>
              <a:rPr lang="hr-BA" dirty="0"/>
              <a:t>o</a:t>
            </a:r>
            <a:r>
              <a:rPr lang="hr-BA" dirty="0" smtClean="0"/>
              <a:t>snovno i višu razinu kod nekih predmeta,</a:t>
            </a:r>
          </a:p>
          <a:p>
            <a:r>
              <a:rPr lang="hr-BA" dirty="0" smtClean="0"/>
              <a:t>ispitne zadatke odnosno pitanja kod nekih predmeta.</a:t>
            </a:r>
          </a:p>
          <a:p>
            <a:pPr marL="0" indent="0">
              <a:buNone/>
            </a:pPr>
            <a:r>
              <a:rPr lang="hr-BA" dirty="0" smtClean="0"/>
              <a:t>Izborni predmeti međusobno su jednakovrijedni, sa obzirom na  raspon i razinu složenosti ispitnog sadržaja i sa obzirom na ispitne ciljeve. Sve to pruža jednakovrijednost predmeta na maturi.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024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(4)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Eksterno i interno ocjenjivanje</a:t>
            </a:r>
          </a:p>
          <a:p>
            <a:pPr marL="0" indent="0">
              <a:buNone/>
            </a:pPr>
            <a:r>
              <a:rPr lang="hr-BA" dirty="0" smtClean="0"/>
              <a:t>Opća matura je ispit, kod kojeg je ocjenjivanje isključivo eksterno.</a:t>
            </a:r>
          </a:p>
          <a:p>
            <a:pPr marL="0" indent="0">
              <a:buNone/>
            </a:pPr>
            <a:r>
              <a:rPr lang="hr-BA" dirty="0" smtClean="0"/>
              <a:t>Stručna matura je ispit, kod kojeg se eksterno ocjenjivanje pismenih ispita dopunjuje sa internim ocjenjivanjem završnog rada sa obranom. </a:t>
            </a:r>
          </a:p>
          <a:p>
            <a:pPr marL="0" indent="0">
              <a:buNone/>
            </a:pPr>
            <a:r>
              <a:rPr lang="hr-BA" dirty="0" smtClean="0"/>
              <a:t>Ispitne zadatke i pitanja za pismeni ispit i upute za ocjenjivanje pripreme predmetne maturske komisije. Anonimne pismene testove učenika ocjenjuju posebno obrazovani eksterni ocjenjivači u skladu sa unaprijed pripremljenim uputama, koje su jednake za sve učenike.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024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Stručna matura (1)</a:t>
            </a:r>
            <a:endParaRPr lang="hr-BA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BA" dirty="0" smtClean="0"/>
              <a:t>Stručna matura je državni ispit.</a:t>
            </a:r>
          </a:p>
          <a:p>
            <a:pPr marL="0" indent="0">
              <a:buNone/>
            </a:pPr>
            <a:r>
              <a:rPr lang="hr-BA" dirty="0"/>
              <a:t>Sa </a:t>
            </a:r>
            <a:r>
              <a:rPr lang="hr-BA" dirty="0" smtClean="0"/>
              <a:t>stručnom maturom </a:t>
            </a:r>
            <a:r>
              <a:rPr lang="hr-BA" dirty="0"/>
              <a:t>učenici dokazuju postizanje </a:t>
            </a:r>
            <a:r>
              <a:rPr lang="hr-BA" dirty="0" err="1" smtClean="0"/>
              <a:t>definisanih</a:t>
            </a:r>
            <a:r>
              <a:rPr lang="hr-BA" dirty="0" smtClean="0"/>
              <a:t> ishoda učenja, </a:t>
            </a:r>
            <a:r>
              <a:rPr lang="hr-BA" dirty="0"/>
              <a:t>koji su sastavni dio </a:t>
            </a:r>
            <a:r>
              <a:rPr lang="hr-BA" dirty="0" smtClean="0"/>
              <a:t>zajedničke jezgre nastavnih programa </a:t>
            </a:r>
            <a:r>
              <a:rPr lang="sl-SI" dirty="0" smtClean="0"/>
              <a:t>u </a:t>
            </a:r>
            <a:r>
              <a:rPr lang="sl-SI" dirty="0"/>
              <a:t>srednjim </a:t>
            </a:r>
            <a:r>
              <a:rPr lang="sl-SI" dirty="0" err="1"/>
              <a:t>stručnim</a:t>
            </a:r>
            <a:r>
              <a:rPr lang="sl-SI" dirty="0"/>
              <a:t> i </a:t>
            </a:r>
            <a:r>
              <a:rPr lang="sl-SI" dirty="0" err="1"/>
              <a:t>umjetnićkim</a:t>
            </a:r>
            <a:r>
              <a:rPr lang="sl-SI" dirty="0"/>
              <a:t> </a:t>
            </a:r>
            <a:r>
              <a:rPr lang="hr-BA" dirty="0" smtClean="0"/>
              <a:t>programima</a:t>
            </a:r>
            <a:r>
              <a:rPr lang="sl-SI" dirty="0" smtClean="0"/>
              <a:t> </a:t>
            </a:r>
            <a:r>
              <a:rPr lang="sl-SI" dirty="0" err="1"/>
              <a:t>obrazovanja</a:t>
            </a:r>
            <a:r>
              <a:rPr lang="sl-SI" dirty="0"/>
              <a:t>, </a:t>
            </a:r>
            <a:r>
              <a:rPr lang="sl-SI" dirty="0" err="1" smtClean="0"/>
              <a:t>koji</a:t>
            </a:r>
            <a:r>
              <a:rPr lang="sl-SI" dirty="0" smtClean="0"/>
              <a:t> </a:t>
            </a:r>
            <a:r>
              <a:rPr lang="sl-SI" dirty="0" err="1" smtClean="0"/>
              <a:t>traju</a:t>
            </a:r>
            <a:r>
              <a:rPr lang="sl-SI" dirty="0" smtClean="0"/>
              <a:t> </a:t>
            </a:r>
            <a:r>
              <a:rPr lang="sl-SI" dirty="0" err="1"/>
              <a:t>najmanje</a:t>
            </a:r>
            <a:r>
              <a:rPr lang="sl-SI" dirty="0"/>
              <a:t> </a:t>
            </a:r>
            <a:r>
              <a:rPr lang="sl-SI" dirty="0" err="1"/>
              <a:t>četiri</a:t>
            </a:r>
            <a:r>
              <a:rPr lang="sl-SI" dirty="0"/>
              <a:t> </a:t>
            </a:r>
            <a:r>
              <a:rPr lang="sl-SI" dirty="0" err="1" smtClean="0"/>
              <a:t>godine</a:t>
            </a:r>
            <a:r>
              <a:rPr lang="sl-SI" dirty="0" smtClean="0"/>
              <a:t>, </a:t>
            </a:r>
            <a:r>
              <a:rPr lang="hr-BA" dirty="0" smtClean="0"/>
              <a:t>i </a:t>
            </a:r>
            <a:r>
              <a:rPr lang="hr-BA" dirty="0"/>
              <a:t>pripremljenost za </a:t>
            </a:r>
            <a:r>
              <a:rPr lang="hr-BA" dirty="0" smtClean="0"/>
              <a:t>univerzitetske </a:t>
            </a:r>
            <a:r>
              <a:rPr lang="hr-BA" dirty="0"/>
              <a:t>studije </a:t>
            </a:r>
            <a:r>
              <a:rPr lang="hr-BA" dirty="0" smtClean="0"/>
              <a:t>. </a:t>
            </a:r>
          </a:p>
          <a:p>
            <a:pPr marL="0" indent="0">
              <a:buNone/>
            </a:pPr>
            <a:r>
              <a:rPr lang="hr-BA" dirty="0" smtClean="0"/>
              <a:t>Obavljena stručna matura </a:t>
            </a:r>
            <a:r>
              <a:rPr lang="hr-BA" dirty="0"/>
              <a:t>je ulaznica za </a:t>
            </a:r>
            <a:r>
              <a:rPr lang="hr-BA" dirty="0" err="1" smtClean="0"/>
              <a:t>univerzitetno</a:t>
            </a:r>
            <a:r>
              <a:rPr lang="hr-BA" dirty="0" smtClean="0"/>
              <a:t> obrazovanje.</a:t>
            </a:r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(5)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/>
              <a:t>Ocjenjivanje završnog rada sa obranom je interno. Pravila za ocjenjivanje završnog rada sa obranom trebaju biti jednaka za sve učenike. Pravila pripremi Maturska komisija.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Kalendar mature</a:t>
            </a:r>
          </a:p>
          <a:p>
            <a:pPr marL="0" indent="0">
              <a:buNone/>
            </a:pPr>
            <a:r>
              <a:rPr lang="hr-BA" dirty="0" smtClean="0"/>
              <a:t>Priprema učenika tijekom školske godine i polaganje mature izvodi se u skladu sa kalendarom mature, kojeg potvrdi maturska komisija. Kod toga mora uzeti u obzir školski kalendar. 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024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Sadržaj</a:t>
            </a:r>
            <a:r>
              <a:rPr lang="sl-SI" dirty="0" smtClean="0"/>
              <a:t> i </a:t>
            </a:r>
            <a:r>
              <a:rPr lang="sl-SI" dirty="0" err="1" smtClean="0"/>
              <a:t>provođenje</a:t>
            </a:r>
            <a:r>
              <a:rPr lang="sl-SI" dirty="0" smtClean="0"/>
              <a:t> (6)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Nadležni organi </a:t>
            </a:r>
          </a:p>
          <a:p>
            <a:pPr marL="0" indent="0">
              <a:buNone/>
            </a:pPr>
            <a:r>
              <a:rPr lang="hr-BA" dirty="0" smtClean="0"/>
              <a:t>Maturu vode, pripremaju, izvode i nadziru maturski organi: </a:t>
            </a:r>
          </a:p>
          <a:p>
            <a:r>
              <a:rPr lang="hr-BA" dirty="0" smtClean="0"/>
              <a:t>Maturska komisija BiH, </a:t>
            </a:r>
          </a:p>
          <a:p>
            <a:r>
              <a:rPr lang="hr-BA" dirty="0" smtClean="0"/>
              <a:t>predmetne maturske komisije, </a:t>
            </a:r>
          </a:p>
          <a:p>
            <a:r>
              <a:rPr lang="hr-BA" dirty="0"/>
              <a:t>š</a:t>
            </a:r>
            <a:r>
              <a:rPr lang="hr-BA" dirty="0" smtClean="0"/>
              <a:t>kolske maturske komisije,</a:t>
            </a:r>
          </a:p>
          <a:p>
            <a:r>
              <a:rPr lang="hr-BA" dirty="0" smtClean="0"/>
              <a:t>školske ispitne komisije. 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 smtClean="0"/>
              <a:t>APOSO obavlja razvojne, stručne, tehničke i druge zadatke i izvodi program obrazovanja eksternih ocjenjivača.</a:t>
            </a: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2686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Drugi principi (1)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Ispitna tajnost</a:t>
            </a:r>
          </a:p>
          <a:p>
            <a:pPr marL="0" indent="0">
              <a:buNone/>
            </a:pPr>
            <a:r>
              <a:rPr lang="hr-BA" dirty="0" smtClean="0"/>
              <a:t>Sa poštovanjem tajnosti ispitnog </a:t>
            </a:r>
            <a:r>
              <a:rPr lang="hr-BA" dirty="0" err="1" smtClean="0"/>
              <a:t>materiala</a:t>
            </a:r>
            <a:r>
              <a:rPr lang="hr-BA" dirty="0" smtClean="0"/>
              <a:t>, postupaka i drugih mjera za provedbu mature osiguraju se jednaki uslovi i anonimnost svih učenika.</a:t>
            </a:r>
          </a:p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Obavještavanje </a:t>
            </a:r>
            <a:r>
              <a:rPr lang="hr-BA" dirty="0" err="1" smtClean="0">
                <a:solidFill>
                  <a:srgbClr val="FF0000"/>
                </a:solidFill>
              </a:rPr>
              <a:t>unapred</a:t>
            </a:r>
            <a:endParaRPr lang="hr-BA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BA" dirty="0" smtClean="0"/>
              <a:t>Učenici su sa sadržajem ispita in ciljevima, obavezama i uslovima polaganja mature informirani najmanje dvije godine prije upisa u treću godinu. Kasnije promjenu moguće su jedino, ako je to u korist učenika.</a:t>
            </a:r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Drugi principi (2)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/>
              <a:t>Maturski ispitni katalog, predmetni ispitni katalozi, upute za provedbu mature i ostala pravila i </a:t>
            </a:r>
            <a:r>
              <a:rPr lang="hr-BA" dirty="0" err="1" smtClean="0"/>
              <a:t>aktovi</a:t>
            </a:r>
            <a:r>
              <a:rPr lang="hr-BA" dirty="0" smtClean="0"/>
              <a:t> konstruirani su zbog obavještavanja učenika i  roditelja, vodstva škola i nastavnika u pojedinoj školskoj godini.</a:t>
            </a:r>
          </a:p>
          <a:p>
            <a:pPr marL="0" indent="0">
              <a:buNone/>
            </a:pPr>
            <a:r>
              <a:rPr lang="hr-BA" dirty="0" smtClean="0"/>
              <a:t>Sa načinom polaganja ispita i njegovim sadržajem učenici se upoznaju i kod </a:t>
            </a:r>
            <a:r>
              <a:rPr lang="hr-BA" dirty="0" err="1" smtClean="0"/>
              <a:t>predmaturskog</a:t>
            </a:r>
            <a:r>
              <a:rPr lang="hr-BA" dirty="0" smtClean="0"/>
              <a:t> ispita, kojeg izvodi škola za učenike završne godine u okviru pripreme na maturu.</a:t>
            </a:r>
          </a:p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Maturski propisi</a:t>
            </a:r>
          </a:p>
          <a:p>
            <a:pPr marL="0" indent="0">
              <a:buNone/>
            </a:pPr>
            <a:r>
              <a:rPr lang="hr-BA" dirty="0" smtClean="0"/>
              <a:t>Maturski propisi obuhvaćaju pravila, upute, postupke, mjerila i druge informacije, sa kojima se detaljnije određuje provedba mature u tekućoj školskoj godini.</a:t>
            </a: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4744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Drugi principi (3)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BA" dirty="0" smtClean="0">
                <a:solidFill>
                  <a:srgbClr val="FF0000"/>
                </a:solidFill>
              </a:rPr>
              <a:t>Javni podatci</a:t>
            </a:r>
            <a:endParaRPr lang="sl-S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BA" dirty="0" smtClean="0"/>
              <a:t>Godišnje izvješće o maturi obuhvata </a:t>
            </a:r>
            <a:r>
              <a:rPr lang="hr-BA" dirty="0" err="1" smtClean="0"/>
              <a:t>podatce</a:t>
            </a:r>
            <a:r>
              <a:rPr lang="hr-BA" dirty="0" smtClean="0"/>
              <a:t> o njezinoj pripremi i provedbi u pojedinoj godini, podatke o postignućima učenika a isto tako i ocjene i prijedloge bitne za njezin razvoj. Obuhvaćati može i znanstvene rezultate </a:t>
            </a:r>
            <a:r>
              <a:rPr lang="hr-BA" dirty="0" err="1" smtClean="0"/>
              <a:t>psihometrijskih</a:t>
            </a:r>
            <a:r>
              <a:rPr lang="hr-BA" dirty="0" smtClean="0"/>
              <a:t> analiza testova i pojedinih zadatka. Maturska komisija pripremi godišnju analizu kvalitete mature koja je sastavni dio izvješća.</a:t>
            </a:r>
          </a:p>
          <a:p>
            <a:pPr marL="0" indent="0">
              <a:buNone/>
            </a:pPr>
            <a:r>
              <a:rPr lang="hr-BA" dirty="0" smtClean="0"/>
              <a:t>Godišnje izvješće, koje je namijenjeno odgovornim organima, je javni godišnji prikaz maturskih rezultata i razvojnih pitanja.</a:t>
            </a: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4048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/>
          </a:p>
          <a:p>
            <a:pPr marL="0" indent="0" algn="ctr">
              <a:buNone/>
            </a:pPr>
            <a:endParaRPr lang="hr-BA" dirty="0" smtClean="0"/>
          </a:p>
          <a:p>
            <a:pPr marL="0" indent="0" algn="ctr">
              <a:buNone/>
            </a:pPr>
            <a:r>
              <a:rPr lang="hr-BA" dirty="0" smtClean="0"/>
              <a:t>Hvala na pažnji!</a:t>
            </a:r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Stručna matura (2)</a:t>
            </a:r>
            <a:endParaRPr lang="hr-BA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/>
              <a:t>Stručna matura polaže se iz pet predmeta, od toga su četiri općeobrazovna predmeta i završni rad sa obranom iz stručnih odnosno umjetničkih predmeta u organizaciji i provedbi škole. </a:t>
            </a:r>
          </a:p>
          <a:p>
            <a:pPr marL="0" indent="0">
              <a:buNone/>
            </a:pPr>
            <a:r>
              <a:rPr lang="hr-BA" dirty="0" smtClean="0"/>
              <a:t>Između četiri predmeta obaveznog djela učenici obaveznu polažu ispit iz </a:t>
            </a:r>
            <a:r>
              <a:rPr lang="hr-BA" dirty="0" err="1" smtClean="0"/>
              <a:t>maternog</a:t>
            </a:r>
            <a:r>
              <a:rPr lang="hr-BA" dirty="0" smtClean="0"/>
              <a:t> jezika i izrade završni rad i ga obrane. Između ostala dva obavezna predmeta biraju jedan predmet. </a:t>
            </a:r>
          </a:p>
          <a:p>
            <a:pPr marL="0" indent="0">
              <a:buNone/>
            </a:pPr>
            <a:r>
              <a:rPr lang="hr-BA" dirty="0" smtClean="0"/>
              <a:t>Preostala dva predmeta biraju između </a:t>
            </a:r>
            <a:r>
              <a:rPr lang="hr-BA" dirty="0" err="1" smtClean="0"/>
              <a:t>opčeobrazovnih</a:t>
            </a:r>
            <a:r>
              <a:rPr lang="hr-BA" dirty="0" smtClean="0"/>
              <a:t> predmeta, izbornih i obaveznih.  </a:t>
            </a:r>
            <a:endParaRPr lang="hr-BA" dirty="0"/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9415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dirty="0" smtClean="0"/>
              <a:t>Obavezni predmeti opće </a:t>
            </a:r>
            <a:r>
              <a:rPr lang="sl-SI" dirty="0" smtClean="0"/>
              <a:t>mature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BA" dirty="0" smtClean="0"/>
              <a:t>Obavezni predmeti opće mature su:</a:t>
            </a:r>
          </a:p>
          <a:p>
            <a:r>
              <a:rPr lang="hr-BA" dirty="0" smtClean="0"/>
              <a:t>materin jezik,</a:t>
            </a:r>
          </a:p>
          <a:p>
            <a:r>
              <a:rPr lang="hr-BA" dirty="0"/>
              <a:t>m</a:t>
            </a:r>
            <a:r>
              <a:rPr lang="hr-BA" dirty="0" smtClean="0"/>
              <a:t>atematika,</a:t>
            </a:r>
          </a:p>
          <a:p>
            <a:r>
              <a:rPr lang="hr-BA" dirty="0" smtClean="0"/>
              <a:t>strani jezik.</a:t>
            </a:r>
          </a:p>
          <a:p>
            <a:pPr marL="0" indent="0">
              <a:buNone/>
            </a:pPr>
            <a:r>
              <a:rPr lang="hr-BA" dirty="0" smtClean="0"/>
              <a:t>Ti predmeti obavezni su za sve učenike koji polažu opću maturu.  </a:t>
            </a:r>
          </a:p>
          <a:p>
            <a:pPr marL="0" indent="0">
              <a:buNone/>
            </a:pPr>
            <a:r>
              <a:rPr lang="hr-BA" dirty="0"/>
              <a:t>Strane jezike koji su predmeti zajedničkog djela mature odredi </a:t>
            </a:r>
            <a:r>
              <a:rPr lang="hr-BA" dirty="0" smtClean="0"/>
              <a:t>odbor APOSO </a:t>
            </a:r>
            <a:r>
              <a:rPr lang="hr-BA" dirty="0"/>
              <a:t>na prijedlog Maturske komisije </a:t>
            </a:r>
            <a:r>
              <a:rPr lang="hr-BA" dirty="0" smtClean="0"/>
              <a:t>BiH.</a:t>
            </a:r>
            <a:endParaRPr lang="hr-BA" dirty="0"/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8993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Izborni predmeti </a:t>
            </a:r>
            <a:r>
              <a:rPr lang="sl-SI" dirty="0" err="1" smtClean="0"/>
              <a:t>opće</a:t>
            </a:r>
            <a:r>
              <a:rPr lang="sl-SI" dirty="0" smtClean="0"/>
              <a:t> mature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dirty="0" smtClean="0"/>
              <a:t>Predmeti izbornog djela opće mature su geografija, historija, fizika, </a:t>
            </a:r>
            <a:r>
              <a:rPr lang="hr-BA" dirty="0"/>
              <a:t>k</a:t>
            </a:r>
            <a:r>
              <a:rPr lang="hr-BA" dirty="0" smtClean="0"/>
              <a:t>emija i biologija.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 smtClean="0"/>
              <a:t>Učenici koji polažu opću maturu između predmeta izbornog djela odaberu dva. 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 smtClean="0"/>
              <a:t>Obavezni predmeti </a:t>
            </a:r>
            <a:r>
              <a:rPr lang="sl-SI" dirty="0" err="1" smtClean="0"/>
              <a:t>stručne</a:t>
            </a:r>
            <a:r>
              <a:rPr lang="sl-SI" dirty="0" smtClean="0"/>
              <a:t> mature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BA" dirty="0" smtClean="0"/>
              <a:t>Obavezni predmeti stručne mature </a:t>
            </a:r>
            <a:r>
              <a:rPr lang="hr-BA" dirty="0"/>
              <a:t>su:</a:t>
            </a:r>
          </a:p>
          <a:p>
            <a:r>
              <a:rPr lang="hr-BA" dirty="0"/>
              <a:t>materin jezik,</a:t>
            </a:r>
          </a:p>
          <a:p>
            <a:r>
              <a:rPr lang="hr-BA" dirty="0"/>
              <a:t>završni rad sa </a:t>
            </a:r>
            <a:r>
              <a:rPr lang="hr-BA" dirty="0" smtClean="0"/>
              <a:t>obranom i</a:t>
            </a:r>
            <a:endParaRPr lang="hr-BA" dirty="0"/>
          </a:p>
          <a:p>
            <a:r>
              <a:rPr lang="hr-BA" dirty="0" smtClean="0"/>
              <a:t>matematika ili strani jezik.</a:t>
            </a:r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r>
              <a:rPr lang="hr-BA" dirty="0" smtClean="0"/>
              <a:t>Učenici </a:t>
            </a:r>
            <a:r>
              <a:rPr lang="hr-BA" dirty="0"/>
              <a:t>koji polažu stručnu maturu obaveznu polažu ispit iz materinog jezika </a:t>
            </a:r>
            <a:r>
              <a:rPr lang="hr-BA" dirty="0" smtClean="0"/>
              <a:t>i pripreme završni </a:t>
            </a:r>
            <a:r>
              <a:rPr lang="hr-BA" dirty="0"/>
              <a:t>rad sa obranom, između ostala dva </a:t>
            </a:r>
            <a:r>
              <a:rPr lang="hr-BA" dirty="0" smtClean="0"/>
              <a:t>predmeta zajedničkog djela mature </a:t>
            </a:r>
            <a:r>
              <a:rPr lang="hr-BA" dirty="0"/>
              <a:t>obavezno odaberu jedan predmet</a:t>
            </a:r>
            <a:r>
              <a:rPr lang="hr-BA" dirty="0" smtClean="0"/>
              <a:t>.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/>
              <a:t>Strane jezike koji su predmeti zajedničkog djela mature odredi ??? na prijedlog Maturske komisije BiH i u suglasnosti sa rektorskim konferencijama.</a:t>
            </a:r>
          </a:p>
          <a:p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8993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Izborni predmeti </a:t>
            </a:r>
            <a:r>
              <a:rPr lang="sl-SI" dirty="0" err="1" smtClean="0"/>
              <a:t>stručne</a:t>
            </a:r>
            <a:r>
              <a:rPr lang="sl-SI" dirty="0" smtClean="0"/>
              <a:t> </a:t>
            </a:r>
            <a:r>
              <a:rPr lang="sl-SI" dirty="0"/>
              <a:t>mature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dirty="0"/>
              <a:t>Predmeti izbornog djela </a:t>
            </a:r>
            <a:r>
              <a:rPr lang="hr-BA" dirty="0" smtClean="0"/>
              <a:t>stručne mature </a:t>
            </a:r>
            <a:r>
              <a:rPr lang="hr-BA" dirty="0"/>
              <a:t>su geografija, historija, fizika, </a:t>
            </a:r>
            <a:r>
              <a:rPr lang="hr-BA" dirty="0" smtClean="0"/>
              <a:t>kemija, biologija i matematika odnosno strani jezici, koje učenik nije odabrao u obaveznom djelu stručne mature.</a:t>
            </a:r>
            <a:endParaRPr lang="hr-BA" dirty="0"/>
          </a:p>
          <a:p>
            <a:pPr marL="0" indent="0">
              <a:buNone/>
            </a:pPr>
            <a:r>
              <a:rPr lang="hr-BA" dirty="0"/>
              <a:t>Učenici koji polažu stručnu maturu odaberu dva izborna predmeta između izbornih predmeta ili između obaveznih predmeta, kojih nisu polagali u obaveznom djelu mature.</a:t>
            </a:r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Osnovna i viša </a:t>
            </a:r>
            <a:r>
              <a:rPr lang="sl-SI" dirty="0" err="1" smtClean="0"/>
              <a:t>razina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BA" dirty="0" smtClean="0"/>
              <a:t>Ispiti obaveznih predmeta mogu se polagati na jednoj od dviju razina i to:</a:t>
            </a:r>
          </a:p>
          <a:p>
            <a:pPr marL="0" indent="0">
              <a:buNone/>
            </a:pPr>
            <a:r>
              <a:rPr lang="hr-BA" dirty="0" smtClean="0"/>
              <a:t>A - višoj razini</a:t>
            </a:r>
          </a:p>
          <a:p>
            <a:pPr marL="0" indent="0">
              <a:buNone/>
            </a:pPr>
            <a:r>
              <a:rPr lang="hr-BA" dirty="0" smtClean="0"/>
              <a:t>B – osnovnoj razini.</a:t>
            </a:r>
          </a:p>
          <a:p>
            <a:pPr marL="0" indent="0">
              <a:buNone/>
            </a:pPr>
            <a:r>
              <a:rPr lang="hr-BA" dirty="0" smtClean="0"/>
              <a:t>Razine se propisuju predmetnim ispitnim katalozima.</a:t>
            </a:r>
          </a:p>
          <a:p>
            <a:pPr marL="0" indent="0">
              <a:buNone/>
            </a:pPr>
            <a:r>
              <a:rPr lang="hr-BA" dirty="0" smtClean="0"/>
              <a:t>Ako se ispit prijavi u sljedećem roku na drugoj razini, smatra se da se ispit polaže po drugi put.</a:t>
            </a:r>
          </a:p>
          <a:p>
            <a:pPr marL="0" indent="0">
              <a:buNone/>
            </a:pPr>
            <a:r>
              <a:rPr lang="hr-BA" dirty="0" smtClean="0"/>
              <a:t>Svi učenici mogu polagati maturu na višoj razini najviše kod dva predmeta.</a:t>
            </a:r>
            <a:endParaRPr lang="hr-BA" dirty="0"/>
          </a:p>
          <a:p>
            <a:pPr marL="0" indent="0">
              <a:buNone/>
            </a:pPr>
            <a:endParaRPr lang="hr-BA" dirty="0" smtClean="0"/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endParaRPr lang="hr-BA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251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1767</TotalTime>
  <Words>2353</Words>
  <Application>Microsoft Office PowerPoint</Application>
  <PresentationFormat>On-screen Show (4:3)</PresentationFormat>
  <Paragraphs>215</Paragraphs>
  <Slides>35</Slides>
  <Notes>35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Officeova tema</vt:lpstr>
      <vt:lpstr>MATURA STRUCTURE IN BOSNIA and HERZEGOVINA</vt:lpstr>
      <vt:lpstr>General Matura</vt:lpstr>
      <vt:lpstr>Stručna matura (1)</vt:lpstr>
      <vt:lpstr>Stručna matura (2)</vt:lpstr>
      <vt:lpstr>Obavezni predmeti opće mature</vt:lpstr>
      <vt:lpstr>Izborni predmeti opće mature</vt:lpstr>
      <vt:lpstr>Obavezni predmeti stručne mature</vt:lpstr>
      <vt:lpstr>Izborni predmeti stručne mature</vt:lpstr>
      <vt:lpstr>Osnovna i viša razina</vt:lpstr>
      <vt:lpstr>Pravo polaganja mature (1)</vt:lpstr>
      <vt:lpstr>Pravo polaganja mature (2)</vt:lpstr>
      <vt:lpstr>Pravo polaganja pojedinih predmeta mature</vt:lpstr>
      <vt:lpstr>Polaganje mature (1)</vt:lpstr>
      <vt:lpstr>Polaganje mature (2)</vt:lpstr>
      <vt:lpstr>Obavljena matura (1)</vt:lpstr>
      <vt:lpstr>Obavljena opća matura (2)</vt:lpstr>
      <vt:lpstr>Obavljena stručna matura (1)</vt:lpstr>
      <vt:lpstr>Obavljena stručna matura (1)</vt:lpstr>
      <vt:lpstr>Izvršni propisi</vt:lpstr>
      <vt:lpstr>Definiranje mature (1)</vt:lpstr>
      <vt:lpstr>Definiranje mature (2)</vt:lpstr>
      <vt:lpstr>Definiranje mature (3)</vt:lpstr>
      <vt:lpstr>Ciljevi opće i stručne mature (1)</vt:lpstr>
      <vt:lpstr>Ciljevi opće i stručne mature (2)</vt:lpstr>
      <vt:lpstr>Ciljevi opće i stručne mature (3)</vt:lpstr>
      <vt:lpstr>Sadržaj i provođenje (1)</vt:lpstr>
      <vt:lpstr>Sadržaj i provođenje (2)</vt:lpstr>
      <vt:lpstr>Sadržaj i provođenje (3)</vt:lpstr>
      <vt:lpstr>Sadržaj i provođenje (4)</vt:lpstr>
      <vt:lpstr>Sadržaj i provođenje (5)</vt:lpstr>
      <vt:lpstr>Sadržaj i provođenje (6)</vt:lpstr>
      <vt:lpstr>Drugi principi (1)</vt:lpstr>
      <vt:lpstr>Drugi principi (2)</vt:lpstr>
      <vt:lpstr>Drugi principi (3)</vt:lpstr>
      <vt:lpstr>Slide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together to improve education – how could Slovenian experience help</dc:title>
  <dc:creator>Branko Slivar</dc:creator>
  <cp:lastModifiedBy> </cp:lastModifiedBy>
  <cp:revision>93</cp:revision>
  <dcterms:created xsi:type="dcterms:W3CDTF">2012-09-24T08:42:05Z</dcterms:created>
  <dcterms:modified xsi:type="dcterms:W3CDTF">2013-01-30T11:54:47Z</dcterms:modified>
</cp:coreProperties>
</file>