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9" r:id="rId2"/>
    <p:sldId id="267" r:id="rId3"/>
    <p:sldId id="303" r:id="rId4"/>
    <p:sldId id="304" r:id="rId5"/>
    <p:sldId id="306" r:id="rId6"/>
    <p:sldId id="305" r:id="rId7"/>
    <p:sldId id="308" r:id="rId8"/>
    <p:sldId id="268" r:id="rId9"/>
    <p:sldId id="318" r:id="rId10"/>
    <p:sldId id="269" r:id="rId11"/>
    <p:sldId id="270" r:id="rId12"/>
    <p:sldId id="317" r:id="rId13"/>
    <p:sldId id="314" r:id="rId14"/>
    <p:sldId id="309" r:id="rId15"/>
    <p:sldId id="316" r:id="rId16"/>
    <p:sldId id="310" r:id="rId17"/>
    <p:sldId id="311" r:id="rId18"/>
    <p:sldId id="312" r:id="rId19"/>
    <p:sldId id="313" r:id="rId20"/>
    <p:sldId id="315" r:id="rId21"/>
    <p:sldId id="320" r:id="rId22"/>
    <p:sldId id="319" r:id="rId2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9" autoAdjust="0"/>
    <p:restoredTop sz="94675" autoAdjust="0"/>
  </p:normalViewPr>
  <p:slideViewPr>
    <p:cSldViewPr>
      <p:cViewPr>
        <p:scale>
          <a:sx n="75" d="100"/>
          <a:sy n="75" d="100"/>
        </p:scale>
        <p:origin x="-1422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62FA3-09CD-43AD-BC66-6DDAD63DF8FA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A6142-1BCE-4B28-AA8F-C48499FB9252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109129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916965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10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16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18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20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6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8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7241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30334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14744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53685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10498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02557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2561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22437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76625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88927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2894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29315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cg.co.me/ispitni/index.php?option=com_content&amp;view=article&amp;id=49&amp;Itemid=21&amp;lang=sr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iccg.co.me/ispitni/images/Nacionalni%20ispiti/2010_2011/Opsta_matura/Uputstvo%20za%20realizaciju_Matura2011.pdf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c.edu.mk/en/state-matura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052736"/>
            <a:ext cx="7848872" cy="1224136"/>
          </a:xfrm>
        </p:spPr>
        <p:txBody>
          <a:bodyPr>
            <a:normAutofit/>
          </a:bodyPr>
          <a:lstStyle/>
          <a:p>
            <a:r>
              <a:rPr lang="sl-SI" sz="3200" b="1" cap="small" dirty="0" smtClean="0"/>
              <a:t>zaključni </a:t>
            </a:r>
            <a:r>
              <a:rPr lang="hr-BA" sz="3200" b="1" cap="small" dirty="0" smtClean="0"/>
              <a:t>ispiti</a:t>
            </a:r>
            <a:r>
              <a:rPr lang="sl-SI" sz="3200" b="1" cap="small" dirty="0" smtClean="0"/>
              <a:t> u zemljama bivše </a:t>
            </a:r>
            <a:r>
              <a:rPr lang="sl-SI" sz="3200" b="1" cap="small" dirty="0" err="1" smtClean="0"/>
              <a:t>jugoslavije</a:t>
            </a:r>
            <a:endParaRPr lang="en-US" sz="3200" b="1" cap="small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3429000"/>
            <a:ext cx="6732240" cy="165618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sl-SI" sz="2000" b="1" dirty="0" smtClean="0">
                <a:solidFill>
                  <a:schemeClr val="tx1"/>
                </a:solidFill>
              </a:rPr>
              <a:t>TE</a:t>
            </a:r>
            <a:r>
              <a:rPr lang="en-GB" sz="2000" b="1" dirty="0" smtClean="0">
                <a:solidFill>
                  <a:schemeClr val="tx1"/>
                </a:solidFill>
              </a:rPr>
              <a:t>RMS </a:t>
            </a:r>
            <a:r>
              <a:rPr lang="en-GB" sz="2000" b="1" dirty="0">
                <a:solidFill>
                  <a:schemeClr val="tx1"/>
                </a:solidFill>
              </a:rPr>
              <a:t>OF REFERENCE: </a:t>
            </a:r>
            <a:r>
              <a:rPr lang="en-US" sz="2000" b="1" dirty="0">
                <a:solidFill>
                  <a:schemeClr val="tx1"/>
                </a:solidFill>
              </a:rPr>
              <a:t>BA09-IB-OT-01 RECIRCULATION </a:t>
            </a:r>
            <a:r>
              <a:rPr lang="en-GB" sz="2000" b="1" dirty="0">
                <a:solidFill>
                  <a:schemeClr val="tx1"/>
                </a:solidFill>
              </a:rPr>
              <a:t>“</a:t>
            </a:r>
            <a:r>
              <a:rPr lang="en-US" sz="2000" b="1" dirty="0">
                <a:solidFill>
                  <a:schemeClr val="tx1"/>
                </a:solidFill>
              </a:rPr>
              <a:t>Strengthening Institutional Capacity </a:t>
            </a:r>
            <a:r>
              <a:rPr lang="en-US" sz="2000" b="1" dirty="0">
                <a:solidFill>
                  <a:schemeClr val="tx1"/>
                </a:solidFill>
                <a:latin typeface="+mj-lt"/>
              </a:rPr>
              <a:t>of</a:t>
            </a:r>
            <a:r>
              <a:rPr lang="en-US" sz="2000" b="1" dirty="0">
                <a:solidFill>
                  <a:schemeClr val="tx1"/>
                </a:solidFill>
              </a:rPr>
              <a:t> the Agency for Preprimary, Primary and</a:t>
            </a:r>
            <a:r>
              <a:rPr lang="en-GB" sz="2000" b="1" dirty="0">
                <a:solidFill>
                  <a:schemeClr val="tx1"/>
                </a:solidFill>
              </a:rPr>
              <a:t> Secondary Education”</a:t>
            </a:r>
            <a:endParaRPr lang="sl-SI" sz="20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10000"/>
              </a:spcBef>
            </a:pPr>
            <a:endParaRPr lang="sl-SI" sz="2000" dirty="0">
              <a:solidFill>
                <a:schemeClr val="tx1"/>
              </a:solidFill>
            </a:endParaRPr>
          </a:p>
          <a:p>
            <a:pPr algn="l">
              <a:lnSpc>
                <a:spcPct val="85000"/>
              </a:lnSpc>
              <a:spcBef>
                <a:spcPct val="10000"/>
              </a:spcBef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dr. Andrejka Slavec Gornik (Ric)</a:t>
            </a:r>
          </a:p>
          <a:p>
            <a:pPr>
              <a:lnSpc>
                <a:spcPct val="60000"/>
              </a:lnSpc>
            </a:pPr>
            <a:endParaRPr lang="sr-Latn-CS" sz="22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sr-Latn-CS" sz="2000" dirty="0">
                <a:solidFill>
                  <a:schemeClr val="tx1"/>
                </a:solidFill>
              </a:rPr>
              <a:t>Sarajevo, 9</a:t>
            </a:r>
            <a:r>
              <a:rPr lang="sr-Latn-CS" sz="2000" dirty="0" smtClean="0">
                <a:solidFill>
                  <a:schemeClr val="tx1"/>
                </a:solidFill>
              </a:rPr>
              <a:t>. oktobar 2012</a:t>
            </a:r>
            <a:endParaRPr lang="sr-Latn-CS" sz="2000" dirty="0">
              <a:solidFill>
                <a:schemeClr val="tx1"/>
              </a:solidFill>
            </a:endParaRPr>
          </a:p>
        </p:txBody>
      </p:sp>
      <p:pic>
        <p:nvPicPr>
          <p:cNvPr id="10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1259632" y="5282641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1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303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2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529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2" name="Slika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4298" y="5485147"/>
            <a:ext cx="914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Slika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3332" y="5492415"/>
            <a:ext cx="92205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ZastavaBiH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2846" y="5492415"/>
            <a:ext cx="95673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319742"/>
            <a:ext cx="3873500" cy="94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jeZBesedilom 12"/>
          <p:cNvSpPr txBox="1"/>
          <p:nvPr/>
        </p:nvSpPr>
        <p:spPr>
          <a:xfrm>
            <a:off x="1936750" y="6316840"/>
            <a:ext cx="4616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err="1" smtClean="0"/>
              <a:t>This</a:t>
            </a:r>
            <a:r>
              <a:rPr lang="sl-SI" sz="1100" dirty="0" smtClean="0"/>
              <a:t> </a:t>
            </a:r>
            <a:r>
              <a:rPr lang="sl-SI" sz="1100" dirty="0" err="1" smtClean="0"/>
              <a:t>project</a:t>
            </a:r>
            <a:r>
              <a:rPr lang="sl-SI" sz="1100" dirty="0" smtClean="0"/>
              <a:t> is </a:t>
            </a:r>
            <a:r>
              <a:rPr lang="sl-SI" sz="1100" dirty="0" err="1" smtClean="0"/>
              <a:t>funded</a:t>
            </a:r>
            <a:r>
              <a:rPr lang="sl-SI" sz="1100" dirty="0" smtClean="0"/>
              <a:t> </a:t>
            </a:r>
            <a:r>
              <a:rPr lang="sl-SI" sz="1100" dirty="0" err="1" smtClean="0"/>
              <a:t>by</a:t>
            </a:r>
            <a:r>
              <a:rPr lang="sl-SI" sz="1100" dirty="0" smtClean="0"/>
              <a:t> </a:t>
            </a:r>
            <a:r>
              <a:rPr lang="sl-SI" sz="1100" dirty="0" err="1" smtClean="0"/>
              <a:t>the</a:t>
            </a:r>
            <a:r>
              <a:rPr lang="sl-SI" sz="1100" dirty="0" smtClean="0"/>
              <a:t> </a:t>
            </a:r>
            <a:r>
              <a:rPr lang="sl-SI" sz="1100" dirty="0" err="1" smtClean="0"/>
              <a:t>European</a:t>
            </a:r>
            <a:r>
              <a:rPr lang="sl-SI" sz="1100" dirty="0" smtClean="0"/>
              <a:t> </a:t>
            </a:r>
            <a:r>
              <a:rPr lang="sl-SI" sz="1100" dirty="0" err="1" smtClean="0"/>
              <a:t>Uninon</a:t>
            </a:r>
            <a:endParaRPr lang="sl-SI" sz="1100" dirty="0" smtClean="0"/>
          </a:p>
          <a:p>
            <a:pPr algn="ctr"/>
            <a:r>
              <a:rPr lang="sl-SI" sz="1100" dirty="0" smtClean="0"/>
              <a:t>Ovaj projekat financira Europska unija</a:t>
            </a:r>
            <a:endParaRPr lang="sl-SI" sz="1100" dirty="0"/>
          </a:p>
        </p:txBody>
      </p:sp>
    </p:spTree>
    <p:extLst>
      <p:ext uri="{BB962C8B-B14F-4D97-AF65-F5344CB8AC3E}">
        <p14:creationId xmlns:p14="http://schemas.microsoft.com/office/powerpoint/2010/main" xmlns="" val="398846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cs typeface="Arial" pitchFamily="34" charset="0"/>
              </a:rPr>
              <a:t>Srbija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r>
              <a:rPr lang="sl-SI" sz="2400" dirty="0"/>
              <a:t>U </a:t>
            </a:r>
            <a:r>
              <a:rPr lang="sl-SI" sz="2400" dirty="0" err="1" smtClean="0"/>
              <a:t>srpskim</a:t>
            </a:r>
            <a:r>
              <a:rPr lang="sl-SI" sz="2400" dirty="0" smtClean="0"/>
              <a:t> </a:t>
            </a:r>
            <a:r>
              <a:rPr lang="sl-SI" sz="2400" dirty="0" err="1" smtClean="0"/>
              <a:t>školama</a:t>
            </a:r>
            <a:r>
              <a:rPr lang="sl-SI" sz="2400" dirty="0" smtClean="0"/>
              <a:t> </a:t>
            </a:r>
            <a:r>
              <a:rPr lang="sl-SI" sz="2400" dirty="0" err="1" smtClean="0"/>
              <a:t>učenici</a:t>
            </a:r>
            <a:r>
              <a:rPr lang="sl-SI" sz="2400" dirty="0" smtClean="0"/>
              <a:t> </a:t>
            </a:r>
            <a:r>
              <a:rPr lang="sl-SI" sz="2400" dirty="0" err="1" smtClean="0"/>
              <a:t>polažu</a:t>
            </a:r>
            <a:r>
              <a:rPr lang="sl-SI" sz="2400" dirty="0" smtClean="0"/>
              <a:t> </a:t>
            </a:r>
            <a:r>
              <a:rPr lang="sl-SI" sz="2400" dirty="0" err="1" smtClean="0"/>
              <a:t>internu</a:t>
            </a:r>
            <a:r>
              <a:rPr lang="sl-SI" sz="2400" dirty="0" smtClean="0"/>
              <a:t> </a:t>
            </a:r>
            <a:r>
              <a:rPr lang="sl-SI" sz="2400" dirty="0" err="1" smtClean="0"/>
              <a:t>maturu</a:t>
            </a:r>
            <a:r>
              <a:rPr lang="sl-SI" sz="2400" dirty="0" smtClean="0"/>
              <a:t>.</a:t>
            </a:r>
            <a:endParaRPr lang="sl-SI" sz="2400" dirty="0"/>
          </a:p>
          <a:p>
            <a:r>
              <a:rPr lang="sl-SI" sz="2400" dirty="0" smtClean="0"/>
              <a:t>U prosincu 2011. godine imenovana je državna radna skupina i 3 podskupine ( za opću, stručnu i umjetničko obrazovanje), koje bi trebale pripremiti smjernice za razvoj eksterne mature. Rezultata </a:t>
            </a:r>
            <a:r>
              <a:rPr lang="sl-SI" sz="2400" dirty="0" err="1" smtClean="0"/>
              <a:t>još</a:t>
            </a:r>
            <a:r>
              <a:rPr lang="sl-SI" sz="2400" dirty="0" smtClean="0"/>
              <a:t> nema.</a:t>
            </a:r>
          </a:p>
          <a:p>
            <a:r>
              <a:rPr lang="sl-SI" sz="2400" dirty="0" smtClean="0"/>
              <a:t>Nema javno </a:t>
            </a:r>
            <a:r>
              <a:rPr lang="sl-SI" sz="2400" dirty="0" err="1" smtClean="0"/>
              <a:t>dostupnih</a:t>
            </a:r>
            <a:r>
              <a:rPr lang="sl-SI" sz="2400" dirty="0" smtClean="0"/>
              <a:t> </a:t>
            </a:r>
            <a:r>
              <a:rPr lang="sl-SI" sz="2400" dirty="0" err="1" smtClean="0"/>
              <a:t>dokumenata</a:t>
            </a:r>
            <a:r>
              <a:rPr lang="sl-SI" sz="2400" dirty="0" smtClean="0"/>
              <a:t>.</a:t>
            </a:r>
            <a:endParaRPr lang="sl-SI" sz="24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7290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>
                <a:cs typeface="Arial" pitchFamily="34" charset="0"/>
              </a:rPr>
              <a:t>Crna</a:t>
            </a:r>
            <a:r>
              <a:rPr lang="sl-SI" sz="3200" dirty="0" smtClean="0">
                <a:cs typeface="Arial" pitchFamily="34" charset="0"/>
              </a:rPr>
              <a:t> Gora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24743"/>
            <a:ext cx="8229600" cy="49885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1900" b="1" dirty="0">
                <a:latin typeface="Calibri" pitchFamily="34" charset="0"/>
                <a:cs typeface="Calibri" pitchFamily="34" charset="0"/>
              </a:rPr>
              <a:t>MATURSKI </a:t>
            </a:r>
            <a:r>
              <a:rPr lang="sl-SI" sz="1900" b="1" dirty="0" smtClean="0">
                <a:latin typeface="Calibri" pitchFamily="34" charset="0"/>
                <a:cs typeface="Calibri" pitchFamily="34" charset="0"/>
              </a:rPr>
              <a:t>I STRUČNI </a:t>
            </a:r>
            <a:r>
              <a:rPr lang="vi-VN" sz="1900" b="1" dirty="0" smtClean="0">
                <a:latin typeface="Calibri" pitchFamily="34" charset="0"/>
                <a:cs typeface="Calibri" pitchFamily="34" charset="0"/>
              </a:rPr>
              <a:t>ISPIT </a:t>
            </a:r>
            <a:endParaRPr lang="bs-Latn-BA" sz="1900" dirty="0"/>
          </a:p>
          <a:p>
            <a:pPr marL="0" indent="0">
              <a:buNone/>
            </a:pPr>
            <a:endParaRPr lang="bs-Latn-BA" sz="1900" dirty="0" smtClean="0"/>
          </a:p>
          <a:p>
            <a:pPr marL="0" indent="0">
              <a:buNone/>
            </a:pPr>
            <a:r>
              <a:rPr lang="bs-Latn-BA" sz="1900" dirty="0" smtClean="0"/>
              <a:t>Maturski </a:t>
            </a:r>
            <a:r>
              <a:rPr lang="bs-Latn-BA" sz="1900" dirty="0"/>
              <a:t>i stručni ispit, odnosno državna matura, </a:t>
            </a:r>
            <a:r>
              <a:rPr lang="bs-Latn-BA" sz="1900" dirty="0" smtClean="0"/>
              <a:t>standardizirana </a:t>
            </a:r>
            <a:r>
              <a:rPr lang="bs-Latn-BA" sz="1900" dirty="0"/>
              <a:t>je eksterna provjera školskih postignuća. Na taj način se želi vidjeti u kojoj su mjeri učenici dostigli standarde </a:t>
            </a:r>
            <a:r>
              <a:rPr lang="bs-Latn-BA" sz="1900" dirty="0" smtClean="0"/>
              <a:t>znanja date </a:t>
            </a:r>
            <a:r>
              <a:rPr lang="bs-Latn-BA" sz="1900" dirty="0"/>
              <a:t>kroz ciljeve obrazovnih programa. </a:t>
            </a:r>
            <a:endParaRPr lang="bs-Latn-BA" sz="1900" dirty="0" smtClean="0"/>
          </a:p>
          <a:p>
            <a:pPr marL="0" indent="0">
              <a:buNone/>
            </a:pPr>
            <a:r>
              <a:rPr lang="vi-VN" sz="1900" dirty="0" smtClean="0">
                <a:latin typeface="Calibri" pitchFamily="34" charset="0"/>
                <a:cs typeface="Calibri" pitchFamily="34" charset="0"/>
              </a:rPr>
              <a:t>Maturski </a:t>
            </a:r>
            <a:r>
              <a:rPr lang="vi-VN" sz="1900" dirty="0">
                <a:latin typeface="Calibri" pitchFamily="34" charset="0"/>
                <a:cs typeface="Calibri" pitchFamily="34" charset="0"/>
              </a:rPr>
              <a:t>i stručni ispit (državna matura), u </a:t>
            </a:r>
            <a:r>
              <a:rPr lang="hr-HR" sz="1900" dirty="0" smtClean="0">
                <a:latin typeface="Calibri" pitchFamily="34" charset="0"/>
                <a:cs typeface="Calibri" pitchFamily="34" charset="0"/>
              </a:rPr>
              <a:t>uporedbi s</a:t>
            </a:r>
            <a:r>
              <a:rPr lang="vi-VN" sz="19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1900" dirty="0">
                <a:latin typeface="Calibri" pitchFamily="34" charset="0"/>
                <a:cs typeface="Calibri" pitchFamily="34" charset="0"/>
              </a:rPr>
              <a:t>dosadašnjim maturskim ispitima na kraju četvorogodišnjeg </a:t>
            </a:r>
            <a:r>
              <a:rPr lang="vi-VN" sz="1900" dirty="0" smtClean="0">
                <a:latin typeface="Calibri" pitchFamily="34" charset="0"/>
                <a:cs typeface="Calibri" pitchFamily="34" charset="0"/>
              </a:rPr>
              <a:t>op</a:t>
            </a:r>
            <a:r>
              <a:rPr lang="hr-HR" sz="1900" dirty="0" smtClean="0">
                <a:latin typeface="Calibri" pitchFamily="34" charset="0"/>
                <a:cs typeface="Calibri" pitchFamily="34" charset="0"/>
              </a:rPr>
              <a:t>ć</a:t>
            </a:r>
            <a:r>
              <a:rPr lang="vi-VN" sz="1900" dirty="0" smtClean="0">
                <a:latin typeface="Calibri" pitchFamily="34" charset="0"/>
                <a:cs typeface="Calibri" pitchFamily="34" charset="0"/>
              </a:rPr>
              <a:t>eg </a:t>
            </a:r>
            <a:r>
              <a:rPr lang="vi-VN" sz="1900" dirty="0">
                <a:latin typeface="Calibri" pitchFamily="34" charset="0"/>
                <a:cs typeface="Calibri" pitchFamily="34" charset="0"/>
              </a:rPr>
              <a:t>i stručnog obrazovanja, </a:t>
            </a:r>
            <a:r>
              <a:rPr lang="vi-VN" sz="1900" dirty="0" smtClean="0">
                <a:latin typeface="Calibri" pitchFamily="34" charset="0"/>
                <a:cs typeface="Calibri" pitchFamily="34" charset="0"/>
              </a:rPr>
              <a:t>donose: </a:t>
            </a:r>
            <a:endParaRPr lang="vi-VN" sz="1900" dirty="0">
              <a:latin typeface="Calibri" pitchFamily="34" charset="0"/>
              <a:cs typeface="Calibri" pitchFamily="34" charset="0"/>
            </a:endParaRPr>
          </a:p>
          <a:p>
            <a:r>
              <a:rPr lang="bs-Latn-BA" sz="1900" dirty="0" smtClean="0">
                <a:latin typeface="Calibri" pitchFamily="34" charset="0"/>
                <a:cs typeface="Calibri" pitchFamily="34" charset="0"/>
              </a:rPr>
              <a:t>ujednačene </a:t>
            </a:r>
            <a:r>
              <a:rPr lang="bs-Latn-BA" sz="1900" dirty="0">
                <a:latin typeface="Calibri" pitchFamily="34" charset="0"/>
                <a:cs typeface="Calibri" pitchFamily="34" charset="0"/>
              </a:rPr>
              <a:t>i jasne </a:t>
            </a:r>
            <a:r>
              <a:rPr lang="bs-Latn-BA" sz="1900" dirty="0" smtClean="0">
                <a:latin typeface="Calibri" pitchFamily="34" charset="0"/>
                <a:cs typeface="Calibri" pitchFamily="34" charset="0"/>
              </a:rPr>
              <a:t>kriterije </a:t>
            </a:r>
            <a:r>
              <a:rPr lang="bs-Latn-BA" sz="1900" dirty="0">
                <a:latin typeface="Calibri" pitchFamily="34" charset="0"/>
                <a:cs typeface="Calibri" pitchFamily="34" charset="0"/>
              </a:rPr>
              <a:t>o tome što učenik treba </a:t>
            </a:r>
            <a:r>
              <a:rPr lang="bs-Latn-BA" sz="1900" dirty="0" smtClean="0">
                <a:latin typeface="Calibri" pitchFamily="34" charset="0"/>
                <a:cs typeface="Calibri" pitchFamily="34" charset="0"/>
              </a:rPr>
              <a:t>znati, </a:t>
            </a:r>
            <a:endParaRPr lang="bs-Latn-BA" sz="1900" dirty="0">
              <a:latin typeface="Calibri" pitchFamily="34" charset="0"/>
              <a:cs typeface="Calibri" pitchFamily="34" charset="0"/>
            </a:endParaRPr>
          </a:p>
          <a:p>
            <a:r>
              <a:rPr lang="bs-Latn-BA" sz="1900" dirty="0" smtClean="0">
                <a:latin typeface="Calibri" pitchFamily="34" charset="0"/>
                <a:cs typeface="Calibri" pitchFamily="34" charset="0"/>
              </a:rPr>
              <a:t>eksternu </a:t>
            </a:r>
            <a:r>
              <a:rPr lang="bs-Latn-BA" sz="1900" dirty="0">
                <a:latin typeface="Calibri" pitchFamily="34" charset="0"/>
                <a:cs typeface="Calibri" pitchFamily="34" charset="0"/>
              </a:rPr>
              <a:t>pripremu ispitnih </a:t>
            </a:r>
            <a:r>
              <a:rPr lang="bs-Latn-BA" sz="1900" dirty="0" smtClean="0">
                <a:latin typeface="Calibri" pitchFamily="34" charset="0"/>
                <a:cs typeface="Calibri" pitchFamily="34" charset="0"/>
              </a:rPr>
              <a:t>zadataka/itema </a:t>
            </a:r>
            <a:r>
              <a:rPr lang="bs-Latn-BA" sz="1900" dirty="0">
                <a:latin typeface="Calibri" pitchFamily="34" charset="0"/>
                <a:cs typeface="Calibri" pitchFamily="34" charset="0"/>
              </a:rPr>
              <a:t>za pismeni dio ispita za </a:t>
            </a:r>
            <a:r>
              <a:rPr lang="bs-Latn-BA" sz="1900" dirty="0" smtClean="0">
                <a:latin typeface="Calibri" pitchFamily="34" charset="0"/>
                <a:cs typeface="Calibri" pitchFamily="34" charset="0"/>
              </a:rPr>
              <a:t>opće obrazovne </a:t>
            </a:r>
            <a:r>
              <a:rPr lang="bs-Latn-BA" sz="1900" dirty="0">
                <a:latin typeface="Calibri" pitchFamily="34" charset="0"/>
                <a:cs typeface="Calibri" pitchFamily="34" charset="0"/>
              </a:rPr>
              <a:t>predmete, </a:t>
            </a:r>
          </a:p>
          <a:p>
            <a:r>
              <a:rPr lang="bs-Latn-BA" sz="1900" dirty="0" smtClean="0">
                <a:latin typeface="Calibri" pitchFamily="34" charset="0"/>
                <a:cs typeface="Calibri" pitchFamily="34" charset="0"/>
              </a:rPr>
              <a:t>eksterno </a:t>
            </a:r>
            <a:r>
              <a:rPr lang="bs-Latn-BA" sz="1900" dirty="0">
                <a:latin typeface="Calibri" pitchFamily="34" charset="0"/>
                <a:cs typeface="Calibri" pitchFamily="34" charset="0"/>
              </a:rPr>
              <a:t>ocjenjivanje pismenih djelova ispita </a:t>
            </a:r>
            <a:r>
              <a:rPr lang="bs-Latn-BA" sz="1900" dirty="0" smtClean="0">
                <a:latin typeface="Calibri" pitchFamily="34" charset="0"/>
                <a:cs typeface="Calibri" pitchFamily="34" charset="0"/>
              </a:rPr>
              <a:t>opće obrazovnih </a:t>
            </a:r>
            <a:r>
              <a:rPr lang="bs-Latn-BA" sz="1900" dirty="0">
                <a:latin typeface="Calibri" pitchFamily="34" charset="0"/>
                <a:cs typeface="Calibri" pitchFamily="34" charset="0"/>
              </a:rPr>
              <a:t>predmeta, </a:t>
            </a:r>
          </a:p>
          <a:p>
            <a:r>
              <a:rPr lang="bs-Latn-BA" sz="1900" dirty="0" smtClean="0">
                <a:latin typeface="Calibri" pitchFamily="34" charset="0"/>
                <a:cs typeface="Calibri" pitchFamily="34" charset="0"/>
              </a:rPr>
              <a:t>zadatci </a:t>
            </a:r>
            <a:r>
              <a:rPr lang="bs-Latn-BA" sz="1900" dirty="0">
                <a:latin typeface="Calibri" pitchFamily="34" charset="0"/>
                <a:cs typeface="Calibri" pitchFamily="34" charset="0"/>
              </a:rPr>
              <a:t>su koncipirani tako da provjeravaju sposobnost učenika da koristi znanja kroz rješavanje problema, </a:t>
            </a:r>
          </a:p>
          <a:p>
            <a:r>
              <a:rPr lang="vi-VN" sz="1900" dirty="0" smtClean="0">
                <a:latin typeface="Calibri" pitchFamily="34" charset="0"/>
                <a:cs typeface="Calibri" pitchFamily="34" charset="0"/>
              </a:rPr>
              <a:t>drugačiji </a:t>
            </a:r>
            <a:r>
              <a:rPr lang="vi-VN" sz="1900" dirty="0">
                <a:latin typeface="Calibri" pitchFamily="34" charset="0"/>
                <a:cs typeface="Calibri" pitchFamily="34" charset="0"/>
              </a:rPr>
              <a:t>način </a:t>
            </a:r>
            <a:r>
              <a:rPr lang="vi-VN" sz="1900" dirty="0" smtClean="0">
                <a:latin typeface="Calibri" pitchFamily="34" charset="0"/>
                <a:cs typeface="Calibri" pitchFamily="34" charset="0"/>
              </a:rPr>
              <a:t>organiz</a:t>
            </a:r>
            <a:r>
              <a:rPr lang="hr-HR" sz="1900" dirty="0" smtClean="0">
                <a:latin typeface="Calibri" pitchFamily="34" charset="0"/>
                <a:cs typeface="Calibri" pitchFamily="34" charset="0"/>
              </a:rPr>
              <a:t>iranja</a:t>
            </a:r>
            <a:r>
              <a:rPr lang="vi-VN" sz="19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1900" dirty="0">
                <a:latin typeface="Calibri" pitchFamily="34" charset="0"/>
                <a:cs typeface="Calibri" pitchFamily="34" charset="0"/>
              </a:rPr>
              <a:t>izvođenja ispita u školama, </a:t>
            </a:r>
          </a:p>
          <a:p>
            <a:r>
              <a:rPr lang="bs-Latn-BA" sz="1900" dirty="0" smtClean="0">
                <a:latin typeface="Calibri" pitchFamily="34" charset="0"/>
                <a:cs typeface="Calibri" pitchFamily="34" charset="0"/>
              </a:rPr>
              <a:t>eksternost </a:t>
            </a:r>
            <a:r>
              <a:rPr lang="bs-Latn-BA" sz="1900" dirty="0">
                <a:latin typeface="Calibri" pitchFamily="34" charset="0"/>
                <a:cs typeface="Calibri" pitchFamily="34" charset="0"/>
              </a:rPr>
              <a:t>pri provjeri stručne osposobljenosti. </a:t>
            </a:r>
            <a:endParaRPr lang="sl-SI" sz="19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7290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>
                <a:cs typeface="Arial" pitchFamily="34" charset="0"/>
              </a:rPr>
              <a:t>Crna</a:t>
            </a:r>
            <a:r>
              <a:rPr lang="sl-SI" sz="3200" dirty="0" smtClean="0">
                <a:cs typeface="Arial" pitchFamily="34" charset="0"/>
              </a:rPr>
              <a:t> Gora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2200" b="1" dirty="0" smtClean="0">
                <a:latin typeface="Calibri" pitchFamily="34" charset="0"/>
                <a:cs typeface="Calibri" pitchFamily="34" charset="0"/>
              </a:rPr>
              <a:t>MATUR</a:t>
            </a:r>
            <a:r>
              <a:rPr lang="hr-HR" sz="2200" b="1" dirty="0" smtClean="0">
                <a:latin typeface="Calibri" pitchFamily="34" charset="0"/>
                <a:cs typeface="Calibri" pitchFamily="34" charset="0"/>
              </a:rPr>
              <a:t>ALNI</a:t>
            </a:r>
            <a:r>
              <a:rPr lang="vi-VN" sz="22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l-SI" sz="2200" b="1" dirty="0" smtClean="0">
                <a:latin typeface="Calibri" pitchFamily="34" charset="0"/>
                <a:cs typeface="Calibri" pitchFamily="34" charset="0"/>
              </a:rPr>
              <a:t>I STRUČNI </a:t>
            </a:r>
            <a:r>
              <a:rPr lang="vi-VN" sz="2200" b="1" dirty="0" smtClean="0">
                <a:latin typeface="Calibri" pitchFamily="34" charset="0"/>
                <a:cs typeface="Calibri" pitchFamily="34" charset="0"/>
              </a:rPr>
              <a:t>ISPIT </a:t>
            </a:r>
            <a:endParaRPr lang="sl-SI" sz="2200" b="1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sl-SI" sz="22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Zakonom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o gimnaziji predviđeno je da se na završetku gimnazijskog obrazovanja polaže maturski ispit čime se 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stječe opće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srednje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obrazovanje. Maturski ispit predstavlja provjeru uspješnosti učenika u usvajanju 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nužnih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znanja i omogućava testiranje pod istim 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uvjetima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za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sve maturante u Crnoj Gori. 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Polaganjem maturalnog ispita stječe se opće srednje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obrazovanje. </a:t>
            </a:r>
            <a:endParaRPr lang="bs-Latn-BA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Pravo da polaže maturalni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ispit ima učenik koji je završio četvrti razred gimnazije, kao i polaznik sa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završenim maturalnim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tečajem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bs-Latn-BA" sz="2000" dirty="0"/>
              <a:t>Stručni ispit može da polaže učenik koji je uspješno završio četvrti razred programa za </a:t>
            </a:r>
            <a:r>
              <a:rPr lang="bs-Latn-BA" sz="2000" dirty="0" smtClean="0"/>
              <a:t>stjecanje razine četvorogodišnjeg </a:t>
            </a:r>
            <a:r>
              <a:rPr lang="bs-Latn-BA" sz="2000" dirty="0"/>
              <a:t>stručnog obrazovanja ili stručni tečaj. </a:t>
            </a:r>
            <a:endParaRPr lang="bs-Latn-BA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Eksterni maturalni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ispit u obrazovni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sustav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Crne Gore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uvodio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se, prvi put, školske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2010./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11. godine.</a:t>
            </a:r>
          </a:p>
          <a:p>
            <a:pPr marL="0" indent="0">
              <a:buNone/>
            </a:pPr>
            <a:endParaRPr lang="sl-SI" sz="2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217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>
                <a:cs typeface="Arial" pitchFamily="34" charset="0"/>
              </a:rPr>
              <a:t>Crna</a:t>
            </a:r>
            <a:r>
              <a:rPr lang="sl-SI" sz="3200" dirty="0" smtClean="0">
                <a:cs typeface="Arial" pitchFamily="34" charset="0"/>
              </a:rPr>
              <a:t> Gora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36504"/>
          </a:xfrm>
        </p:spPr>
        <p:txBody>
          <a:bodyPr>
            <a:normAutofit fontScale="47500" lnSpcReduction="20000"/>
          </a:bodyPr>
          <a:lstStyle/>
          <a:p>
            <a:r>
              <a:rPr lang="bs-Latn-BA" sz="4600" dirty="0" smtClean="0"/>
              <a:t>Osnovni </a:t>
            </a:r>
            <a:r>
              <a:rPr lang="bs-Latn-BA" sz="4600" dirty="0"/>
              <a:t>cilj </a:t>
            </a:r>
            <a:r>
              <a:rPr lang="bs-Latn-BA" sz="4600" dirty="0" smtClean="0"/>
              <a:t>maturalnog </a:t>
            </a:r>
            <a:r>
              <a:rPr lang="bs-Latn-BA" sz="4600" dirty="0"/>
              <a:t>ispita je provjera i vrednovanje postignutog znanja i sposobnosti </a:t>
            </a:r>
            <a:r>
              <a:rPr lang="bs-Latn-BA" sz="4600" dirty="0" smtClean="0"/>
              <a:t>učenika stečenih </a:t>
            </a:r>
            <a:r>
              <a:rPr lang="bs-Latn-BA" sz="4600" dirty="0"/>
              <a:t>obrazovanjem prema propisanim nastavnim planovima i programima, čime se </a:t>
            </a:r>
            <a:r>
              <a:rPr lang="bs-Latn-BA" sz="4600" dirty="0" smtClean="0"/>
              <a:t>postiže 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unapređ</a:t>
            </a:r>
            <a:r>
              <a:rPr lang="hr-HR" sz="4600" dirty="0" smtClean="0">
                <a:latin typeface="Calibri" pitchFamily="34" charset="0"/>
                <a:cs typeface="Calibri" pitchFamily="34" charset="0"/>
              </a:rPr>
              <a:t>enje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 kvalitet</a:t>
            </a:r>
            <a:r>
              <a:rPr lang="hr-HR" sz="4600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4600" dirty="0">
                <a:latin typeface="Calibri" pitchFamily="34" charset="0"/>
                <a:cs typeface="Calibri" pitchFamily="34" charset="0"/>
              </a:rPr>
              <a:t>obrazovanja.</a:t>
            </a:r>
          </a:p>
          <a:p>
            <a:r>
              <a:rPr lang="vi-VN" sz="4600" dirty="0" smtClean="0">
                <a:latin typeface="Calibri" pitchFamily="34" charset="0"/>
                <a:cs typeface="Calibri" pitchFamily="34" charset="0"/>
              </a:rPr>
              <a:t>Institucija </a:t>
            </a:r>
            <a:r>
              <a:rPr lang="vi-VN" sz="4600" dirty="0">
                <a:latin typeface="Calibri" pitchFamily="34" charset="0"/>
                <a:cs typeface="Calibri" pitchFamily="34" charset="0"/>
              </a:rPr>
              <a:t>koja 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izvodi matur</a:t>
            </a:r>
            <a:r>
              <a:rPr lang="hr-HR" sz="4600" dirty="0" smtClean="0">
                <a:latin typeface="Calibri" pitchFamily="34" charset="0"/>
                <a:cs typeface="Calibri" pitchFamily="34" charset="0"/>
              </a:rPr>
              <a:t>alni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4600" dirty="0">
                <a:latin typeface="Calibri" pitchFamily="34" charset="0"/>
                <a:cs typeface="Calibri" pitchFamily="34" charset="0"/>
              </a:rPr>
              <a:t>ispit je Ispitni centar Crne Gore, a u 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školi matur</a:t>
            </a:r>
            <a:r>
              <a:rPr lang="hr-HR" sz="4600" dirty="0" smtClean="0">
                <a:latin typeface="Calibri" pitchFamily="34" charset="0"/>
                <a:cs typeface="Calibri" pitchFamily="34" charset="0"/>
              </a:rPr>
              <a:t>alni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4600" dirty="0">
                <a:latin typeface="Calibri" pitchFamily="34" charset="0"/>
                <a:cs typeface="Calibri" pitchFamily="34" charset="0"/>
              </a:rPr>
              <a:t>ispit 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organi</a:t>
            </a:r>
            <a:r>
              <a:rPr lang="hr-HR" sz="4600" dirty="0" smtClean="0">
                <a:latin typeface="Calibri" pitchFamily="34" charset="0"/>
                <a:cs typeface="Calibri" pitchFamily="34" charset="0"/>
              </a:rPr>
              <a:t>zira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4600" dirty="0">
                <a:latin typeface="Calibri" pitchFamily="34" charset="0"/>
                <a:cs typeface="Calibri" pitchFamily="34" charset="0"/>
              </a:rPr>
              <a:t>školski koordinator u 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hr-HR" sz="4600" dirty="0" smtClean="0">
                <a:latin typeface="Calibri" pitchFamily="34" charset="0"/>
                <a:cs typeface="Calibri" pitchFamily="34" charset="0"/>
              </a:rPr>
              <a:t>u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radnji s </a:t>
            </a:r>
            <a:r>
              <a:rPr lang="vi-VN" sz="4600" dirty="0">
                <a:latin typeface="Calibri" pitchFamily="34" charset="0"/>
                <a:cs typeface="Calibri" pitchFamily="34" charset="0"/>
              </a:rPr>
              <a:t>Upravom škole i članovima svog tima. </a:t>
            </a:r>
            <a:r>
              <a:rPr lang="bs-Latn-BA" sz="4600" dirty="0"/>
              <a:t>Eksternost pri </a:t>
            </a:r>
            <a:r>
              <a:rPr lang="bs-Latn-BA" sz="4600" dirty="0" smtClean="0"/>
              <a:t>polaganju maturalnog </a:t>
            </a:r>
            <a:r>
              <a:rPr lang="bs-Latn-BA" sz="4600" dirty="0"/>
              <a:t>ispita znači da za sve učenike važe jedinstvena ispitna pravila, sadržaj ispita je isti </a:t>
            </a:r>
            <a:r>
              <a:rPr lang="bs-Latn-BA" sz="4600" dirty="0" smtClean="0"/>
              <a:t>za 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sve</a:t>
            </a:r>
            <a:r>
              <a:rPr lang="vi-VN" sz="4600" dirty="0">
                <a:latin typeface="Calibri" pitchFamily="34" charset="0"/>
                <a:cs typeface="Calibri" pitchFamily="34" charset="0"/>
              </a:rPr>
              <a:t>, određeni ispit se polaže istog dana u isto vrijeme u čitavoj Crnoj Gori. Ocjenjivanje obavljaju</a:t>
            </a:r>
            <a:r>
              <a:rPr lang="sl-SI" sz="4600" dirty="0">
                <a:latin typeface="Calibri" pitchFamily="34" charset="0"/>
                <a:cs typeface="Calibri" pitchFamily="34" charset="0"/>
              </a:rPr>
              <a:t> </a:t>
            </a:r>
            <a:r>
              <a:rPr lang="bs-Latn-BA" sz="4600" dirty="0" smtClean="0">
                <a:latin typeface="Calibri" pitchFamily="34" charset="0"/>
                <a:cs typeface="Calibri" pitchFamily="34" charset="0"/>
              </a:rPr>
              <a:t>neovisni </a:t>
            </a:r>
            <a:r>
              <a:rPr lang="bs-Latn-BA" sz="4600" dirty="0"/>
              <a:t>ocjenjivači.</a:t>
            </a:r>
          </a:p>
          <a:p>
            <a:r>
              <a:rPr lang="vi-VN" sz="4600" dirty="0" smtClean="0">
                <a:latin typeface="Calibri" pitchFamily="34" charset="0"/>
                <a:cs typeface="Calibri" pitchFamily="34" charset="0"/>
              </a:rPr>
              <a:t>Matur</a:t>
            </a:r>
            <a:r>
              <a:rPr lang="hr-HR" sz="4600" dirty="0" smtClean="0">
                <a:latin typeface="Calibri" pitchFamily="34" charset="0"/>
                <a:cs typeface="Calibri" pitchFamily="34" charset="0"/>
              </a:rPr>
              <a:t>alni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4600" dirty="0">
                <a:latin typeface="Calibri" pitchFamily="34" charset="0"/>
                <a:cs typeface="Calibri" pitchFamily="34" charset="0"/>
              </a:rPr>
              <a:t>ispit 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ima </a:t>
            </a:r>
            <a:r>
              <a:rPr lang="vi-VN" sz="4600" dirty="0">
                <a:latin typeface="Calibri" pitchFamily="34" charset="0"/>
                <a:cs typeface="Calibri" pitchFamily="34" charset="0"/>
              </a:rPr>
              <a:t>eksterni-interni karakter: dva ispita ocjenjuje Ispitni centar, a dva profesori u školama. Dakle, učenici polažu četiri predmeta, a ispit se sastoji iz </a:t>
            </a:r>
            <a:r>
              <a:rPr lang="vi-VN" sz="4600" dirty="0" smtClean="0">
                <a:latin typeface="Calibri" pitchFamily="34" charset="0"/>
                <a:cs typeface="Calibri" pitchFamily="34" charset="0"/>
              </a:rPr>
              <a:t>obveznog </a:t>
            </a:r>
            <a:r>
              <a:rPr lang="vi-VN" sz="4600" dirty="0">
                <a:latin typeface="Calibri" pitchFamily="34" charset="0"/>
                <a:cs typeface="Calibri" pitchFamily="34" charset="0"/>
              </a:rPr>
              <a:t>i izbornog dijela.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475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>
                <a:cs typeface="Arial" pitchFamily="34" charset="0"/>
              </a:rPr>
              <a:t>Crna</a:t>
            </a:r>
            <a:r>
              <a:rPr lang="sl-SI" sz="3200" dirty="0" smtClean="0">
                <a:cs typeface="Arial" pitchFamily="34" charset="0"/>
              </a:rPr>
              <a:t> Gora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l-SI" sz="3800" b="1" dirty="0" smtClean="0">
                <a:latin typeface="Calibri" pitchFamily="34" charset="0"/>
                <a:cs typeface="Calibri" pitchFamily="34" charset="0"/>
              </a:rPr>
              <a:t>PREDMETI NA MATURI</a:t>
            </a:r>
          </a:p>
          <a:p>
            <a:pPr marL="0" indent="0">
              <a:buNone/>
            </a:pPr>
            <a:endParaRPr lang="sl-SI" sz="38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vi-VN" sz="3800" dirty="0" smtClean="0">
                <a:latin typeface="Calibri" pitchFamily="34" charset="0"/>
                <a:cs typeface="Calibri" pitchFamily="34" charset="0"/>
              </a:rPr>
              <a:t>Obvezni 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dio čine:</a:t>
            </a:r>
          </a:p>
          <a:p>
            <a:r>
              <a:rPr lang="vi-VN" sz="3800" dirty="0">
                <a:latin typeface="Calibri" pitchFamily="34" charset="0"/>
                <a:cs typeface="Calibri" pitchFamily="34" charset="0"/>
              </a:rPr>
              <a:t>1. 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Mater</a:t>
            </a:r>
            <a:r>
              <a:rPr lang="hr-HR" sz="3800" dirty="0" smtClean="0">
                <a:latin typeface="Calibri" pitchFamily="34" charset="0"/>
                <a:cs typeface="Calibri" pitchFamily="34" charset="0"/>
              </a:rPr>
              <a:t>inski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jezik i književnost, </a:t>
            </a:r>
          </a:p>
          <a:p>
            <a:r>
              <a:rPr lang="vi-VN" sz="38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. Matematika ili prvi strani jezik (engleski, francuski, 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talijanski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, ruski ili njemački jezik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).</a:t>
            </a:r>
            <a:endParaRPr lang="sl-SI" sz="38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vi-VN" sz="3800" dirty="0">
              <a:latin typeface="Calibri" pitchFamily="34" charset="0"/>
              <a:cs typeface="Calibri" pitchFamily="34" charset="0"/>
            </a:endParaRPr>
          </a:p>
          <a:p>
            <a:r>
              <a:rPr lang="vi-VN" sz="3800" dirty="0" smtClean="0">
                <a:latin typeface="Calibri" pitchFamily="34" charset="0"/>
                <a:cs typeface="Calibri" pitchFamily="34" charset="0"/>
              </a:rPr>
              <a:t>Obvezni 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predmeti testiraju se eksterno, tako da </a:t>
            </a:r>
            <a:r>
              <a:rPr lang="sl-SI" sz="3800" dirty="0" smtClean="0">
                <a:latin typeface="Calibri" pitchFamily="34" charset="0"/>
                <a:cs typeface="Calibri" pitchFamily="34" charset="0"/>
              </a:rPr>
              <a:t>se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 mater</a:t>
            </a:r>
            <a:r>
              <a:rPr lang="hr-HR" sz="3800" dirty="0" smtClean="0">
                <a:latin typeface="Calibri" pitchFamily="34" charset="0"/>
                <a:cs typeface="Calibri" pitchFamily="34" charset="0"/>
              </a:rPr>
              <a:t>inski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jezik 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testira 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putem eseja, a kod matematike je smanjen broj oblasti iz kojih će se učenici testirati. 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Takođe</a:t>
            </a:r>
            <a:r>
              <a:rPr lang="hr-HR" sz="3800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na kraju testa učenici 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ima</a:t>
            </a:r>
            <a:r>
              <a:rPr lang="sl-SI" sz="3800" dirty="0" smtClean="0">
                <a:latin typeface="Calibri" pitchFamily="34" charset="0"/>
                <a:cs typeface="Calibri" pitchFamily="34" charset="0"/>
              </a:rPr>
              <a:t>ju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i </a:t>
            </a:r>
            <a:r>
              <a:rPr lang="hr-HR" sz="3800" dirty="0" smtClean="0">
                <a:latin typeface="Calibri" pitchFamily="34" charset="0"/>
                <a:cs typeface="Calibri" pitchFamily="34" charset="0"/>
              </a:rPr>
              <a:t>popis nužnih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formula za rješavanje zadataka.  </a:t>
            </a:r>
          </a:p>
          <a:p>
            <a:r>
              <a:rPr lang="vi-VN" sz="3800" dirty="0">
                <a:latin typeface="Calibri" pitchFamily="34" charset="0"/>
                <a:cs typeface="Calibri" pitchFamily="34" charset="0"/>
              </a:rPr>
              <a:t>Izborni dio čine dva predmeta za koje je u Nastavnom planu gimnazije 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defini</a:t>
            </a:r>
            <a:r>
              <a:rPr lang="hr-HR" sz="3800" dirty="0" smtClean="0">
                <a:latin typeface="Calibri" pitchFamily="34" charset="0"/>
                <a:cs typeface="Calibri" pitchFamily="34" charset="0"/>
              </a:rPr>
              <a:t>ran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 matur</a:t>
            </a:r>
            <a:r>
              <a:rPr lang="hr-HR" sz="3800" dirty="0" smtClean="0">
                <a:latin typeface="Calibri" pitchFamily="34" charset="0"/>
                <a:cs typeface="Calibri" pitchFamily="34" charset="0"/>
              </a:rPr>
              <a:t>alni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standard. Izborne predmete 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učenici pola</a:t>
            </a:r>
            <a:r>
              <a:rPr lang="sl-SI" sz="3800" dirty="0" err="1" smtClean="0">
                <a:latin typeface="Calibri" pitchFamily="34" charset="0"/>
                <a:cs typeface="Calibri" pitchFamily="34" charset="0"/>
              </a:rPr>
              <a:t>žu</a:t>
            </a:r>
            <a:r>
              <a:rPr lang="sl-SI" sz="3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3800" dirty="0" smtClean="0">
                <a:latin typeface="Calibri" pitchFamily="34" charset="0"/>
                <a:cs typeface="Calibri" pitchFamily="34" charset="0"/>
              </a:rPr>
              <a:t>kod </a:t>
            </a:r>
            <a:r>
              <a:rPr lang="vi-VN" sz="3800" dirty="0">
                <a:latin typeface="Calibri" pitchFamily="34" charset="0"/>
                <a:cs typeface="Calibri" pitchFamily="34" charset="0"/>
              </a:rPr>
              <a:t>svojih predmetnih profesora. </a:t>
            </a:r>
          </a:p>
          <a:p>
            <a:pPr marL="0" indent="0">
              <a:buNone/>
            </a:pPr>
            <a:r>
              <a:rPr lang="vi-VN" sz="3800" dirty="0"/>
              <a:t/>
            </a:r>
            <a:br>
              <a:rPr lang="vi-VN" sz="3800" dirty="0"/>
            </a:br>
            <a:endParaRPr lang="vi-VN" sz="3800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2589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>
                <a:cs typeface="Arial" pitchFamily="34" charset="0"/>
              </a:rPr>
              <a:t>Crna</a:t>
            </a:r>
            <a:r>
              <a:rPr lang="sl-SI" sz="3200" dirty="0" smtClean="0">
                <a:cs typeface="Arial" pitchFamily="34" charset="0"/>
              </a:rPr>
              <a:t> Gora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b="1" dirty="0" smtClean="0">
                <a:cs typeface="Calibri" pitchFamily="34" charset="0"/>
              </a:rPr>
              <a:t>PREDMETI NA MATURI</a:t>
            </a:r>
          </a:p>
          <a:p>
            <a:pPr marL="0" indent="0">
              <a:buNone/>
            </a:pPr>
            <a:r>
              <a:rPr lang="bs-Latn-BA" sz="2400" dirty="0"/>
              <a:t>Stručni ispit može </a:t>
            </a:r>
            <a:r>
              <a:rPr lang="bs-Latn-BA" sz="2400" dirty="0" smtClean="0"/>
              <a:t>polagatiučenik </a:t>
            </a:r>
            <a:r>
              <a:rPr lang="bs-Latn-BA" sz="2400" dirty="0"/>
              <a:t>koji je uspješno završio četvrti razred programa za </a:t>
            </a:r>
            <a:r>
              <a:rPr lang="bs-Latn-BA" sz="2400" dirty="0" smtClean="0"/>
              <a:t>stjecanje razine četvorogodišnjeg </a:t>
            </a:r>
            <a:r>
              <a:rPr lang="bs-Latn-BA" sz="2400" dirty="0"/>
              <a:t>stručnog obrazovanja ili stručni tečaj. </a:t>
            </a:r>
            <a:endParaRPr lang="sl-SI" sz="2400" dirty="0" smtClean="0">
              <a:cs typeface="Calibri" pitchFamily="34" charset="0"/>
            </a:endParaRP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2279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>
                <a:cs typeface="Arial" pitchFamily="34" charset="0"/>
              </a:rPr>
              <a:t>Crna</a:t>
            </a:r>
            <a:r>
              <a:rPr lang="sl-SI" sz="3200" dirty="0" smtClean="0">
                <a:cs typeface="Arial" pitchFamily="34" charset="0"/>
              </a:rPr>
              <a:t> Gora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400" dirty="0">
                <a:latin typeface="Calibri" pitchFamily="34" charset="0"/>
                <a:cs typeface="Calibri" pitchFamily="34" charset="0"/>
              </a:rPr>
              <a:t>Da bi učenik/učenica odabrao/la predmete koje će polagati na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matur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alnom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ispitu,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nužno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je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zadovoljiti </a:t>
            </a:r>
            <a:r>
              <a:rPr lang="hr-HR" sz="2400" b="1" dirty="0" smtClean="0">
                <a:latin typeface="Calibri" pitchFamily="34" charset="0"/>
                <a:cs typeface="Calibri" pitchFamily="34" charset="0"/>
              </a:rPr>
              <a:t>maturalni</a:t>
            </a:r>
            <a:r>
              <a:rPr lang="vi-VN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b="1" dirty="0">
                <a:latin typeface="Calibri" pitchFamily="34" charset="0"/>
                <a:cs typeface="Calibri" pitchFamily="34" charset="0"/>
              </a:rPr>
              <a:t>standard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 za taj predmet. Za pojedine predmete nema razlike između standarda za taj predmet i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maturalnog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standarda, tako da učenici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po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završetk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u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IV razreda imaju ispunjen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maturalni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standard (matematika, prvi i drugi strani jezik,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povijest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).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Za ostale predmete,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osim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tjelesnog odgoja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koje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nema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maturalni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standard, </a:t>
            </a:r>
            <a:r>
              <a:rPr lang="hr-HR" sz="2400" dirty="0" smtClean="0">
                <a:latin typeface="Calibri" pitchFamily="34" charset="0"/>
                <a:cs typeface="Calibri" pitchFamily="34" charset="0"/>
              </a:rPr>
              <a:t>on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se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postiže izborom odgovarajućeg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obveznog 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izbornog predmeta u III i/ili IV razredu. </a:t>
            </a:r>
            <a:endParaRPr lang="sl-SI" sz="2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2589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>
                <a:cs typeface="Arial" pitchFamily="34" charset="0"/>
              </a:rPr>
              <a:t>Crna</a:t>
            </a:r>
            <a:r>
              <a:rPr lang="sl-SI" sz="3200" dirty="0" smtClean="0">
                <a:cs typeface="Arial" pitchFamily="34" charset="0"/>
              </a:rPr>
              <a:t> Gora</a:t>
            </a:r>
            <a:endParaRPr lang="sl-SI" sz="3200" dirty="0">
              <a:cs typeface="Arial" pitchFamily="34" charset="0"/>
            </a:endParaRP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72097618"/>
              </p:ext>
            </p:extLst>
          </p:nvPr>
        </p:nvGraphicFramePr>
        <p:xfrm>
          <a:off x="3071802" y="1412875"/>
          <a:ext cx="3024216" cy="4968876"/>
        </p:xfrm>
        <a:graphic>
          <a:graphicData uri="http://schemas.openxmlformats.org/drawingml/2006/table">
            <a:tbl>
              <a:tblPr/>
              <a:tblGrid>
                <a:gridCol w="1457065"/>
                <a:gridCol w="1567151"/>
              </a:tblGrid>
              <a:tr h="414073">
                <a:tc>
                  <a:txBody>
                    <a:bodyPr/>
                    <a:lstStyle/>
                    <a:p>
                      <a:pPr algn="ctr"/>
                      <a:r>
                        <a:rPr lang="sl-SI" sz="900" b="1" dirty="0" smtClean="0"/>
                        <a:t>OBVEZNI </a:t>
                      </a:r>
                      <a:r>
                        <a:rPr lang="sl-SI" sz="900" b="1" dirty="0"/>
                        <a:t>PREDMET</a:t>
                      </a:r>
                      <a:endParaRPr lang="sl-SI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900" b="1" dirty="0" smtClean="0"/>
                        <a:t>OBVEZNI </a:t>
                      </a:r>
                      <a:r>
                        <a:rPr lang="sl-SI" sz="900" b="1" dirty="0"/>
                        <a:t>IZBORNI PREDMETI KOJIM SE DOPUNJAVA </a:t>
                      </a:r>
                      <a:r>
                        <a:rPr lang="sl-SI" sz="900" b="1" dirty="0" smtClean="0"/>
                        <a:t>MATURALNI </a:t>
                      </a:r>
                      <a:r>
                        <a:rPr lang="sl-SI" sz="900" b="1" dirty="0"/>
                        <a:t>STANDARD</a:t>
                      </a:r>
                      <a:endParaRPr lang="sl-SI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073">
                <a:tc>
                  <a:txBody>
                    <a:bodyPr/>
                    <a:lstStyle/>
                    <a:p>
                      <a:pPr algn="just"/>
                      <a:r>
                        <a:rPr lang="sl-SI" sz="900" b="1" i="1" dirty="0" smtClean="0"/>
                        <a:t>Glazbena</a:t>
                      </a:r>
                      <a:r>
                        <a:rPr lang="sl-SI" sz="900" b="1" i="1" baseline="0" dirty="0" smtClean="0"/>
                        <a:t> kultura</a:t>
                      </a:r>
                      <a:endParaRPr lang="sl-SI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i="1" dirty="0" smtClean="0"/>
                        <a:t>Glazba </a:t>
                      </a:r>
                      <a:r>
                        <a:rPr lang="pl-PL" sz="900" b="1" i="1" dirty="0"/>
                        <a:t>– moj jezik </a:t>
                      </a:r>
                      <a:r>
                        <a:rPr lang="pl-PL" sz="900" dirty="0"/>
                        <a:t/>
                      </a:r>
                      <a:br>
                        <a:rPr lang="pl-PL" sz="900" dirty="0"/>
                      </a:br>
                      <a:r>
                        <a:rPr lang="pl-PL" sz="900" dirty="0" smtClean="0"/>
                        <a:t>(2 sata tjedno u </a:t>
                      </a:r>
                      <a:r>
                        <a:rPr lang="pl-PL" sz="900" dirty="0"/>
                        <a:t>3. i 4. razredu)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097">
                <a:tc>
                  <a:txBody>
                    <a:bodyPr/>
                    <a:lstStyle/>
                    <a:p>
                      <a:pPr algn="just"/>
                      <a:r>
                        <a:rPr lang="sl-SI" sz="900" b="1" i="1" dirty="0"/>
                        <a:t>Likovna </a:t>
                      </a:r>
                      <a:r>
                        <a:rPr lang="sl-SI" sz="900" b="1" i="1" dirty="0" smtClean="0"/>
                        <a:t>kultura</a:t>
                      </a:r>
                      <a:endParaRPr lang="sl-SI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i="1" dirty="0"/>
                        <a:t>Umjetnost i </a:t>
                      </a:r>
                      <a:r>
                        <a:rPr lang="pl-PL" sz="900" b="1" i="1" dirty="0" smtClean="0"/>
                        <a:t>vizualne </a:t>
                      </a:r>
                      <a:r>
                        <a:rPr lang="pl-PL" sz="900" b="1" i="1" dirty="0"/>
                        <a:t>komunikacije</a:t>
                      </a:r>
                      <a:r>
                        <a:rPr lang="pl-PL" sz="900" dirty="0"/>
                        <a:t/>
                      </a:r>
                      <a:br>
                        <a:rPr lang="pl-PL" sz="900" dirty="0"/>
                      </a:br>
                      <a:r>
                        <a:rPr lang="pl-PL" sz="900" dirty="0"/>
                        <a:t>(2 </a:t>
                      </a:r>
                      <a:r>
                        <a:rPr lang="pl-PL" sz="900" dirty="0" smtClean="0"/>
                        <a:t>sata tjedno u </a:t>
                      </a:r>
                      <a:r>
                        <a:rPr lang="pl-PL" sz="900" dirty="0"/>
                        <a:t>3. i 4. razredu)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049">
                <a:tc>
                  <a:txBody>
                    <a:bodyPr/>
                    <a:lstStyle/>
                    <a:p>
                      <a:pPr algn="just"/>
                      <a:r>
                        <a:rPr lang="sl-SI" sz="900" b="1" i="1"/>
                        <a:t>Latinski jezik</a:t>
                      </a:r>
                      <a:endParaRPr lang="sl-SI" sz="9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900" b="1" i="1" dirty="0"/>
                        <a:t>Sintaksa latinskog jezika </a:t>
                      </a:r>
                      <a:r>
                        <a:rPr lang="sl-SI" sz="900" dirty="0"/>
                        <a:t/>
                      </a:r>
                      <a:br>
                        <a:rPr lang="sl-SI" sz="900" dirty="0"/>
                      </a:br>
                      <a:r>
                        <a:rPr lang="sl-SI" sz="900" dirty="0"/>
                        <a:t>(3 </a:t>
                      </a:r>
                      <a:r>
                        <a:rPr lang="sl-SI" sz="900" dirty="0" smtClean="0"/>
                        <a:t>sata tjedno u </a:t>
                      </a:r>
                      <a:r>
                        <a:rPr lang="sl-SI" sz="900" dirty="0"/>
                        <a:t>4. razredu)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073">
                <a:tc>
                  <a:txBody>
                    <a:bodyPr/>
                    <a:lstStyle/>
                    <a:p>
                      <a:pPr algn="just"/>
                      <a:r>
                        <a:rPr lang="sl-SI" sz="900" b="1" i="1" dirty="0" smtClean="0"/>
                        <a:t>Zemljopis</a:t>
                      </a:r>
                      <a:endParaRPr lang="sl-SI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900" b="1" i="1" dirty="0"/>
                        <a:t>Turistička geografija Crne Gore</a:t>
                      </a:r>
                      <a:r>
                        <a:rPr lang="sl-SI" sz="900" dirty="0"/>
                        <a:t/>
                      </a:r>
                      <a:br>
                        <a:rPr lang="sl-SI" sz="900" dirty="0"/>
                      </a:br>
                      <a:r>
                        <a:rPr lang="sl-SI" sz="900" dirty="0" smtClean="0"/>
                        <a:t>(3sata tjedno u </a:t>
                      </a:r>
                      <a:r>
                        <a:rPr lang="sl-SI" sz="900" dirty="0"/>
                        <a:t>3. ili 4. razredu)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073">
                <a:tc>
                  <a:txBody>
                    <a:bodyPr/>
                    <a:lstStyle/>
                    <a:p>
                      <a:pPr algn="just"/>
                      <a:r>
                        <a:rPr lang="sl-SI" sz="900" b="1" i="1"/>
                        <a:t>Biologija </a:t>
                      </a:r>
                      <a:endParaRPr lang="sl-SI" sz="9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900" b="1" i="1" dirty="0"/>
                        <a:t>Molekularna biologija i genetika</a:t>
                      </a:r>
                      <a:r>
                        <a:rPr lang="sl-SI" sz="900" dirty="0"/>
                        <a:t/>
                      </a:r>
                      <a:br>
                        <a:rPr lang="sl-SI" sz="900" dirty="0"/>
                      </a:br>
                      <a:r>
                        <a:rPr lang="sl-SI" sz="900" dirty="0"/>
                        <a:t>(3 </a:t>
                      </a:r>
                      <a:r>
                        <a:rPr lang="sl-SI" sz="900" dirty="0" smtClean="0"/>
                        <a:t>sata tjednou </a:t>
                      </a:r>
                      <a:r>
                        <a:rPr lang="sl-SI" sz="900" dirty="0"/>
                        <a:t>3. ili 4. razredu)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049">
                <a:tc>
                  <a:txBody>
                    <a:bodyPr/>
                    <a:lstStyle/>
                    <a:p>
                      <a:pPr algn="just"/>
                      <a:r>
                        <a:rPr lang="sl-SI" sz="900" b="1" i="1" dirty="0" smtClean="0"/>
                        <a:t>Kemija </a:t>
                      </a:r>
                      <a:endParaRPr lang="sl-SI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900" b="1" i="1" dirty="0" smtClean="0"/>
                        <a:t>Biokemija </a:t>
                      </a:r>
                      <a:r>
                        <a:rPr lang="sl-SI" sz="900" dirty="0"/>
                        <a:t/>
                      </a:r>
                      <a:br>
                        <a:rPr lang="sl-SI" sz="900" dirty="0"/>
                      </a:br>
                      <a:r>
                        <a:rPr lang="sl-SI" sz="900" dirty="0"/>
                        <a:t>(3 </a:t>
                      </a:r>
                      <a:r>
                        <a:rPr lang="sl-SI" sz="900" dirty="0" smtClean="0"/>
                        <a:t>sata tjedno u </a:t>
                      </a:r>
                      <a:r>
                        <a:rPr lang="sl-SI" sz="900" dirty="0"/>
                        <a:t>4. razredu)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073">
                <a:tc>
                  <a:txBody>
                    <a:bodyPr/>
                    <a:lstStyle/>
                    <a:p>
                      <a:pPr algn="just"/>
                      <a:r>
                        <a:rPr lang="sl-SI" sz="900" b="1" i="1"/>
                        <a:t>Fizika </a:t>
                      </a:r>
                      <a:endParaRPr lang="sl-SI" sz="9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900" b="1" i="1" dirty="0"/>
                        <a:t>Odabrana poglavlja fizike </a:t>
                      </a:r>
                      <a:r>
                        <a:rPr lang="sl-SI" sz="900" dirty="0"/>
                        <a:t/>
                      </a:r>
                      <a:br>
                        <a:rPr lang="sl-SI" sz="900" dirty="0"/>
                      </a:br>
                      <a:r>
                        <a:rPr lang="sl-SI" sz="900" dirty="0" smtClean="0"/>
                        <a:t>(3 sata tjedno u </a:t>
                      </a:r>
                      <a:r>
                        <a:rPr lang="sl-SI" sz="900" dirty="0"/>
                        <a:t>3. ili 4. razredu)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073">
                <a:tc>
                  <a:txBody>
                    <a:bodyPr/>
                    <a:lstStyle/>
                    <a:p>
                      <a:pPr algn="just"/>
                      <a:r>
                        <a:rPr lang="sl-SI" sz="900" b="1" i="1"/>
                        <a:t>Psihologija </a:t>
                      </a:r>
                      <a:endParaRPr lang="sl-SI" sz="9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i="1" dirty="0"/>
                        <a:t>Pojedinac u </a:t>
                      </a:r>
                      <a:r>
                        <a:rPr lang="pl-PL" sz="900" b="1" i="1" dirty="0" smtClean="0"/>
                        <a:t>skupini</a:t>
                      </a:r>
                      <a:r>
                        <a:rPr lang="pl-PL" sz="900" dirty="0"/>
                        <a:t/>
                      </a:r>
                      <a:br>
                        <a:rPr lang="pl-PL" sz="900" dirty="0"/>
                      </a:br>
                      <a:r>
                        <a:rPr lang="pl-PL" sz="900" dirty="0"/>
                        <a:t>(3 </a:t>
                      </a:r>
                      <a:r>
                        <a:rPr lang="pl-PL" sz="900" dirty="0" smtClean="0"/>
                        <a:t>sata tjedno u </a:t>
                      </a:r>
                      <a:r>
                        <a:rPr lang="pl-PL" sz="900" dirty="0"/>
                        <a:t>3. ili 4. razredu)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073">
                <a:tc>
                  <a:txBody>
                    <a:bodyPr/>
                    <a:lstStyle/>
                    <a:p>
                      <a:pPr algn="just"/>
                      <a:r>
                        <a:rPr lang="sl-SI" sz="900" b="1" i="1"/>
                        <a:t>Sociologija </a:t>
                      </a:r>
                      <a:endParaRPr lang="sl-SI" sz="9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900" b="1" i="1" dirty="0"/>
                        <a:t>Sociologija kulture</a:t>
                      </a:r>
                      <a:r>
                        <a:rPr lang="sl-SI" sz="900" dirty="0"/>
                        <a:t/>
                      </a:r>
                      <a:br>
                        <a:rPr lang="sl-SI" sz="900" dirty="0"/>
                      </a:br>
                      <a:r>
                        <a:rPr lang="sl-SI" sz="900" dirty="0" smtClean="0"/>
                        <a:t>(3 sata tjedno u </a:t>
                      </a:r>
                      <a:r>
                        <a:rPr lang="sl-SI" sz="900" dirty="0"/>
                        <a:t>3. ili 4. razredu)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097">
                <a:tc>
                  <a:txBody>
                    <a:bodyPr/>
                    <a:lstStyle/>
                    <a:p>
                      <a:pPr algn="just"/>
                      <a:r>
                        <a:rPr lang="sl-SI" sz="900" b="1" i="1"/>
                        <a:t>Filozofija </a:t>
                      </a:r>
                      <a:endParaRPr lang="sl-SI" sz="9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900" b="1" i="1" dirty="0"/>
                        <a:t>Logika </a:t>
                      </a:r>
                      <a:r>
                        <a:rPr lang="sl-SI" sz="900" dirty="0"/>
                        <a:t/>
                      </a:r>
                      <a:br>
                        <a:rPr lang="sl-SI" sz="900" dirty="0"/>
                      </a:br>
                      <a:r>
                        <a:rPr lang="sl-SI" sz="900" dirty="0"/>
                        <a:t>(2 </a:t>
                      </a:r>
                      <a:r>
                        <a:rPr lang="sl-SI" sz="900" dirty="0" smtClean="0"/>
                        <a:t>sata tjedno u </a:t>
                      </a:r>
                      <a:r>
                        <a:rPr lang="sl-SI" sz="900" dirty="0"/>
                        <a:t>3. razredu)</a:t>
                      </a:r>
                      <a:br>
                        <a:rPr lang="sl-SI" sz="900" dirty="0"/>
                      </a:br>
                      <a:r>
                        <a:rPr lang="sl-SI" sz="900" dirty="0"/>
                        <a:t>i </a:t>
                      </a:r>
                      <a:r>
                        <a:rPr lang="sl-SI" sz="900" b="1" i="1" dirty="0"/>
                        <a:t>Etika</a:t>
                      </a:r>
                      <a:r>
                        <a:rPr lang="sl-SI" sz="900" dirty="0"/>
                        <a:t/>
                      </a:r>
                      <a:br>
                        <a:rPr lang="sl-SI" sz="900" dirty="0"/>
                      </a:br>
                      <a:r>
                        <a:rPr lang="sl-SI" sz="900" dirty="0"/>
                        <a:t>(2 časa sedmično u 4. razredu)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073">
                <a:tc>
                  <a:txBody>
                    <a:bodyPr/>
                    <a:lstStyle/>
                    <a:p>
                      <a:pPr algn="just"/>
                      <a:r>
                        <a:rPr lang="sl-SI" sz="900" b="1" i="1"/>
                        <a:t>Informatika </a:t>
                      </a:r>
                      <a:endParaRPr lang="sl-SI" sz="9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900" b="1" i="1" dirty="0"/>
                        <a:t>Algoritmi i programiranje</a:t>
                      </a:r>
                      <a:r>
                        <a:rPr lang="sl-SI" sz="900" dirty="0"/>
                        <a:t/>
                      </a:r>
                      <a:br>
                        <a:rPr lang="sl-SI" sz="900" dirty="0"/>
                      </a:br>
                      <a:r>
                        <a:rPr lang="sl-SI" sz="900" dirty="0"/>
                        <a:t>(3 </a:t>
                      </a:r>
                      <a:r>
                        <a:rPr lang="sl-SI" sz="900" dirty="0" smtClean="0"/>
                        <a:t>sata tjedno </a:t>
                      </a:r>
                      <a:r>
                        <a:rPr lang="sl-SI" sz="900" dirty="0"/>
                        <a:t>u 3. </a:t>
                      </a:r>
                      <a:r>
                        <a:rPr lang="sl-SI" sz="900" dirty="0" err="1"/>
                        <a:t>ili</a:t>
                      </a:r>
                      <a:r>
                        <a:rPr lang="sl-SI" sz="900" dirty="0"/>
                        <a:t> 4. razredu)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2589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>
                <a:cs typeface="Arial" pitchFamily="34" charset="0"/>
              </a:rPr>
              <a:t>Crna</a:t>
            </a:r>
            <a:r>
              <a:rPr lang="sl-SI" sz="3200" dirty="0" smtClean="0">
                <a:cs typeface="Arial" pitchFamily="34" charset="0"/>
              </a:rPr>
              <a:t> Gora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70000" lnSpcReduction="20000"/>
          </a:bodyPr>
          <a:lstStyle/>
          <a:p>
            <a:r>
              <a:rPr lang="vi-VN" dirty="0">
                <a:latin typeface="Calibri" pitchFamily="34" charset="0"/>
                <a:cs typeface="Calibri" pitchFamily="34" charset="0"/>
              </a:rPr>
              <a:t>Za sve predmete, koji se polažu na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matur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alnom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dirty="0">
                <a:latin typeface="Calibri" pitchFamily="34" charset="0"/>
                <a:cs typeface="Calibri" pitchFamily="34" charset="0"/>
              </a:rPr>
              <a:t>ispitu, urađeni su </a:t>
            </a:r>
            <a:r>
              <a:rPr lang="vi-VN" dirty="0">
                <a:latin typeface="Calibri" pitchFamily="34" charset="0"/>
                <a:cs typeface="Calibri" pitchFamily="34" charset="0"/>
                <a:hlinkClick r:id="rId3"/>
              </a:rPr>
              <a:t>predmetni ispitni katalozi</a:t>
            </a:r>
            <a:r>
              <a:rPr lang="vi-VN" dirty="0"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U katalozima su date sve potrebne informacije u vezi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s </a:t>
            </a:r>
            <a:r>
              <a:rPr lang="vi-VN" dirty="0">
                <a:latin typeface="Calibri" pitchFamily="34" charset="0"/>
                <a:cs typeface="Calibri" pitchFamily="34" charset="0"/>
              </a:rPr>
              <a:t>polaganjem određenog predmeta (struktura testa, ispitni program, primjer testa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s </a:t>
            </a:r>
            <a:r>
              <a:rPr lang="vi-VN" dirty="0">
                <a:latin typeface="Calibri" pitchFamily="34" charset="0"/>
                <a:cs typeface="Calibri" pitchFamily="34" charset="0"/>
              </a:rPr>
              <a:t>detaljnom shemom za ocjenjivanje, kao i literatura potrebna za uspješnu pripremu ispita).</a:t>
            </a: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Postupak polaganja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matur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alnog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dirty="0">
                <a:latin typeface="Calibri" pitchFamily="34" charset="0"/>
                <a:cs typeface="Calibri" pitchFamily="34" charset="0"/>
              </a:rPr>
              <a:t>ispita, možete pogledati u </a:t>
            </a:r>
            <a:r>
              <a:rPr lang="vi-VN" dirty="0">
                <a:latin typeface="Calibri" pitchFamily="34" charset="0"/>
                <a:cs typeface="Calibri" pitchFamily="34" charset="0"/>
                <a:hlinkClick r:id="rId4"/>
              </a:rPr>
              <a:t>Uputstvu za realizaciju maturskog ispita</a:t>
            </a:r>
            <a:r>
              <a:rPr lang="vi-VN" dirty="0">
                <a:latin typeface="Calibri" pitchFamily="34" charset="0"/>
                <a:cs typeface="Calibri" pitchFamily="34" charset="0"/>
              </a:rPr>
              <a:t>. </a:t>
            </a: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Početkom drugog polugodišta,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organiz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irana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dirty="0">
                <a:latin typeface="Calibri" pitchFamily="34" charset="0"/>
                <a:cs typeface="Calibri" pitchFamily="34" charset="0"/>
              </a:rPr>
              <a:t>je Pilot matura kako bi se učenici upoznali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s </a:t>
            </a:r>
            <a:r>
              <a:rPr lang="vi-VN" dirty="0">
                <a:latin typeface="Calibri" pitchFamily="34" charset="0"/>
                <a:cs typeface="Calibri" pitchFamily="34" charset="0"/>
              </a:rPr>
              <a:t>načinom polaganja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obveznog </a:t>
            </a:r>
            <a:r>
              <a:rPr lang="vi-VN" dirty="0">
                <a:latin typeface="Calibri" pitchFamily="34" charset="0"/>
                <a:cs typeface="Calibri" pitchFamily="34" charset="0"/>
              </a:rPr>
              <a:t>dijela ispita. </a:t>
            </a:r>
            <a:br>
              <a:rPr lang="vi-VN" dirty="0">
                <a:latin typeface="Calibri" pitchFamily="34" charset="0"/>
                <a:cs typeface="Calibri" pitchFamily="34" charset="0"/>
              </a:rPr>
            </a:br>
            <a:endParaRPr lang="vi-VN" dirty="0">
              <a:latin typeface="Calibri" pitchFamily="34" charset="0"/>
              <a:cs typeface="Calibri" pitchFamily="34" charset="0"/>
            </a:endParaRP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Na početku školske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godine </a:t>
            </a:r>
            <a:r>
              <a:rPr lang="vi-VN" dirty="0">
                <a:latin typeface="Calibri" pitchFamily="34" charset="0"/>
                <a:cs typeface="Calibri" pitchFamily="34" charset="0"/>
              </a:rPr>
              <a:t>učenici koji su upisali IV razred Gimnazije </a:t>
            </a:r>
            <a:r>
              <a:rPr lang="sl-SI" dirty="0" smtClean="0">
                <a:latin typeface="Calibri" pitchFamily="34" charset="0"/>
                <a:cs typeface="Calibri" pitchFamily="34" charset="0"/>
              </a:rPr>
              <a:t>treba da se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izjasn</a:t>
            </a:r>
            <a:r>
              <a:rPr lang="sl-SI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dirty="0">
                <a:latin typeface="Calibri" pitchFamily="34" charset="0"/>
                <a:cs typeface="Calibri" pitchFamily="34" charset="0"/>
              </a:rPr>
              <a:t>o predmetima koje žele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polagati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na </a:t>
            </a:r>
            <a:r>
              <a:rPr lang="vi-VN" dirty="0">
                <a:latin typeface="Calibri" pitchFamily="34" charset="0"/>
                <a:cs typeface="Calibri" pitchFamily="34" charset="0"/>
              </a:rPr>
              <a:t>eksternoj maturi, a omogućeno im je da početkom drugog polugodišta, po želji, promijene određeni predmet.</a:t>
            </a:r>
            <a:r>
              <a:rPr lang="vi-VN" dirty="0"/>
              <a:t> 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2589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>
                <a:cs typeface="Arial" pitchFamily="34" charset="0"/>
              </a:rPr>
              <a:t>Crna</a:t>
            </a:r>
            <a:r>
              <a:rPr lang="sl-SI" sz="3200" dirty="0" smtClean="0">
                <a:cs typeface="Arial" pitchFamily="34" charset="0"/>
              </a:rPr>
              <a:t> Gora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Autofit/>
          </a:bodyPr>
          <a:lstStyle/>
          <a:p>
            <a:r>
              <a:rPr lang="bs-Latn-BA" sz="2400" dirty="0" smtClean="0"/>
              <a:t>Maturalni </a:t>
            </a:r>
            <a:r>
              <a:rPr lang="bs-Latn-BA" sz="2400" dirty="0"/>
              <a:t>ispit se može polagati </a:t>
            </a:r>
            <a:r>
              <a:rPr lang="bs-Latn-BA" sz="2400" dirty="0" smtClean="0"/>
              <a:t>na ispitnim rokovima u lipnju, kolovozu i siječnju. </a:t>
            </a:r>
          </a:p>
          <a:p>
            <a:r>
              <a:rPr lang="vi-VN" sz="2400" dirty="0">
                <a:latin typeface="Calibri" pitchFamily="34" charset="0"/>
                <a:cs typeface="Calibri" pitchFamily="34" charset="0"/>
              </a:rPr>
              <a:t>Trajanje ispita iz pojedinog predmeta određeno je predmetnim ispitnim katalogom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sl-SI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ne </a:t>
            </a:r>
            <a:r>
              <a:rPr lang="bs-Latn-BA" sz="2400" dirty="0">
                <a:latin typeface="Calibri" pitchFamily="34" charset="0"/>
                <a:cs typeface="Calibri" pitchFamily="34" charset="0"/>
              </a:rPr>
              <a:t>može biti 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dulje </a:t>
            </a:r>
            <a:r>
              <a:rPr lang="bs-Latn-BA" sz="2400" dirty="0">
                <a:latin typeface="Calibri" pitchFamily="34" charset="0"/>
                <a:cs typeface="Calibri" pitchFamily="34" charset="0"/>
              </a:rPr>
              <a:t>od 180 minuta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bs-Latn-BA" sz="2400" dirty="0">
                <a:latin typeface="Calibri" pitchFamily="34" charset="0"/>
                <a:cs typeface="Calibri" pitchFamily="34" charset="0"/>
              </a:rPr>
              <a:t>Ocjenjivanje svakog testa vrše dva obučena ocjenjivača, 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neovisno </a:t>
            </a:r>
            <a:r>
              <a:rPr lang="bs-Latn-BA" sz="2400" dirty="0">
                <a:latin typeface="Calibri" pitchFamily="34" charset="0"/>
                <a:cs typeface="Calibri" pitchFamily="34" charset="0"/>
              </a:rPr>
              <a:t>jedan 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od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drugoga</a:t>
            </a:r>
            <a:r>
              <a:rPr lang="vi-VN" sz="2400" dirty="0">
                <a:latin typeface="Calibri" pitchFamily="34" charset="0"/>
                <a:cs typeface="Calibri" pitchFamily="34" charset="0"/>
              </a:rPr>
              <a:t>. Ukoliko dođe do bitne razlike u ocjenjivanju, konačnu ocjenu donosi </a:t>
            </a:r>
            <a:r>
              <a:rPr lang="vi-VN" sz="2400" dirty="0" smtClean="0">
                <a:latin typeface="Calibri" pitchFamily="34" charset="0"/>
                <a:cs typeface="Calibri" pitchFamily="34" charset="0"/>
              </a:rPr>
              <a:t>treći</a:t>
            </a:r>
            <a:r>
              <a:rPr lang="sl-SI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– </a:t>
            </a:r>
            <a:r>
              <a:rPr lang="bs-Latn-BA" sz="2400" dirty="0">
                <a:latin typeface="Calibri" pitchFamily="34" charset="0"/>
                <a:cs typeface="Calibri" pitchFamily="34" charset="0"/>
              </a:rPr>
              <a:t>glavni ocjenjivač</a:t>
            </a:r>
            <a:r>
              <a:rPr lang="bs-Latn-BA" sz="2400" dirty="0" smtClean="0">
                <a:latin typeface="Calibri" pitchFamily="34" charset="0"/>
                <a:cs typeface="Calibri" pitchFamily="34" charset="0"/>
              </a:rPr>
              <a:t>.</a:t>
            </a:r>
            <a:endParaRPr lang="bs-Latn-BA" sz="2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2589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cs typeface="Arial" pitchFamily="34" charset="0"/>
              </a:rPr>
              <a:t>Kosovo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Autofit/>
          </a:bodyPr>
          <a:lstStyle/>
          <a:p>
            <a:r>
              <a:rPr lang="bs-Latn-BA" sz="2000" b="1" dirty="0" smtClean="0">
                <a:latin typeface="Calibri" pitchFamily="34" charset="0"/>
                <a:cs typeface="Calibri" pitchFamily="34" charset="0"/>
              </a:rPr>
              <a:t>Državna matura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je završni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standardizirani ispit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, monitoriran,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procjenjen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,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koji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potvđuje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završetak više srednje škole i potvrđuje 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stupanj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osposobljavanja kandidata za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rad</a:t>
            </a:r>
            <a:r>
              <a:rPr lang="sl-SI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i </a:t>
            </a:r>
            <a:r>
              <a:rPr lang="pl-PL" sz="2000" dirty="0">
                <a:latin typeface="Calibri" pitchFamily="34" charset="0"/>
                <a:cs typeface="Calibri" pitchFamily="34" charset="0"/>
              </a:rPr>
              <a:t>nastavak 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studija na fakultetu, </a:t>
            </a:r>
            <a:r>
              <a:rPr lang="pl-PL" sz="2000" dirty="0">
                <a:latin typeface="Calibri" pitchFamily="34" charset="0"/>
                <a:cs typeface="Calibri" pitchFamily="34" charset="0"/>
              </a:rPr>
              <a:t>u 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sukladnosti s </a:t>
            </a:r>
            <a:r>
              <a:rPr lang="pl-PL" sz="2000" dirty="0">
                <a:latin typeface="Calibri" pitchFamily="34" charset="0"/>
                <a:cs typeface="Calibri" pitchFamily="34" charset="0"/>
              </a:rPr>
              <a:t>određenim procedurama prijema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bs-Latn-BA" sz="2000" b="1" dirty="0" smtClean="0">
                <a:latin typeface="Calibri" pitchFamily="34" charset="0"/>
                <a:cs typeface="Calibri" pitchFamily="34" charset="0"/>
              </a:rPr>
              <a:t>Maturalni </a:t>
            </a:r>
            <a:r>
              <a:rPr lang="bs-Latn-BA" sz="2000" b="1" dirty="0">
                <a:latin typeface="Calibri" pitchFamily="34" charset="0"/>
                <a:cs typeface="Calibri" pitchFamily="34" charset="0"/>
              </a:rPr>
              <a:t>ispit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je proces prikupljanja, obrade, analiziranja,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ocjenjivanja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i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interpretiranja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podataka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u cilju potvrđivanja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tupnja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st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je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canja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znanja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utvrđen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og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školskim programima.</a:t>
            </a:r>
            <a:endParaRPr lang="pl-PL" sz="2000" dirty="0">
              <a:latin typeface="Calibri" pitchFamily="34" charset="0"/>
              <a:cs typeface="Calibri" pitchFamily="34" charset="0"/>
            </a:endParaRPr>
          </a:p>
          <a:p>
            <a:r>
              <a:rPr lang="sl-SI" sz="2000" dirty="0" smtClean="0">
                <a:latin typeface="Calibri" pitchFamily="34" charset="0"/>
                <a:cs typeface="Calibri" pitchFamily="34" charset="0"/>
              </a:rPr>
              <a:t>Matura je obvezna za sve učenike koji se žele upisat na fakultet. </a:t>
            </a:r>
          </a:p>
          <a:p>
            <a:pPr marL="0" indent="0">
              <a:buNone/>
            </a:pPr>
            <a:endParaRPr lang="sl-SI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b="1" dirty="0">
                <a:latin typeface="Calibri" pitchFamily="34" charset="0"/>
                <a:cs typeface="Calibri" pitchFamily="34" charset="0"/>
              </a:rPr>
              <a:t>Završni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ispit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je interno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oc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j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enjivanje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završetka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određen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razine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obrazovanja kojim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se</a:t>
            </a:r>
            <a:r>
              <a:rPr lang="sl-SI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verif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icira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st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je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canje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znanja i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v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j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eštine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i potvrđuje osposobljenost u profesionalnim školama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.</a:t>
            </a:r>
            <a:endParaRPr lang="sl-SI" sz="20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7290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>
                <a:cs typeface="Arial" pitchFamily="34" charset="0"/>
              </a:rPr>
              <a:t>Crna</a:t>
            </a:r>
            <a:r>
              <a:rPr lang="sl-SI" sz="3200" dirty="0" smtClean="0">
                <a:cs typeface="Arial" pitchFamily="34" charset="0"/>
              </a:rPr>
              <a:t> Gora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Autofit/>
          </a:bodyPr>
          <a:lstStyle/>
          <a:p>
            <a:r>
              <a:rPr lang="bs-Latn-BA" sz="2200" dirty="0" smtClean="0"/>
              <a:t>Uspjeh </a:t>
            </a:r>
            <a:r>
              <a:rPr lang="bs-Latn-BA" sz="2200" dirty="0"/>
              <a:t>iz pojedinih predmeta vrednuje se ocjenama od 1 do 5, dok se </a:t>
            </a:r>
            <a:r>
              <a:rPr lang="bs-Latn-BA" sz="2200" dirty="0" smtClean="0"/>
              <a:t>opći uspjeh računa </a:t>
            </a:r>
            <a:r>
              <a:rPr lang="bs-Latn-BA" sz="2200" dirty="0"/>
              <a:t>kao aritmetička sredina ocjena iz pojedinih predmeta.</a:t>
            </a:r>
          </a:p>
          <a:p>
            <a:r>
              <a:rPr lang="bs-Latn-BA" sz="2200" dirty="0"/>
              <a:t>Ocjene odličan (5), vrlo dobar (4), dobar (3) i dovoljan (2) su pozitivne i kandidat </a:t>
            </a:r>
            <a:r>
              <a:rPr lang="bs-Latn-BA" sz="2200" dirty="0" smtClean="0"/>
              <a:t>je položio maturalni </a:t>
            </a:r>
            <a:r>
              <a:rPr lang="bs-Latn-BA" sz="2200" dirty="0"/>
              <a:t>ispit ukoliko je iz svih predmeta ocijenjen pozitivnom ocjenom. </a:t>
            </a:r>
            <a:r>
              <a:rPr lang="bs-Latn-BA" sz="2200" dirty="0" smtClean="0"/>
              <a:t>Ukoliko je </a:t>
            </a:r>
            <a:r>
              <a:rPr lang="bs-Latn-BA" sz="2200" dirty="0"/>
              <a:t>kandidat iz jednog ili više predmeta ocijenjen ocjenom nedovoljan (1), on </a:t>
            </a:r>
            <a:r>
              <a:rPr lang="bs-Latn-BA" sz="2200" dirty="0" smtClean="0"/>
              <a:t>nije položio maturalni </a:t>
            </a:r>
            <a:r>
              <a:rPr lang="bs-Latn-BA" sz="2200" dirty="0"/>
              <a:t>ispit i upućuje se na popravni ispit u sljedećem ispitnom roku</a:t>
            </a:r>
            <a:r>
              <a:rPr lang="bs-Latn-BA" sz="2200" dirty="0" smtClean="0"/>
              <a:t>.</a:t>
            </a:r>
          </a:p>
          <a:p>
            <a:r>
              <a:rPr lang="bs-Latn-BA" sz="2200" dirty="0"/>
              <a:t>Kandidat koji nije zadovoljan ocjenom ima pravo na prigovor Ispitnom centru, u </a:t>
            </a:r>
            <a:r>
              <a:rPr lang="bs-Latn-BA" sz="2200" dirty="0" smtClean="0"/>
              <a:t>roku od 24 sata od trenutka priopćavanja rezultata. Također, kandidat ima pravo uvida u svoj test i način formiranja ocjene.</a:t>
            </a:r>
            <a:endParaRPr lang="sl-SI" sz="22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3672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200" dirty="0" smtClean="0"/>
              <a:t>Izvor:</a:t>
            </a:r>
          </a:p>
          <a:p>
            <a:r>
              <a:rPr lang="sl-SI" sz="2200" dirty="0">
                <a:hlinkClick r:id="rId3"/>
              </a:rPr>
              <a:t>http://</a:t>
            </a:r>
            <a:r>
              <a:rPr lang="sl-SI" sz="2200" dirty="0" smtClean="0">
                <a:hlinkClick r:id="rId3"/>
              </a:rPr>
              <a:t>sl.wikipedia.org/wiki/Matura </a:t>
            </a:r>
            <a:r>
              <a:rPr lang="sl-SI" sz="2200" dirty="0"/>
              <a:t>(</a:t>
            </a:r>
            <a:r>
              <a:rPr lang="sl-SI" sz="2200" dirty="0" err="1"/>
              <a:t>Dostupno</a:t>
            </a:r>
            <a:r>
              <a:rPr lang="sl-SI" sz="2200" dirty="0"/>
              <a:t>: 1. 10. </a:t>
            </a:r>
            <a:r>
              <a:rPr lang="sl-SI" sz="2200" dirty="0" smtClean="0"/>
              <a:t>2012.)</a:t>
            </a:r>
            <a:endParaRPr lang="sl-SI" sz="2200" dirty="0"/>
          </a:p>
          <a:p>
            <a:r>
              <a:rPr lang="sl-SI" sz="2200" dirty="0" smtClean="0"/>
              <a:t>Zakon </a:t>
            </a:r>
            <a:r>
              <a:rPr lang="sl-SI" sz="2200" dirty="0" err="1" smtClean="0"/>
              <a:t>br</a:t>
            </a:r>
            <a:r>
              <a:rPr lang="sl-SI" sz="2200" dirty="0" smtClean="0"/>
              <a:t>. 03/L-018 o završnom i maturskom ispitu, Republike Kosovo.</a:t>
            </a:r>
          </a:p>
          <a:p>
            <a:r>
              <a:rPr lang="sl-SI" sz="2200" dirty="0" smtClean="0"/>
              <a:t>Administrative </a:t>
            </a:r>
            <a:r>
              <a:rPr lang="sl-SI" sz="2200" dirty="0" err="1" smtClean="0"/>
              <a:t>instrustions</a:t>
            </a:r>
            <a:r>
              <a:rPr lang="sl-SI" sz="2200" dirty="0" smtClean="0"/>
              <a:t> „</a:t>
            </a:r>
            <a:r>
              <a:rPr lang="sl-SI" sz="2200" dirty="0" err="1" smtClean="0"/>
              <a:t>Criteria</a:t>
            </a:r>
            <a:r>
              <a:rPr lang="sl-SI" sz="2200" dirty="0" smtClean="0"/>
              <a:t> </a:t>
            </a:r>
            <a:r>
              <a:rPr lang="sl-SI" sz="2200" dirty="0" err="1" smtClean="0"/>
              <a:t>for</a:t>
            </a:r>
            <a:r>
              <a:rPr lang="sl-SI" sz="2200" dirty="0" smtClean="0"/>
              <a:t> Matura </a:t>
            </a:r>
            <a:r>
              <a:rPr lang="sl-SI" sz="2200" dirty="0" err="1" smtClean="0"/>
              <a:t>Exam</a:t>
            </a:r>
            <a:r>
              <a:rPr lang="sl-SI" sz="2200" dirty="0" smtClean="0"/>
              <a:t>“, </a:t>
            </a:r>
            <a:r>
              <a:rPr lang="sl-SI" sz="2200" dirty="0" err="1" smtClean="0"/>
              <a:t>Republic</a:t>
            </a:r>
            <a:r>
              <a:rPr lang="sl-SI" sz="2200" dirty="0" smtClean="0"/>
              <a:t> </a:t>
            </a:r>
            <a:r>
              <a:rPr lang="sl-SI" sz="2200" dirty="0" err="1" smtClean="0"/>
              <a:t>of</a:t>
            </a:r>
            <a:r>
              <a:rPr lang="sl-SI" sz="2200" dirty="0" smtClean="0"/>
              <a:t> Kosova.</a:t>
            </a:r>
          </a:p>
          <a:p>
            <a:r>
              <a:rPr lang="sl-SI" sz="2200" dirty="0">
                <a:hlinkClick r:id="rId3"/>
              </a:rPr>
              <a:t>http://www.dic.edu.mk/en/state-matura</a:t>
            </a:r>
            <a:r>
              <a:rPr lang="sl-SI" sz="2200" dirty="0"/>
              <a:t> (</a:t>
            </a:r>
            <a:r>
              <a:rPr lang="sl-SI" sz="2200" dirty="0" err="1"/>
              <a:t>Dostupno</a:t>
            </a:r>
            <a:r>
              <a:rPr lang="sl-SI" sz="2200" dirty="0"/>
              <a:t>: 1. 10. 2012)</a:t>
            </a:r>
          </a:p>
          <a:p>
            <a:r>
              <a:rPr lang="sl-SI" sz="2200" dirty="0" smtClean="0"/>
              <a:t>Maturalni ispit u gimnaziji. Opći maturalni katalog, školska 2010./2011. </a:t>
            </a:r>
            <a:r>
              <a:rPr lang="sl-SI" sz="2200" dirty="0" err="1" smtClean="0"/>
              <a:t>godina</a:t>
            </a:r>
            <a:r>
              <a:rPr lang="sl-SI" sz="2200" dirty="0"/>
              <a:t>. </a:t>
            </a:r>
            <a:r>
              <a:rPr lang="sl-SI" sz="2200" dirty="0" err="1" smtClean="0"/>
              <a:t>Ispitni</a:t>
            </a:r>
            <a:r>
              <a:rPr lang="sl-SI" sz="2200" dirty="0" smtClean="0"/>
              <a:t> </a:t>
            </a:r>
            <a:r>
              <a:rPr lang="sl-SI" sz="2200" dirty="0" err="1" smtClean="0"/>
              <a:t>centar</a:t>
            </a:r>
            <a:r>
              <a:rPr lang="sl-SI" sz="2200" dirty="0" smtClean="0"/>
              <a:t> </a:t>
            </a:r>
            <a:r>
              <a:rPr lang="sl-SI" sz="2200" dirty="0" err="1" smtClean="0"/>
              <a:t>Crne</a:t>
            </a:r>
            <a:r>
              <a:rPr lang="sl-SI" sz="2200" dirty="0" smtClean="0"/>
              <a:t> Gore.</a:t>
            </a:r>
          </a:p>
          <a:p>
            <a:r>
              <a:rPr lang="sl-SI" sz="2200" dirty="0" smtClean="0"/>
              <a:t>Maturalni ispit. Naputak za realizaciju maturalnog ispita, školska 2010./2011. godina. </a:t>
            </a:r>
            <a:r>
              <a:rPr lang="sl-SI" sz="2200" dirty="0" err="1" smtClean="0"/>
              <a:t>Ispitni</a:t>
            </a:r>
            <a:r>
              <a:rPr lang="sl-SI" sz="2200" dirty="0" smtClean="0"/>
              <a:t> </a:t>
            </a:r>
            <a:r>
              <a:rPr lang="sl-SI" sz="2200" dirty="0" err="1" smtClean="0"/>
              <a:t>centar</a:t>
            </a:r>
            <a:r>
              <a:rPr lang="sl-SI" sz="2200" dirty="0" smtClean="0"/>
              <a:t> </a:t>
            </a:r>
            <a:r>
              <a:rPr lang="sl-SI" sz="2200" dirty="0" err="1" smtClean="0"/>
              <a:t>Crne</a:t>
            </a:r>
            <a:r>
              <a:rPr lang="sl-SI" sz="2200" dirty="0" smtClean="0"/>
              <a:t> Gore.</a:t>
            </a:r>
            <a:endParaRPr lang="sl-SI" sz="22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470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l-SI" dirty="0" smtClean="0"/>
          </a:p>
          <a:p>
            <a:pPr marL="0" indent="0" algn="ctr">
              <a:buNone/>
            </a:pPr>
            <a:endParaRPr lang="sl-SI" dirty="0"/>
          </a:p>
          <a:p>
            <a:pPr marL="0" indent="0" algn="ctr">
              <a:buNone/>
            </a:pPr>
            <a:r>
              <a:rPr lang="sl-SI" dirty="0" smtClean="0"/>
              <a:t>Hvala na </a:t>
            </a:r>
            <a:r>
              <a:rPr lang="sl-SI" dirty="0" err="1" smtClean="0"/>
              <a:t>pažnji</a:t>
            </a:r>
            <a:r>
              <a:rPr lang="sl-SI" dirty="0" smtClean="0"/>
              <a:t>!</a:t>
            </a:r>
          </a:p>
          <a:p>
            <a:pPr algn="ctr"/>
            <a:endParaRPr lang="sl-SI" dirty="0"/>
          </a:p>
          <a:p>
            <a:pPr marL="0" indent="0" algn="ctr">
              <a:buNone/>
            </a:pPr>
            <a:r>
              <a:rPr lang="sl-SI" dirty="0" err="1"/>
              <a:t>a</a:t>
            </a:r>
            <a:r>
              <a:rPr lang="sl-SI" dirty="0" err="1" smtClean="0"/>
              <a:t>ndrejka.slavec</a:t>
            </a:r>
            <a:r>
              <a:rPr lang="sl-SI" dirty="0" smtClean="0"/>
              <a:t>-</a:t>
            </a:r>
            <a:r>
              <a:rPr lang="sl-SI" dirty="0" err="1" smtClean="0"/>
              <a:t>gornik@ric.si</a:t>
            </a: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1525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cs typeface="Arial" pitchFamily="34" charset="0"/>
              </a:rPr>
              <a:t>Kosovo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 smtClean="0">
                <a:cs typeface="Arial" pitchFamily="34" charset="0"/>
              </a:rPr>
              <a:t>NADLEŽNOSTI</a:t>
            </a:r>
          </a:p>
          <a:p>
            <a:pPr marL="0" indent="0">
              <a:buNone/>
            </a:pPr>
            <a:endParaRPr lang="pl-PL" sz="2400" b="1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pl-PL" sz="2400" dirty="0" smtClean="0">
                <a:cs typeface="Arial" pitchFamily="34" charset="0"/>
              </a:rPr>
              <a:t>Ministarstvo </a:t>
            </a:r>
            <a:r>
              <a:rPr lang="pl-PL" sz="2400" dirty="0">
                <a:cs typeface="Arial" pitchFamily="34" charset="0"/>
              </a:rPr>
              <a:t>za obrazovanje, </a:t>
            </a:r>
            <a:r>
              <a:rPr lang="pl-PL" sz="2400" dirty="0" smtClean="0">
                <a:cs typeface="Arial" pitchFamily="34" charset="0"/>
              </a:rPr>
              <a:t>nauku </a:t>
            </a:r>
            <a:r>
              <a:rPr lang="pl-PL" sz="2400" dirty="0">
                <a:cs typeface="Arial" pitchFamily="34" charset="0"/>
              </a:rPr>
              <a:t>i tehnologiju je državni odgovorni organ </a:t>
            </a:r>
            <a:r>
              <a:rPr lang="pl-PL" sz="2400" dirty="0" smtClean="0">
                <a:cs typeface="Arial" pitchFamily="34" charset="0"/>
              </a:rPr>
              <a:t>za </a:t>
            </a:r>
            <a:r>
              <a:rPr lang="bs-Latn-BA" sz="2400" dirty="0" smtClean="0">
                <a:cs typeface="Arial" pitchFamily="34" charset="0"/>
              </a:rPr>
              <a:t>organizaciju maturalnih ispita </a:t>
            </a:r>
            <a:r>
              <a:rPr lang="bs-Latn-BA" sz="2400" dirty="0">
                <a:cs typeface="Arial" pitchFamily="34" charset="0"/>
              </a:rPr>
              <a:t>u </a:t>
            </a:r>
            <a:r>
              <a:rPr lang="bs-Latn-BA" sz="2400" dirty="0" smtClean="0">
                <a:cs typeface="Arial" pitchFamily="34" charset="0"/>
              </a:rPr>
              <a:t>suradnji s:</a:t>
            </a:r>
            <a:endParaRPr lang="bs-Latn-BA" sz="2400" dirty="0">
              <a:cs typeface="Arial" pitchFamily="34" charset="0"/>
            </a:endParaRPr>
          </a:p>
          <a:p>
            <a:r>
              <a:rPr lang="pl-PL" sz="2400" dirty="0" smtClean="0">
                <a:cs typeface="Arial" pitchFamily="34" charset="0"/>
              </a:rPr>
              <a:t>Centralnom </a:t>
            </a:r>
            <a:r>
              <a:rPr lang="pl-PL" sz="2400" dirty="0">
                <a:cs typeface="Arial" pitchFamily="34" charset="0"/>
              </a:rPr>
              <a:t>državnom komisijom za maturu (CDKM),</a:t>
            </a:r>
          </a:p>
          <a:p>
            <a:r>
              <a:rPr lang="pl-PL" sz="2400" dirty="0" smtClean="0">
                <a:cs typeface="Arial" pitchFamily="34" charset="0"/>
              </a:rPr>
              <a:t>Centrima </a:t>
            </a:r>
            <a:r>
              <a:rPr lang="pl-PL" sz="2400" dirty="0">
                <a:cs typeface="Arial" pitchFamily="34" charset="0"/>
              </a:rPr>
              <a:t>za </a:t>
            </a:r>
            <a:r>
              <a:rPr lang="pl-PL" sz="2400" dirty="0" smtClean="0">
                <a:cs typeface="Arial" pitchFamily="34" charset="0"/>
              </a:rPr>
              <a:t>ocjenjivanje </a:t>
            </a:r>
            <a:r>
              <a:rPr lang="pl-PL" sz="2400" dirty="0">
                <a:cs typeface="Arial" pitchFamily="34" charset="0"/>
              </a:rPr>
              <a:t>(CO),</a:t>
            </a:r>
          </a:p>
          <a:p>
            <a:r>
              <a:rPr lang="pl-PL" sz="2400" dirty="0" smtClean="0">
                <a:cs typeface="Arial" pitchFamily="34" charset="0"/>
              </a:rPr>
              <a:t>Općinskim </a:t>
            </a:r>
            <a:r>
              <a:rPr lang="pl-PL" sz="2400" dirty="0">
                <a:cs typeface="Arial" pitchFamily="34" charset="0"/>
              </a:rPr>
              <a:t>direkcijama za obrazovanje (ODO),</a:t>
            </a:r>
          </a:p>
          <a:p>
            <a:r>
              <a:rPr lang="pl-PL" sz="2400" dirty="0" smtClean="0">
                <a:cs typeface="Arial" pitchFamily="34" charset="0"/>
              </a:rPr>
              <a:t>Centralnim </a:t>
            </a:r>
            <a:r>
              <a:rPr lang="pl-PL" sz="2400" dirty="0">
                <a:cs typeface="Arial" pitchFamily="34" charset="0"/>
              </a:rPr>
              <a:t>komisijama za testiranje,</a:t>
            </a:r>
          </a:p>
          <a:p>
            <a:r>
              <a:rPr lang="pl-PL" sz="2400" dirty="0" smtClean="0">
                <a:cs typeface="Arial" pitchFamily="34" charset="0"/>
              </a:rPr>
              <a:t>Komisijama </a:t>
            </a:r>
            <a:r>
              <a:rPr lang="pl-PL" sz="2400" dirty="0">
                <a:cs typeface="Arial" pitchFamily="34" charset="0"/>
              </a:rPr>
              <a:t>za </a:t>
            </a:r>
            <a:r>
              <a:rPr lang="pl-PL" sz="2400" dirty="0" smtClean="0">
                <a:cs typeface="Arial" pitchFamily="34" charset="0"/>
              </a:rPr>
              <a:t>ocjenjivanje </a:t>
            </a:r>
            <a:r>
              <a:rPr lang="pl-PL" sz="2400" dirty="0">
                <a:cs typeface="Arial" pitchFamily="34" charset="0"/>
              </a:rPr>
              <a:t>u školama i</a:t>
            </a:r>
          </a:p>
          <a:p>
            <a:r>
              <a:rPr lang="pl-PL" sz="2400" dirty="0" smtClean="0">
                <a:cs typeface="Arial" pitchFamily="34" charset="0"/>
              </a:rPr>
              <a:t>Ispitnom </a:t>
            </a:r>
            <a:r>
              <a:rPr lang="pl-PL" sz="2400" dirty="0">
                <a:cs typeface="Arial" pitchFamily="34" charset="0"/>
              </a:rPr>
              <a:t>komisijom za </a:t>
            </a:r>
            <a:r>
              <a:rPr lang="pl-PL" sz="2400" dirty="0" smtClean="0">
                <a:cs typeface="Arial" pitchFamily="34" charset="0"/>
              </a:rPr>
              <a:t>ocjenjivanje</a:t>
            </a:r>
            <a:r>
              <a:rPr lang="pl-PL" sz="2400" dirty="0">
                <a:cs typeface="Arial" pitchFamily="34" charset="0"/>
              </a:rPr>
              <a:t>.</a:t>
            </a:r>
            <a:endParaRPr lang="sl-SI" sz="2400" dirty="0">
              <a:cs typeface="Arial" pitchFamily="34" charset="0"/>
            </a:endParaRP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5177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cs typeface="Arial" pitchFamily="34" charset="0"/>
              </a:rPr>
              <a:t>Kosovo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s-Latn-BA" sz="2400" b="1" cap="all" dirty="0"/>
              <a:t>Rok za </a:t>
            </a:r>
            <a:r>
              <a:rPr lang="bs-Latn-BA" sz="2400" b="1" cap="all" dirty="0" smtClean="0"/>
              <a:t>organizACIJU ispita</a:t>
            </a:r>
          </a:p>
          <a:p>
            <a:pPr marL="0" indent="0">
              <a:buNone/>
            </a:pPr>
            <a:endParaRPr lang="bs-Latn-BA" sz="2400" b="1" cap="all" dirty="0" smtClean="0"/>
          </a:p>
          <a:p>
            <a:r>
              <a:rPr lang="bs-Latn-BA" sz="2400" dirty="0" smtClean="0">
                <a:latin typeface="Arial" pitchFamily="34" charset="0"/>
                <a:cs typeface="Arial" pitchFamily="34" charset="0"/>
              </a:rPr>
              <a:t>Maturalni </a:t>
            </a:r>
            <a:r>
              <a:rPr lang="bs-Latn-BA" sz="2400" dirty="0">
                <a:latin typeface="Arial" pitchFamily="34" charset="0"/>
                <a:cs typeface="Arial" pitchFamily="34" charset="0"/>
              </a:rPr>
              <a:t>ispit se </a:t>
            </a:r>
            <a:r>
              <a:rPr lang="bs-Latn-BA" sz="2400" dirty="0" smtClean="0">
                <a:latin typeface="Arial" pitchFamily="34" charset="0"/>
                <a:cs typeface="Arial" pitchFamily="34" charset="0"/>
              </a:rPr>
              <a:t>organizira </a:t>
            </a:r>
            <a:r>
              <a:rPr lang="bs-Latn-BA" sz="2400" dirty="0">
                <a:latin typeface="Arial" pitchFamily="34" charset="0"/>
                <a:cs typeface="Arial" pitchFamily="34" charset="0"/>
              </a:rPr>
              <a:t>u dva redovna roka: u </a:t>
            </a:r>
            <a:r>
              <a:rPr lang="bs-Latn-BA" sz="2400" dirty="0" smtClean="0">
                <a:latin typeface="Arial" pitchFamily="34" charset="0"/>
                <a:cs typeface="Arial" pitchFamily="34" charset="0"/>
              </a:rPr>
              <a:t>roku u lipnju i kolovozu, </a:t>
            </a:r>
            <a:r>
              <a:rPr lang="bs-Latn-BA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bs-Latn-BA" sz="2400" dirty="0" smtClean="0">
                <a:latin typeface="Arial" pitchFamily="34" charset="0"/>
                <a:cs typeface="Arial" pitchFamily="34" charset="0"/>
              </a:rPr>
              <a:t>o vanrednim rokovima </a:t>
            </a:r>
            <a:r>
              <a:rPr lang="bs-Latn-BA" sz="2400" dirty="0">
                <a:latin typeface="Arial" pitchFamily="34" charset="0"/>
                <a:cs typeface="Arial" pitchFamily="34" charset="0"/>
              </a:rPr>
              <a:t>odlučuje ministar</a:t>
            </a:r>
            <a:r>
              <a:rPr lang="bs-Latn-BA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vi-VN" sz="2400" dirty="0">
                <a:latin typeface="Arial" pitchFamily="34" charset="0"/>
                <a:cs typeface="Arial" pitchFamily="34" charset="0"/>
              </a:rPr>
              <a:t>Kandidat koji ne položi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matur</a:t>
            </a:r>
            <a:r>
              <a:rPr lang="hr-HR" sz="2400" dirty="0" smtClean="0">
                <a:latin typeface="Arial" pitchFamily="34" charset="0"/>
                <a:cs typeface="Arial" pitchFamily="34" charset="0"/>
              </a:rPr>
              <a:t>alni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ispit, po kriteriju prolaznosti u određenom roku,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ili</a:t>
            </a:r>
            <a:r>
              <a:rPr lang="sl-SI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ne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polaže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matur</a:t>
            </a:r>
            <a:r>
              <a:rPr lang="hr-HR" sz="2400" dirty="0" smtClean="0">
                <a:latin typeface="Arial" pitchFamily="34" charset="0"/>
                <a:cs typeface="Arial" pitchFamily="34" charset="0"/>
              </a:rPr>
              <a:t>alni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ispit iz određenih razloga, ponavlja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matur</a:t>
            </a:r>
            <a:r>
              <a:rPr lang="hr-HR" sz="2400" dirty="0" smtClean="0">
                <a:latin typeface="Arial" pitchFamily="34" charset="0"/>
                <a:cs typeface="Arial" pitchFamily="34" charset="0"/>
              </a:rPr>
              <a:t>alni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ispit.</a:t>
            </a:r>
          </a:p>
          <a:p>
            <a:r>
              <a:rPr lang="bs-Latn-BA" sz="2400" dirty="0" smtClean="0">
                <a:latin typeface="Arial" pitchFamily="34" charset="0"/>
                <a:cs typeface="Arial" pitchFamily="34" charset="0"/>
              </a:rPr>
              <a:t>Kandidat </a:t>
            </a:r>
            <a:r>
              <a:rPr lang="bs-Latn-BA" sz="2400" dirty="0">
                <a:latin typeface="Arial" pitchFamily="34" charset="0"/>
                <a:cs typeface="Arial" pitchFamily="34" charset="0"/>
              </a:rPr>
              <a:t>koji ne dostiže kriterije prolaznosti na </a:t>
            </a:r>
            <a:r>
              <a:rPr lang="bs-Latn-BA" sz="2400" dirty="0" smtClean="0">
                <a:latin typeface="Arial" pitchFamily="34" charset="0"/>
                <a:cs typeface="Arial" pitchFamily="34" charset="0"/>
              </a:rPr>
              <a:t>maturalnom </a:t>
            </a:r>
            <a:r>
              <a:rPr lang="bs-Latn-BA" sz="2400" dirty="0">
                <a:latin typeface="Arial" pitchFamily="34" charset="0"/>
                <a:cs typeface="Arial" pitchFamily="34" charset="0"/>
              </a:rPr>
              <a:t>ispitu </a:t>
            </a:r>
            <a:r>
              <a:rPr lang="bs-Latn-BA" sz="2400" dirty="0" smtClean="0">
                <a:latin typeface="Arial" pitchFamily="34" charset="0"/>
                <a:cs typeface="Arial" pitchFamily="34" charset="0"/>
              </a:rPr>
              <a:t>na redovitim 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rokovima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i onima određenim odlukom MONT-a,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matur</a:t>
            </a:r>
            <a:r>
              <a:rPr lang="hr-HR" sz="2400" dirty="0" smtClean="0">
                <a:latin typeface="Arial" pitchFamily="34" charset="0"/>
                <a:cs typeface="Arial" pitchFamily="34" charset="0"/>
              </a:rPr>
              <a:t>alni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ispit </a:t>
            </a:r>
            <a:r>
              <a:rPr lang="hr-HR" sz="24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polaže </a:t>
            </a:r>
            <a:r>
              <a:rPr lang="hr-HR" sz="2400" dirty="0" smtClean="0">
                <a:latin typeface="Arial" pitchFamily="34" charset="0"/>
                <a:cs typeface="Arial" pitchFamily="34" charset="0"/>
              </a:rPr>
              <a:t>sljedeće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školske</a:t>
            </a:r>
            <a:r>
              <a:rPr lang="sl-SI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bs-Latn-BA" sz="2400" dirty="0" smtClean="0">
                <a:latin typeface="Arial" pitchFamily="34" charset="0"/>
                <a:cs typeface="Arial" pitchFamily="34" charset="0"/>
              </a:rPr>
              <a:t>godine</a:t>
            </a:r>
            <a:r>
              <a:rPr lang="bs-Latn-BA" sz="2400" dirty="0"/>
              <a:t>.</a:t>
            </a:r>
            <a:endParaRPr lang="sl-SI" sz="24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5177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l-SI" sz="3200" dirty="0" smtClean="0">
                <a:cs typeface="Arial" pitchFamily="34" charset="0"/>
              </a:rPr>
              <a:t>Kosovo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s-Latn-BA" sz="1800" b="1" cap="all" dirty="0">
                <a:cs typeface="Arial" pitchFamily="34" charset="0"/>
              </a:rPr>
              <a:t>Sadržaj </a:t>
            </a:r>
            <a:r>
              <a:rPr lang="bs-Latn-BA" sz="1800" b="1" cap="all" dirty="0" smtClean="0">
                <a:cs typeface="Arial" pitchFamily="34" charset="0"/>
              </a:rPr>
              <a:t>maturALNOG ispita</a:t>
            </a:r>
          </a:p>
          <a:p>
            <a:pPr marL="0" indent="0">
              <a:buNone/>
            </a:pPr>
            <a:endParaRPr lang="bs-Latn-BA" sz="1800" b="1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fi-FI" sz="1800" dirty="0" smtClean="0">
                <a:cs typeface="Arial" pitchFamily="34" charset="0"/>
              </a:rPr>
              <a:t>Matur</a:t>
            </a:r>
            <a:r>
              <a:rPr lang="hr-HR" sz="1800" dirty="0" smtClean="0">
                <a:cs typeface="Arial" pitchFamily="34" charset="0"/>
              </a:rPr>
              <a:t>alni</a:t>
            </a:r>
            <a:r>
              <a:rPr lang="fi-FI" sz="1800" dirty="0" smtClean="0">
                <a:cs typeface="Arial" pitchFamily="34" charset="0"/>
              </a:rPr>
              <a:t> </a:t>
            </a:r>
            <a:r>
              <a:rPr lang="fi-FI" sz="1800" dirty="0">
                <a:cs typeface="Arial" pitchFamily="34" charset="0"/>
              </a:rPr>
              <a:t>ispit se sastoji od:</a:t>
            </a:r>
          </a:p>
          <a:p>
            <a:r>
              <a:rPr lang="bs-Latn-BA" sz="1800" dirty="0" smtClean="0">
                <a:cs typeface="Arial" pitchFamily="34" charset="0"/>
              </a:rPr>
              <a:t>općih </a:t>
            </a:r>
            <a:r>
              <a:rPr lang="bs-Latn-BA" sz="1800" dirty="0">
                <a:cs typeface="Arial" pitchFamily="34" charset="0"/>
              </a:rPr>
              <a:t>predmeta i to: </a:t>
            </a:r>
            <a:r>
              <a:rPr lang="bs-Latn-BA" sz="1800" dirty="0" smtClean="0">
                <a:cs typeface="Arial" pitchFamily="34" charset="0"/>
              </a:rPr>
              <a:t>120 itema iz materinskog </a:t>
            </a:r>
            <a:r>
              <a:rPr lang="bs-Latn-BA" sz="1800" dirty="0">
                <a:cs typeface="Arial" pitchFamily="34" charset="0"/>
              </a:rPr>
              <a:t>jezika, engleskog jezika i </a:t>
            </a:r>
            <a:r>
              <a:rPr lang="bs-Latn-BA" sz="1800" dirty="0" smtClean="0">
                <a:cs typeface="Arial" pitchFamily="34" charset="0"/>
              </a:rPr>
              <a:t>matematike,</a:t>
            </a:r>
            <a:endParaRPr lang="bs-Latn-BA" sz="1800" dirty="0">
              <a:cs typeface="Arial" pitchFamily="34" charset="0"/>
            </a:endParaRPr>
          </a:p>
          <a:p>
            <a:r>
              <a:rPr lang="vi-VN" sz="1800" dirty="0" smtClean="0">
                <a:latin typeface="Calibri" pitchFamily="34" charset="0"/>
                <a:cs typeface="Calibri" pitchFamily="34" charset="0"/>
              </a:rPr>
              <a:t>izborni</a:t>
            </a:r>
            <a:r>
              <a:rPr lang="sl-SI" sz="1800" dirty="0" smtClean="0">
                <a:latin typeface="Calibri" pitchFamily="34" charset="0"/>
                <a:cs typeface="Calibri" pitchFamily="34" charset="0"/>
              </a:rPr>
              <a:t>h</a:t>
            </a:r>
            <a:r>
              <a:rPr lang="vi-VN" sz="1800" dirty="0" smtClean="0">
                <a:latin typeface="Calibri" pitchFamily="34" charset="0"/>
                <a:cs typeface="Calibri" pitchFamily="34" charset="0"/>
              </a:rPr>
              <a:t> predmet</a:t>
            </a:r>
            <a:r>
              <a:rPr lang="sl-SI" sz="1800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vi-VN" sz="1800" dirty="0" smtClean="0">
                <a:latin typeface="Calibri" pitchFamily="34" charset="0"/>
                <a:cs typeface="Calibri" pitchFamily="34" charset="0"/>
              </a:rPr>
              <a:t> utvrđeni</a:t>
            </a:r>
            <a:r>
              <a:rPr lang="sl-SI" sz="1800" dirty="0" smtClean="0">
                <a:latin typeface="Calibri" pitchFamily="34" charset="0"/>
                <a:cs typeface="Calibri" pitchFamily="34" charset="0"/>
              </a:rPr>
              <a:t>h</a:t>
            </a:r>
            <a:r>
              <a:rPr lang="vi-VN" sz="1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1800" dirty="0">
                <a:latin typeface="Calibri" pitchFamily="34" charset="0"/>
                <a:cs typeface="Calibri" pitchFamily="34" charset="0"/>
              </a:rPr>
              <a:t>u </a:t>
            </a:r>
            <a:r>
              <a:rPr lang="hr-HR" sz="1800" dirty="0" smtClean="0">
                <a:latin typeface="Calibri" pitchFamily="34" charset="0"/>
                <a:cs typeface="Calibri" pitchFamily="34" charset="0"/>
              </a:rPr>
              <a:t>o</a:t>
            </a:r>
            <a:r>
              <a:rPr lang="vi-VN" sz="1800" dirty="0" smtClean="0">
                <a:latin typeface="Calibri" pitchFamily="34" charset="0"/>
                <a:cs typeface="Calibri" pitchFamily="34" charset="0"/>
              </a:rPr>
              <a:t>visnosti </a:t>
            </a:r>
            <a:r>
              <a:rPr lang="vi-VN" sz="1800" dirty="0">
                <a:latin typeface="Calibri" pitchFamily="34" charset="0"/>
                <a:cs typeface="Calibri" pitchFamily="34" charset="0"/>
              </a:rPr>
              <a:t>od tipa </a:t>
            </a:r>
            <a:r>
              <a:rPr lang="vi-VN" sz="1800" dirty="0" smtClean="0">
                <a:latin typeface="Calibri" pitchFamily="34" charset="0"/>
                <a:cs typeface="Calibri" pitchFamily="34" charset="0"/>
              </a:rPr>
              <a:t>gimnazije</a:t>
            </a:r>
            <a:r>
              <a:rPr lang="sl-SI" sz="1800" dirty="0" smtClean="0">
                <a:latin typeface="Calibri" pitchFamily="34" charset="0"/>
                <a:cs typeface="Calibri" pitchFamily="34" charset="0"/>
              </a:rPr>
              <a:t>: 80 </a:t>
            </a:r>
            <a:r>
              <a:rPr lang="sl-SI" sz="1800" dirty="0" err="1" smtClean="0">
                <a:latin typeface="Calibri" pitchFamily="34" charset="0"/>
                <a:cs typeface="Calibri" pitchFamily="34" charset="0"/>
              </a:rPr>
              <a:t>itema</a:t>
            </a:r>
            <a:r>
              <a:rPr lang="sl-SI" sz="1800" dirty="0" smtClean="0">
                <a:latin typeface="Calibri" pitchFamily="34" charset="0"/>
                <a:cs typeface="Calibri" pitchFamily="34" charset="0"/>
              </a:rPr>
              <a:t>.</a:t>
            </a:r>
            <a:endParaRPr lang="vi-VN" sz="18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bs-Latn-BA" sz="18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bs-Latn-BA" sz="1800" dirty="0" smtClean="0">
                <a:latin typeface="Calibri" pitchFamily="34" charset="0"/>
                <a:cs typeface="Calibri" pitchFamily="34" charset="0"/>
              </a:rPr>
              <a:t>Kandidati strukovnih </a:t>
            </a:r>
            <a:r>
              <a:rPr lang="bs-Latn-BA" sz="1800" dirty="0">
                <a:latin typeface="Calibri" pitchFamily="34" charset="0"/>
                <a:cs typeface="Calibri" pitchFamily="34" charset="0"/>
              </a:rPr>
              <a:t>škola, XIII razred, i učenici </a:t>
            </a:r>
            <a:r>
              <a:rPr lang="bs-Latn-BA" sz="1800" dirty="0" smtClean="0">
                <a:latin typeface="Calibri" pitchFamily="34" charset="0"/>
                <a:cs typeface="Calibri" pitchFamily="34" charset="0"/>
              </a:rPr>
              <a:t>umjetničkih </a:t>
            </a:r>
            <a:r>
              <a:rPr lang="bs-Latn-BA" sz="1800" dirty="0" smtClean="0">
                <a:cs typeface="Arial" pitchFamily="34" charset="0"/>
              </a:rPr>
              <a:t>škola: </a:t>
            </a:r>
          </a:p>
          <a:p>
            <a:r>
              <a:rPr lang="bs-Latn-BA" sz="1800" dirty="0" smtClean="0">
                <a:cs typeface="Arial" pitchFamily="34" charset="0"/>
              </a:rPr>
              <a:t>završni ispit polažu iz teoretskog i praktičnog dijela,</a:t>
            </a:r>
          </a:p>
          <a:p>
            <a:r>
              <a:rPr lang="bs-Latn-BA" sz="1800" dirty="0" smtClean="0">
                <a:cs typeface="Arial" pitchFamily="34" charset="0"/>
              </a:rPr>
              <a:t>maturalni </a:t>
            </a:r>
            <a:r>
              <a:rPr lang="bs-Latn-BA" sz="1800" dirty="0">
                <a:cs typeface="Arial" pitchFamily="34" charset="0"/>
              </a:rPr>
              <a:t>ispit polažu iz </a:t>
            </a:r>
            <a:r>
              <a:rPr lang="bs-Latn-BA" sz="1800" dirty="0" smtClean="0">
                <a:cs typeface="Arial" pitchFamily="34" charset="0"/>
              </a:rPr>
              <a:t>općih </a:t>
            </a:r>
            <a:r>
              <a:rPr lang="bs-Latn-BA" sz="1800" dirty="0">
                <a:cs typeface="Arial" pitchFamily="34" charset="0"/>
              </a:rPr>
              <a:t>predmeta koji se uče prema nastavnom </a:t>
            </a:r>
            <a:r>
              <a:rPr lang="bs-Latn-BA" sz="1800" dirty="0" smtClean="0">
                <a:cs typeface="Arial" pitchFamily="34" charset="0"/>
              </a:rPr>
              <a:t>planu i </a:t>
            </a:r>
            <a:r>
              <a:rPr lang="bs-Latn-BA" sz="1800" dirty="0">
                <a:cs typeface="Arial" pitchFamily="34" charset="0"/>
              </a:rPr>
              <a:t>programu.</a:t>
            </a:r>
          </a:p>
          <a:p>
            <a:pPr marL="0" indent="0">
              <a:buNone/>
            </a:pPr>
            <a:endParaRPr lang="bs-Latn-BA" sz="18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bs-Latn-BA" sz="1800" dirty="0" smtClean="0">
                <a:cs typeface="Arial" pitchFamily="34" charset="0"/>
              </a:rPr>
              <a:t>Model </a:t>
            </a:r>
            <a:r>
              <a:rPr lang="bs-Latn-BA" sz="1800" dirty="0">
                <a:cs typeface="Arial" pitchFamily="34" charset="0"/>
              </a:rPr>
              <a:t>testa za </a:t>
            </a:r>
            <a:r>
              <a:rPr lang="bs-Latn-BA" sz="1800" dirty="0" smtClean="0">
                <a:cs typeface="Arial" pitchFamily="34" charset="0"/>
              </a:rPr>
              <a:t>ocjenjivanje maturalnog </a:t>
            </a:r>
            <a:r>
              <a:rPr lang="bs-Latn-BA" sz="1800" dirty="0">
                <a:cs typeface="Arial" pitchFamily="34" charset="0"/>
              </a:rPr>
              <a:t>ispita </a:t>
            </a:r>
            <a:r>
              <a:rPr lang="bs-Latn-BA" sz="1800" dirty="0" smtClean="0">
                <a:cs typeface="Arial" pitchFamily="34" charset="0"/>
              </a:rPr>
              <a:t>sastavlja </a:t>
            </a:r>
            <a:r>
              <a:rPr lang="bs-Latn-BA" sz="1800" dirty="0">
                <a:cs typeface="Arial" pitchFamily="34" charset="0"/>
              </a:rPr>
              <a:t>Centar za </a:t>
            </a:r>
            <a:r>
              <a:rPr lang="bs-Latn-BA" sz="1800" dirty="0" smtClean="0">
                <a:cs typeface="Arial" pitchFamily="34" charset="0"/>
              </a:rPr>
              <a:t>ocjenjivanje.</a:t>
            </a:r>
          </a:p>
          <a:p>
            <a:pPr marL="0" indent="0">
              <a:buNone/>
            </a:pPr>
            <a:endParaRPr lang="bs-Latn-BA" sz="1800" dirty="0">
              <a:cs typeface="Arial" pitchFamily="34" charset="0"/>
            </a:endParaRPr>
          </a:p>
          <a:p>
            <a:pPr marL="0" indent="0">
              <a:buNone/>
            </a:pPr>
            <a:r>
              <a:rPr lang="bs-Latn-BA" sz="1800" dirty="0">
                <a:cs typeface="Arial" pitchFamily="34" charset="0"/>
              </a:rPr>
              <a:t>Završni i </a:t>
            </a:r>
            <a:r>
              <a:rPr lang="bs-Latn-BA" sz="1800" dirty="0" smtClean="0">
                <a:cs typeface="Arial" pitchFamily="34" charset="0"/>
              </a:rPr>
              <a:t>maturski </a:t>
            </a:r>
            <a:r>
              <a:rPr lang="bs-Latn-BA" sz="1800" dirty="0">
                <a:cs typeface="Arial" pitchFamily="34" charset="0"/>
              </a:rPr>
              <a:t>ispit </a:t>
            </a:r>
            <a:r>
              <a:rPr lang="bs-Latn-BA" sz="1800" dirty="0" smtClean="0">
                <a:cs typeface="Arial" pitchFamily="34" charset="0"/>
              </a:rPr>
              <a:t>traje </a:t>
            </a:r>
            <a:r>
              <a:rPr lang="bs-Latn-BA" sz="1800" dirty="0">
                <a:cs typeface="Arial" pitchFamily="34" charset="0"/>
              </a:rPr>
              <a:t>180 </a:t>
            </a:r>
            <a:r>
              <a:rPr lang="bs-Latn-BA" sz="1800" dirty="0" smtClean="0">
                <a:cs typeface="Arial" pitchFamily="34" charset="0"/>
              </a:rPr>
              <a:t>minuta</a:t>
            </a:r>
            <a:r>
              <a:rPr lang="bs-Latn-BA" sz="2000" dirty="0">
                <a:cs typeface="Arial" pitchFamily="34" charset="0"/>
              </a:rPr>
              <a:t>.</a:t>
            </a:r>
            <a:endParaRPr lang="sl-SI" sz="2000" dirty="0">
              <a:cs typeface="Arial" pitchFamily="34" charset="0"/>
            </a:endParaRPr>
          </a:p>
          <a:p>
            <a:pPr marL="0" indent="0">
              <a:buNone/>
            </a:pPr>
            <a:endParaRPr lang="sl-SI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8424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cs typeface="Arial" pitchFamily="34" charset="0"/>
              </a:rPr>
              <a:t>Kosovo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s-Latn-BA" sz="2400" b="1" dirty="0" smtClean="0">
                <a:cs typeface="Arial" pitchFamily="34" charset="0"/>
              </a:rPr>
              <a:t>INSTITUCIJE VISOKOG OBRAZOVANJA</a:t>
            </a:r>
          </a:p>
          <a:p>
            <a:pPr marL="0" indent="0">
              <a:buNone/>
            </a:pPr>
            <a:endParaRPr lang="bs-Latn-BA" sz="2400" b="1" dirty="0" smtClean="0">
              <a:cs typeface="Arial" pitchFamily="34" charset="0"/>
            </a:endParaRPr>
          </a:p>
          <a:p>
            <a:r>
              <a:rPr lang="bs-Latn-BA" sz="2400" dirty="0" smtClean="0">
                <a:cs typeface="Arial" pitchFamily="34" charset="0"/>
              </a:rPr>
              <a:t>Sve </a:t>
            </a:r>
            <a:r>
              <a:rPr lang="bs-Latn-BA" sz="2400" dirty="0">
                <a:cs typeface="Arial" pitchFamily="34" charset="0"/>
              </a:rPr>
              <a:t>i</a:t>
            </a:r>
            <a:r>
              <a:rPr lang="bs-Latn-BA" sz="2400" dirty="0" smtClean="0">
                <a:cs typeface="Arial" pitchFamily="34" charset="0"/>
              </a:rPr>
              <a:t>nstitucije </a:t>
            </a:r>
            <a:r>
              <a:rPr lang="bs-Latn-BA" sz="2400" dirty="0">
                <a:cs typeface="Arial" pitchFamily="34" charset="0"/>
              </a:rPr>
              <a:t>visokog obrazovanja su dužne </a:t>
            </a:r>
            <a:r>
              <a:rPr lang="bs-Latn-BA" sz="2400" dirty="0" smtClean="0">
                <a:cs typeface="Arial" pitchFamily="34" charset="0"/>
              </a:rPr>
              <a:t>prihvatiti rezultate </a:t>
            </a:r>
            <a:r>
              <a:rPr lang="bs-Latn-BA" sz="2400" dirty="0">
                <a:cs typeface="Arial" pitchFamily="34" charset="0"/>
              </a:rPr>
              <a:t>postignute od </a:t>
            </a:r>
            <a:r>
              <a:rPr lang="bs-Latn-BA" sz="2400" dirty="0" smtClean="0">
                <a:cs typeface="Arial" pitchFamily="34" charset="0"/>
              </a:rPr>
              <a:t>strane kandidata tijekom </a:t>
            </a:r>
            <a:r>
              <a:rPr lang="bs-Latn-BA" sz="2400" dirty="0">
                <a:cs typeface="Arial" pitchFamily="34" charset="0"/>
              </a:rPr>
              <a:t>srednjeg obrazovanja (interno </a:t>
            </a:r>
            <a:r>
              <a:rPr lang="bs-Latn-BA" sz="2400" dirty="0" smtClean="0">
                <a:cs typeface="Arial" pitchFamily="34" charset="0"/>
              </a:rPr>
              <a:t>ocjenjivanje</a:t>
            </a:r>
            <a:r>
              <a:rPr lang="bs-Latn-BA" sz="2400" dirty="0">
                <a:cs typeface="Arial" pitchFamily="34" charset="0"/>
              </a:rPr>
              <a:t>) i rezultate ispita </a:t>
            </a:r>
            <a:r>
              <a:rPr lang="bs-Latn-BA" sz="2400" dirty="0" smtClean="0">
                <a:cs typeface="Arial" pitchFamily="34" charset="0"/>
              </a:rPr>
              <a:t>državne mature </a:t>
            </a:r>
            <a:r>
              <a:rPr lang="bs-Latn-BA" sz="2400" dirty="0">
                <a:cs typeface="Arial" pitchFamily="34" charset="0"/>
              </a:rPr>
              <a:t>(eksterno </a:t>
            </a:r>
            <a:r>
              <a:rPr lang="bs-Latn-BA" sz="2400" dirty="0" smtClean="0">
                <a:cs typeface="Arial" pitchFamily="34" charset="0"/>
              </a:rPr>
              <a:t>ocjenjivanje</a:t>
            </a:r>
            <a:r>
              <a:rPr lang="bs-Latn-BA" sz="2400" dirty="0">
                <a:cs typeface="Arial" pitchFamily="34" charset="0"/>
              </a:rPr>
              <a:t>).</a:t>
            </a:r>
          </a:p>
          <a:p>
            <a:r>
              <a:rPr lang="bs-Latn-BA" sz="2400" dirty="0" smtClean="0">
                <a:cs typeface="Arial" pitchFamily="34" charset="0"/>
              </a:rPr>
              <a:t>Prijem </a:t>
            </a:r>
            <a:r>
              <a:rPr lang="bs-Latn-BA" sz="2400" dirty="0">
                <a:cs typeface="Arial" pitchFamily="34" charset="0"/>
              </a:rPr>
              <a:t>studenata </a:t>
            </a:r>
            <a:r>
              <a:rPr lang="bs-Latn-BA" sz="2400" dirty="0" smtClean="0">
                <a:cs typeface="Arial" pitchFamily="34" charset="0"/>
              </a:rPr>
              <a:t>vrši se </a:t>
            </a:r>
            <a:r>
              <a:rPr lang="bs-Latn-BA" sz="2400" dirty="0">
                <a:cs typeface="Arial" pitchFamily="34" charset="0"/>
              </a:rPr>
              <a:t>na osnovu postignutih </a:t>
            </a:r>
            <a:r>
              <a:rPr lang="bs-Latn-BA" sz="2400" dirty="0" smtClean="0">
                <a:cs typeface="Arial" pitchFamily="34" charset="0"/>
              </a:rPr>
              <a:t>rezultata (do školske godine 2011./2012.):</a:t>
            </a:r>
            <a:endParaRPr lang="bs-Latn-BA" sz="2400" dirty="0">
              <a:cs typeface="Arial" pitchFamily="34" charset="0"/>
            </a:endParaRPr>
          </a:p>
          <a:p>
            <a:pPr marL="0" indent="0">
              <a:buNone/>
            </a:pPr>
            <a:r>
              <a:rPr lang="bs-Latn-BA" sz="2400" dirty="0" smtClean="0">
                <a:cs typeface="Arial" pitchFamily="34" charset="0"/>
              </a:rPr>
              <a:t>    - 20 % tijekom </a:t>
            </a:r>
            <a:r>
              <a:rPr lang="bs-Latn-BA" sz="2400" dirty="0">
                <a:cs typeface="Arial" pitchFamily="34" charset="0"/>
              </a:rPr>
              <a:t>srednjeg i višeg </a:t>
            </a:r>
            <a:r>
              <a:rPr lang="bs-Latn-BA" sz="2400" dirty="0" smtClean="0">
                <a:cs typeface="Arial" pitchFamily="34" charset="0"/>
              </a:rPr>
              <a:t>obrazovanja,</a:t>
            </a:r>
            <a:endParaRPr lang="bs-Latn-BA" sz="2400" dirty="0">
              <a:cs typeface="Arial" pitchFamily="34" charset="0"/>
            </a:endParaRPr>
          </a:p>
          <a:p>
            <a:pPr marL="0" indent="0">
              <a:buNone/>
            </a:pPr>
            <a:r>
              <a:rPr lang="bs-Latn-BA" sz="2400" dirty="0" smtClean="0">
                <a:cs typeface="Arial" pitchFamily="34" charset="0"/>
              </a:rPr>
              <a:t>    - 50 % </a:t>
            </a:r>
            <a:r>
              <a:rPr lang="bs-Latn-BA" sz="2400" dirty="0">
                <a:cs typeface="Arial" pitchFamily="34" charset="0"/>
              </a:rPr>
              <a:t>na ispitu državne </a:t>
            </a:r>
            <a:r>
              <a:rPr lang="bs-Latn-BA" sz="2400" dirty="0" smtClean="0">
                <a:cs typeface="Arial" pitchFamily="34" charset="0"/>
              </a:rPr>
              <a:t>mature,</a:t>
            </a:r>
            <a:endParaRPr lang="bs-Latn-BA" sz="2400" dirty="0">
              <a:cs typeface="Arial" pitchFamily="34" charset="0"/>
            </a:endParaRPr>
          </a:p>
          <a:p>
            <a:pPr marL="0" indent="0">
              <a:buNone/>
            </a:pPr>
            <a:r>
              <a:rPr lang="bs-Latn-BA" sz="2400" dirty="0" smtClean="0">
                <a:cs typeface="Arial" pitchFamily="34" charset="0"/>
              </a:rPr>
              <a:t>    - 30 % </a:t>
            </a:r>
            <a:r>
              <a:rPr lang="bs-Latn-BA" sz="2400" dirty="0">
                <a:cs typeface="Arial" pitchFamily="34" charset="0"/>
              </a:rPr>
              <a:t>u internom </a:t>
            </a:r>
            <a:r>
              <a:rPr lang="bs-Latn-BA" sz="2400" dirty="0" smtClean="0">
                <a:cs typeface="Arial" pitchFamily="34" charset="0"/>
              </a:rPr>
              <a:t>ocjenjivanju </a:t>
            </a:r>
            <a:r>
              <a:rPr lang="bs-Latn-BA" sz="2400" dirty="0">
                <a:cs typeface="Arial" pitchFamily="34" charset="0"/>
              </a:rPr>
              <a:t>akademskih jedinica</a:t>
            </a:r>
            <a:r>
              <a:rPr lang="bs-Latn-BA" sz="2400" dirty="0" smtClean="0">
                <a:cs typeface="Arial" pitchFamily="34" charset="0"/>
              </a:rPr>
              <a:t>.</a:t>
            </a:r>
            <a:endParaRPr lang="bs-Latn-BA" sz="2400" dirty="0">
              <a:cs typeface="Arial" pitchFamily="34" charset="0"/>
            </a:endParaRP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8424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cs typeface="Arial" pitchFamily="34" charset="0"/>
              </a:rPr>
              <a:t>Kosovo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004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s-Latn-BA" sz="2000" b="1" cap="all" dirty="0" smtClean="0">
                <a:latin typeface="Arial" pitchFamily="34" charset="0"/>
                <a:cs typeface="Arial" pitchFamily="34" charset="0"/>
              </a:rPr>
              <a:t>MJesto </a:t>
            </a:r>
            <a:r>
              <a:rPr lang="bs-Latn-BA" sz="2000" b="1" cap="all" dirty="0">
                <a:latin typeface="Arial" pitchFamily="34" charset="0"/>
                <a:cs typeface="Arial" pitchFamily="34" charset="0"/>
              </a:rPr>
              <a:t>polaganja </a:t>
            </a:r>
            <a:r>
              <a:rPr lang="bs-Latn-BA" sz="2000" b="1" cap="all" dirty="0" smtClean="0">
                <a:latin typeface="Arial" pitchFamily="34" charset="0"/>
                <a:cs typeface="Arial" pitchFamily="34" charset="0"/>
              </a:rPr>
              <a:t>ispita</a:t>
            </a:r>
          </a:p>
          <a:p>
            <a:pPr marL="0" indent="0">
              <a:buNone/>
            </a:pPr>
            <a:endParaRPr lang="bs-Latn-BA" sz="2000" b="1" cap="all" dirty="0">
              <a:cs typeface="Arial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Završni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ispit se polaže u prostorijama škole ili u drugim prostorijama koje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određuje</a:t>
            </a:r>
            <a:r>
              <a:rPr lang="sl-SI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školska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komisija.</a:t>
            </a:r>
          </a:p>
          <a:p>
            <a:r>
              <a:rPr lang="pl-PL" sz="2000" dirty="0" smtClean="0">
                <a:latin typeface="Calibri" pitchFamily="34" charset="0"/>
                <a:cs typeface="Calibri" pitchFamily="34" charset="0"/>
              </a:rPr>
              <a:t>Maturalni </a:t>
            </a:r>
            <a:r>
              <a:rPr lang="pl-PL" sz="2000" dirty="0">
                <a:latin typeface="Calibri" pitchFamily="34" charset="0"/>
                <a:cs typeface="Calibri" pitchFamily="34" charset="0"/>
              </a:rPr>
              <a:t>ispit, po pravilu, polaže se u prostorijama škole ili u drugim 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prostorijama koje </a:t>
            </a:r>
            <a:r>
              <a:rPr lang="pl-PL" sz="2000" dirty="0">
                <a:latin typeface="Calibri" pitchFamily="34" charset="0"/>
                <a:cs typeface="Calibri" pitchFamily="34" charset="0"/>
              </a:rPr>
              <a:t>određuje Centralna državna komisija za maturu.</a:t>
            </a:r>
          </a:p>
          <a:p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Prostorije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u kojima se polaže završni ili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maturalni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ispit moraju ispunjavati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sljedeće uvjete:</a:t>
            </a:r>
            <a:endParaRPr lang="bs-Latn-BA" sz="20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     - da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imaju dovoljno prostora za nesmetano održavanje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ispita,</a:t>
            </a:r>
            <a:endParaRPr lang="bs-Latn-BA" sz="20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     - da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imaju dovoljno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svjetla i da su provjetrene,</a:t>
            </a:r>
            <a:endParaRPr lang="bs-Latn-BA" sz="20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     - da 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nema matrijala, tabela ili drugih materijala koje imaju veze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s  </a:t>
            </a:r>
            <a:br>
              <a:rPr lang="bs-Latn-BA" sz="2000" dirty="0" smtClean="0">
                <a:latin typeface="Calibri" pitchFamily="34" charset="0"/>
                <a:cs typeface="Calibri" pitchFamily="34" charset="0"/>
              </a:rPr>
            </a:b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        ispitom</a:t>
            </a:r>
            <a:r>
              <a:rPr lang="bs-Latn-BA" sz="2000" dirty="0">
                <a:latin typeface="Calibri" pitchFamily="34" charset="0"/>
                <a:cs typeface="Calibri" pitchFamily="34" charset="0"/>
              </a:rPr>
              <a:t>,</a:t>
            </a:r>
          </a:p>
          <a:p>
            <a:pPr marL="0" indent="0">
              <a:buNone/>
            </a:pPr>
            <a:r>
              <a:rPr lang="sl-SI" sz="2000" dirty="0" smtClean="0">
                <a:latin typeface="Calibri" pitchFamily="34" charset="0"/>
                <a:cs typeface="Calibri" pitchFamily="34" charset="0"/>
              </a:rPr>
              <a:t>     -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da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su pod nadzorom i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da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kandidati mogu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nesmetano polagati</a:t>
            </a:r>
            <a:r>
              <a:rPr lang="sl-SI" sz="20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sl-SI" sz="2000" dirty="0" smtClean="0">
                <a:latin typeface="Calibri" pitchFamily="34" charset="0"/>
                <a:cs typeface="Calibri" pitchFamily="34" charset="0"/>
              </a:rPr>
            </a:br>
            <a:r>
              <a:rPr lang="sl-SI" sz="2000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ispit.</a:t>
            </a:r>
            <a:endParaRPr lang="sl-SI" sz="20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6094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cs typeface="Arial" pitchFamily="34" charset="0"/>
              </a:rPr>
              <a:t>Makedonija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5"/>
            <a:ext cx="8229600" cy="5051665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sl-SI" sz="6800" dirty="0" smtClean="0"/>
              <a:t>U razdoblju od 1999. do 2007. </a:t>
            </a:r>
            <a:r>
              <a:rPr lang="sl-SI" sz="6800" dirty="0" err="1" smtClean="0"/>
              <a:t>godine</a:t>
            </a:r>
            <a:r>
              <a:rPr lang="sl-SI" sz="6800" dirty="0" smtClean="0"/>
              <a:t> tekle </a:t>
            </a:r>
            <a:r>
              <a:rPr lang="sl-SI" sz="6800" dirty="0" err="1" smtClean="0"/>
              <a:t>su</a:t>
            </a:r>
            <a:r>
              <a:rPr lang="sl-SI" sz="6800" dirty="0" smtClean="0"/>
              <a:t> </a:t>
            </a:r>
            <a:r>
              <a:rPr lang="sl-SI" sz="6800" dirty="0" err="1" smtClean="0"/>
              <a:t>brojne</a:t>
            </a:r>
            <a:r>
              <a:rPr lang="sl-SI" sz="6800" dirty="0" smtClean="0"/>
              <a:t> aktivnosti za </a:t>
            </a:r>
            <a:r>
              <a:rPr lang="sl-SI" sz="6800" dirty="0" err="1" smtClean="0"/>
              <a:t>uvođenje</a:t>
            </a:r>
            <a:r>
              <a:rPr lang="sl-SI" sz="6800" dirty="0" smtClean="0"/>
              <a:t> mature na kraju srednje </a:t>
            </a:r>
            <a:r>
              <a:rPr lang="sl-SI" sz="6800" dirty="0" err="1" smtClean="0"/>
              <a:t>škole</a:t>
            </a:r>
            <a:r>
              <a:rPr lang="sl-SI" sz="6800" dirty="0" smtClean="0"/>
              <a:t> (</a:t>
            </a:r>
            <a:r>
              <a:rPr lang="sl-SI" sz="6800" dirty="0" err="1" smtClean="0"/>
              <a:t>priprema</a:t>
            </a:r>
            <a:r>
              <a:rPr lang="sl-SI" sz="6800" dirty="0" smtClean="0"/>
              <a:t> zakona i druge </a:t>
            </a:r>
            <a:r>
              <a:rPr lang="sl-SI" sz="6800" dirty="0" err="1" smtClean="0"/>
              <a:t>legislative</a:t>
            </a:r>
            <a:r>
              <a:rPr lang="sl-SI" sz="6800" dirty="0" smtClean="0"/>
              <a:t>, </a:t>
            </a:r>
            <a:r>
              <a:rPr lang="sl-SI" sz="6800" dirty="0" err="1" smtClean="0"/>
              <a:t>priprema</a:t>
            </a:r>
            <a:r>
              <a:rPr lang="sl-SI" sz="6800" dirty="0" smtClean="0"/>
              <a:t> </a:t>
            </a:r>
            <a:r>
              <a:rPr lang="sl-SI" sz="6800" dirty="0" err="1" smtClean="0"/>
              <a:t>dokumenata</a:t>
            </a:r>
            <a:r>
              <a:rPr lang="sl-SI" sz="6800" dirty="0" smtClean="0"/>
              <a:t> i </a:t>
            </a:r>
            <a:r>
              <a:rPr lang="sl-SI" sz="6800" dirty="0" err="1" smtClean="0"/>
              <a:t>uputa</a:t>
            </a:r>
            <a:r>
              <a:rPr lang="sl-SI" sz="6800" dirty="0" smtClean="0"/>
              <a:t>, </a:t>
            </a:r>
            <a:r>
              <a:rPr lang="sl-SI" sz="6800" dirty="0" err="1" smtClean="0"/>
              <a:t>brojni</a:t>
            </a:r>
            <a:r>
              <a:rPr lang="sl-SI" sz="6800" dirty="0" smtClean="0"/>
              <a:t> pilot projekti …). </a:t>
            </a:r>
          </a:p>
          <a:p>
            <a:pPr marL="0" indent="0">
              <a:buNone/>
            </a:pPr>
            <a:endParaRPr lang="sl-SI" sz="6800" dirty="0"/>
          </a:p>
          <a:p>
            <a:pPr marL="0" indent="0">
              <a:buNone/>
            </a:pPr>
            <a:r>
              <a:rPr lang="sl-SI" sz="6800" dirty="0" smtClean="0"/>
              <a:t>Državna matura je bila prvi put provedena u školskoj godini 2007./2008.</a:t>
            </a:r>
          </a:p>
          <a:p>
            <a:pPr marL="0" indent="0">
              <a:buNone/>
            </a:pPr>
            <a:endParaRPr lang="hr-BA" sz="6800" dirty="0" smtClean="0"/>
          </a:p>
          <a:p>
            <a:pPr marL="0" indent="0">
              <a:buNone/>
            </a:pPr>
            <a:r>
              <a:rPr lang="sl-SI" sz="6800" dirty="0" smtClean="0"/>
              <a:t>Državna matura se sastoji iz 3 djela:</a:t>
            </a:r>
          </a:p>
          <a:p>
            <a:r>
              <a:rPr lang="sl-SI" sz="6800" dirty="0" smtClean="0"/>
              <a:t>obvezni predmet (makedonski jezik, albanski ili turski jezik) – eksterni ispit,</a:t>
            </a:r>
          </a:p>
          <a:p>
            <a:r>
              <a:rPr lang="sl-SI" sz="6800" dirty="0"/>
              <a:t>i</a:t>
            </a:r>
            <a:r>
              <a:rPr lang="sl-SI" sz="6800" dirty="0" smtClean="0"/>
              <a:t>zborni predmet (strani jezik ili matematika</a:t>
            </a:r>
            <a:r>
              <a:rPr lang="sl-SI" sz="6800" dirty="0"/>
              <a:t> </a:t>
            </a:r>
            <a:r>
              <a:rPr lang="sl-SI" sz="6800" dirty="0" smtClean="0"/>
              <a:t>odnosno strani jezik ili filozofija/estetika u umjetničkim gimnazijama) – eksterni ispit,</a:t>
            </a:r>
          </a:p>
          <a:p>
            <a:r>
              <a:rPr lang="sl-SI" sz="6800" dirty="0"/>
              <a:t>p</a:t>
            </a:r>
            <a:r>
              <a:rPr lang="sl-SI" sz="6800" dirty="0" smtClean="0"/>
              <a:t>rojektni rad – interni </a:t>
            </a:r>
            <a:r>
              <a:rPr lang="sl-SI" sz="6800" dirty="0" err="1" smtClean="0"/>
              <a:t>ispit</a:t>
            </a:r>
            <a:r>
              <a:rPr lang="sl-SI" sz="6800" dirty="0" smtClean="0"/>
              <a:t>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7290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cs typeface="Arial" pitchFamily="34" charset="0"/>
              </a:rPr>
              <a:t>Makedonija</a:t>
            </a:r>
            <a:endParaRPr lang="sl-SI" sz="3200" dirty="0">
              <a:cs typeface="Arial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2800" dirty="0" smtClean="0"/>
              <a:t>Učenici pišu maturu u lipnju i kolovozu.</a:t>
            </a:r>
          </a:p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r>
              <a:rPr lang="sl-SI" sz="2800" dirty="0" smtClean="0"/>
              <a:t>Maturski ispiti se baziraju na predmetnim katalozima, a predmetni katalozi na kurikulima pojedinih predmeta. </a:t>
            </a:r>
          </a:p>
          <a:p>
            <a:pPr marL="0" indent="0">
              <a:buNone/>
            </a:pPr>
            <a:endParaRPr lang="sl-SI" sz="2800" dirty="0" smtClean="0"/>
          </a:p>
          <a:p>
            <a:pPr marL="0" indent="0">
              <a:buNone/>
            </a:pPr>
            <a:r>
              <a:rPr lang="sl-SI" sz="2800" dirty="0" smtClean="0"/>
              <a:t>Matura je nužna za upis na fakultet. 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sz="2800" dirty="0" smtClean="0"/>
              <a:t>Za pripremu testova i izvođenje mature odgovoran je Državni ispitni centar.</a:t>
            </a:r>
            <a:endParaRPr lang="sl-SI" sz="2800" dirty="0"/>
          </a:p>
          <a:p>
            <a:pPr marL="0" indent="0">
              <a:buNone/>
            </a:pPr>
            <a:endParaRPr lang="sl-SI" dirty="0" smtClean="0"/>
          </a:p>
          <a:p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8191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</TotalTime>
  <Words>1662</Words>
  <Application>Microsoft Office PowerPoint</Application>
  <PresentationFormat>On-screen Show (4:3)</PresentationFormat>
  <Paragraphs>204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Officeova tema</vt:lpstr>
      <vt:lpstr>zaključni ispiti u zemljama bivše jugoslavije</vt:lpstr>
      <vt:lpstr>Kosovo</vt:lpstr>
      <vt:lpstr>Kosovo</vt:lpstr>
      <vt:lpstr>Kosovo</vt:lpstr>
      <vt:lpstr>Kosovo</vt:lpstr>
      <vt:lpstr>Kosovo</vt:lpstr>
      <vt:lpstr>Kosovo</vt:lpstr>
      <vt:lpstr>Makedonija</vt:lpstr>
      <vt:lpstr>Makedonija</vt:lpstr>
      <vt:lpstr>Srbija</vt:lpstr>
      <vt:lpstr>Crna Gora</vt:lpstr>
      <vt:lpstr>Crna Gora</vt:lpstr>
      <vt:lpstr>Crna Gora</vt:lpstr>
      <vt:lpstr>Crna Gora</vt:lpstr>
      <vt:lpstr>Crna Gora</vt:lpstr>
      <vt:lpstr>Crna Gora</vt:lpstr>
      <vt:lpstr>Crna Gora</vt:lpstr>
      <vt:lpstr>Crna Gora</vt:lpstr>
      <vt:lpstr>Crna Gora</vt:lpstr>
      <vt:lpstr>Crna Gora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together to improve education – how could Slovenian experience help</dc:title>
  <dc:creator>Branko Slivar</dc:creator>
  <cp:lastModifiedBy> </cp:lastModifiedBy>
  <cp:revision>81</cp:revision>
  <dcterms:created xsi:type="dcterms:W3CDTF">2012-09-24T08:42:05Z</dcterms:created>
  <dcterms:modified xsi:type="dcterms:W3CDTF">2012-11-07T09:53:14Z</dcterms:modified>
</cp:coreProperties>
</file>