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9" r:id="rId2"/>
    <p:sldId id="291" r:id="rId3"/>
    <p:sldId id="292" r:id="rId4"/>
    <p:sldId id="301" r:id="rId5"/>
    <p:sldId id="293" r:id="rId6"/>
    <p:sldId id="302" r:id="rId7"/>
    <p:sldId id="294" r:id="rId8"/>
    <p:sldId id="295" r:id="rId9"/>
    <p:sldId id="296" r:id="rId10"/>
    <p:sldId id="297" r:id="rId11"/>
    <p:sldId id="263" r:id="rId12"/>
    <p:sldId id="304" r:id="rId13"/>
    <p:sldId id="305" r:id="rId14"/>
    <p:sldId id="306" r:id="rId15"/>
    <p:sldId id="307" r:id="rId16"/>
    <p:sldId id="308" r:id="rId17"/>
    <p:sldId id="273" r:id="rId18"/>
    <p:sldId id="265" r:id="rId19"/>
    <p:sldId id="286" r:id="rId20"/>
    <p:sldId id="287" r:id="rId21"/>
    <p:sldId id="285" r:id="rId22"/>
    <p:sldId id="288" r:id="rId23"/>
    <p:sldId id="289" r:id="rId24"/>
    <p:sldId id="284" r:id="rId25"/>
    <p:sldId id="266" r:id="rId26"/>
    <p:sldId id="298" r:id="rId27"/>
    <p:sldId id="299" r:id="rId28"/>
    <p:sldId id="300" r:id="rId29"/>
    <p:sldId id="262" r:id="rId30"/>
    <p:sldId id="310" r:id="rId31"/>
    <p:sldId id="309" r:id="rId32"/>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9" autoAdjust="0"/>
    <p:restoredTop sz="94675" autoAdjust="0"/>
  </p:normalViewPr>
  <p:slideViewPr>
    <p:cSldViewPr>
      <p:cViewPr>
        <p:scale>
          <a:sx n="118" d="100"/>
          <a:sy n="118" d="100"/>
        </p:scale>
        <p:origin x="-192" y="119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D62FA3-09CD-43AD-BC66-6DDAD63DF8FA}" type="datetimeFigureOut">
              <a:rPr lang="sl-SI" smtClean="0"/>
              <a:pPr/>
              <a:t>7.11.2012</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FA6142-1BCE-4B28-AA8F-C48499FB9252}" type="slidenum">
              <a:rPr lang="sl-SI" smtClean="0"/>
              <a:pPr/>
              <a:t>‹#›</a:t>
            </a:fld>
            <a:endParaRPr lang="sl-SI"/>
          </a:p>
        </p:txBody>
      </p:sp>
    </p:spTree>
    <p:extLst>
      <p:ext uri="{BB962C8B-B14F-4D97-AF65-F5344CB8AC3E}">
        <p14:creationId xmlns:p14="http://schemas.microsoft.com/office/powerpoint/2010/main" xmlns="" val="1109129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sz="1200" kern="1200" dirty="0" smtClean="0">
              <a:solidFill>
                <a:schemeClr val="tx1"/>
              </a:solidFill>
              <a:effectLst/>
              <a:latin typeface="Arial" charset="0"/>
              <a:ea typeface="+mn-ea"/>
              <a:cs typeface="+mn-cs"/>
            </a:endParaRPr>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a:t>
            </a:fld>
            <a:endParaRPr lang="sl-SI"/>
          </a:p>
        </p:txBody>
      </p:sp>
    </p:spTree>
    <p:extLst>
      <p:ext uri="{BB962C8B-B14F-4D97-AF65-F5344CB8AC3E}">
        <p14:creationId xmlns:p14="http://schemas.microsoft.com/office/powerpoint/2010/main" xmlns="" val="1916965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10</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11</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12</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13</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14</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15</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16</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17</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18</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19</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20</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21</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22</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23</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24</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25</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26</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27</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28</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29</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30</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31</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4</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5</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6</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7</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8</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9</a:t>
            </a:fld>
            <a:endParaRPr lang="sl-SI" dirty="0"/>
          </a:p>
        </p:txBody>
      </p:sp>
    </p:spTree>
    <p:extLst>
      <p:ext uri="{BB962C8B-B14F-4D97-AF65-F5344CB8AC3E}">
        <p14:creationId xmlns:p14="http://schemas.microsoft.com/office/powerpoint/2010/main" xmlns="" val="131965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7241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303340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414744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5368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4104985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02557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E2FF5ABC-E585-44B2-82A2-0CA4428E43CD}" type="datetimeFigureOut">
              <a:rPr lang="sl-SI" smtClean="0"/>
              <a:pPr/>
              <a:t>7.11.2012</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256146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E2FF5ABC-E585-44B2-82A2-0CA4428E43CD}" type="datetimeFigureOut">
              <a:rPr lang="sl-SI" smtClean="0"/>
              <a:pPr/>
              <a:t>7.11.2012</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3224375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E2FF5ABC-E585-44B2-82A2-0CA4428E43CD}" type="datetimeFigureOut">
              <a:rPr lang="sl-SI" smtClean="0"/>
              <a:pPr/>
              <a:t>7.11.2012</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76625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288927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62894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F5ABC-E585-44B2-82A2-0CA4428E43CD}" type="datetimeFigureOut">
              <a:rPr lang="sl-SI" smtClean="0"/>
              <a:pPr/>
              <a:t>7.11.2012</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96877-C4BC-4A17-9DB4-1411FF8964B8}" type="slidenum">
              <a:rPr lang="sl-SI" smtClean="0"/>
              <a:pPr/>
              <a:t>‹#›</a:t>
            </a:fld>
            <a:endParaRPr lang="sl-SI"/>
          </a:p>
        </p:txBody>
      </p:sp>
    </p:spTree>
    <p:extLst>
      <p:ext uri="{BB962C8B-B14F-4D97-AF65-F5344CB8AC3E}">
        <p14:creationId xmlns:p14="http://schemas.microsoft.com/office/powerpoint/2010/main" xmlns="" val="1293152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ao.ie/index.php"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drzavnamatura.skole.hr/obrazovni_sustavi_matura_u_europi"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dic.edu.mk/en/state-matura"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99592" y="1052736"/>
            <a:ext cx="7848872" cy="1224136"/>
          </a:xfrm>
        </p:spPr>
        <p:txBody>
          <a:bodyPr>
            <a:normAutofit/>
          </a:bodyPr>
          <a:lstStyle/>
          <a:p>
            <a:r>
              <a:rPr lang="sl-SI" sz="3200" b="1" cap="small" dirty="0" smtClean="0"/>
              <a:t>zaključni </a:t>
            </a:r>
            <a:r>
              <a:rPr lang="hr-BA" sz="3200" b="1" cap="small" dirty="0" smtClean="0"/>
              <a:t>ispiti</a:t>
            </a:r>
            <a:r>
              <a:rPr lang="sl-SI" sz="3200" b="1" cap="small" dirty="0" smtClean="0"/>
              <a:t> u </a:t>
            </a:r>
            <a:r>
              <a:rPr lang="sl-SI" sz="3200" b="1" cap="small" dirty="0" err="1" smtClean="0"/>
              <a:t>europskim</a:t>
            </a:r>
            <a:r>
              <a:rPr lang="sl-SI" sz="3200" b="1" cap="small" dirty="0" smtClean="0"/>
              <a:t> zemljama</a:t>
            </a:r>
            <a:endParaRPr lang="en-US" sz="3200" b="1" cap="small" dirty="0" smtClean="0"/>
          </a:p>
        </p:txBody>
      </p:sp>
      <p:sp>
        <p:nvSpPr>
          <p:cNvPr id="2051" name="Rectangle 3"/>
          <p:cNvSpPr>
            <a:spLocks noGrp="1" noChangeArrowheads="1"/>
          </p:cNvSpPr>
          <p:nvPr>
            <p:ph type="subTitle" idx="1"/>
          </p:nvPr>
        </p:nvSpPr>
        <p:spPr>
          <a:xfrm>
            <a:off x="1187624" y="3429000"/>
            <a:ext cx="6732240" cy="1656184"/>
          </a:xfrm>
        </p:spPr>
        <p:txBody>
          <a:bodyPr>
            <a:normAutofit fontScale="85000" lnSpcReduction="20000"/>
          </a:bodyPr>
          <a:lstStyle/>
          <a:p>
            <a:pPr>
              <a:lnSpc>
                <a:spcPct val="90000"/>
              </a:lnSpc>
              <a:spcBef>
                <a:spcPct val="10000"/>
              </a:spcBef>
            </a:pPr>
            <a:r>
              <a:rPr lang="sl-SI" sz="2000" b="1" dirty="0" smtClean="0">
                <a:solidFill>
                  <a:schemeClr val="tx1"/>
                </a:solidFill>
              </a:rPr>
              <a:t>TE</a:t>
            </a:r>
            <a:r>
              <a:rPr lang="en-GB" sz="2000" b="1" dirty="0" smtClean="0">
                <a:solidFill>
                  <a:schemeClr val="tx1"/>
                </a:solidFill>
              </a:rPr>
              <a:t>RMS </a:t>
            </a:r>
            <a:r>
              <a:rPr lang="en-GB" sz="2000" b="1" dirty="0">
                <a:solidFill>
                  <a:schemeClr val="tx1"/>
                </a:solidFill>
              </a:rPr>
              <a:t>OF REFERENCE: </a:t>
            </a:r>
            <a:r>
              <a:rPr lang="en-US" sz="2000" b="1" dirty="0">
                <a:solidFill>
                  <a:schemeClr val="tx1"/>
                </a:solidFill>
              </a:rPr>
              <a:t>BA09-IB-OT-01 RECIRCULATION </a:t>
            </a:r>
            <a:r>
              <a:rPr lang="en-GB" sz="2000" b="1" dirty="0">
                <a:solidFill>
                  <a:schemeClr val="tx1"/>
                </a:solidFill>
              </a:rPr>
              <a:t>“</a:t>
            </a:r>
            <a:r>
              <a:rPr lang="en-US" sz="2000" b="1" dirty="0">
                <a:solidFill>
                  <a:schemeClr val="tx1"/>
                </a:solidFill>
              </a:rPr>
              <a:t>Strengthening Institutional Capacity </a:t>
            </a:r>
            <a:r>
              <a:rPr lang="en-US" sz="2000" b="1" dirty="0">
                <a:solidFill>
                  <a:schemeClr val="tx1"/>
                </a:solidFill>
                <a:latin typeface="+mj-lt"/>
              </a:rPr>
              <a:t>of</a:t>
            </a:r>
            <a:r>
              <a:rPr lang="en-US" sz="2000" b="1" dirty="0">
                <a:solidFill>
                  <a:schemeClr val="tx1"/>
                </a:solidFill>
              </a:rPr>
              <a:t> the Agency for Preprimary, Primary and</a:t>
            </a:r>
            <a:r>
              <a:rPr lang="en-GB" sz="2000" b="1" dirty="0">
                <a:solidFill>
                  <a:schemeClr val="tx1"/>
                </a:solidFill>
              </a:rPr>
              <a:t> Secondary Education”</a:t>
            </a:r>
            <a:endParaRPr lang="sl-SI" sz="2000" b="1" dirty="0">
              <a:solidFill>
                <a:schemeClr val="tx1"/>
              </a:solidFill>
            </a:endParaRPr>
          </a:p>
          <a:p>
            <a:pPr>
              <a:lnSpc>
                <a:spcPct val="90000"/>
              </a:lnSpc>
              <a:spcBef>
                <a:spcPct val="10000"/>
              </a:spcBef>
            </a:pPr>
            <a:endParaRPr lang="sl-SI" sz="2000" dirty="0">
              <a:solidFill>
                <a:schemeClr val="tx1"/>
              </a:solidFill>
            </a:endParaRPr>
          </a:p>
          <a:p>
            <a:pPr algn="l">
              <a:lnSpc>
                <a:spcPct val="85000"/>
              </a:lnSpc>
              <a:spcBef>
                <a:spcPct val="10000"/>
              </a:spcBef>
            </a:pPr>
            <a:endParaRPr lang="en-US" sz="2000" b="1" dirty="0">
              <a:solidFill>
                <a:schemeClr val="tx1"/>
              </a:solidFill>
            </a:endParaRPr>
          </a:p>
          <a:p>
            <a:pPr>
              <a:lnSpc>
                <a:spcPct val="85000"/>
              </a:lnSpc>
            </a:pPr>
            <a:r>
              <a:rPr lang="sr-Latn-CS" sz="2000" b="1" dirty="0">
                <a:solidFill>
                  <a:schemeClr val="tx1"/>
                </a:solidFill>
              </a:rPr>
              <a:t>dr. Andrejka Slavec Gornik (Ric)</a:t>
            </a:r>
          </a:p>
          <a:p>
            <a:pPr>
              <a:lnSpc>
                <a:spcPct val="60000"/>
              </a:lnSpc>
            </a:pPr>
            <a:endParaRPr lang="sr-Latn-CS" sz="2000" dirty="0">
              <a:solidFill>
                <a:schemeClr val="tx1"/>
              </a:solidFill>
            </a:endParaRPr>
          </a:p>
          <a:p>
            <a:pPr>
              <a:lnSpc>
                <a:spcPct val="60000"/>
              </a:lnSpc>
            </a:pPr>
            <a:r>
              <a:rPr lang="sr-Latn-CS" sz="2000" dirty="0" smtClean="0">
                <a:solidFill>
                  <a:schemeClr val="tx1"/>
                </a:solidFill>
              </a:rPr>
              <a:t>Sarajevo, 9. oktobar 2012</a:t>
            </a:r>
            <a:endParaRPr lang="sr-Latn-CS" sz="2000" dirty="0">
              <a:solidFill>
                <a:schemeClr val="tx1"/>
              </a:solidFill>
            </a:endParaRPr>
          </a:p>
        </p:txBody>
      </p:sp>
      <p:pic>
        <p:nvPicPr>
          <p:cNvPr id="10" name="Picture 8" descr="Prosojnice_noga_ENG"/>
          <p:cNvPicPr/>
          <p:nvPr/>
        </p:nvPicPr>
        <p:blipFill rotWithShape="1">
          <a:blip r:embed="rId3">
            <a:extLst>
              <a:ext uri="{28A0092B-C50C-407E-A947-70E740481C1C}">
                <a14:useLocalDpi xmlns:a14="http://schemas.microsoft.com/office/drawing/2010/main" xmlns="" val="0"/>
              </a:ext>
            </a:extLst>
          </a:blip>
          <a:srcRect r="64483"/>
          <a:stretch/>
        </p:blipFill>
        <p:spPr bwMode="auto">
          <a:xfrm>
            <a:off x="1259632" y="5282641"/>
            <a:ext cx="2519028" cy="1018766"/>
          </a:xfrm>
          <a:prstGeom prst="rect">
            <a:avLst/>
          </a:prstGeom>
          <a:noFill/>
          <a:ln>
            <a:noFill/>
          </a:ln>
          <a:extLst>
            <a:ext uri="{53640926-AAD7-44D8-BBD7-CCE9431645EC}">
              <a14:shadowObscured xmlns:a14="http://schemas.microsoft.com/office/drawing/2010/main" xmlns=""/>
            </a:ext>
          </a:extLst>
        </p:spPr>
      </p:pic>
      <p:pic>
        <p:nvPicPr>
          <p:cNvPr id="11" name="Picture 8" descr="Prosojnice_noga_ENG"/>
          <p:cNvPicPr/>
          <p:nvPr/>
        </p:nvPicPr>
        <p:blipFill rotWithShape="1">
          <a:blip r:embed="rId3">
            <a:extLst>
              <a:ext uri="{28A0092B-C50C-407E-A947-70E740481C1C}">
                <a14:useLocalDpi xmlns:a14="http://schemas.microsoft.com/office/drawing/2010/main" xmlns="" val="0"/>
              </a:ext>
            </a:extLst>
          </a:blip>
          <a:srcRect r="64483"/>
          <a:stretch/>
        </p:blipFill>
        <p:spPr bwMode="auto">
          <a:xfrm>
            <a:off x="3033332" y="5290089"/>
            <a:ext cx="2519028" cy="1018766"/>
          </a:xfrm>
          <a:prstGeom prst="rect">
            <a:avLst/>
          </a:prstGeom>
          <a:noFill/>
          <a:ln>
            <a:noFill/>
          </a:ln>
          <a:extLst>
            <a:ext uri="{53640926-AAD7-44D8-BBD7-CCE9431645EC}">
              <a14:shadowObscured xmlns:a14="http://schemas.microsoft.com/office/drawing/2010/main" xmlns=""/>
            </a:ext>
          </a:extLst>
        </p:spPr>
      </p:pic>
      <p:pic>
        <p:nvPicPr>
          <p:cNvPr id="12" name="Picture 8" descr="Prosojnice_noga_ENG"/>
          <p:cNvPicPr/>
          <p:nvPr/>
        </p:nvPicPr>
        <p:blipFill rotWithShape="1">
          <a:blip r:embed="rId3">
            <a:extLst>
              <a:ext uri="{28A0092B-C50C-407E-A947-70E740481C1C}">
                <a14:useLocalDpi xmlns:a14="http://schemas.microsoft.com/office/drawing/2010/main" xmlns="" val="0"/>
              </a:ext>
            </a:extLst>
          </a:blip>
          <a:srcRect r="64483"/>
          <a:stretch/>
        </p:blipFill>
        <p:spPr bwMode="auto">
          <a:xfrm>
            <a:off x="5293332" y="5290089"/>
            <a:ext cx="2519028" cy="1018766"/>
          </a:xfrm>
          <a:prstGeom prst="rect">
            <a:avLst/>
          </a:prstGeom>
          <a:noFill/>
          <a:ln>
            <a:noFill/>
          </a:ln>
          <a:extLst>
            <a:ext uri="{53640926-AAD7-44D8-BBD7-CCE9431645EC}">
              <a14:shadowObscured xmlns:a14="http://schemas.microsoft.com/office/drawing/2010/main" xmlns=""/>
            </a:ext>
          </a:extLst>
        </p:spPr>
      </p:pic>
      <p:pic>
        <p:nvPicPr>
          <p:cNvPr id="2" name="Slika 1"/>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124298" y="5485147"/>
            <a:ext cx="914400" cy="628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Slika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293332" y="5492415"/>
            <a:ext cx="922051" cy="6213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2" name="Picture 4" descr="ZastavaBiH"/>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552846" y="5492415"/>
            <a:ext cx="956731" cy="6213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2" descr="C:\Users\GMohorcic\Documents\0 Gregor\ZRSS\5-Skupne službe\mednarodno\Twinning Bosna - ZRSŠ CPI RIC\Logotip\Twinning_logo_FIN.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0" y="5319742"/>
            <a:ext cx="3873500" cy="944563"/>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PoljeZBesedilom 12"/>
          <p:cNvSpPr txBox="1"/>
          <p:nvPr/>
        </p:nvSpPr>
        <p:spPr>
          <a:xfrm>
            <a:off x="1936750" y="6316840"/>
            <a:ext cx="4616096" cy="430887"/>
          </a:xfrm>
          <a:prstGeom prst="rect">
            <a:avLst/>
          </a:prstGeom>
          <a:noFill/>
        </p:spPr>
        <p:txBody>
          <a:bodyPr wrap="square" rtlCol="0">
            <a:spAutoFit/>
          </a:bodyPr>
          <a:lstStyle/>
          <a:p>
            <a:pPr algn="ctr"/>
            <a:r>
              <a:rPr lang="sl-SI" sz="1100" dirty="0" err="1" smtClean="0"/>
              <a:t>This</a:t>
            </a:r>
            <a:r>
              <a:rPr lang="sl-SI" sz="1100" dirty="0" smtClean="0"/>
              <a:t> </a:t>
            </a:r>
            <a:r>
              <a:rPr lang="sl-SI" sz="1100" dirty="0" err="1" smtClean="0"/>
              <a:t>project</a:t>
            </a:r>
            <a:r>
              <a:rPr lang="sl-SI" sz="1100" dirty="0" smtClean="0"/>
              <a:t> is </a:t>
            </a:r>
            <a:r>
              <a:rPr lang="sl-SI" sz="1100" dirty="0" err="1" smtClean="0"/>
              <a:t>funded</a:t>
            </a:r>
            <a:r>
              <a:rPr lang="sl-SI" sz="1100" dirty="0" smtClean="0"/>
              <a:t> </a:t>
            </a:r>
            <a:r>
              <a:rPr lang="sl-SI" sz="1100" dirty="0" err="1" smtClean="0"/>
              <a:t>by</a:t>
            </a:r>
            <a:r>
              <a:rPr lang="sl-SI" sz="1100" dirty="0" smtClean="0"/>
              <a:t> </a:t>
            </a:r>
            <a:r>
              <a:rPr lang="sl-SI" sz="1100" dirty="0" err="1" smtClean="0"/>
              <a:t>the</a:t>
            </a:r>
            <a:r>
              <a:rPr lang="sl-SI" sz="1100" dirty="0" smtClean="0"/>
              <a:t> </a:t>
            </a:r>
            <a:r>
              <a:rPr lang="sl-SI" sz="1100" dirty="0" err="1" smtClean="0"/>
              <a:t>European</a:t>
            </a:r>
            <a:r>
              <a:rPr lang="sl-SI" sz="1100" dirty="0" smtClean="0"/>
              <a:t> </a:t>
            </a:r>
            <a:r>
              <a:rPr lang="sl-SI" sz="1100" dirty="0" err="1" smtClean="0"/>
              <a:t>Uninon</a:t>
            </a:r>
            <a:endParaRPr lang="sl-SI" sz="1100" dirty="0" smtClean="0"/>
          </a:p>
          <a:p>
            <a:pPr algn="ctr"/>
            <a:r>
              <a:rPr lang="sl-SI" sz="1100" dirty="0" err="1" smtClean="0"/>
              <a:t>Ovaj</a:t>
            </a:r>
            <a:r>
              <a:rPr lang="sl-SI" sz="1100" dirty="0" smtClean="0"/>
              <a:t> </a:t>
            </a:r>
            <a:r>
              <a:rPr lang="sl-SI" sz="1100" dirty="0" err="1" smtClean="0"/>
              <a:t>projekat</a:t>
            </a:r>
            <a:r>
              <a:rPr lang="sl-SI" sz="1100" dirty="0" smtClean="0"/>
              <a:t> </a:t>
            </a:r>
            <a:r>
              <a:rPr lang="sl-SI" sz="1100" dirty="0" err="1" smtClean="0"/>
              <a:t>finansira</a:t>
            </a:r>
            <a:r>
              <a:rPr lang="sl-SI" sz="1100" dirty="0" smtClean="0"/>
              <a:t> Evropska unija</a:t>
            </a:r>
            <a:endParaRPr lang="sl-SI" sz="1100" dirty="0"/>
          </a:p>
        </p:txBody>
      </p:sp>
    </p:spTree>
    <p:extLst>
      <p:ext uri="{BB962C8B-B14F-4D97-AF65-F5344CB8AC3E}">
        <p14:creationId xmlns:p14="http://schemas.microsoft.com/office/powerpoint/2010/main" xmlns="" val="3988467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UPISI NA VISOKA UČILIŠTA</a:t>
            </a:r>
          </a:p>
          <a:p>
            <a:pPr marL="0" indent="0">
              <a:buNone/>
            </a:pPr>
            <a:endParaRPr lang="sl-SI" sz="2400" dirty="0" smtClean="0">
              <a:cs typeface="Arial" pitchFamily="34" charset="0"/>
            </a:endParaRPr>
          </a:p>
          <a:p>
            <a:pPr marL="0" indent="0">
              <a:buNone/>
            </a:pPr>
            <a:r>
              <a:rPr lang="sl-SI" sz="2400" dirty="0" smtClean="0">
                <a:cs typeface="Arial" pitchFamily="34" charset="0"/>
              </a:rPr>
              <a:t>Za </a:t>
            </a:r>
            <a:r>
              <a:rPr lang="sl-SI" sz="2400" dirty="0" err="1">
                <a:cs typeface="Arial" pitchFamily="34" charset="0"/>
              </a:rPr>
              <a:t>upis</a:t>
            </a:r>
            <a:r>
              <a:rPr lang="sl-SI" sz="2400" dirty="0">
                <a:cs typeface="Arial" pitchFamily="34" charset="0"/>
              </a:rPr>
              <a:t> na </a:t>
            </a:r>
            <a:r>
              <a:rPr lang="sl-SI" sz="2400" dirty="0" err="1">
                <a:cs typeface="Arial" pitchFamily="34" charset="0"/>
              </a:rPr>
              <a:t>sveučilišne</a:t>
            </a:r>
            <a:r>
              <a:rPr lang="sl-SI" sz="2400" dirty="0">
                <a:cs typeface="Arial" pitchFamily="34" charset="0"/>
              </a:rPr>
              <a:t> </a:t>
            </a:r>
            <a:r>
              <a:rPr lang="sl-SI" sz="2400" dirty="0" err="1">
                <a:cs typeface="Arial" pitchFamily="34" charset="0"/>
              </a:rPr>
              <a:t>studije</a:t>
            </a:r>
            <a:r>
              <a:rPr lang="sl-SI" sz="2400" dirty="0">
                <a:cs typeface="Arial" pitchFamily="34" charset="0"/>
              </a:rPr>
              <a:t> </a:t>
            </a:r>
            <a:r>
              <a:rPr lang="sl-SI" sz="2400" dirty="0" err="1">
                <a:cs typeface="Arial" pitchFamily="34" charset="0"/>
              </a:rPr>
              <a:t>potreban</a:t>
            </a:r>
            <a:r>
              <a:rPr lang="sl-SI" sz="2400" dirty="0">
                <a:cs typeface="Arial" pitchFamily="34" charset="0"/>
              </a:rPr>
              <a:t> je </a:t>
            </a:r>
            <a:r>
              <a:rPr lang="sl-SI" sz="2400" dirty="0" err="1">
                <a:cs typeface="Arial" pitchFamily="34" charset="0"/>
              </a:rPr>
              <a:t>bakaleurat</a:t>
            </a:r>
            <a:r>
              <a:rPr lang="sl-SI" sz="2400" dirty="0">
                <a:cs typeface="Arial" pitchFamily="34" charset="0"/>
              </a:rPr>
              <a:t> s </a:t>
            </a:r>
            <a:r>
              <a:rPr lang="sl-SI" sz="2400" dirty="0" err="1">
                <a:cs typeface="Arial" pitchFamily="34" charset="0"/>
              </a:rPr>
              <a:t>postignutih</a:t>
            </a:r>
            <a:r>
              <a:rPr lang="sl-SI" sz="2400" dirty="0">
                <a:cs typeface="Arial" pitchFamily="34" charset="0"/>
              </a:rPr>
              <a:t> minimalno 10 </a:t>
            </a:r>
            <a:r>
              <a:rPr lang="sl-SI" sz="2400" dirty="0" err="1">
                <a:cs typeface="Arial" pitchFamily="34" charset="0"/>
              </a:rPr>
              <a:t>bodova</a:t>
            </a:r>
            <a:r>
              <a:rPr lang="sl-SI" sz="2400" dirty="0">
                <a:cs typeface="Arial" pitchFamily="34" charset="0"/>
              </a:rPr>
              <a:t>. </a:t>
            </a:r>
            <a:r>
              <a:rPr lang="sl-SI" sz="2400" dirty="0" err="1">
                <a:cs typeface="Arial" pitchFamily="34" charset="0"/>
              </a:rPr>
              <a:t>Uz</a:t>
            </a:r>
            <a:r>
              <a:rPr lang="sl-SI" sz="2400" dirty="0">
                <a:cs typeface="Arial" pitchFamily="34" charset="0"/>
              </a:rPr>
              <a:t> njega, za neke fakultete </a:t>
            </a:r>
            <a:r>
              <a:rPr lang="sl-SI" sz="2400" dirty="0" err="1">
                <a:cs typeface="Arial" pitchFamily="34" charset="0"/>
              </a:rPr>
              <a:t>natječe</a:t>
            </a:r>
            <a:r>
              <a:rPr lang="sl-SI" sz="2400" dirty="0">
                <a:cs typeface="Arial" pitchFamily="34" charset="0"/>
              </a:rPr>
              <a:t> se </a:t>
            </a:r>
            <a:r>
              <a:rPr lang="sl-SI" sz="2400" dirty="0" err="1">
                <a:cs typeface="Arial" pitchFamily="34" charset="0"/>
              </a:rPr>
              <a:t>putem</a:t>
            </a:r>
            <a:r>
              <a:rPr lang="sl-SI" sz="2400" dirty="0">
                <a:cs typeface="Arial" pitchFamily="34" charset="0"/>
              </a:rPr>
              <a:t> </a:t>
            </a:r>
            <a:r>
              <a:rPr lang="sl-SI" sz="2400" dirty="0" err="1">
                <a:cs typeface="Arial" pitchFamily="34" charset="0"/>
              </a:rPr>
              <a:t>prijemnog</a:t>
            </a:r>
            <a:r>
              <a:rPr lang="sl-SI" sz="2400" dirty="0">
                <a:cs typeface="Arial" pitchFamily="34" charset="0"/>
              </a:rPr>
              <a:t> </a:t>
            </a:r>
            <a:r>
              <a:rPr lang="sl-SI" sz="2400" dirty="0" err="1">
                <a:cs typeface="Arial" pitchFamily="34" charset="0"/>
              </a:rPr>
              <a:t>ispita</a:t>
            </a:r>
            <a:r>
              <a:rPr lang="sl-SI" sz="2400" dirty="0">
                <a:cs typeface="Arial" pitchFamily="34" charset="0"/>
              </a:rPr>
              <a:t>. Za upis na stručne studije potreban je bakaleurat s postignutih minimalno 10 bodova; uz to za većinu kratkotrajnih </a:t>
            </a:r>
            <a:r>
              <a:rPr lang="sl-SI" sz="2400" dirty="0" smtClean="0">
                <a:cs typeface="Arial" pitchFamily="34" charset="0"/>
              </a:rPr>
              <a:t>stručnih </a:t>
            </a:r>
            <a:r>
              <a:rPr lang="sl-SI" sz="2400" dirty="0">
                <a:cs typeface="Arial" pitchFamily="34" charset="0"/>
              </a:rPr>
              <a:t>programa potrebno je nadodati portfolio učenika ili  polagati prijemni ispit.</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67544" y="1772815"/>
            <a:ext cx="8229600" cy="4340439"/>
          </a:xfrm>
        </p:spPr>
        <p:txBody>
          <a:bodyPr>
            <a:normAutofit fontScale="92500" lnSpcReduction="10000"/>
          </a:bodyPr>
          <a:lstStyle/>
          <a:p>
            <a:pPr marL="0" indent="0">
              <a:buNone/>
            </a:pPr>
            <a:r>
              <a:rPr lang="sl-SI" sz="2400" b="1" dirty="0">
                <a:cs typeface="Arial" pitchFamily="34" charset="0"/>
              </a:rPr>
              <a:t>OPĆENITO O OBRAZOVNOM </a:t>
            </a:r>
            <a:r>
              <a:rPr lang="sl-SI" sz="2400" b="1" dirty="0" smtClean="0">
                <a:cs typeface="Arial" pitchFamily="34" charset="0"/>
              </a:rPr>
              <a:t>SUSTAVU</a:t>
            </a:r>
          </a:p>
          <a:p>
            <a:pPr marL="0" indent="0">
              <a:buNone/>
            </a:pPr>
            <a:endParaRPr lang="sl-SI" sz="2400" b="1" dirty="0">
              <a:cs typeface="Arial" pitchFamily="34" charset="0"/>
            </a:endParaRPr>
          </a:p>
          <a:p>
            <a:pPr marL="0" indent="0">
              <a:buNone/>
            </a:pPr>
            <a:r>
              <a:rPr lang="sl-SI" sz="2400" dirty="0" err="1" smtClean="0">
                <a:cs typeface="Arial" pitchFamily="34" charset="0"/>
              </a:rPr>
              <a:t>Nakon</a:t>
            </a:r>
            <a:r>
              <a:rPr lang="sl-SI" sz="2400" dirty="0" smtClean="0">
                <a:cs typeface="Arial" pitchFamily="34" charset="0"/>
              </a:rPr>
              <a:t> </a:t>
            </a:r>
            <a:r>
              <a:rPr lang="sl-SI" sz="2400" dirty="0" err="1" smtClean="0">
                <a:cs typeface="Arial" pitchFamily="34" charset="0"/>
              </a:rPr>
              <a:t>završene</a:t>
            </a:r>
            <a:r>
              <a:rPr lang="sl-SI" sz="2400" dirty="0" smtClean="0">
                <a:cs typeface="Arial" pitchFamily="34" charset="0"/>
              </a:rPr>
              <a:t> osnovne </a:t>
            </a:r>
            <a:r>
              <a:rPr lang="sl-SI" sz="2400" dirty="0" err="1" smtClean="0">
                <a:cs typeface="Arial" pitchFamily="34" charset="0"/>
              </a:rPr>
              <a:t>škole</a:t>
            </a:r>
            <a:r>
              <a:rPr lang="sl-SI" sz="2400" dirty="0" smtClean="0">
                <a:cs typeface="Arial" pitchFamily="34" charset="0"/>
              </a:rPr>
              <a:t> </a:t>
            </a:r>
            <a:r>
              <a:rPr lang="sl-SI" sz="2400" dirty="0" err="1" smtClean="0">
                <a:cs typeface="Arial" pitchFamily="34" charset="0"/>
              </a:rPr>
              <a:t>djeca</a:t>
            </a:r>
            <a:r>
              <a:rPr lang="sl-SI" sz="2400" dirty="0" smtClean="0">
                <a:cs typeface="Arial" pitchFamily="34" charset="0"/>
              </a:rPr>
              <a:t> od oko 12 </a:t>
            </a:r>
            <a:r>
              <a:rPr lang="sl-SI" sz="2400" dirty="0" err="1" smtClean="0">
                <a:cs typeface="Arial" pitchFamily="34" charset="0"/>
              </a:rPr>
              <a:t>godina</a:t>
            </a:r>
            <a:r>
              <a:rPr lang="sl-SI" sz="2400" dirty="0" smtClean="0">
                <a:cs typeface="Arial" pitchFamily="34" charset="0"/>
              </a:rPr>
              <a:t> </a:t>
            </a:r>
            <a:r>
              <a:rPr lang="sl-SI" sz="2400" dirty="0" err="1" smtClean="0">
                <a:cs typeface="Arial" pitchFamily="34" charset="0"/>
              </a:rPr>
              <a:t>biraju</a:t>
            </a:r>
            <a:r>
              <a:rPr lang="sl-SI" sz="2400" dirty="0" smtClean="0">
                <a:cs typeface="Arial" pitchFamily="34" charset="0"/>
              </a:rPr>
              <a:t> </a:t>
            </a:r>
            <a:r>
              <a:rPr lang="sl-SI" sz="2400" dirty="0" err="1" smtClean="0">
                <a:cs typeface="Arial" pitchFamily="34" charset="0"/>
              </a:rPr>
              <a:t>između</a:t>
            </a:r>
            <a:r>
              <a:rPr lang="sl-SI" sz="2400" dirty="0" smtClean="0">
                <a:cs typeface="Arial" pitchFamily="34" charset="0"/>
              </a:rPr>
              <a:t> tri vrste </a:t>
            </a:r>
            <a:r>
              <a:rPr lang="sl-SI" sz="2400" dirty="0" err="1" smtClean="0">
                <a:cs typeface="Arial" pitchFamily="34" charset="0"/>
              </a:rPr>
              <a:t>srednjeg</a:t>
            </a:r>
            <a:r>
              <a:rPr lang="sl-SI" sz="2400" dirty="0" smtClean="0">
                <a:cs typeface="Arial" pitchFamily="34" charset="0"/>
              </a:rPr>
              <a:t> </a:t>
            </a:r>
            <a:r>
              <a:rPr lang="sl-SI" sz="2400" dirty="0" err="1" smtClean="0">
                <a:cs typeface="Arial" pitchFamily="34" charset="0"/>
              </a:rPr>
              <a:t>obrazovanja</a:t>
            </a:r>
            <a:r>
              <a:rPr lang="sl-SI" sz="2400" dirty="0" smtClean="0">
                <a:cs typeface="Arial" pitchFamily="34" charset="0"/>
              </a:rPr>
              <a:t>:</a:t>
            </a:r>
          </a:p>
          <a:p>
            <a:r>
              <a:rPr lang="sl-SI" sz="2400" dirty="0" err="1">
                <a:cs typeface="Arial" pitchFamily="34" charset="0"/>
              </a:rPr>
              <a:t>p</a:t>
            </a:r>
            <a:r>
              <a:rPr lang="sl-SI" sz="2400" dirty="0" err="1" smtClean="0">
                <a:cs typeface="Arial" pitchFamily="34" charset="0"/>
              </a:rPr>
              <a:t>redstručno</a:t>
            </a:r>
            <a:r>
              <a:rPr lang="sl-SI" sz="2400" dirty="0" smtClean="0">
                <a:cs typeface="Arial" pitchFamily="34" charset="0"/>
              </a:rPr>
              <a:t> srednje </a:t>
            </a:r>
            <a:r>
              <a:rPr lang="sl-SI" sz="2400" dirty="0" err="1" smtClean="0">
                <a:cs typeface="Arial" pitchFamily="34" charset="0"/>
              </a:rPr>
              <a:t>obrazovanje</a:t>
            </a:r>
            <a:r>
              <a:rPr lang="sl-SI" sz="2400" dirty="0" smtClean="0">
                <a:cs typeface="Arial" pitchFamily="34" charset="0"/>
              </a:rPr>
              <a:t> u trajanju od 4 </a:t>
            </a:r>
            <a:r>
              <a:rPr lang="sl-SI" sz="2400" dirty="0" err="1" smtClean="0">
                <a:cs typeface="Arial" pitchFamily="34" charset="0"/>
              </a:rPr>
              <a:t>godine</a:t>
            </a:r>
            <a:r>
              <a:rPr lang="sl-SI" sz="2400" dirty="0" smtClean="0">
                <a:cs typeface="Arial" pitchFamily="34" charset="0"/>
              </a:rPr>
              <a:t> (</a:t>
            </a:r>
            <a:r>
              <a:rPr lang="sl-SI" sz="2400" i="1" dirty="0" smtClean="0">
                <a:cs typeface="Arial" pitchFamily="34" charset="0"/>
              </a:rPr>
              <a:t>VMBO</a:t>
            </a:r>
            <a:r>
              <a:rPr lang="sl-SI" sz="2400" dirty="0" smtClean="0">
                <a:cs typeface="Arial" pitchFamily="34" charset="0"/>
              </a:rPr>
              <a:t>),</a:t>
            </a:r>
          </a:p>
          <a:p>
            <a:r>
              <a:rPr lang="sl-SI" sz="2400" dirty="0" smtClean="0">
                <a:cs typeface="Arial" pitchFamily="34" charset="0"/>
              </a:rPr>
              <a:t>viša razina srednjeg općeg obrazovanja u trajanju od 5 godina (</a:t>
            </a:r>
            <a:r>
              <a:rPr lang="sl-SI" sz="2400" i="1" dirty="0" smtClean="0">
                <a:cs typeface="Arial" pitchFamily="34" charset="0"/>
              </a:rPr>
              <a:t>HAVO</a:t>
            </a:r>
            <a:r>
              <a:rPr lang="sl-SI" sz="2400" dirty="0" smtClean="0">
                <a:cs typeface="Arial" pitchFamily="34" charset="0"/>
              </a:rPr>
              <a:t>) i</a:t>
            </a:r>
          </a:p>
          <a:p>
            <a:r>
              <a:rPr lang="sl-SI" sz="2400" dirty="0" smtClean="0">
                <a:cs typeface="Arial" pitchFamily="34" charset="0"/>
              </a:rPr>
              <a:t>pred univerzitetsko srednje obrazovanje u trajanju od 6 godina (</a:t>
            </a:r>
            <a:r>
              <a:rPr lang="sl-SI" sz="2400" i="1" dirty="0" smtClean="0">
                <a:cs typeface="Arial" pitchFamily="34" charset="0"/>
              </a:rPr>
              <a:t>VWO</a:t>
            </a:r>
            <a:r>
              <a:rPr lang="sl-SI" sz="2400" dirty="0" smtClean="0">
                <a:cs typeface="Arial" pitchFamily="34" charset="0"/>
              </a:rPr>
              <a:t>).</a:t>
            </a:r>
          </a:p>
          <a:p>
            <a:pPr marL="0" indent="0">
              <a:buNone/>
            </a:pPr>
            <a:endParaRPr lang="sl-SI" sz="2400" dirty="0">
              <a:cs typeface="Arial" pitchFamily="34" charset="0"/>
            </a:endParaRPr>
          </a:p>
          <a:p>
            <a:pPr marL="0" indent="0">
              <a:buNone/>
            </a:pPr>
            <a:r>
              <a:rPr lang="sl-SI" sz="2400" dirty="0" smtClean="0">
                <a:cs typeface="Arial" pitchFamily="34" charset="0"/>
              </a:rPr>
              <a:t>Većina srednjih škola je kombinirana i nude nekoliko vrsta srednjeg obrazovanja.</a:t>
            </a:r>
            <a:endParaRPr lang="sl-SI" sz="2400" dirty="0">
              <a:cs typeface="Arial" pitchFamily="34" charset="0"/>
            </a:endParaRP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37611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70000" lnSpcReduction="20000"/>
          </a:bodyPr>
          <a:lstStyle/>
          <a:p>
            <a:pPr marL="0" indent="0">
              <a:buNone/>
            </a:pPr>
            <a:r>
              <a:rPr lang="vi-VN" b="1" dirty="0" smtClean="0">
                <a:cs typeface="Arial" pitchFamily="34" charset="0"/>
              </a:rPr>
              <a:t>ISPITI</a:t>
            </a:r>
            <a:endParaRPr lang="sl-SI" b="1" dirty="0" smtClean="0">
              <a:cs typeface="Arial" pitchFamily="34" charset="0"/>
            </a:endParaRPr>
          </a:p>
          <a:p>
            <a:pPr marL="0" indent="0">
              <a:buNone/>
            </a:pPr>
            <a:endParaRPr lang="sl-SI" b="1" dirty="0" smtClean="0">
              <a:cs typeface="Arial" pitchFamily="34" charset="0"/>
            </a:endParaRPr>
          </a:p>
          <a:p>
            <a:pPr marL="0" indent="0">
              <a:buNone/>
            </a:pPr>
            <a:r>
              <a:rPr lang="x-none" dirty="0"/>
              <a:t>Ispit na kraju srednjeg obrazovanja se sastoji iz </a:t>
            </a:r>
            <a:r>
              <a:rPr lang="x-none"/>
              <a:t>dva </a:t>
            </a:r>
            <a:r>
              <a:rPr lang="x-none" smtClean="0"/>
              <a:t>d</a:t>
            </a:r>
            <a:r>
              <a:rPr lang="hr-HR" dirty="0" smtClean="0"/>
              <a:t>ij</a:t>
            </a:r>
            <a:r>
              <a:rPr lang="x-none" smtClean="0"/>
              <a:t>ela</a:t>
            </a:r>
            <a:r>
              <a:rPr lang="x-none" dirty="0"/>
              <a:t>:</a:t>
            </a:r>
            <a:endParaRPr lang="sl-SI" sz="3600" dirty="0"/>
          </a:p>
          <a:p>
            <a:pPr lvl="1"/>
            <a:r>
              <a:rPr lang="x-none" dirty="0"/>
              <a:t>školskog ispita i</a:t>
            </a:r>
            <a:endParaRPr lang="sl-SI" sz="3200" dirty="0"/>
          </a:p>
          <a:p>
            <a:pPr lvl="1"/>
            <a:r>
              <a:rPr lang="x-none" dirty="0"/>
              <a:t>nacionalnog ispita.</a:t>
            </a:r>
            <a:endParaRPr lang="sl-SI" sz="3200" dirty="0"/>
          </a:p>
          <a:p>
            <a:pPr marL="0" indent="0">
              <a:buNone/>
            </a:pPr>
            <a:r>
              <a:rPr lang="x-none" dirty="0"/>
              <a:t> </a:t>
            </a:r>
            <a:endParaRPr lang="sl-SI" sz="3600" dirty="0"/>
          </a:p>
          <a:p>
            <a:pPr marL="0" indent="0">
              <a:buNone/>
            </a:pPr>
            <a:r>
              <a:rPr lang="x-none" dirty="0"/>
              <a:t>Elementi koji se testiraju u </a:t>
            </a:r>
            <a:r>
              <a:rPr lang="x-none"/>
              <a:t>svakom </a:t>
            </a:r>
            <a:r>
              <a:rPr lang="x-none" smtClean="0"/>
              <a:t>d</a:t>
            </a:r>
            <a:r>
              <a:rPr lang="hr-HR" dirty="0" smtClean="0"/>
              <a:t>ij</a:t>
            </a:r>
            <a:r>
              <a:rPr lang="x-none" smtClean="0"/>
              <a:t>elu </a:t>
            </a:r>
            <a:r>
              <a:rPr lang="x-none" dirty="0"/>
              <a:t>su navedeni u ispitnom programu, odobrenom od strane </a:t>
            </a:r>
            <a:r>
              <a:rPr lang="x-none"/>
              <a:t>ministra </a:t>
            </a:r>
            <a:r>
              <a:rPr lang="x-none" smtClean="0"/>
              <a:t>prosv</a:t>
            </a:r>
            <a:r>
              <a:rPr lang="hr-HR" dirty="0" smtClean="0"/>
              <a:t>j</a:t>
            </a:r>
            <a:r>
              <a:rPr lang="x-none" smtClean="0"/>
              <a:t>ete</a:t>
            </a:r>
            <a:r>
              <a:rPr lang="x-none" dirty="0"/>
              <a:t>. Ispitnim programom </a:t>
            </a:r>
            <a:r>
              <a:rPr lang="x-none"/>
              <a:t>se </a:t>
            </a:r>
            <a:r>
              <a:rPr lang="x-none" smtClean="0"/>
              <a:t>takođe</a:t>
            </a:r>
            <a:r>
              <a:rPr lang="hr-HR" dirty="0" smtClean="0"/>
              <a:t>r</a:t>
            </a:r>
            <a:r>
              <a:rPr lang="x-none" smtClean="0"/>
              <a:t> </a:t>
            </a:r>
            <a:r>
              <a:rPr lang="x-none" dirty="0"/>
              <a:t>određuje i broj testova koji ulaze u okvir nacionalnog ispita, kao i </a:t>
            </a:r>
            <a:r>
              <a:rPr lang="x-none"/>
              <a:t>njihovo </a:t>
            </a:r>
            <a:r>
              <a:rPr lang="x-none" smtClean="0"/>
              <a:t>vr</a:t>
            </a:r>
            <a:r>
              <a:rPr lang="hr-HR" dirty="0" smtClean="0"/>
              <a:t>ij</a:t>
            </a:r>
            <a:r>
              <a:rPr lang="x-none" smtClean="0"/>
              <a:t>eme </a:t>
            </a:r>
            <a:r>
              <a:rPr lang="x-none" dirty="0"/>
              <a:t>trajanja. Škole su odgovorne </a:t>
            </a:r>
            <a:r>
              <a:rPr lang="x-none"/>
              <a:t>za </a:t>
            </a:r>
            <a:r>
              <a:rPr lang="x-none" smtClean="0"/>
              <a:t>organiz</a:t>
            </a:r>
            <a:r>
              <a:rPr lang="hr-HR" dirty="0" smtClean="0"/>
              <a:t>iranje</a:t>
            </a:r>
            <a:r>
              <a:rPr lang="x-none" smtClean="0"/>
              <a:t> </a:t>
            </a:r>
            <a:r>
              <a:rPr lang="x-none" dirty="0"/>
              <a:t>školskih ispita. Svake godine škole su dužne da dostave Inspektoratu svoj ispitni program koji sadrži informacije o terminima testiranja, o načinu </a:t>
            </a:r>
            <a:r>
              <a:rPr lang="x-none"/>
              <a:t>računanja </a:t>
            </a:r>
            <a:r>
              <a:rPr lang="x-none" smtClean="0"/>
              <a:t>oc</a:t>
            </a:r>
            <a:r>
              <a:rPr lang="hr-HR" dirty="0" smtClean="0"/>
              <a:t>j</a:t>
            </a:r>
            <a:r>
              <a:rPr lang="x-none" smtClean="0"/>
              <a:t>ena</a:t>
            </a:r>
            <a:r>
              <a:rPr lang="x-none" dirty="0"/>
              <a:t>, o težini sadržaja svakog testa i mogućnostima za ponovno polaganje. Da bi </a:t>
            </a:r>
            <a:r>
              <a:rPr lang="x-none"/>
              <a:t>se </a:t>
            </a:r>
            <a:r>
              <a:rPr lang="hr-HR" dirty="0" smtClean="0"/>
              <a:t>osigurala</a:t>
            </a:r>
            <a:r>
              <a:rPr lang="x-none" smtClean="0"/>
              <a:t> </a:t>
            </a:r>
            <a:r>
              <a:rPr lang="x-none" dirty="0"/>
              <a:t>pomoć školama, Zavod za ispitivanje obrazovanja objavljuje uputstvo za školski ispit za svaki predmet </a:t>
            </a:r>
            <a:r>
              <a:rPr lang="x-none"/>
              <a:t>i </a:t>
            </a:r>
            <a:r>
              <a:rPr lang="x-none" smtClean="0"/>
              <a:t>svak</a:t>
            </a:r>
            <a:r>
              <a:rPr lang="hr-HR" dirty="0" smtClean="0"/>
              <a:t>u</a:t>
            </a:r>
            <a:r>
              <a:rPr lang="x-none" smtClean="0"/>
              <a:t> </a:t>
            </a:r>
            <a:r>
              <a:rPr lang="hr-HR" dirty="0" smtClean="0"/>
              <a:t>razinu</a:t>
            </a:r>
            <a:r>
              <a:rPr lang="x-none" smtClean="0"/>
              <a:t> </a:t>
            </a:r>
            <a:r>
              <a:rPr lang="x-none" dirty="0"/>
              <a:t>obrazovanja.</a:t>
            </a:r>
            <a:endParaRPr lang="sl-SI" sz="3600" dirty="0"/>
          </a:p>
          <a:p>
            <a:pPr marL="0" indent="0">
              <a:buNone/>
            </a:pPr>
            <a:endParaRPr lang="sl-SI" b="1" dirty="0">
              <a:latin typeface="Arial" pitchFamily="34" charset="0"/>
              <a:cs typeface="Arial" pitchFamily="34" charset="0"/>
            </a:endParaRP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0689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70000" lnSpcReduction="20000"/>
          </a:bodyPr>
          <a:lstStyle/>
          <a:p>
            <a:pPr marL="0" indent="0">
              <a:buNone/>
            </a:pPr>
            <a:r>
              <a:rPr lang="sl-SI" b="1" dirty="0" smtClean="0">
                <a:cs typeface="Arial" pitchFamily="34" charset="0"/>
              </a:rPr>
              <a:t>ŠKOLSKI ISPITI</a:t>
            </a:r>
          </a:p>
          <a:p>
            <a:pPr marL="0" indent="0">
              <a:buNone/>
            </a:pPr>
            <a:endParaRPr lang="sl-SI" dirty="0" smtClean="0">
              <a:cs typeface="Arial" pitchFamily="34" charset="0"/>
            </a:endParaRPr>
          </a:p>
          <a:p>
            <a:pPr marL="0" indent="0">
              <a:buNone/>
            </a:pPr>
            <a:r>
              <a:rPr lang="x-none" dirty="0" smtClean="0">
                <a:cs typeface="Arial" pitchFamily="34" charset="0"/>
              </a:rPr>
              <a:t>Za </a:t>
            </a:r>
            <a:r>
              <a:rPr lang="x-none" dirty="0">
                <a:cs typeface="Arial" pitchFamily="34" charset="0"/>
              </a:rPr>
              <a:t>neke predmete postoji samo školski ispit</a:t>
            </a:r>
            <a:r>
              <a:rPr lang="x-none">
                <a:cs typeface="Arial" pitchFamily="34" charset="0"/>
              </a:rPr>
              <a:t>. </a:t>
            </a:r>
            <a:r>
              <a:rPr lang="hr-HR" dirty="0" smtClean="0">
                <a:cs typeface="Arial" pitchFamily="34" charset="0"/>
              </a:rPr>
              <a:t>Općenito</a:t>
            </a:r>
            <a:r>
              <a:rPr lang="x-none" smtClean="0">
                <a:cs typeface="Arial" pitchFamily="34" charset="0"/>
              </a:rPr>
              <a:t> </a:t>
            </a:r>
            <a:r>
              <a:rPr lang="x-none" dirty="0">
                <a:cs typeface="Arial" pitchFamily="34" charset="0"/>
              </a:rPr>
              <a:t>govoreći, školski ispit se sastoji od dva ili više testova po predmetu. Testiranje se može obaviti usmeno</a:t>
            </a:r>
            <a:r>
              <a:rPr lang="x-none">
                <a:cs typeface="Arial" pitchFamily="34" charset="0"/>
              </a:rPr>
              <a:t>, </a:t>
            </a:r>
            <a:r>
              <a:rPr lang="hr-HR" dirty="0" smtClean="0">
                <a:cs typeface="Arial" pitchFamily="34" charset="0"/>
              </a:rPr>
              <a:t>praktičnim radom</a:t>
            </a:r>
            <a:r>
              <a:rPr lang="x-none" smtClean="0">
                <a:cs typeface="Arial" pitchFamily="34" charset="0"/>
              </a:rPr>
              <a:t> </a:t>
            </a:r>
            <a:r>
              <a:rPr lang="x-none">
                <a:cs typeface="Arial" pitchFamily="34" charset="0"/>
              </a:rPr>
              <a:t>ili </a:t>
            </a:r>
            <a:r>
              <a:rPr lang="hr-HR" dirty="0" smtClean="0">
                <a:cs typeface="Arial" pitchFamily="34" charset="0"/>
              </a:rPr>
              <a:t>pismeno</a:t>
            </a:r>
            <a:r>
              <a:rPr lang="x-none" smtClean="0">
                <a:cs typeface="Arial" pitchFamily="34" charset="0"/>
              </a:rPr>
              <a:t>. </a:t>
            </a:r>
            <a:r>
              <a:rPr lang="x-none" dirty="0">
                <a:cs typeface="Arial" pitchFamily="34" charset="0"/>
              </a:rPr>
              <a:t>Postoje i </a:t>
            </a:r>
            <a:r>
              <a:rPr lang="x-none">
                <a:cs typeface="Arial" pitchFamily="34" charset="0"/>
              </a:rPr>
              <a:t>praktični </a:t>
            </a:r>
            <a:r>
              <a:rPr lang="x-none" smtClean="0">
                <a:cs typeface="Arial" pitchFamily="34" charset="0"/>
              </a:rPr>
              <a:t>zada</a:t>
            </a:r>
            <a:r>
              <a:rPr lang="hr-HR" dirty="0" smtClean="0">
                <a:cs typeface="Arial" pitchFamily="34" charset="0"/>
              </a:rPr>
              <a:t>t</a:t>
            </a:r>
            <a:r>
              <a:rPr lang="x-none" smtClean="0">
                <a:cs typeface="Arial" pitchFamily="34" charset="0"/>
              </a:rPr>
              <a:t>ci </a:t>
            </a:r>
            <a:r>
              <a:rPr lang="x-none" dirty="0">
                <a:cs typeface="Arial" pitchFamily="34" charset="0"/>
              </a:rPr>
              <a:t>za koje se ne </a:t>
            </a:r>
            <a:r>
              <a:rPr lang="x-none">
                <a:cs typeface="Arial" pitchFamily="34" charset="0"/>
              </a:rPr>
              <a:t>dobijaju </a:t>
            </a:r>
            <a:r>
              <a:rPr lang="x-none" smtClean="0">
                <a:cs typeface="Arial" pitchFamily="34" charset="0"/>
              </a:rPr>
              <a:t>oc</a:t>
            </a:r>
            <a:r>
              <a:rPr lang="hr-HR" dirty="0" smtClean="0">
                <a:cs typeface="Arial" pitchFamily="34" charset="0"/>
              </a:rPr>
              <a:t>j</a:t>
            </a:r>
            <a:r>
              <a:rPr lang="x-none" smtClean="0">
                <a:cs typeface="Arial" pitchFamily="34" charset="0"/>
              </a:rPr>
              <a:t>ene</a:t>
            </a:r>
            <a:r>
              <a:rPr lang="x-none" dirty="0">
                <a:cs typeface="Arial" pitchFamily="34" charset="0"/>
              </a:rPr>
              <a:t>, učenik je dužan samo da ih uradi na pravi način. Školski ispit mora biti završen i rezultati dostavljeni </a:t>
            </a:r>
            <a:r>
              <a:rPr lang="x-none">
                <a:cs typeface="Arial" pitchFamily="34" charset="0"/>
              </a:rPr>
              <a:t>Inspektoratu </a:t>
            </a:r>
            <a:r>
              <a:rPr lang="x-none" smtClean="0">
                <a:cs typeface="Arial" pitchFamily="34" charset="0"/>
              </a:rPr>
              <a:t>pr</a:t>
            </a:r>
            <a:r>
              <a:rPr lang="hr-HR" dirty="0" smtClean="0">
                <a:cs typeface="Arial" pitchFamily="34" charset="0"/>
              </a:rPr>
              <a:t>ij</a:t>
            </a:r>
            <a:r>
              <a:rPr lang="x-none" smtClean="0">
                <a:cs typeface="Arial" pitchFamily="34" charset="0"/>
              </a:rPr>
              <a:t>e </a:t>
            </a:r>
            <a:r>
              <a:rPr lang="x-none" dirty="0">
                <a:cs typeface="Arial" pitchFamily="34" charset="0"/>
              </a:rPr>
              <a:t>početka nacionalnog ispita. Školski ispit ima formu ispitnog portfolija koji obuhvata različite elemente kao što </a:t>
            </a:r>
            <a:r>
              <a:rPr lang="x-none">
                <a:cs typeface="Arial" pitchFamily="34" charset="0"/>
              </a:rPr>
              <a:t>je </a:t>
            </a:r>
            <a:r>
              <a:rPr lang="x-none" smtClean="0">
                <a:cs typeface="Arial" pitchFamily="34" charset="0"/>
              </a:rPr>
              <a:t>dokument</a:t>
            </a:r>
            <a:r>
              <a:rPr lang="hr-HR" dirty="0" smtClean="0">
                <a:cs typeface="Arial" pitchFamily="34" charset="0"/>
              </a:rPr>
              <a:t>irano</a:t>
            </a:r>
            <a:r>
              <a:rPr lang="x-none" smtClean="0">
                <a:cs typeface="Arial" pitchFamily="34" charset="0"/>
              </a:rPr>
              <a:t> </a:t>
            </a:r>
            <a:r>
              <a:rPr lang="x-none" dirty="0">
                <a:cs typeface="Arial" pitchFamily="34" charset="0"/>
              </a:rPr>
              <a:t>u obrascu o čijem sadržaju odlučuje škola, npr</a:t>
            </a:r>
            <a:r>
              <a:rPr lang="x-none">
                <a:cs typeface="Arial" pitchFamily="34" charset="0"/>
              </a:rPr>
              <a:t>. </a:t>
            </a:r>
            <a:r>
              <a:rPr lang="hr-HR" dirty="0" smtClean="0">
                <a:cs typeface="Arial" pitchFamily="34" charset="0"/>
              </a:rPr>
              <a:t>popis</a:t>
            </a:r>
            <a:r>
              <a:rPr lang="x-none" smtClean="0">
                <a:cs typeface="Arial" pitchFamily="34" charset="0"/>
              </a:rPr>
              <a:t> oc</a:t>
            </a:r>
            <a:r>
              <a:rPr lang="hr-HR" dirty="0" smtClean="0">
                <a:cs typeface="Arial" pitchFamily="34" charset="0"/>
              </a:rPr>
              <a:t>j</a:t>
            </a:r>
            <a:r>
              <a:rPr lang="x-none" smtClean="0">
                <a:cs typeface="Arial" pitchFamily="34" charset="0"/>
              </a:rPr>
              <a:t>ena </a:t>
            </a:r>
            <a:r>
              <a:rPr lang="x-none" dirty="0">
                <a:cs typeface="Arial" pitchFamily="34" charset="0"/>
              </a:rPr>
              <a:t>po predmetima </a:t>
            </a:r>
            <a:r>
              <a:rPr lang="x-none">
                <a:cs typeface="Arial" pitchFamily="34" charset="0"/>
              </a:rPr>
              <a:t>ili </a:t>
            </a:r>
            <a:r>
              <a:rPr lang="x-none" smtClean="0">
                <a:cs typeface="Arial" pitchFamily="34" charset="0"/>
              </a:rPr>
              <a:t>prim</a:t>
            </a:r>
            <a:r>
              <a:rPr lang="hr-HR" dirty="0" smtClean="0">
                <a:cs typeface="Arial" pitchFamily="34" charset="0"/>
              </a:rPr>
              <a:t>j</a:t>
            </a:r>
            <a:r>
              <a:rPr lang="x-none" smtClean="0">
                <a:cs typeface="Arial" pitchFamily="34" charset="0"/>
              </a:rPr>
              <a:t>eri </a:t>
            </a:r>
            <a:r>
              <a:rPr lang="x-none" dirty="0">
                <a:cs typeface="Arial" pitchFamily="34" charset="0"/>
              </a:rPr>
              <a:t>projektnih zadataka. Nisu </a:t>
            </a:r>
            <a:r>
              <a:rPr lang="x-none">
                <a:cs typeface="Arial" pitchFamily="34" charset="0"/>
              </a:rPr>
              <a:t>svi </a:t>
            </a:r>
            <a:r>
              <a:rPr lang="x-none" smtClean="0">
                <a:cs typeface="Arial" pitchFamily="34" charset="0"/>
              </a:rPr>
              <a:t>d</a:t>
            </a:r>
            <a:r>
              <a:rPr lang="hr-HR" dirty="0" smtClean="0">
                <a:cs typeface="Arial" pitchFamily="34" charset="0"/>
              </a:rPr>
              <a:t>ij</a:t>
            </a:r>
            <a:r>
              <a:rPr lang="x-none" smtClean="0">
                <a:cs typeface="Arial" pitchFamily="34" charset="0"/>
              </a:rPr>
              <a:t>elovi </a:t>
            </a:r>
            <a:r>
              <a:rPr lang="x-none" dirty="0">
                <a:cs typeface="Arial" pitchFamily="34" charset="0"/>
              </a:rPr>
              <a:t>školskog ispita planirani da se polažu na završnoj godini. Svaka škola ima pravo da odluči kada će se polagati </a:t>
            </a:r>
            <a:r>
              <a:rPr lang="x-none">
                <a:cs typeface="Arial" pitchFamily="34" charset="0"/>
              </a:rPr>
              <a:t>pojedini </a:t>
            </a:r>
            <a:r>
              <a:rPr lang="x-none" smtClean="0">
                <a:cs typeface="Arial" pitchFamily="34" charset="0"/>
              </a:rPr>
              <a:t>d</a:t>
            </a:r>
            <a:r>
              <a:rPr lang="hr-HR" dirty="0" smtClean="0">
                <a:cs typeface="Arial" pitchFamily="34" charset="0"/>
              </a:rPr>
              <a:t>ij</a:t>
            </a:r>
            <a:r>
              <a:rPr lang="x-none" smtClean="0">
                <a:cs typeface="Arial" pitchFamily="34" charset="0"/>
              </a:rPr>
              <a:t>elovi </a:t>
            </a:r>
            <a:r>
              <a:rPr lang="x-none" dirty="0">
                <a:cs typeface="Arial" pitchFamily="34" charset="0"/>
              </a:rPr>
              <a:t>ispita. Kada se radi o predmetima koji se polažu samo u sklopu školskog ispita, ti </a:t>
            </a:r>
            <a:r>
              <a:rPr lang="x-none">
                <a:cs typeface="Arial" pitchFamily="34" charset="0"/>
              </a:rPr>
              <a:t>konkretni </a:t>
            </a:r>
            <a:r>
              <a:rPr lang="x-none" smtClean="0">
                <a:cs typeface="Arial" pitchFamily="34" charset="0"/>
              </a:rPr>
              <a:t>d</a:t>
            </a:r>
            <a:r>
              <a:rPr lang="hr-HR" dirty="0" smtClean="0">
                <a:cs typeface="Arial" pitchFamily="34" charset="0"/>
              </a:rPr>
              <a:t>ij</a:t>
            </a:r>
            <a:r>
              <a:rPr lang="x-none" smtClean="0">
                <a:cs typeface="Arial" pitchFamily="34" charset="0"/>
              </a:rPr>
              <a:t>elovi </a:t>
            </a:r>
            <a:r>
              <a:rPr lang="x-none" dirty="0">
                <a:cs typeface="Arial" pitchFamily="34" charset="0"/>
              </a:rPr>
              <a:t>ispita se mogu </a:t>
            </a:r>
            <a:r>
              <a:rPr lang="x-none">
                <a:cs typeface="Arial" pitchFamily="34" charset="0"/>
              </a:rPr>
              <a:t>održati </a:t>
            </a:r>
            <a:r>
              <a:rPr lang="x-none" smtClean="0">
                <a:cs typeface="Arial" pitchFamily="34" charset="0"/>
              </a:rPr>
              <a:t>pr</a:t>
            </a:r>
            <a:r>
              <a:rPr lang="hr-HR" dirty="0" smtClean="0">
                <a:cs typeface="Arial" pitchFamily="34" charset="0"/>
              </a:rPr>
              <a:t>ij</a:t>
            </a:r>
            <a:r>
              <a:rPr lang="x-none" smtClean="0">
                <a:cs typeface="Arial" pitchFamily="34" charset="0"/>
              </a:rPr>
              <a:t>e </a:t>
            </a:r>
            <a:r>
              <a:rPr lang="x-none" dirty="0">
                <a:cs typeface="Arial" pitchFamily="34" charset="0"/>
              </a:rPr>
              <a:t>završne </a:t>
            </a:r>
            <a:r>
              <a:rPr lang="x-none" dirty="0" smtClean="0">
                <a:cs typeface="Arial" pitchFamily="34" charset="0"/>
              </a:rPr>
              <a:t>godine</a:t>
            </a:r>
            <a:r>
              <a:rPr lang="sl-SI" dirty="0" smtClean="0">
                <a:cs typeface="Arial" pitchFamily="34" charset="0"/>
              </a:rPr>
              <a:t>.</a:t>
            </a:r>
            <a:endParaRPr lang="sl-SI" dirty="0">
              <a:cs typeface="Arial" pitchFamily="34" charset="0"/>
            </a:endParaRP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0689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57200" y="1196752"/>
            <a:ext cx="8229600" cy="5184576"/>
          </a:xfrm>
        </p:spPr>
        <p:txBody>
          <a:bodyPr>
            <a:noAutofit/>
          </a:bodyPr>
          <a:lstStyle/>
          <a:p>
            <a:pPr marL="0" indent="0">
              <a:buNone/>
            </a:pPr>
            <a:r>
              <a:rPr lang="sl-SI" sz="2200" b="1" dirty="0" smtClean="0">
                <a:cs typeface="Arial" pitchFamily="34" charset="0"/>
              </a:rPr>
              <a:t>NACIONALNI ISPIT</a:t>
            </a:r>
          </a:p>
          <a:p>
            <a:pPr marL="0" indent="0">
              <a:buNone/>
            </a:pPr>
            <a:endParaRPr lang="sl-SI" sz="2200" b="1" dirty="0" smtClean="0">
              <a:cs typeface="Arial" pitchFamily="34" charset="0"/>
            </a:endParaRPr>
          </a:p>
          <a:p>
            <a:pPr marL="0" indent="0">
              <a:buNone/>
            </a:pPr>
            <a:r>
              <a:rPr lang="x-none" sz="2200" dirty="0" smtClean="0">
                <a:cs typeface="Arial" pitchFamily="34" charset="0"/>
              </a:rPr>
              <a:t>Nacionalni </a:t>
            </a:r>
            <a:r>
              <a:rPr lang="x-none" sz="2200" dirty="0">
                <a:cs typeface="Arial" pitchFamily="34" charset="0"/>
              </a:rPr>
              <a:t>ispit se sastoji od </a:t>
            </a:r>
            <a:r>
              <a:rPr lang="x-none" sz="2200">
                <a:cs typeface="Arial" pitchFamily="34" charset="0"/>
              </a:rPr>
              <a:t>testova </a:t>
            </a:r>
            <a:r>
              <a:rPr lang="x-none" sz="2200" smtClean="0">
                <a:cs typeface="Arial" pitchFamily="34" charset="0"/>
              </a:rPr>
              <a:t>s </a:t>
            </a:r>
            <a:r>
              <a:rPr lang="x-none" sz="2200" dirty="0">
                <a:cs typeface="Arial" pitchFamily="34" charset="0"/>
              </a:rPr>
              <a:t>otvorenim odgovorima </a:t>
            </a:r>
            <a:r>
              <a:rPr lang="x-none" sz="2200">
                <a:cs typeface="Arial" pitchFamily="34" charset="0"/>
              </a:rPr>
              <a:t>ili </a:t>
            </a:r>
            <a:r>
              <a:rPr lang="x-none" sz="2200" smtClean="0">
                <a:cs typeface="Arial" pitchFamily="34" charset="0"/>
              </a:rPr>
              <a:t>s </a:t>
            </a:r>
            <a:r>
              <a:rPr lang="x-none" sz="2200" dirty="0">
                <a:cs typeface="Arial" pitchFamily="34" charset="0"/>
              </a:rPr>
              <a:t>više ponuđenih odgovora, a u nekim slučajevima postoji i praktična komponenta. Ovaj ispit se </a:t>
            </a:r>
            <a:r>
              <a:rPr lang="x-none" sz="2200">
                <a:cs typeface="Arial" pitchFamily="34" charset="0"/>
              </a:rPr>
              <a:t>može </a:t>
            </a:r>
            <a:r>
              <a:rPr lang="x-none" sz="2200" smtClean="0">
                <a:cs typeface="Arial" pitchFamily="34" charset="0"/>
              </a:rPr>
              <a:t>organiz</a:t>
            </a:r>
            <a:r>
              <a:rPr lang="hr-HR" sz="2200" dirty="0" smtClean="0">
                <a:cs typeface="Arial" pitchFamily="34" charset="0"/>
              </a:rPr>
              <a:t>irati</a:t>
            </a:r>
            <a:r>
              <a:rPr lang="x-none" sz="2200" smtClean="0">
                <a:cs typeface="Arial" pitchFamily="34" charset="0"/>
              </a:rPr>
              <a:t> </a:t>
            </a:r>
            <a:r>
              <a:rPr lang="x-none" sz="2200" dirty="0">
                <a:cs typeface="Arial" pitchFamily="34" charset="0"/>
              </a:rPr>
              <a:t>tri </a:t>
            </a:r>
            <a:r>
              <a:rPr lang="x-none" sz="2200">
                <a:cs typeface="Arial" pitchFamily="34" charset="0"/>
              </a:rPr>
              <a:t>puta </a:t>
            </a:r>
            <a:r>
              <a:rPr lang="hr-HR" sz="2200" dirty="0" smtClean="0">
                <a:cs typeface="Arial" pitchFamily="34" charset="0"/>
              </a:rPr>
              <a:t>tijekom </a:t>
            </a:r>
            <a:r>
              <a:rPr lang="x-none" sz="2200" smtClean="0">
                <a:cs typeface="Arial" pitchFamily="34" charset="0"/>
              </a:rPr>
              <a:t>školske </a:t>
            </a:r>
            <a:r>
              <a:rPr lang="x-none" sz="2200" dirty="0">
                <a:cs typeface="Arial" pitchFamily="34" charset="0"/>
              </a:rPr>
              <a:t>godine</a:t>
            </a:r>
            <a:r>
              <a:rPr lang="x-none" sz="2200">
                <a:cs typeface="Arial" pitchFamily="34" charset="0"/>
              </a:rPr>
              <a:t>. </a:t>
            </a:r>
            <a:r>
              <a:rPr lang="hr-HR" sz="2200" dirty="0" smtClean="0">
                <a:cs typeface="Arial" pitchFamily="34" charset="0"/>
              </a:rPr>
              <a:t>Razrednik </a:t>
            </a:r>
            <a:r>
              <a:rPr lang="x-none" sz="2200" smtClean="0">
                <a:cs typeface="Arial" pitchFamily="34" charset="0"/>
              </a:rPr>
              <a:t>je </a:t>
            </a:r>
            <a:r>
              <a:rPr lang="x-none" sz="2200" dirty="0">
                <a:cs typeface="Arial" pitchFamily="34" charset="0"/>
              </a:rPr>
              <a:t>odgovoran za određivanje </a:t>
            </a:r>
            <a:r>
              <a:rPr lang="x-none" sz="2200">
                <a:cs typeface="Arial" pitchFamily="34" charset="0"/>
              </a:rPr>
              <a:t>konačnih </a:t>
            </a:r>
            <a:r>
              <a:rPr lang="x-none" sz="2200" smtClean="0">
                <a:cs typeface="Arial" pitchFamily="34" charset="0"/>
              </a:rPr>
              <a:t>oc</a:t>
            </a:r>
            <a:r>
              <a:rPr lang="hr-HR" sz="2200" dirty="0" smtClean="0">
                <a:cs typeface="Arial" pitchFamily="34" charset="0"/>
              </a:rPr>
              <a:t>j</a:t>
            </a:r>
            <a:r>
              <a:rPr lang="x-none" sz="2200" smtClean="0">
                <a:cs typeface="Arial" pitchFamily="34" charset="0"/>
              </a:rPr>
              <a:t>ena </a:t>
            </a:r>
            <a:r>
              <a:rPr lang="x-none" sz="2200" dirty="0">
                <a:cs typeface="Arial" pitchFamily="34" charset="0"/>
              </a:rPr>
              <a:t>učenika. </a:t>
            </a:r>
            <a:r>
              <a:rPr lang="x-none" sz="2200">
                <a:cs typeface="Arial" pitchFamily="34" charset="0"/>
              </a:rPr>
              <a:t>Konačna </a:t>
            </a:r>
            <a:r>
              <a:rPr lang="x-none" sz="2200" smtClean="0">
                <a:cs typeface="Arial" pitchFamily="34" charset="0"/>
              </a:rPr>
              <a:t>oc</a:t>
            </a:r>
            <a:r>
              <a:rPr lang="hr-HR" sz="2200" dirty="0" smtClean="0">
                <a:cs typeface="Arial" pitchFamily="34" charset="0"/>
              </a:rPr>
              <a:t>j</a:t>
            </a:r>
            <a:r>
              <a:rPr lang="x-none" sz="2200" smtClean="0">
                <a:cs typeface="Arial" pitchFamily="34" charset="0"/>
              </a:rPr>
              <a:t>ena </a:t>
            </a:r>
            <a:r>
              <a:rPr lang="x-none" sz="2200" dirty="0">
                <a:cs typeface="Arial" pitchFamily="34" charset="0"/>
              </a:rPr>
              <a:t>za svaki predmet se dobija računanjem proseka izvedenog </a:t>
            </a:r>
            <a:r>
              <a:rPr lang="x-none" sz="2200">
                <a:cs typeface="Arial" pitchFamily="34" charset="0"/>
              </a:rPr>
              <a:t>iz </a:t>
            </a:r>
            <a:r>
              <a:rPr lang="x-none" sz="2200" smtClean="0">
                <a:cs typeface="Arial" pitchFamily="34" charset="0"/>
              </a:rPr>
              <a:t>oc</a:t>
            </a:r>
            <a:r>
              <a:rPr lang="hr-HR" sz="2200" dirty="0" smtClean="0">
                <a:cs typeface="Arial" pitchFamily="34" charset="0"/>
              </a:rPr>
              <a:t>j</a:t>
            </a:r>
            <a:r>
              <a:rPr lang="x-none" sz="2200" smtClean="0">
                <a:cs typeface="Arial" pitchFamily="34" charset="0"/>
              </a:rPr>
              <a:t>ene </a:t>
            </a:r>
            <a:r>
              <a:rPr lang="x-none" sz="2200" dirty="0">
                <a:cs typeface="Arial" pitchFamily="34" charset="0"/>
              </a:rPr>
              <a:t>sa školskog ispita </a:t>
            </a:r>
            <a:r>
              <a:rPr lang="x-none" sz="2200">
                <a:cs typeface="Arial" pitchFamily="34" charset="0"/>
              </a:rPr>
              <a:t>i </a:t>
            </a:r>
            <a:r>
              <a:rPr lang="x-none" sz="2200" smtClean="0">
                <a:cs typeface="Arial" pitchFamily="34" charset="0"/>
              </a:rPr>
              <a:t>oc</a:t>
            </a:r>
            <a:r>
              <a:rPr lang="hr-HR" sz="2200" dirty="0" smtClean="0">
                <a:cs typeface="Arial" pitchFamily="34" charset="0"/>
              </a:rPr>
              <a:t>j</a:t>
            </a:r>
            <a:r>
              <a:rPr lang="x-none" sz="2200" smtClean="0">
                <a:cs typeface="Arial" pitchFamily="34" charset="0"/>
              </a:rPr>
              <a:t>ene s </a:t>
            </a:r>
            <a:r>
              <a:rPr lang="x-none" sz="2200" dirty="0">
                <a:cs typeface="Arial" pitchFamily="34" charset="0"/>
              </a:rPr>
              <a:t>nacionalnog ispita. Da bi stekao </a:t>
            </a:r>
            <a:r>
              <a:rPr lang="sl-SI" sz="2200" dirty="0" smtClean="0">
                <a:cs typeface="Arial" pitchFamily="34" charset="0"/>
              </a:rPr>
              <a:t>c</a:t>
            </a:r>
            <a:r>
              <a:rPr lang="x-none" sz="2200" dirty="0" smtClean="0">
                <a:cs typeface="Arial" pitchFamily="34" charset="0"/>
              </a:rPr>
              <a:t>ertifikat</a:t>
            </a:r>
            <a:r>
              <a:rPr lang="x-none" sz="2200" dirty="0">
                <a:cs typeface="Arial" pitchFamily="34" charset="0"/>
              </a:rPr>
              <a:t>, učenik </a:t>
            </a:r>
            <a:r>
              <a:rPr lang="x-none" sz="2200">
                <a:cs typeface="Arial" pitchFamily="34" charset="0"/>
              </a:rPr>
              <a:t>mora </a:t>
            </a:r>
            <a:r>
              <a:rPr lang="hr-HR" sz="2200" dirty="0" smtClean="0">
                <a:cs typeface="Arial" pitchFamily="34" charset="0"/>
              </a:rPr>
              <a:t>dobiti </a:t>
            </a:r>
            <a:r>
              <a:rPr lang="x-none" sz="2200" smtClean="0">
                <a:cs typeface="Arial" pitchFamily="34" charset="0"/>
              </a:rPr>
              <a:t>barem </a:t>
            </a:r>
            <a:r>
              <a:rPr lang="x-none" sz="2200" dirty="0">
                <a:cs typeface="Arial" pitchFamily="34" charset="0"/>
              </a:rPr>
              <a:t>prolazne ocene na određenom broju testova (tj. predmeta). Što se tiče predmeta koji se polažu samo u okviru školskog ispita</a:t>
            </a:r>
            <a:r>
              <a:rPr lang="x-none" sz="2200">
                <a:cs typeface="Arial" pitchFamily="34" charset="0"/>
              </a:rPr>
              <a:t>, </a:t>
            </a:r>
            <a:r>
              <a:rPr lang="x-none" sz="2200" smtClean="0">
                <a:cs typeface="Arial" pitchFamily="34" charset="0"/>
              </a:rPr>
              <a:t>oc</a:t>
            </a:r>
            <a:r>
              <a:rPr lang="hr-HR" sz="2200" dirty="0" smtClean="0">
                <a:cs typeface="Arial" pitchFamily="34" charset="0"/>
              </a:rPr>
              <a:t>j</a:t>
            </a:r>
            <a:r>
              <a:rPr lang="x-none" sz="2200" smtClean="0">
                <a:cs typeface="Arial" pitchFamily="34" charset="0"/>
              </a:rPr>
              <a:t>ena </a:t>
            </a:r>
            <a:r>
              <a:rPr lang="x-none" sz="2200" dirty="0">
                <a:cs typeface="Arial" pitchFamily="34" charset="0"/>
              </a:rPr>
              <a:t>koja se dobije na tom ispitu je i </a:t>
            </a:r>
            <a:r>
              <a:rPr lang="x-none" sz="2200">
                <a:cs typeface="Arial" pitchFamily="34" charset="0"/>
              </a:rPr>
              <a:t>konačna </a:t>
            </a:r>
            <a:r>
              <a:rPr lang="x-none" sz="2200" smtClean="0">
                <a:cs typeface="Arial" pitchFamily="34" charset="0"/>
              </a:rPr>
              <a:t>oc</a:t>
            </a:r>
            <a:r>
              <a:rPr lang="hr-HR" sz="2200" dirty="0" smtClean="0">
                <a:cs typeface="Arial" pitchFamily="34" charset="0"/>
              </a:rPr>
              <a:t>j</a:t>
            </a:r>
            <a:r>
              <a:rPr lang="x-none" sz="2200" smtClean="0">
                <a:cs typeface="Arial" pitchFamily="34" charset="0"/>
              </a:rPr>
              <a:t>ena</a:t>
            </a:r>
            <a:r>
              <a:rPr lang="x-none" sz="2200" dirty="0">
                <a:cs typeface="Arial" pitchFamily="34" charset="0"/>
              </a:rPr>
              <a:t>.</a:t>
            </a:r>
            <a:endParaRPr lang="sl-SI" sz="2200" dirty="0">
              <a:cs typeface="Arial" pitchFamily="34" charset="0"/>
            </a:endParaRP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0689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92500" lnSpcReduction="20000"/>
          </a:bodyPr>
          <a:lstStyle/>
          <a:p>
            <a:pPr marL="0" indent="0">
              <a:buNone/>
            </a:pPr>
            <a:r>
              <a:rPr lang="sl-SI" sz="2800" b="1" dirty="0">
                <a:cs typeface="Arial" pitchFamily="34" charset="0"/>
              </a:rPr>
              <a:t>NACIONALNI </a:t>
            </a:r>
            <a:r>
              <a:rPr lang="sl-SI" sz="2800" b="1" dirty="0" smtClean="0">
                <a:cs typeface="Arial" pitchFamily="34" charset="0"/>
              </a:rPr>
              <a:t>ISPIT</a:t>
            </a:r>
          </a:p>
          <a:p>
            <a:pPr marL="0" indent="0">
              <a:buNone/>
            </a:pPr>
            <a:endParaRPr lang="sl-SI" sz="2800" b="1" dirty="0">
              <a:cs typeface="Arial" pitchFamily="34" charset="0"/>
            </a:endParaRPr>
          </a:p>
          <a:p>
            <a:r>
              <a:rPr lang="x-none" sz="2800" dirty="0"/>
              <a:t>Nacionalni ispit sadrži potpuno ista pitanja, ili pitanja iste težine za sve učenike </a:t>
            </a:r>
            <a:r>
              <a:rPr lang="x-none" sz="2800"/>
              <a:t>i </a:t>
            </a:r>
            <a:r>
              <a:rPr lang="x-none" sz="2800" smtClean="0"/>
              <a:t>oc</a:t>
            </a:r>
            <a:r>
              <a:rPr lang="hr-HR" sz="2800" dirty="0" smtClean="0"/>
              <a:t>j</a:t>
            </a:r>
            <a:r>
              <a:rPr lang="x-none" sz="2800" smtClean="0"/>
              <a:t>enjuje </a:t>
            </a:r>
            <a:r>
              <a:rPr lang="x-none" sz="2800" dirty="0"/>
              <a:t>se na osnovu nacionalnih standarda. </a:t>
            </a:r>
            <a:endParaRPr lang="sl-SI" sz="2800" dirty="0" smtClean="0"/>
          </a:p>
          <a:p>
            <a:r>
              <a:rPr lang="x-none" sz="2800" dirty="0" smtClean="0"/>
              <a:t>Polaže </a:t>
            </a:r>
            <a:r>
              <a:rPr lang="x-none" sz="2800" dirty="0"/>
              <a:t>se u terminu određenom od strane Vlade i taj termin je isti za sve </a:t>
            </a:r>
            <a:r>
              <a:rPr lang="x-none" sz="2800" i="1" dirty="0"/>
              <a:t>HAVO</a:t>
            </a:r>
            <a:r>
              <a:rPr lang="x-none" sz="2800" dirty="0"/>
              <a:t> škole, kao i za sve </a:t>
            </a:r>
            <a:r>
              <a:rPr lang="x-none" sz="2800" i="1" dirty="0"/>
              <a:t>VWO</a:t>
            </a:r>
            <a:r>
              <a:rPr lang="x-none" sz="2800" dirty="0"/>
              <a:t> škole.</a:t>
            </a:r>
            <a:endParaRPr lang="sl-SI" sz="2800" dirty="0"/>
          </a:p>
          <a:p>
            <a:r>
              <a:rPr lang="x-none" sz="2800" smtClean="0"/>
              <a:t>Oc</a:t>
            </a:r>
            <a:r>
              <a:rPr lang="hr-HR" sz="2800" dirty="0" smtClean="0"/>
              <a:t>j</a:t>
            </a:r>
            <a:r>
              <a:rPr lang="x-none" sz="2800" smtClean="0"/>
              <a:t>ene </a:t>
            </a:r>
            <a:r>
              <a:rPr lang="x-none" sz="2800" dirty="0"/>
              <a:t>se određuju </a:t>
            </a:r>
            <a:r>
              <a:rPr lang="x-none" sz="2800"/>
              <a:t>na </a:t>
            </a:r>
            <a:r>
              <a:rPr lang="x-none" sz="2800" smtClean="0"/>
              <a:t>deseto</a:t>
            </a:r>
            <a:r>
              <a:rPr lang="hr-HR" sz="2800" dirty="0" smtClean="0"/>
              <a:t>stupanjskoj</a:t>
            </a:r>
            <a:r>
              <a:rPr lang="x-none" sz="2800" smtClean="0"/>
              <a:t> </a:t>
            </a:r>
            <a:r>
              <a:rPr lang="hr-HR" sz="2800" dirty="0" smtClean="0"/>
              <a:t>ljestvici</a:t>
            </a:r>
            <a:r>
              <a:rPr lang="x-none" sz="2800" smtClean="0"/>
              <a:t> </a:t>
            </a:r>
            <a:r>
              <a:rPr lang="x-none" sz="2800" dirty="0"/>
              <a:t>– od 1 (vrlo slabo) do 10 (odlično). Šestica je </a:t>
            </a:r>
            <a:r>
              <a:rPr lang="x-none" sz="2800"/>
              <a:t>prolazna </a:t>
            </a:r>
            <a:r>
              <a:rPr lang="x-none" sz="2800" smtClean="0"/>
              <a:t>oc</a:t>
            </a:r>
            <a:r>
              <a:rPr lang="hr-HR" sz="2800" dirty="0" smtClean="0"/>
              <a:t>j</a:t>
            </a:r>
            <a:r>
              <a:rPr lang="x-none" sz="2800" smtClean="0"/>
              <a:t>ena</a:t>
            </a:r>
            <a:r>
              <a:rPr lang="x-none" sz="2800" dirty="0"/>
              <a:t>. Ispit su položili oni učenici čija je </a:t>
            </a:r>
            <a:r>
              <a:rPr lang="x-none" sz="2800"/>
              <a:t>konačna </a:t>
            </a:r>
            <a:r>
              <a:rPr lang="x-none" sz="2800" smtClean="0"/>
              <a:t>oc</a:t>
            </a:r>
            <a:r>
              <a:rPr lang="hr-HR" sz="2800" dirty="0" smtClean="0"/>
              <a:t>j</a:t>
            </a:r>
            <a:r>
              <a:rPr lang="x-none" sz="2800" smtClean="0"/>
              <a:t>ena </a:t>
            </a:r>
            <a:r>
              <a:rPr lang="x-none" sz="2800" dirty="0"/>
              <a:t>iz svakog predmeta šest ili više; u slučaju da učenik </a:t>
            </a:r>
            <a:r>
              <a:rPr lang="x-none" sz="2800"/>
              <a:t>dobije </a:t>
            </a:r>
            <a:r>
              <a:rPr lang="x-none" sz="2800" smtClean="0"/>
              <a:t>oc</a:t>
            </a:r>
            <a:r>
              <a:rPr lang="hr-HR" sz="2800" dirty="0" smtClean="0"/>
              <a:t>j</a:t>
            </a:r>
            <a:r>
              <a:rPr lang="x-none" sz="2800" smtClean="0"/>
              <a:t>enu </a:t>
            </a:r>
            <a:r>
              <a:rPr lang="x-none" sz="2800" dirty="0"/>
              <a:t>nižu od šest iz nekih predmeta, postoji mogućnost </a:t>
            </a:r>
            <a:r>
              <a:rPr lang="x-none" sz="2800"/>
              <a:t>dodeljivanja </a:t>
            </a:r>
            <a:r>
              <a:rPr lang="hr-HR" sz="2800" dirty="0" smtClean="0"/>
              <a:t>uvjetne</a:t>
            </a:r>
            <a:r>
              <a:rPr lang="x-none" sz="2800" smtClean="0"/>
              <a:t> oc</a:t>
            </a:r>
            <a:r>
              <a:rPr lang="hr-HR" sz="2800" dirty="0" smtClean="0"/>
              <a:t>j</a:t>
            </a:r>
            <a:r>
              <a:rPr lang="x-none" sz="2800" smtClean="0"/>
              <a:t>ene</a:t>
            </a:r>
            <a:r>
              <a:rPr lang="x-none" sz="2800" dirty="0"/>
              <a:t>.</a:t>
            </a:r>
            <a:endParaRPr lang="sl-SI" sz="2800" dirty="0"/>
          </a:p>
          <a:p>
            <a:endParaRPr lang="sl-SI" dirty="0"/>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0689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Holandija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NACIONALNI ISPIT</a:t>
            </a:r>
          </a:p>
          <a:p>
            <a:pPr marL="0" indent="0">
              <a:buNone/>
            </a:pPr>
            <a:endParaRPr lang="sl-SI" sz="2400" dirty="0" smtClean="0">
              <a:cs typeface="Arial" pitchFamily="34" charset="0"/>
            </a:endParaRPr>
          </a:p>
          <a:p>
            <a:pPr marL="0" indent="0">
              <a:buNone/>
            </a:pPr>
            <a:r>
              <a:rPr lang="x-none" sz="2400" dirty="0" smtClean="0">
                <a:cs typeface="Arial" pitchFamily="34" charset="0"/>
              </a:rPr>
              <a:t>Učenici koji su položili ispit dobijaju </a:t>
            </a:r>
            <a:r>
              <a:rPr lang="sl-SI" sz="2400" dirty="0" smtClean="0">
                <a:cs typeface="Arial" pitchFamily="34" charset="0"/>
              </a:rPr>
              <a:t>c</a:t>
            </a:r>
            <a:r>
              <a:rPr lang="x-none" sz="2400" dirty="0" smtClean="0">
                <a:cs typeface="Arial" pitchFamily="34" charset="0"/>
              </a:rPr>
              <a:t>ertifikate i transkript na kome se </a:t>
            </a:r>
            <a:r>
              <a:rPr lang="x-none" sz="2400" smtClean="0">
                <a:cs typeface="Arial" pitchFamily="34" charset="0"/>
              </a:rPr>
              <a:t>nalaze oc</a:t>
            </a:r>
            <a:r>
              <a:rPr lang="hr-HR" sz="2400" dirty="0" smtClean="0">
                <a:cs typeface="Arial" pitchFamily="34" charset="0"/>
              </a:rPr>
              <a:t>j</a:t>
            </a:r>
            <a:r>
              <a:rPr lang="x-none" sz="2400" smtClean="0">
                <a:cs typeface="Arial" pitchFamily="34" charset="0"/>
              </a:rPr>
              <a:t>ene </a:t>
            </a:r>
            <a:r>
              <a:rPr lang="x-none" sz="2400" dirty="0" smtClean="0">
                <a:cs typeface="Arial" pitchFamily="34" charset="0"/>
              </a:rPr>
              <a:t>sa školskog ispita</a:t>
            </a:r>
            <a:r>
              <a:rPr lang="x-none" sz="2400" smtClean="0">
                <a:cs typeface="Arial" pitchFamily="34" charset="0"/>
              </a:rPr>
              <a:t>, oc</a:t>
            </a:r>
            <a:r>
              <a:rPr lang="hr-HR" sz="2400" dirty="0" smtClean="0">
                <a:cs typeface="Arial" pitchFamily="34" charset="0"/>
              </a:rPr>
              <a:t>j</a:t>
            </a:r>
            <a:r>
              <a:rPr lang="x-none" sz="2400" smtClean="0">
                <a:cs typeface="Arial" pitchFamily="34" charset="0"/>
              </a:rPr>
              <a:t>ene s </a:t>
            </a:r>
            <a:r>
              <a:rPr lang="x-none" sz="2400" dirty="0" smtClean="0">
                <a:cs typeface="Arial" pitchFamily="34" charset="0"/>
              </a:rPr>
              <a:t>nacionalnog ispita, </a:t>
            </a:r>
            <a:r>
              <a:rPr lang="x-none" sz="2400" smtClean="0">
                <a:cs typeface="Arial" pitchFamily="34" charset="0"/>
              </a:rPr>
              <a:t>konačne oc</a:t>
            </a:r>
            <a:r>
              <a:rPr lang="hr-HR" sz="2400" dirty="0" smtClean="0">
                <a:cs typeface="Arial" pitchFamily="34" charset="0"/>
              </a:rPr>
              <a:t>j</a:t>
            </a:r>
            <a:r>
              <a:rPr lang="x-none" sz="2400" smtClean="0">
                <a:cs typeface="Arial" pitchFamily="34" charset="0"/>
              </a:rPr>
              <a:t>ene </a:t>
            </a:r>
            <a:r>
              <a:rPr lang="x-none" sz="2400" dirty="0" smtClean="0">
                <a:cs typeface="Arial" pitchFamily="34" charset="0"/>
              </a:rPr>
              <a:t>iz svakog predmeta i rezultat ispita. Učenici koji nisu položili ispit ni iz drugog puta, mogu se odlučiti da ponovo pohađaju završnu godinu, da </a:t>
            </a:r>
            <a:r>
              <a:rPr lang="sl-SI" sz="2400" dirty="0" smtClean="0">
                <a:cs typeface="Arial" pitchFamily="34" charset="0"/>
              </a:rPr>
              <a:t>se </a:t>
            </a:r>
            <a:r>
              <a:rPr lang="x-none" sz="2400" smtClean="0">
                <a:cs typeface="Arial" pitchFamily="34" charset="0"/>
              </a:rPr>
              <a:t>upišu </a:t>
            </a:r>
            <a:r>
              <a:rPr lang="hr-HR" sz="2400" dirty="0" smtClean="0">
                <a:cs typeface="Arial" pitchFamily="34" charset="0"/>
              </a:rPr>
              <a:t>na </a:t>
            </a:r>
            <a:r>
              <a:rPr lang="x-none" sz="2400" smtClean="0">
                <a:cs typeface="Arial" pitchFamily="34" charset="0"/>
              </a:rPr>
              <a:t>institut </a:t>
            </a:r>
            <a:r>
              <a:rPr lang="x-none" sz="2400" dirty="0" smtClean="0">
                <a:cs typeface="Arial" pitchFamily="34" charset="0"/>
              </a:rPr>
              <a:t>za </a:t>
            </a:r>
            <a:r>
              <a:rPr lang="x-none" sz="2400" smtClean="0">
                <a:cs typeface="Arial" pitchFamily="34" charset="0"/>
              </a:rPr>
              <a:t>srednje op</a:t>
            </a:r>
            <a:r>
              <a:rPr lang="hr-HR" sz="2400" dirty="0" smtClean="0">
                <a:cs typeface="Arial" pitchFamily="34" charset="0"/>
              </a:rPr>
              <a:t>ć</a:t>
            </a:r>
            <a:r>
              <a:rPr lang="x-none" sz="2400" smtClean="0">
                <a:cs typeface="Arial" pitchFamily="34" charset="0"/>
              </a:rPr>
              <a:t>e </a:t>
            </a:r>
            <a:r>
              <a:rPr lang="x-none" sz="2400" dirty="0" smtClean="0">
                <a:cs typeface="Arial" pitchFamily="34" charset="0"/>
              </a:rPr>
              <a:t>obrazovanje za odrasle ili da se pripreme za državni ispit.</a:t>
            </a:r>
            <a:endParaRPr lang="sl-SI" sz="2400" dirty="0" smtClean="0">
              <a:cs typeface="Arial" pitchFamily="34" charset="0"/>
            </a:endParaRPr>
          </a:p>
          <a:p>
            <a:endParaRPr lang="sl-SI" dirty="0"/>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206899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OPĆENITO O OBRAZOVNOM SUSTAVU</a:t>
            </a:r>
          </a:p>
          <a:p>
            <a:pPr marL="0" indent="0">
              <a:buNone/>
            </a:pPr>
            <a:endParaRPr lang="sl-SI" sz="2400" dirty="0" smtClean="0">
              <a:cs typeface="Arial" pitchFamily="34" charset="0"/>
            </a:endParaRPr>
          </a:p>
          <a:p>
            <a:pPr marL="0" indent="0">
              <a:buNone/>
            </a:pPr>
            <a:r>
              <a:rPr lang="sl-SI" sz="2400" dirty="0" smtClean="0">
                <a:cs typeface="Arial" pitchFamily="34" charset="0"/>
              </a:rPr>
              <a:t>Obvezno </a:t>
            </a:r>
            <a:r>
              <a:rPr lang="sl-SI" sz="2400" dirty="0">
                <a:cs typeface="Arial" pitchFamily="34" charset="0"/>
              </a:rPr>
              <a:t>školovanje u Engleskoj traje od 5. do 16. </a:t>
            </a:r>
            <a:r>
              <a:rPr lang="sl-SI" sz="2400" dirty="0" err="1">
                <a:cs typeface="Arial" pitchFamily="34" charset="0"/>
              </a:rPr>
              <a:t>godine</a:t>
            </a:r>
            <a:r>
              <a:rPr lang="sl-SI" sz="2400" dirty="0">
                <a:cs typeface="Arial" pitchFamily="34" charset="0"/>
              </a:rPr>
              <a:t> starosti </a:t>
            </a:r>
            <a:r>
              <a:rPr lang="sl-SI" sz="2400" dirty="0" err="1">
                <a:cs typeface="Arial" pitchFamily="34" charset="0"/>
              </a:rPr>
              <a:t>djeteta</a:t>
            </a:r>
            <a:r>
              <a:rPr lang="sl-SI" sz="2400" dirty="0">
                <a:cs typeface="Arial" pitchFamily="34" charset="0"/>
              </a:rPr>
              <a:t> i organizirano je u </a:t>
            </a:r>
            <a:r>
              <a:rPr lang="sl-SI" sz="2400" dirty="0" err="1">
                <a:cs typeface="Arial" pitchFamily="34" charset="0"/>
              </a:rPr>
              <a:t>dvije</a:t>
            </a:r>
            <a:r>
              <a:rPr lang="sl-SI" sz="2400" dirty="0">
                <a:cs typeface="Arial" pitchFamily="34" charset="0"/>
              </a:rPr>
              <a:t> faze: </a:t>
            </a:r>
            <a:endParaRPr lang="sl-SI" sz="2400" dirty="0" smtClean="0">
              <a:cs typeface="Arial" pitchFamily="34" charset="0"/>
            </a:endParaRPr>
          </a:p>
          <a:p>
            <a:r>
              <a:rPr lang="sl-SI" sz="2400" dirty="0" smtClean="0">
                <a:cs typeface="Arial" pitchFamily="34" charset="0"/>
              </a:rPr>
              <a:t>osnovna </a:t>
            </a:r>
            <a:r>
              <a:rPr lang="sl-SI" sz="2400" dirty="0" err="1">
                <a:cs typeface="Arial" pitchFamily="34" charset="0"/>
              </a:rPr>
              <a:t>škola</a:t>
            </a:r>
            <a:r>
              <a:rPr lang="sl-SI" sz="2400" dirty="0">
                <a:cs typeface="Arial" pitchFamily="34" charset="0"/>
              </a:rPr>
              <a:t> (od 5. do 11. </a:t>
            </a:r>
            <a:r>
              <a:rPr lang="sl-SI" sz="2400" dirty="0" err="1">
                <a:cs typeface="Arial" pitchFamily="34" charset="0"/>
              </a:rPr>
              <a:t>godine</a:t>
            </a:r>
            <a:r>
              <a:rPr lang="sl-SI" sz="2400" dirty="0">
                <a:cs typeface="Arial" pitchFamily="34" charset="0"/>
              </a:rPr>
              <a:t>) </a:t>
            </a:r>
            <a:r>
              <a:rPr lang="sl-SI" sz="2400" dirty="0" smtClean="0">
                <a:cs typeface="Arial" pitchFamily="34" charset="0"/>
              </a:rPr>
              <a:t>i</a:t>
            </a:r>
          </a:p>
          <a:p>
            <a:r>
              <a:rPr lang="sl-SI" sz="2400" dirty="0" smtClean="0">
                <a:cs typeface="Arial" pitchFamily="34" charset="0"/>
              </a:rPr>
              <a:t>srednje </a:t>
            </a:r>
            <a:r>
              <a:rPr lang="sl-SI" sz="2400" dirty="0" err="1">
                <a:cs typeface="Arial" pitchFamily="34" charset="0"/>
              </a:rPr>
              <a:t>škole</a:t>
            </a:r>
            <a:r>
              <a:rPr lang="sl-SI" sz="2400" dirty="0">
                <a:cs typeface="Arial" pitchFamily="34" charset="0"/>
              </a:rPr>
              <a:t> (od 11. do 16. </a:t>
            </a:r>
            <a:r>
              <a:rPr lang="sl-SI" sz="2400" dirty="0" err="1">
                <a:cs typeface="Arial" pitchFamily="34" charset="0"/>
              </a:rPr>
              <a:t>godine</a:t>
            </a:r>
            <a:r>
              <a:rPr lang="sl-SI" sz="2400" dirty="0">
                <a:cs typeface="Arial" pitchFamily="34" charset="0"/>
              </a:rPr>
              <a:t>). </a:t>
            </a:r>
            <a:endParaRPr lang="sl-SI" sz="2400" dirty="0" smtClean="0">
              <a:cs typeface="Arial" pitchFamily="34" charset="0"/>
            </a:endParaRPr>
          </a:p>
          <a:p>
            <a:pPr marL="0" indent="0">
              <a:buNone/>
            </a:pPr>
            <a:endParaRPr lang="sl-SI" sz="2400" dirty="0">
              <a:cs typeface="Arial" pitchFamily="34" charset="0"/>
            </a:endParaRPr>
          </a:p>
          <a:p>
            <a:pPr marL="0" indent="0">
              <a:buNone/>
            </a:pPr>
            <a:endParaRPr lang="sl-SI" sz="2400" dirty="0">
              <a:latin typeface="Arial" pitchFamily="34" charset="0"/>
              <a:cs typeface="Arial" pitchFamily="34" charset="0"/>
            </a:endParaRP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endParaRPr lang="sl-SI" sz="2400" dirty="0" smtClean="0">
              <a:latin typeface="Arial" pitchFamily="34" charset="0"/>
              <a:cs typeface="Arial" pitchFamily="34" charset="0"/>
            </a:endParaRPr>
          </a:p>
          <a:p>
            <a:r>
              <a:rPr lang="sl-SI" sz="2400" dirty="0" smtClean="0">
                <a:cs typeface="Arial" pitchFamily="34" charset="0"/>
              </a:rPr>
              <a:t>Osnovna </a:t>
            </a:r>
            <a:r>
              <a:rPr lang="sl-SI" sz="2400" dirty="0" err="1" smtClean="0">
                <a:cs typeface="Arial" pitchFamily="34" charset="0"/>
              </a:rPr>
              <a:t>škola</a:t>
            </a:r>
            <a:r>
              <a:rPr lang="sl-SI" sz="2400" dirty="0" smtClean="0">
                <a:cs typeface="Arial" pitchFamily="34" charset="0"/>
              </a:rPr>
              <a:t> </a:t>
            </a:r>
            <a:r>
              <a:rPr lang="sl-SI" sz="2400" dirty="0" err="1" smtClean="0">
                <a:cs typeface="Arial" pitchFamily="34" charset="0"/>
              </a:rPr>
              <a:t>traje</a:t>
            </a:r>
            <a:r>
              <a:rPr lang="sl-SI" sz="2400" dirty="0" smtClean="0">
                <a:cs typeface="Arial" pitchFamily="34" charset="0"/>
              </a:rPr>
              <a:t> 6 </a:t>
            </a:r>
            <a:r>
              <a:rPr lang="sl-SI" sz="2400" dirty="0" err="1" smtClean="0">
                <a:cs typeface="Arial" pitchFamily="34" charset="0"/>
              </a:rPr>
              <a:t>godina</a:t>
            </a:r>
            <a:r>
              <a:rPr lang="sl-SI" sz="2400" dirty="0" smtClean="0">
                <a:cs typeface="Arial" pitchFamily="34" charset="0"/>
              </a:rPr>
              <a:t>.</a:t>
            </a:r>
          </a:p>
          <a:p>
            <a:endParaRPr lang="sl-SI" sz="2400" dirty="0" smtClean="0">
              <a:cs typeface="Arial" pitchFamily="34" charset="0"/>
            </a:endParaRPr>
          </a:p>
          <a:p>
            <a:r>
              <a:rPr lang="sl-SI" sz="2400" dirty="0" smtClean="0">
                <a:cs typeface="Arial" pitchFamily="34" charset="0"/>
              </a:rPr>
              <a:t>Srednje </a:t>
            </a:r>
            <a:r>
              <a:rPr lang="bs-Latn-BA" sz="2400" dirty="0" smtClean="0">
                <a:cs typeface="Arial" pitchFamily="34" charset="0"/>
              </a:rPr>
              <a:t>obrazovanje</a:t>
            </a:r>
            <a:r>
              <a:rPr lang="sl-SI" sz="2400" dirty="0" smtClean="0">
                <a:cs typeface="Arial" pitchFamily="34" charset="0"/>
              </a:rPr>
              <a:t> (GCSE) </a:t>
            </a:r>
            <a:r>
              <a:rPr lang="sl-SI" sz="2400" dirty="0" err="1" smtClean="0">
                <a:cs typeface="Arial" pitchFamily="34" charset="0"/>
              </a:rPr>
              <a:t>traje</a:t>
            </a:r>
            <a:r>
              <a:rPr lang="sl-SI" sz="2400" dirty="0" smtClean="0">
                <a:cs typeface="Arial" pitchFamily="34" charset="0"/>
              </a:rPr>
              <a:t> 5 </a:t>
            </a:r>
            <a:r>
              <a:rPr lang="sl-SI" sz="2400" dirty="0" err="1" smtClean="0">
                <a:cs typeface="Arial" pitchFamily="34" charset="0"/>
              </a:rPr>
              <a:t>godina</a:t>
            </a:r>
            <a:r>
              <a:rPr lang="sl-SI" sz="2400" dirty="0" smtClean="0">
                <a:cs typeface="Arial" pitchFamily="34" charset="0"/>
              </a:rPr>
              <a:t>. </a:t>
            </a:r>
          </a:p>
          <a:p>
            <a:pPr marL="0" indent="0">
              <a:buNone/>
            </a:pPr>
            <a:endParaRPr lang="sl-SI" sz="2400" dirty="0" smtClean="0">
              <a:cs typeface="Arial" pitchFamily="34" charset="0"/>
            </a:endParaRPr>
          </a:p>
          <a:p>
            <a:pPr marL="0" indent="0" algn="ctr">
              <a:buNone/>
            </a:pPr>
            <a:r>
              <a:rPr lang="sl-SI" sz="2400" dirty="0">
                <a:cs typeface="Arial" pitchFamily="34" charset="0"/>
              </a:rPr>
              <a:t>General </a:t>
            </a:r>
            <a:r>
              <a:rPr lang="sl-SI" sz="2400" dirty="0" err="1" smtClean="0">
                <a:cs typeface="Arial" pitchFamily="34" charset="0"/>
              </a:rPr>
              <a:t>Certificate</a:t>
            </a:r>
            <a:r>
              <a:rPr lang="sl-SI" sz="2400" dirty="0" smtClean="0">
                <a:cs typeface="Arial" pitchFamily="34" charset="0"/>
              </a:rPr>
              <a:t> </a:t>
            </a:r>
            <a:r>
              <a:rPr lang="sl-SI" sz="2400" dirty="0" err="1" smtClean="0">
                <a:cs typeface="Arial" pitchFamily="34" charset="0"/>
              </a:rPr>
              <a:t>of</a:t>
            </a:r>
            <a:r>
              <a:rPr lang="sl-SI" sz="2400" dirty="0" smtClean="0">
                <a:cs typeface="Arial" pitchFamily="34" charset="0"/>
              </a:rPr>
              <a:t> </a:t>
            </a:r>
            <a:r>
              <a:rPr lang="sl-SI" sz="2400" dirty="0" err="1" smtClean="0">
                <a:cs typeface="Arial" pitchFamily="34" charset="0"/>
              </a:rPr>
              <a:t>Education</a:t>
            </a:r>
            <a:endParaRPr lang="sl-SI" sz="2400" dirty="0" smtClean="0">
              <a:cs typeface="Arial" pitchFamily="34" charset="0"/>
            </a:endParaRPr>
          </a:p>
          <a:p>
            <a:pPr marL="0" indent="0" algn="ctr">
              <a:buNone/>
            </a:pPr>
            <a:endParaRPr lang="sl-SI" sz="2400" dirty="0" smtClean="0">
              <a:cs typeface="Arial" pitchFamily="34" charset="0"/>
            </a:endParaRPr>
          </a:p>
          <a:p>
            <a:r>
              <a:rPr lang="sl-SI" sz="2400" dirty="0">
                <a:cs typeface="Arial" pitchFamily="34" charset="0"/>
              </a:rPr>
              <a:t>Više srednje obrazovanje (GCE</a:t>
            </a:r>
            <a:r>
              <a:rPr lang="sl-SI" sz="2400" dirty="0" smtClean="0">
                <a:cs typeface="Arial" pitchFamily="34" charset="0"/>
              </a:rPr>
              <a:t>) traje </a:t>
            </a:r>
            <a:r>
              <a:rPr lang="sl-SI" sz="2400" dirty="0">
                <a:cs typeface="Arial" pitchFamily="34" charset="0"/>
              </a:rPr>
              <a:t>2 </a:t>
            </a:r>
            <a:r>
              <a:rPr lang="sl-SI" sz="2400" dirty="0" smtClean="0">
                <a:cs typeface="Arial" pitchFamily="34" charset="0"/>
              </a:rPr>
              <a:t>godine.</a:t>
            </a:r>
            <a:endParaRPr lang="sl-SI" sz="2400" dirty="0">
              <a:cs typeface="Arial" pitchFamily="34" charset="0"/>
            </a:endParaRPr>
          </a:p>
          <a:p>
            <a:pPr marL="0" indent="0">
              <a:buNone/>
            </a:pPr>
            <a:endParaRPr lang="sl-SI" sz="2400" dirty="0">
              <a:cs typeface="Arial" pitchFamily="34" charset="0"/>
            </a:endParaRPr>
          </a:p>
          <a:p>
            <a:pPr marL="0" indent="0" algn="ctr">
              <a:buNone/>
            </a:pPr>
            <a:r>
              <a:rPr lang="sl-SI" sz="2400" dirty="0" smtClean="0">
                <a:cs typeface="Arial" pitchFamily="34" charset="0"/>
              </a:rPr>
              <a:t>General </a:t>
            </a:r>
            <a:r>
              <a:rPr lang="sl-SI" sz="2400" dirty="0" err="1" smtClean="0">
                <a:cs typeface="Arial" pitchFamily="34" charset="0"/>
              </a:rPr>
              <a:t>Certificate</a:t>
            </a:r>
            <a:r>
              <a:rPr lang="sl-SI" sz="2400" dirty="0" smtClean="0">
                <a:cs typeface="Arial" pitchFamily="34" charset="0"/>
              </a:rPr>
              <a:t> at </a:t>
            </a:r>
            <a:r>
              <a:rPr lang="sl-SI" sz="2400" dirty="0" err="1" smtClean="0">
                <a:cs typeface="Arial" pitchFamily="34" charset="0"/>
              </a:rPr>
              <a:t>advanced</a:t>
            </a:r>
            <a:r>
              <a:rPr lang="sl-SI" sz="2400" dirty="0" smtClean="0">
                <a:cs typeface="Arial" pitchFamily="34" charset="0"/>
              </a:rPr>
              <a:t> </a:t>
            </a:r>
            <a:r>
              <a:rPr lang="sl-SI" sz="2400" dirty="0" err="1" smtClean="0">
                <a:cs typeface="Arial" pitchFamily="34" charset="0"/>
              </a:rPr>
              <a:t>level</a:t>
            </a:r>
            <a:r>
              <a:rPr lang="sl-SI" sz="2400" dirty="0" smtClean="0">
                <a:cs typeface="Arial" pitchFamily="34" charset="0"/>
              </a:rPr>
              <a:t> (GCE A-</a:t>
            </a:r>
            <a:r>
              <a:rPr lang="sl-SI" sz="2400" dirty="0" err="1" smtClean="0">
                <a:cs typeface="Arial" pitchFamily="34" charset="0"/>
              </a:rPr>
              <a:t>levels</a:t>
            </a:r>
            <a:r>
              <a:rPr lang="sl-SI" sz="2400" dirty="0" smtClean="0">
                <a:cs typeface="Arial" pitchFamily="34" charset="0"/>
              </a:rPr>
              <a:t>)</a:t>
            </a:r>
          </a:p>
          <a:p>
            <a:pPr marL="0" indent="0" algn="ctr">
              <a:buNone/>
            </a:pPr>
            <a:endParaRPr lang="sl-SI" sz="2400" dirty="0" smtClean="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
        <p:nvSpPr>
          <p:cNvPr id="4" name="Puščica dol 3"/>
          <p:cNvSpPr/>
          <p:nvPr/>
        </p:nvSpPr>
        <p:spPr>
          <a:xfrm>
            <a:off x="3925080" y="3212976"/>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6" name="Puščica dol 5"/>
          <p:cNvSpPr/>
          <p:nvPr/>
        </p:nvSpPr>
        <p:spPr>
          <a:xfrm>
            <a:off x="3983033" y="4941168"/>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xmlns="" val="2272905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NACIONALNI </a:t>
            </a:r>
            <a:r>
              <a:rPr lang="sl-SI" sz="2400" b="1" dirty="0" smtClean="0">
                <a:cs typeface="Arial" pitchFamily="34" charset="0"/>
              </a:rPr>
              <a:t>ISPITI</a:t>
            </a:r>
          </a:p>
          <a:p>
            <a:pPr marL="0" indent="0">
              <a:buNone/>
            </a:pPr>
            <a:endParaRPr lang="sl-SI" sz="2400" dirty="0">
              <a:cs typeface="Arial" pitchFamily="34" charset="0"/>
            </a:endParaRPr>
          </a:p>
          <a:p>
            <a:pPr marL="0" indent="0">
              <a:buNone/>
            </a:pPr>
            <a:r>
              <a:rPr lang="sl-SI" sz="2400" dirty="0">
                <a:cs typeface="Arial" pitchFamily="34" charset="0"/>
              </a:rPr>
              <a:t>U Engleskoj su nacionalni ispiti dobrovoljni te su organizirani na početku osnovne škole i na ključnim točkama </a:t>
            </a:r>
            <a:r>
              <a:rPr lang="sl-SI" sz="2400" dirty="0" smtClean="0">
                <a:cs typeface="Arial" pitchFamily="34" charset="0"/>
              </a:rPr>
              <a:t>obveznog </a:t>
            </a:r>
            <a:r>
              <a:rPr lang="sl-SI" sz="2400" dirty="0">
                <a:cs typeface="Arial" pitchFamily="34" charset="0"/>
              </a:rPr>
              <a:t>školovanja. Pristupaju im učenici stari 5, 7, 11 i </a:t>
            </a:r>
            <a:r>
              <a:rPr lang="sl-SI" sz="2400" dirty="0" smtClean="0">
                <a:cs typeface="Arial" pitchFamily="34" charset="0"/>
              </a:rPr>
              <a:t>14 </a:t>
            </a:r>
            <a:r>
              <a:rPr lang="sl-SI" sz="2400" dirty="0">
                <a:cs typeface="Arial" pitchFamily="34" charset="0"/>
              </a:rPr>
              <a:t>godina.</a:t>
            </a:r>
          </a:p>
          <a:p>
            <a:pPr marL="0" indent="0">
              <a:buNone/>
            </a:pPr>
            <a:endParaRPr lang="sl-SI" sz="2400" dirty="0" smtClean="0"/>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340768"/>
            <a:ext cx="8229600" cy="4772487"/>
          </a:xfrm>
        </p:spPr>
        <p:txBody>
          <a:bodyPr>
            <a:normAutofit fontScale="85000" lnSpcReduction="10000"/>
          </a:bodyPr>
          <a:lstStyle/>
          <a:p>
            <a:pPr marL="0" indent="0">
              <a:buNone/>
            </a:pPr>
            <a:r>
              <a:rPr lang="sl-SI" sz="2800" b="1" dirty="0">
                <a:latin typeface="Calibri" pitchFamily="34" charset="0"/>
                <a:cs typeface="Calibri" pitchFamily="34" charset="0"/>
              </a:rPr>
              <a:t>OPĆENITO O OBRAZOVNOM SUSTAVU</a:t>
            </a:r>
          </a:p>
          <a:p>
            <a:pPr marL="0" indent="0">
              <a:buNone/>
            </a:pPr>
            <a:endParaRPr lang="sl-SI" sz="2600" dirty="0" smtClean="0">
              <a:latin typeface="Calibri" pitchFamily="34" charset="0"/>
              <a:cs typeface="Calibri" pitchFamily="34" charset="0"/>
            </a:endParaRPr>
          </a:p>
          <a:p>
            <a:pPr marL="0" indent="0">
              <a:buNone/>
            </a:pPr>
            <a:r>
              <a:rPr lang="sl-SI" sz="2600" dirty="0" smtClean="0">
                <a:latin typeface="Calibri" pitchFamily="34" charset="0"/>
                <a:cs typeface="Calibri" pitchFamily="34" charset="0"/>
              </a:rPr>
              <a:t>Obvezno </a:t>
            </a:r>
            <a:r>
              <a:rPr lang="sl-SI" sz="2600" dirty="0">
                <a:latin typeface="Calibri" pitchFamily="34" charset="0"/>
                <a:cs typeface="Calibri" pitchFamily="34" charset="0"/>
              </a:rPr>
              <a:t>školovanje u Francuskoj započinje s djetetovom 6. </a:t>
            </a:r>
            <a:r>
              <a:rPr lang="sl-SI" sz="2600" dirty="0" err="1">
                <a:latin typeface="Calibri" pitchFamily="34" charset="0"/>
                <a:cs typeface="Calibri" pitchFamily="34" charset="0"/>
              </a:rPr>
              <a:t>godinom</a:t>
            </a:r>
            <a:r>
              <a:rPr lang="sl-SI" sz="2600" dirty="0">
                <a:latin typeface="Calibri" pitchFamily="34" charset="0"/>
                <a:cs typeface="Calibri" pitchFamily="34" charset="0"/>
              </a:rPr>
              <a:t> i </a:t>
            </a:r>
            <a:r>
              <a:rPr lang="sl-SI" sz="2600" dirty="0" err="1">
                <a:latin typeface="Calibri" pitchFamily="34" charset="0"/>
                <a:cs typeface="Calibri" pitchFamily="34" charset="0"/>
              </a:rPr>
              <a:t>traje</a:t>
            </a:r>
            <a:r>
              <a:rPr lang="sl-SI" sz="2600" dirty="0">
                <a:latin typeface="Calibri" pitchFamily="34" charset="0"/>
                <a:cs typeface="Calibri" pitchFamily="34" charset="0"/>
              </a:rPr>
              <a:t> do 16. godine starosti. </a:t>
            </a:r>
            <a:r>
              <a:rPr lang="sl-SI" sz="2600" dirty="0" smtClean="0">
                <a:latin typeface="Calibri" pitchFamily="34" charset="0"/>
                <a:cs typeface="Calibri" pitchFamily="34" charset="0"/>
              </a:rPr>
              <a:t>Obvezno </a:t>
            </a:r>
            <a:r>
              <a:rPr lang="sl-SI" sz="2600" dirty="0">
                <a:latin typeface="Calibri" pitchFamily="34" charset="0"/>
                <a:cs typeface="Calibri" pitchFamily="34" charset="0"/>
              </a:rPr>
              <a:t>školovanje uključuje osnovnu školu koja traje do 11. </a:t>
            </a:r>
            <a:r>
              <a:rPr lang="sl-SI" sz="2600" dirty="0" err="1">
                <a:latin typeface="Calibri" pitchFamily="34" charset="0"/>
                <a:cs typeface="Calibri" pitchFamily="34" charset="0"/>
              </a:rPr>
              <a:t>godine</a:t>
            </a:r>
            <a:r>
              <a:rPr lang="sl-SI" sz="2600" dirty="0">
                <a:latin typeface="Calibri" pitchFamily="34" charset="0"/>
                <a:cs typeface="Calibri" pitchFamily="34" charset="0"/>
              </a:rPr>
              <a:t>, </a:t>
            </a:r>
            <a:r>
              <a:rPr lang="sl-SI" sz="2600" dirty="0" err="1">
                <a:latin typeface="Calibri" pitchFamily="34" charset="0"/>
                <a:cs typeface="Calibri" pitchFamily="34" charset="0"/>
              </a:rPr>
              <a:t>nižu</a:t>
            </a:r>
            <a:r>
              <a:rPr lang="sl-SI" sz="2600" dirty="0">
                <a:latin typeface="Calibri" pitchFamily="34" charset="0"/>
                <a:cs typeface="Calibri" pitchFamily="34" charset="0"/>
              </a:rPr>
              <a:t> </a:t>
            </a:r>
            <a:r>
              <a:rPr lang="sl-SI" sz="2600" dirty="0" err="1">
                <a:latin typeface="Calibri" pitchFamily="34" charset="0"/>
                <a:cs typeface="Calibri" pitchFamily="34" charset="0"/>
              </a:rPr>
              <a:t>srednju</a:t>
            </a:r>
            <a:r>
              <a:rPr lang="sl-SI" sz="2600" dirty="0">
                <a:latin typeface="Calibri" pitchFamily="34" charset="0"/>
                <a:cs typeface="Calibri" pitchFamily="34" charset="0"/>
              </a:rPr>
              <a:t> </a:t>
            </a:r>
            <a:r>
              <a:rPr lang="sl-SI" sz="2600" dirty="0" err="1">
                <a:latin typeface="Calibri" pitchFamily="34" charset="0"/>
                <a:cs typeface="Calibri" pitchFamily="34" charset="0"/>
              </a:rPr>
              <a:t>školu</a:t>
            </a:r>
            <a:r>
              <a:rPr lang="sl-SI" sz="2600" dirty="0">
                <a:latin typeface="Calibri" pitchFamily="34" charset="0"/>
                <a:cs typeface="Calibri" pitchFamily="34" charset="0"/>
              </a:rPr>
              <a:t> do 15., te prvi razred srednje </a:t>
            </a:r>
            <a:r>
              <a:rPr lang="sl-SI" sz="2600" dirty="0" err="1">
                <a:latin typeface="Calibri" pitchFamily="34" charset="0"/>
                <a:cs typeface="Calibri" pitchFamily="34" charset="0"/>
              </a:rPr>
              <a:t>škole</a:t>
            </a:r>
            <a:r>
              <a:rPr lang="sl-SI" sz="2600" dirty="0">
                <a:latin typeface="Calibri" pitchFamily="34" charset="0"/>
                <a:cs typeface="Calibri" pitchFamily="34" charset="0"/>
              </a:rPr>
              <a:t> do učenikove 16. </a:t>
            </a:r>
            <a:r>
              <a:rPr lang="sl-SI" sz="2600" dirty="0" err="1">
                <a:latin typeface="Calibri" pitchFamily="34" charset="0"/>
                <a:cs typeface="Calibri" pitchFamily="34" charset="0"/>
              </a:rPr>
              <a:t>godine</a:t>
            </a:r>
            <a:r>
              <a:rPr lang="sl-SI" sz="2600" dirty="0">
                <a:latin typeface="Calibri" pitchFamily="34" charset="0"/>
                <a:cs typeface="Calibri" pitchFamily="34" charset="0"/>
              </a:rPr>
              <a:t>. </a:t>
            </a:r>
            <a:br>
              <a:rPr lang="sl-SI" sz="2600" dirty="0">
                <a:latin typeface="Calibri" pitchFamily="34" charset="0"/>
                <a:cs typeface="Calibri" pitchFamily="34" charset="0"/>
              </a:rPr>
            </a:br>
            <a:endParaRPr lang="sl-SI" sz="2600" dirty="0" smtClean="0">
              <a:latin typeface="Calibri" pitchFamily="34" charset="0"/>
              <a:cs typeface="Calibri" pitchFamily="34" charset="0"/>
            </a:endParaRPr>
          </a:p>
          <a:p>
            <a:pPr marL="0" indent="0">
              <a:buNone/>
            </a:pPr>
            <a:r>
              <a:rPr lang="sl-SI" sz="2600" dirty="0" smtClean="0">
                <a:latin typeface="Calibri" pitchFamily="34" charset="0"/>
                <a:cs typeface="Calibri" pitchFamily="34" charset="0"/>
              </a:rPr>
              <a:t>Na </a:t>
            </a:r>
            <a:r>
              <a:rPr lang="sl-SI" sz="2600" dirty="0">
                <a:latin typeface="Calibri" pitchFamily="34" charset="0"/>
                <a:cs typeface="Calibri" pitchFamily="34" charset="0"/>
              </a:rPr>
              <a:t>kraju niže srednje škole učenik dobiva prvu diplomu </a:t>
            </a:r>
            <a:r>
              <a:rPr lang="sl-SI" sz="2600" dirty="0" smtClean="0">
                <a:latin typeface="Calibri" pitchFamily="34" charset="0"/>
                <a:cs typeface="Calibri" pitchFamily="34" charset="0"/>
              </a:rPr>
              <a:t>koja </a:t>
            </a:r>
            <a:r>
              <a:rPr lang="sl-SI" sz="2600" dirty="0">
                <a:latin typeface="Calibri" pitchFamily="34" charset="0"/>
                <a:cs typeface="Calibri" pitchFamily="34" charset="0"/>
              </a:rPr>
              <a:t>nije </a:t>
            </a:r>
            <a:r>
              <a:rPr lang="sl-SI" sz="2600" dirty="0" smtClean="0">
                <a:latin typeface="Calibri" pitchFamily="34" charset="0"/>
                <a:cs typeface="Calibri" pitchFamily="34" charset="0"/>
              </a:rPr>
              <a:t>obvezna </a:t>
            </a:r>
            <a:r>
              <a:rPr lang="sl-SI" sz="2600" dirty="0">
                <a:latin typeface="Calibri" pitchFamily="34" charset="0"/>
                <a:cs typeface="Calibri" pitchFamily="34" charset="0"/>
              </a:rPr>
              <a:t>za upis u srednju školu, a dobiva se kombinacijom ocjena iz zadnjeg razreda i ocjenom iz završnog ispita iz francuskog, matematike, povijesti i zemljopisa. </a:t>
            </a:r>
            <a:br>
              <a:rPr lang="sl-SI" sz="2600" dirty="0">
                <a:latin typeface="Calibri" pitchFamily="34" charset="0"/>
                <a:cs typeface="Calibri" pitchFamily="34" charset="0"/>
              </a:rPr>
            </a:br>
            <a:endParaRPr lang="sl-SI" sz="2600" dirty="0" smtClean="0">
              <a:latin typeface="Calibri" pitchFamily="34" charset="0"/>
              <a:cs typeface="Calibri" pitchFamily="34" charset="0"/>
            </a:endParaRPr>
          </a:p>
          <a:p>
            <a:pPr marL="0" indent="0">
              <a:buNone/>
            </a:pPr>
            <a:r>
              <a:rPr lang="sl-SI" sz="2600" dirty="0" smtClean="0">
                <a:latin typeface="Calibri" pitchFamily="34" charset="0"/>
                <a:cs typeface="Calibri" pitchFamily="34" charset="0"/>
              </a:rPr>
              <a:t>Srednje </a:t>
            </a:r>
            <a:r>
              <a:rPr lang="sl-SI" sz="2600" dirty="0">
                <a:latin typeface="Calibri" pitchFamily="34" charset="0"/>
                <a:cs typeface="Calibri" pitchFamily="34" charset="0"/>
              </a:rPr>
              <a:t>škole dijele se na </a:t>
            </a:r>
            <a:r>
              <a:rPr lang="sl-SI" sz="2600" dirty="0" smtClean="0">
                <a:latin typeface="Calibri" pitchFamily="34" charset="0"/>
                <a:cs typeface="Calibri" pitchFamily="34" charset="0"/>
              </a:rPr>
              <a:t>opće, tehničke i stručne</a:t>
            </a:r>
            <a:r>
              <a:rPr lang="sl-SI" sz="2600" dirty="0">
                <a:latin typeface="Calibri" pitchFamily="34" charset="0"/>
                <a:cs typeface="Calibri" pitchFamily="34" charset="0"/>
              </a:rPr>
              <a:t>, a traje do učenikove 18. </a:t>
            </a:r>
            <a:r>
              <a:rPr lang="sl-SI" sz="2600" dirty="0" err="1">
                <a:latin typeface="Calibri" pitchFamily="34" charset="0"/>
                <a:cs typeface="Calibri" pitchFamily="34" charset="0"/>
              </a:rPr>
              <a:t>godine</a:t>
            </a:r>
            <a:r>
              <a:rPr lang="sl-SI" sz="2600" dirty="0">
                <a:latin typeface="Calibri" pitchFamily="34" charset="0"/>
                <a:cs typeface="Calibri" pitchFamily="34" charset="0"/>
              </a:rPr>
              <a:t> starosti. </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45260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92500" lnSpcReduction="10000"/>
          </a:bodyPr>
          <a:lstStyle/>
          <a:p>
            <a:pPr marL="0" indent="0">
              <a:buNone/>
            </a:pPr>
            <a:r>
              <a:rPr lang="sl-SI" sz="2600" b="1" dirty="0">
                <a:cs typeface="Arial" pitchFamily="34" charset="0"/>
              </a:rPr>
              <a:t>MATURA</a:t>
            </a:r>
          </a:p>
          <a:p>
            <a:pPr marL="0" indent="0">
              <a:buNone/>
            </a:pPr>
            <a:endParaRPr lang="sl-SI" sz="2600" dirty="0" smtClean="0">
              <a:cs typeface="Arial" pitchFamily="34" charset="0"/>
            </a:endParaRPr>
          </a:p>
          <a:p>
            <a:pPr marL="0" indent="0">
              <a:buNone/>
            </a:pPr>
            <a:r>
              <a:rPr lang="sl-SI" sz="2600" dirty="0" smtClean="0">
                <a:cs typeface="Arial" pitchFamily="34" charset="0"/>
              </a:rPr>
              <a:t>U </a:t>
            </a:r>
            <a:r>
              <a:rPr lang="sl-SI" sz="2600" dirty="0">
                <a:cs typeface="Arial" pitchFamily="34" charset="0"/>
              </a:rPr>
              <a:t>Engleskoj na kraju </a:t>
            </a:r>
            <a:r>
              <a:rPr lang="sl-SI" sz="2600" dirty="0" smtClean="0">
                <a:cs typeface="Arial" pitchFamily="34" charset="0"/>
              </a:rPr>
              <a:t>obveznog </a:t>
            </a:r>
            <a:r>
              <a:rPr lang="sl-SI" sz="2600" dirty="0">
                <a:cs typeface="Arial" pitchFamily="34" charset="0"/>
              </a:rPr>
              <a:t>dijela školovanja učenici s navršenih 16 godina polažu standardizirani ispit na državnoj razini pod nazivom General Certificate of Secondary Education (GCSE</a:t>
            </a:r>
            <a:r>
              <a:rPr lang="sl-SI" sz="2600" dirty="0" smtClean="0">
                <a:cs typeface="Arial" pitchFamily="34" charset="0"/>
              </a:rPr>
              <a:t>).</a:t>
            </a:r>
          </a:p>
          <a:p>
            <a:pPr marL="0" indent="0">
              <a:buNone/>
            </a:pPr>
            <a:endParaRPr lang="sl-SI" sz="2600" dirty="0" smtClean="0">
              <a:cs typeface="Arial" pitchFamily="34" charset="0"/>
            </a:endParaRPr>
          </a:p>
          <a:p>
            <a:pPr marL="0" indent="0">
              <a:buNone/>
            </a:pPr>
            <a:r>
              <a:rPr lang="sl-SI" sz="2600" dirty="0" err="1" smtClean="0">
                <a:cs typeface="Arial" pitchFamily="34" charset="0"/>
              </a:rPr>
              <a:t>Nakon</a:t>
            </a:r>
            <a:r>
              <a:rPr lang="sl-SI" sz="2600" dirty="0" smtClean="0">
                <a:cs typeface="Arial" pitchFamily="34" charset="0"/>
              </a:rPr>
              <a:t> </a:t>
            </a:r>
            <a:r>
              <a:rPr lang="sl-SI" sz="2600" dirty="0">
                <a:cs typeface="Arial" pitchFamily="34" charset="0"/>
              </a:rPr>
              <a:t>srednje </a:t>
            </a:r>
            <a:r>
              <a:rPr lang="sl-SI" sz="2600" dirty="0" err="1">
                <a:cs typeface="Arial" pitchFamily="34" charset="0"/>
              </a:rPr>
              <a:t>škole</a:t>
            </a:r>
            <a:r>
              <a:rPr lang="sl-SI" sz="2600" dirty="0">
                <a:cs typeface="Arial" pitchFamily="34" charset="0"/>
              </a:rPr>
              <a:t> (s </a:t>
            </a:r>
            <a:r>
              <a:rPr lang="sl-SI" sz="2600" dirty="0" err="1">
                <a:cs typeface="Arial" pitchFamily="34" charset="0"/>
              </a:rPr>
              <a:t>navršenih</a:t>
            </a:r>
            <a:r>
              <a:rPr lang="sl-SI" sz="2600" dirty="0">
                <a:cs typeface="Arial" pitchFamily="34" charset="0"/>
              </a:rPr>
              <a:t> 18 </a:t>
            </a:r>
            <a:r>
              <a:rPr lang="sl-SI" sz="2600" dirty="0" err="1">
                <a:cs typeface="Arial" pitchFamily="34" charset="0"/>
              </a:rPr>
              <a:t>godina</a:t>
            </a:r>
            <a:r>
              <a:rPr lang="sl-SI" sz="2600" dirty="0">
                <a:cs typeface="Arial" pitchFamily="34" charset="0"/>
              </a:rPr>
              <a:t>) </a:t>
            </a:r>
            <a:r>
              <a:rPr lang="sl-SI" sz="2600" dirty="0" err="1">
                <a:cs typeface="Arial" pitchFamily="34" charset="0"/>
              </a:rPr>
              <a:t>polažu</a:t>
            </a:r>
            <a:r>
              <a:rPr lang="sl-SI" sz="2600" dirty="0">
                <a:cs typeface="Arial" pitchFamily="34" charset="0"/>
              </a:rPr>
              <a:t> tri </a:t>
            </a:r>
            <a:r>
              <a:rPr lang="sl-SI" sz="2600" dirty="0" err="1">
                <a:cs typeface="Arial" pitchFamily="34" charset="0"/>
              </a:rPr>
              <a:t>ispita</a:t>
            </a:r>
            <a:r>
              <a:rPr lang="sl-SI" sz="2600" dirty="0">
                <a:cs typeface="Arial" pitchFamily="34" charset="0"/>
              </a:rPr>
              <a:t>: </a:t>
            </a:r>
            <a:endParaRPr lang="sl-SI" sz="2600" dirty="0" smtClean="0">
              <a:cs typeface="Arial" pitchFamily="34" charset="0"/>
            </a:endParaRPr>
          </a:p>
          <a:p>
            <a:r>
              <a:rPr lang="sl-SI" sz="2600" dirty="0" smtClean="0">
                <a:cs typeface="Arial" pitchFamily="34" charset="0"/>
              </a:rPr>
              <a:t>GCE </a:t>
            </a:r>
            <a:r>
              <a:rPr lang="sl-SI" sz="2600" dirty="0">
                <a:cs typeface="Arial" pitchFamily="34" charset="0"/>
              </a:rPr>
              <a:t>‘A’ </a:t>
            </a:r>
            <a:r>
              <a:rPr lang="sl-SI" sz="2600" dirty="0" err="1">
                <a:cs typeface="Arial" pitchFamily="34" charset="0"/>
              </a:rPr>
              <a:t>Levels</a:t>
            </a:r>
            <a:r>
              <a:rPr lang="sl-SI" sz="2600" dirty="0">
                <a:cs typeface="Arial" pitchFamily="34" charset="0"/>
              </a:rPr>
              <a:t>, </a:t>
            </a:r>
            <a:endParaRPr lang="sl-SI" sz="2600" dirty="0" smtClean="0">
              <a:cs typeface="Arial" pitchFamily="34" charset="0"/>
            </a:endParaRPr>
          </a:p>
          <a:p>
            <a:r>
              <a:rPr lang="sl-SI" sz="2600" dirty="0" smtClean="0">
                <a:cs typeface="Arial" pitchFamily="34" charset="0"/>
              </a:rPr>
              <a:t>GCE </a:t>
            </a:r>
            <a:r>
              <a:rPr lang="sl-SI" sz="2600" dirty="0" err="1">
                <a:cs typeface="Arial" pitchFamily="34" charset="0"/>
              </a:rPr>
              <a:t>Advanced</a:t>
            </a:r>
            <a:r>
              <a:rPr lang="sl-SI" sz="2600" dirty="0">
                <a:cs typeface="Arial" pitchFamily="34" charset="0"/>
              </a:rPr>
              <a:t> </a:t>
            </a:r>
            <a:r>
              <a:rPr lang="sl-SI" sz="2600" dirty="0" err="1">
                <a:cs typeface="Arial" pitchFamily="34" charset="0"/>
              </a:rPr>
              <a:t>Subsidiary</a:t>
            </a:r>
            <a:r>
              <a:rPr lang="sl-SI" sz="2600" dirty="0">
                <a:cs typeface="Arial" pitchFamily="34" charset="0"/>
              </a:rPr>
              <a:t> </a:t>
            </a:r>
            <a:r>
              <a:rPr lang="sl-SI" sz="2600" dirty="0" err="1">
                <a:cs typeface="Arial" pitchFamily="34" charset="0"/>
              </a:rPr>
              <a:t>qualifications</a:t>
            </a:r>
            <a:r>
              <a:rPr lang="sl-SI" sz="2600" dirty="0">
                <a:cs typeface="Arial" pitchFamily="34" charset="0"/>
              </a:rPr>
              <a:t> i </a:t>
            </a:r>
            <a:endParaRPr lang="sl-SI" sz="2600" dirty="0" smtClean="0">
              <a:cs typeface="Arial" pitchFamily="34" charset="0"/>
            </a:endParaRPr>
          </a:p>
          <a:p>
            <a:r>
              <a:rPr lang="sl-SI" sz="2600" dirty="0" smtClean="0">
                <a:cs typeface="Arial" pitchFamily="34" charset="0"/>
              </a:rPr>
              <a:t>GCE </a:t>
            </a:r>
            <a:r>
              <a:rPr lang="sl-SI" sz="2600" dirty="0">
                <a:cs typeface="Arial" pitchFamily="34" charset="0"/>
              </a:rPr>
              <a:t>'A' </a:t>
            </a:r>
            <a:r>
              <a:rPr lang="sl-SI" sz="2600" dirty="0" err="1">
                <a:cs typeface="Arial" pitchFamily="34" charset="0"/>
              </a:rPr>
              <a:t>Levels</a:t>
            </a:r>
            <a:r>
              <a:rPr lang="sl-SI" sz="2600" dirty="0">
                <a:cs typeface="Arial" pitchFamily="34" charset="0"/>
              </a:rPr>
              <a:t> </a:t>
            </a:r>
            <a:r>
              <a:rPr lang="sl-SI" sz="2600" dirty="0" err="1" smtClean="0">
                <a:cs typeface="Arial" pitchFamily="34" charset="0"/>
              </a:rPr>
              <a:t>Applied</a:t>
            </a:r>
            <a:r>
              <a:rPr lang="sl-SI" sz="2600" dirty="0" smtClean="0">
                <a:cs typeface="Arial" pitchFamily="34" charset="0"/>
              </a:rPr>
              <a:t> </a:t>
            </a:r>
            <a:r>
              <a:rPr lang="sl-SI" sz="2600" dirty="0" err="1">
                <a:cs typeface="Arial" pitchFamily="34" charset="0"/>
              </a:rPr>
              <a:t>Subjects</a:t>
            </a:r>
            <a:r>
              <a:rPr lang="sl-SI" sz="2600" dirty="0">
                <a:cs typeface="Arial" pitchFamily="34" charset="0"/>
              </a:rPr>
              <a:t> </a:t>
            </a:r>
            <a:endParaRPr lang="sl-SI" sz="2600" dirty="0" smtClean="0">
              <a:cs typeface="Arial" pitchFamily="34" charset="0"/>
            </a:endParaRPr>
          </a:p>
          <a:p>
            <a:pPr marL="0" indent="0">
              <a:buNone/>
            </a:pPr>
            <a:r>
              <a:rPr lang="sl-SI" sz="2600" dirty="0" smtClean="0">
                <a:cs typeface="Arial" pitchFamily="34" charset="0"/>
              </a:rPr>
              <a:t>- </a:t>
            </a:r>
            <a:r>
              <a:rPr lang="sl-SI" sz="2600" dirty="0" err="1">
                <a:cs typeface="Arial" pitchFamily="34" charset="0"/>
              </a:rPr>
              <a:t>uspjeh</a:t>
            </a:r>
            <a:r>
              <a:rPr lang="sl-SI" sz="2600" dirty="0">
                <a:cs typeface="Arial" pitchFamily="34" charset="0"/>
              </a:rPr>
              <a:t> na njima </a:t>
            </a:r>
            <a:r>
              <a:rPr lang="sl-SI" sz="2600" dirty="0" err="1">
                <a:cs typeface="Arial" pitchFamily="34" charset="0"/>
              </a:rPr>
              <a:t>potreban</a:t>
            </a:r>
            <a:r>
              <a:rPr lang="sl-SI" sz="2600" dirty="0">
                <a:cs typeface="Arial" pitchFamily="34" charset="0"/>
              </a:rPr>
              <a:t> </a:t>
            </a:r>
            <a:r>
              <a:rPr lang="sl-SI" sz="2600" dirty="0" smtClean="0">
                <a:cs typeface="Arial" pitchFamily="34" charset="0"/>
              </a:rPr>
              <a:t>je za </a:t>
            </a:r>
            <a:r>
              <a:rPr lang="sl-SI" sz="2600" dirty="0" err="1">
                <a:cs typeface="Arial" pitchFamily="34" charset="0"/>
              </a:rPr>
              <a:t>upis</a:t>
            </a:r>
            <a:r>
              <a:rPr lang="sl-SI" sz="2600" dirty="0">
                <a:cs typeface="Arial" pitchFamily="34" charset="0"/>
              </a:rPr>
              <a:t> na fakultete.</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92500" lnSpcReduction="20000"/>
          </a:bodyPr>
          <a:lstStyle/>
          <a:p>
            <a:pPr marL="0" indent="0">
              <a:buNone/>
            </a:pPr>
            <a:r>
              <a:rPr lang="sl-SI" sz="2600" b="1" dirty="0">
                <a:cs typeface="Arial" pitchFamily="34" charset="0"/>
              </a:rPr>
              <a:t>VRIJEME I NAČIN POLAGANJA MATURE</a:t>
            </a:r>
          </a:p>
          <a:p>
            <a:pPr marL="0" indent="0">
              <a:buNone/>
            </a:pPr>
            <a:endParaRPr lang="sl-SI" sz="2600" dirty="0" smtClean="0">
              <a:cs typeface="Arial" pitchFamily="34" charset="0"/>
            </a:endParaRPr>
          </a:p>
          <a:p>
            <a:pPr marL="0" indent="0">
              <a:buNone/>
            </a:pPr>
            <a:r>
              <a:rPr lang="sl-SI" sz="2600" dirty="0" smtClean="0">
                <a:cs typeface="Arial" pitchFamily="34" charset="0"/>
              </a:rPr>
              <a:t>Standardizirani </a:t>
            </a:r>
            <a:r>
              <a:rPr lang="sl-SI" sz="2600" dirty="0" err="1">
                <a:cs typeface="Arial" pitchFamily="34" charset="0"/>
              </a:rPr>
              <a:t>ispiti</a:t>
            </a:r>
            <a:r>
              <a:rPr lang="sl-SI" sz="2600" dirty="0">
                <a:cs typeface="Arial" pitchFamily="34" charset="0"/>
              </a:rPr>
              <a:t> na </a:t>
            </a:r>
            <a:r>
              <a:rPr lang="sl-SI" sz="2600" dirty="0" err="1">
                <a:cs typeface="Arial" pitchFamily="34" charset="0"/>
              </a:rPr>
              <a:t>državnoj</a:t>
            </a:r>
            <a:r>
              <a:rPr lang="sl-SI" sz="2600" dirty="0">
                <a:cs typeface="Arial" pitchFamily="34" charset="0"/>
              </a:rPr>
              <a:t> </a:t>
            </a:r>
            <a:r>
              <a:rPr lang="sl-SI" sz="2600" dirty="0" err="1">
                <a:cs typeface="Arial" pitchFamily="34" charset="0"/>
              </a:rPr>
              <a:t>razini</a:t>
            </a:r>
            <a:r>
              <a:rPr lang="sl-SI" sz="2600" dirty="0">
                <a:cs typeface="Arial" pitchFamily="34" charset="0"/>
              </a:rPr>
              <a:t> </a:t>
            </a:r>
            <a:r>
              <a:rPr lang="sl-SI" sz="2600" dirty="0" err="1">
                <a:cs typeface="Arial" pitchFamily="34" charset="0"/>
              </a:rPr>
              <a:t>ocjenjuju</a:t>
            </a:r>
            <a:r>
              <a:rPr lang="sl-SI" sz="2600" dirty="0">
                <a:cs typeface="Arial" pitchFamily="34" charset="0"/>
              </a:rPr>
              <a:t> se </a:t>
            </a:r>
            <a:r>
              <a:rPr lang="sl-SI" sz="2600" dirty="0" err="1">
                <a:cs typeface="Arial" pitchFamily="34" charset="0"/>
              </a:rPr>
              <a:t>ocjenama</a:t>
            </a:r>
            <a:r>
              <a:rPr lang="sl-SI" sz="2600" dirty="0">
                <a:cs typeface="Arial" pitchFamily="34" charset="0"/>
              </a:rPr>
              <a:t> od A do E pri čemu je A </a:t>
            </a:r>
            <a:r>
              <a:rPr lang="sl-SI" sz="2600" dirty="0" err="1">
                <a:cs typeface="Arial" pitchFamily="34" charset="0"/>
              </a:rPr>
              <a:t>najviša</a:t>
            </a:r>
            <a:r>
              <a:rPr lang="sl-SI" sz="2600" dirty="0">
                <a:cs typeface="Arial" pitchFamily="34" charset="0"/>
              </a:rPr>
              <a:t> </a:t>
            </a:r>
            <a:r>
              <a:rPr lang="sl-SI" sz="2600" dirty="0" err="1">
                <a:cs typeface="Arial" pitchFamily="34" charset="0"/>
              </a:rPr>
              <a:t>ocjena</a:t>
            </a:r>
            <a:r>
              <a:rPr lang="sl-SI" sz="2600" dirty="0">
                <a:cs typeface="Arial" pitchFamily="34" charset="0"/>
              </a:rPr>
              <a:t> a E </a:t>
            </a:r>
            <a:r>
              <a:rPr lang="sl-SI" sz="2600" dirty="0" err="1">
                <a:cs typeface="Arial" pitchFamily="34" charset="0"/>
              </a:rPr>
              <a:t>najslabija</a:t>
            </a:r>
            <a:r>
              <a:rPr lang="sl-SI" sz="2600" dirty="0">
                <a:cs typeface="Arial" pitchFamily="34" charset="0"/>
              </a:rPr>
              <a:t>. Postoji i </a:t>
            </a:r>
            <a:r>
              <a:rPr lang="sl-SI" sz="2600" dirty="0" err="1">
                <a:cs typeface="Arial" pitchFamily="34" charset="0"/>
              </a:rPr>
              <a:t>ocjena</a:t>
            </a:r>
            <a:r>
              <a:rPr lang="sl-SI" sz="2600" dirty="0">
                <a:cs typeface="Arial" pitchFamily="34" charset="0"/>
              </a:rPr>
              <a:t> U i ona </a:t>
            </a:r>
            <a:r>
              <a:rPr lang="sl-SI" sz="2600" dirty="0" err="1">
                <a:cs typeface="Arial" pitchFamily="34" charset="0"/>
              </a:rPr>
              <a:t>označava</a:t>
            </a:r>
            <a:r>
              <a:rPr lang="sl-SI" sz="2600" dirty="0">
                <a:cs typeface="Arial" pitchFamily="34" charset="0"/>
              </a:rPr>
              <a:t> pad. </a:t>
            </a:r>
            <a:r>
              <a:rPr lang="sl-SI" sz="2600" dirty="0" err="1">
                <a:cs typeface="Arial" pitchFamily="34" charset="0"/>
              </a:rPr>
              <a:t>Učenici</a:t>
            </a:r>
            <a:r>
              <a:rPr lang="sl-SI" sz="2600" dirty="0">
                <a:cs typeface="Arial" pitchFamily="34" charset="0"/>
              </a:rPr>
              <a:t> </a:t>
            </a:r>
            <a:r>
              <a:rPr lang="sl-SI" sz="2600" dirty="0" err="1">
                <a:cs typeface="Arial" pitchFamily="34" charset="0"/>
              </a:rPr>
              <a:t>imaju</a:t>
            </a:r>
            <a:r>
              <a:rPr lang="sl-SI" sz="2600" dirty="0">
                <a:cs typeface="Arial" pitchFamily="34" charset="0"/>
              </a:rPr>
              <a:t> pravo na uvid u </a:t>
            </a:r>
            <a:r>
              <a:rPr lang="sl-SI" sz="2600" dirty="0" err="1">
                <a:cs typeface="Arial" pitchFamily="34" charset="0"/>
              </a:rPr>
              <a:t>testove</a:t>
            </a:r>
            <a:r>
              <a:rPr lang="sl-SI" sz="2600" dirty="0">
                <a:cs typeface="Arial" pitchFamily="34" charset="0"/>
              </a:rPr>
              <a:t> i pravo na </a:t>
            </a:r>
            <a:r>
              <a:rPr lang="sl-SI" sz="2600" dirty="0" err="1">
                <a:cs typeface="Arial" pitchFamily="34" charset="0"/>
              </a:rPr>
              <a:t>žalbu</a:t>
            </a:r>
            <a:r>
              <a:rPr lang="sl-SI" sz="2600" dirty="0">
                <a:cs typeface="Arial" pitchFamily="34" charset="0"/>
              </a:rPr>
              <a:t>, no ta prava </a:t>
            </a:r>
            <a:r>
              <a:rPr lang="sl-SI" sz="2600" dirty="0" err="1">
                <a:cs typeface="Arial" pitchFamily="34" charset="0"/>
              </a:rPr>
              <a:t>plaćaju</a:t>
            </a:r>
            <a:r>
              <a:rPr lang="sl-SI" sz="2600" dirty="0" smtClean="0">
                <a:cs typeface="Arial" pitchFamily="34" charset="0"/>
              </a:rPr>
              <a:t>.</a:t>
            </a:r>
          </a:p>
          <a:p>
            <a:pPr marL="0" indent="0">
              <a:buNone/>
            </a:pPr>
            <a:endParaRPr lang="sl-SI" sz="2600" dirty="0">
              <a:cs typeface="Arial" pitchFamily="34" charset="0"/>
            </a:endParaRPr>
          </a:p>
          <a:p>
            <a:pPr marL="0" indent="0">
              <a:buNone/>
            </a:pPr>
            <a:r>
              <a:rPr lang="sl-SI" sz="2600" b="1" dirty="0">
                <a:cs typeface="Arial" pitchFamily="34" charset="0"/>
              </a:rPr>
              <a:t>PREDMETI KOJI SE POLAŽU NA MATURI</a:t>
            </a:r>
          </a:p>
          <a:p>
            <a:pPr marL="0" indent="0">
              <a:buNone/>
            </a:pPr>
            <a:endParaRPr lang="sl-SI" sz="2600" dirty="0" smtClean="0">
              <a:cs typeface="Arial" pitchFamily="34" charset="0"/>
            </a:endParaRPr>
          </a:p>
          <a:p>
            <a:pPr marL="0" indent="0">
              <a:buNone/>
            </a:pPr>
            <a:r>
              <a:rPr lang="sl-SI" sz="2600" dirty="0" smtClean="0">
                <a:cs typeface="Arial" pitchFamily="34" charset="0"/>
              </a:rPr>
              <a:t>Predmeti </a:t>
            </a:r>
            <a:r>
              <a:rPr lang="sl-SI" sz="2600" dirty="0" err="1">
                <a:cs typeface="Arial" pitchFamily="34" charset="0"/>
              </a:rPr>
              <a:t>obuhvaćeni</a:t>
            </a:r>
            <a:r>
              <a:rPr lang="sl-SI" sz="2600" dirty="0">
                <a:cs typeface="Arial" pitchFamily="34" charset="0"/>
              </a:rPr>
              <a:t> standardiziranim </a:t>
            </a:r>
            <a:r>
              <a:rPr lang="sl-SI" sz="2600" dirty="0" err="1">
                <a:cs typeface="Arial" pitchFamily="34" charset="0"/>
              </a:rPr>
              <a:t>ispitima</a:t>
            </a:r>
            <a:r>
              <a:rPr lang="sl-SI" sz="2600" dirty="0">
                <a:cs typeface="Arial" pitchFamily="34" charset="0"/>
              </a:rPr>
              <a:t> </a:t>
            </a:r>
            <a:r>
              <a:rPr lang="sl-SI" sz="2600" dirty="0" err="1">
                <a:cs typeface="Arial" pitchFamily="34" charset="0"/>
              </a:rPr>
              <a:t>čiji</a:t>
            </a:r>
            <a:r>
              <a:rPr lang="sl-SI" sz="2600" dirty="0">
                <a:cs typeface="Arial" pitchFamily="34" charset="0"/>
              </a:rPr>
              <a:t> </a:t>
            </a:r>
            <a:r>
              <a:rPr lang="sl-SI" sz="2600" dirty="0" err="1">
                <a:cs typeface="Arial" pitchFamily="34" charset="0"/>
              </a:rPr>
              <a:t>su</a:t>
            </a:r>
            <a:r>
              <a:rPr lang="sl-SI" sz="2600" dirty="0">
                <a:cs typeface="Arial" pitchFamily="34" charset="0"/>
              </a:rPr>
              <a:t> rezultati bitni </a:t>
            </a:r>
            <a:r>
              <a:rPr lang="sl-SI" sz="2600" dirty="0" err="1">
                <a:cs typeface="Arial" pitchFamily="34" charset="0"/>
              </a:rPr>
              <a:t>prilikom</a:t>
            </a:r>
            <a:r>
              <a:rPr lang="sl-SI" sz="2600" dirty="0">
                <a:cs typeface="Arial" pitchFamily="34" charset="0"/>
              </a:rPr>
              <a:t> </a:t>
            </a:r>
            <a:r>
              <a:rPr lang="sl-SI" sz="2600" dirty="0" err="1">
                <a:cs typeface="Arial" pitchFamily="34" charset="0"/>
              </a:rPr>
              <a:t>upisa</a:t>
            </a:r>
            <a:r>
              <a:rPr lang="sl-SI" sz="2600" dirty="0">
                <a:cs typeface="Arial" pitchFamily="34" charset="0"/>
              </a:rPr>
              <a:t> na fakultete </a:t>
            </a:r>
            <a:r>
              <a:rPr lang="sl-SI" sz="2600" dirty="0" err="1">
                <a:cs typeface="Arial" pitchFamily="34" charset="0"/>
              </a:rPr>
              <a:t>su</a:t>
            </a:r>
            <a:r>
              <a:rPr lang="sl-SI" sz="2600" dirty="0">
                <a:cs typeface="Arial" pitchFamily="34" charset="0"/>
              </a:rPr>
              <a:t>: biologija, kemija, ekonomija, </a:t>
            </a:r>
            <a:r>
              <a:rPr lang="sl-SI" sz="2600" dirty="0" err="1">
                <a:cs typeface="Arial" pitchFamily="34" charset="0"/>
              </a:rPr>
              <a:t>engleski</a:t>
            </a:r>
            <a:r>
              <a:rPr lang="sl-SI" sz="2600" dirty="0">
                <a:cs typeface="Arial" pitchFamily="34" charset="0"/>
              </a:rPr>
              <a:t> jezik, </a:t>
            </a:r>
            <a:r>
              <a:rPr lang="sl-SI" sz="2600" dirty="0" err="1">
                <a:cs typeface="Arial" pitchFamily="34" charset="0"/>
              </a:rPr>
              <a:t>francuski</a:t>
            </a:r>
            <a:r>
              <a:rPr lang="sl-SI" sz="2600" dirty="0">
                <a:cs typeface="Arial" pitchFamily="34" charset="0"/>
              </a:rPr>
              <a:t> jezik, </a:t>
            </a:r>
            <a:r>
              <a:rPr lang="sl-SI" sz="2600" dirty="0" err="1">
                <a:cs typeface="Arial" pitchFamily="34" charset="0"/>
              </a:rPr>
              <a:t>zemljopis</a:t>
            </a:r>
            <a:r>
              <a:rPr lang="sl-SI" sz="2600" dirty="0">
                <a:cs typeface="Arial" pitchFamily="34" charset="0"/>
              </a:rPr>
              <a:t>, </a:t>
            </a:r>
            <a:r>
              <a:rPr lang="sl-SI" sz="2600" dirty="0" err="1">
                <a:cs typeface="Arial" pitchFamily="34" charset="0"/>
              </a:rPr>
              <a:t>njemački</a:t>
            </a:r>
            <a:r>
              <a:rPr lang="sl-SI" sz="2600" dirty="0">
                <a:cs typeface="Arial" pitchFamily="34" charset="0"/>
              </a:rPr>
              <a:t> jezik, </a:t>
            </a:r>
            <a:r>
              <a:rPr lang="sl-SI" sz="2600" dirty="0" err="1">
                <a:cs typeface="Arial" pitchFamily="34" charset="0"/>
              </a:rPr>
              <a:t>povijesti</a:t>
            </a:r>
            <a:r>
              <a:rPr lang="sl-SI" sz="2600" dirty="0">
                <a:cs typeface="Arial" pitchFamily="34" charset="0"/>
              </a:rPr>
              <a:t>, irski jezik, latinski jezik, matematika, fizika, religijske znanosti, </a:t>
            </a:r>
            <a:r>
              <a:rPr lang="sl-SI" sz="2600" dirty="0" err="1">
                <a:cs typeface="Arial" pitchFamily="34" charset="0"/>
              </a:rPr>
              <a:t>španjolski</a:t>
            </a:r>
            <a:r>
              <a:rPr lang="sl-SI" sz="2600" dirty="0">
                <a:cs typeface="Arial" pitchFamily="34" charset="0"/>
              </a:rPr>
              <a:t> jezik te velški jezik.</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SREDIŠNJI REGISTAR UČENIKA</a:t>
            </a:r>
          </a:p>
          <a:p>
            <a:pPr marL="0" indent="0">
              <a:buNone/>
            </a:pPr>
            <a:endParaRPr lang="sl-SI" sz="2400" dirty="0" smtClean="0">
              <a:cs typeface="Arial" pitchFamily="34" charset="0"/>
            </a:endParaRPr>
          </a:p>
          <a:p>
            <a:pPr marL="0" indent="0">
              <a:buNone/>
            </a:pPr>
            <a:r>
              <a:rPr lang="sl-SI" sz="2400" dirty="0" smtClean="0">
                <a:cs typeface="Arial" pitchFamily="34" charset="0"/>
              </a:rPr>
              <a:t>U </a:t>
            </a:r>
            <a:r>
              <a:rPr lang="sl-SI" sz="2400" dirty="0" err="1">
                <a:cs typeface="Arial" pitchFamily="34" charset="0"/>
              </a:rPr>
              <a:t>Engleskoj</a:t>
            </a:r>
            <a:r>
              <a:rPr lang="sl-SI" sz="2400" dirty="0">
                <a:cs typeface="Arial" pitchFamily="34" charset="0"/>
              </a:rPr>
              <a:t> postoji nacionalna baza </a:t>
            </a:r>
            <a:r>
              <a:rPr lang="sl-SI" sz="2400" dirty="0" err="1">
                <a:cs typeface="Arial" pitchFamily="34" charset="0"/>
              </a:rPr>
              <a:t>podataka</a:t>
            </a:r>
            <a:r>
              <a:rPr lang="sl-SI" sz="2400" dirty="0">
                <a:cs typeface="Arial" pitchFamily="34" charset="0"/>
              </a:rPr>
              <a:t> </a:t>
            </a:r>
            <a:r>
              <a:rPr lang="sl-SI" sz="2400" dirty="0" err="1">
                <a:cs typeface="Arial" pitchFamily="34" charset="0"/>
              </a:rPr>
              <a:t>koja</a:t>
            </a:r>
            <a:r>
              <a:rPr lang="sl-SI" sz="2400" dirty="0">
                <a:cs typeface="Arial" pitchFamily="34" charset="0"/>
              </a:rPr>
              <a:t> daje uvid u </a:t>
            </a:r>
            <a:r>
              <a:rPr lang="sl-SI" sz="2400" dirty="0" err="1">
                <a:cs typeface="Arial" pitchFamily="34" charset="0"/>
              </a:rPr>
              <a:t>napredak</a:t>
            </a:r>
            <a:r>
              <a:rPr lang="sl-SI" sz="2400" dirty="0">
                <a:cs typeface="Arial" pitchFamily="34" charset="0"/>
              </a:rPr>
              <a:t> učenika, a </a:t>
            </a:r>
            <a:r>
              <a:rPr lang="sl-SI" sz="2400" dirty="0" err="1">
                <a:cs typeface="Arial" pitchFamily="34" charset="0"/>
              </a:rPr>
              <a:t>škole</a:t>
            </a:r>
            <a:r>
              <a:rPr lang="sl-SI" sz="2400" dirty="0">
                <a:cs typeface="Arial" pitchFamily="34" charset="0"/>
              </a:rPr>
              <a:t> i </a:t>
            </a:r>
            <a:r>
              <a:rPr lang="sl-SI" sz="2400" dirty="0" err="1">
                <a:cs typeface="Arial" pitchFamily="34" charset="0"/>
              </a:rPr>
              <a:t>visokoškolske</a:t>
            </a:r>
            <a:r>
              <a:rPr lang="sl-SI" sz="2400" dirty="0">
                <a:cs typeface="Arial" pitchFamily="34" charset="0"/>
              </a:rPr>
              <a:t> ustanove </a:t>
            </a:r>
            <a:r>
              <a:rPr lang="sl-SI" sz="2400" dirty="0" err="1">
                <a:cs typeface="Arial" pitchFamily="34" charset="0"/>
              </a:rPr>
              <a:t>koriste</a:t>
            </a:r>
            <a:r>
              <a:rPr lang="sl-SI" sz="2400" dirty="0">
                <a:cs typeface="Arial" pitchFamily="34" charset="0"/>
              </a:rPr>
              <a:t> je za </a:t>
            </a:r>
            <a:r>
              <a:rPr lang="sl-SI" sz="2400" dirty="0" err="1">
                <a:cs typeface="Arial" pitchFamily="34" charset="0"/>
              </a:rPr>
              <a:t>usporedbu</a:t>
            </a:r>
            <a:r>
              <a:rPr lang="sl-SI" sz="2400" dirty="0">
                <a:cs typeface="Arial" pitchFamily="34" charset="0"/>
              </a:rPr>
              <a:t> </a:t>
            </a:r>
            <a:r>
              <a:rPr lang="sl-SI" sz="2400" dirty="0" err="1">
                <a:cs typeface="Arial" pitchFamily="34" charset="0"/>
              </a:rPr>
              <a:t>uspjeha</a:t>
            </a:r>
            <a:r>
              <a:rPr lang="sl-SI" sz="2400" dirty="0">
                <a:cs typeface="Arial" pitchFamily="34" charset="0"/>
              </a:rPr>
              <a:t> njihovih učenika s nacionalnim </a:t>
            </a:r>
            <a:r>
              <a:rPr lang="sl-SI" sz="2400" dirty="0" err="1">
                <a:cs typeface="Arial" pitchFamily="34" charset="0"/>
              </a:rPr>
              <a:t>uzorkom</a:t>
            </a:r>
            <a:r>
              <a:rPr lang="sl-SI" sz="2400" dirty="0">
                <a:cs typeface="Arial" pitchFamily="34" charset="0"/>
              </a:rPr>
              <a:t>. U </a:t>
            </a:r>
            <a:r>
              <a:rPr lang="sl-SI" sz="2400" dirty="0" err="1">
                <a:cs typeface="Arial" pitchFamily="34" charset="0"/>
              </a:rPr>
              <a:t>navedenoj</a:t>
            </a:r>
            <a:r>
              <a:rPr lang="sl-SI" sz="2400" dirty="0">
                <a:cs typeface="Arial" pitchFamily="34" charset="0"/>
              </a:rPr>
              <a:t> bazi postoji </a:t>
            </a:r>
            <a:r>
              <a:rPr lang="sl-SI" sz="2400" dirty="0" err="1">
                <a:cs typeface="Arial" pitchFamily="34" charset="0"/>
              </a:rPr>
              <a:t>mogućnost</a:t>
            </a:r>
            <a:r>
              <a:rPr lang="sl-SI" sz="2400" dirty="0">
                <a:cs typeface="Arial" pitchFamily="34" charset="0"/>
              </a:rPr>
              <a:t> kreiranja </a:t>
            </a:r>
            <a:r>
              <a:rPr lang="sl-SI" sz="2400" dirty="0" err="1">
                <a:cs typeface="Arial" pitchFamily="34" charset="0"/>
              </a:rPr>
              <a:t>izvješća</a:t>
            </a:r>
            <a:r>
              <a:rPr lang="sl-SI" sz="2400" dirty="0">
                <a:cs typeface="Arial" pitchFamily="34" charset="0"/>
              </a:rPr>
              <a:t> s informacijama o </a:t>
            </a:r>
            <a:r>
              <a:rPr lang="sl-SI" sz="2400" dirty="0" err="1">
                <a:cs typeface="Arial" pitchFamily="34" charset="0"/>
              </a:rPr>
              <a:t>uspjehu</a:t>
            </a:r>
            <a:r>
              <a:rPr lang="sl-SI" sz="2400" dirty="0">
                <a:cs typeface="Arial" pitchFamily="34" charset="0"/>
              </a:rPr>
              <a:t> učenika u </a:t>
            </a:r>
            <a:r>
              <a:rPr lang="sl-SI" sz="2400" dirty="0" err="1">
                <a:cs typeface="Arial" pitchFamily="34" charset="0"/>
              </a:rPr>
              <a:t>školama</a:t>
            </a:r>
            <a:r>
              <a:rPr lang="sl-SI" sz="2400" dirty="0">
                <a:cs typeface="Arial" pitchFamily="34" charset="0"/>
              </a:rPr>
              <a:t> i </a:t>
            </a:r>
            <a:r>
              <a:rPr lang="sl-SI" sz="2400" dirty="0" err="1">
                <a:cs typeface="Arial" pitchFamily="34" charset="0"/>
              </a:rPr>
              <a:t>daljnjem</a:t>
            </a:r>
            <a:r>
              <a:rPr lang="sl-SI" sz="2400" dirty="0">
                <a:cs typeface="Arial" pitchFamily="34" charset="0"/>
              </a:rPr>
              <a:t> </a:t>
            </a:r>
            <a:r>
              <a:rPr lang="sl-SI" sz="2400" dirty="0" err="1">
                <a:cs typeface="Arial" pitchFamily="34" charset="0"/>
              </a:rPr>
              <a:t>obrazovanju</a:t>
            </a:r>
            <a:r>
              <a:rPr lang="sl-SI" sz="2400" dirty="0">
                <a:cs typeface="Arial" pitchFamily="34" charset="0"/>
              </a:rPr>
              <a:t>, certificiranju, </a:t>
            </a:r>
            <a:r>
              <a:rPr lang="sl-SI" sz="2400" dirty="0" err="1">
                <a:cs typeface="Arial" pitchFamily="34" charset="0"/>
              </a:rPr>
              <a:t>kao</a:t>
            </a:r>
            <a:r>
              <a:rPr lang="sl-SI" sz="2400" dirty="0">
                <a:cs typeface="Arial" pitchFamily="34" charset="0"/>
              </a:rPr>
              <a:t> i </a:t>
            </a:r>
            <a:r>
              <a:rPr lang="sl-SI" sz="2400" dirty="0" err="1">
                <a:cs typeface="Arial" pitchFamily="34" charset="0"/>
              </a:rPr>
              <a:t>opravdana</a:t>
            </a:r>
            <a:r>
              <a:rPr lang="sl-SI" sz="2400" dirty="0">
                <a:cs typeface="Arial" pitchFamily="34" charset="0"/>
              </a:rPr>
              <a:t> i </a:t>
            </a:r>
            <a:r>
              <a:rPr lang="sl-SI" sz="2400" dirty="0" err="1">
                <a:cs typeface="Arial" pitchFamily="34" charset="0"/>
              </a:rPr>
              <a:t>neopravdana</a:t>
            </a:r>
            <a:r>
              <a:rPr lang="sl-SI" sz="2400" dirty="0">
                <a:cs typeface="Arial" pitchFamily="34" charset="0"/>
              </a:rPr>
              <a:t> </a:t>
            </a:r>
            <a:r>
              <a:rPr lang="sl-SI" sz="2400" dirty="0" err="1">
                <a:cs typeface="Arial" pitchFamily="34" charset="0"/>
              </a:rPr>
              <a:t>odsutnost</a:t>
            </a:r>
            <a:r>
              <a:rPr lang="sl-SI" sz="2400" dirty="0">
                <a:cs typeface="Arial" pitchFamily="34" charset="0"/>
              </a:rPr>
              <a:t> s </a:t>
            </a:r>
            <a:r>
              <a:rPr lang="sl-SI" sz="2400" dirty="0" err="1">
                <a:cs typeface="Arial" pitchFamily="34" charset="0"/>
              </a:rPr>
              <a:t>nastave</a:t>
            </a:r>
            <a:r>
              <a:rPr lang="sl-SI" sz="2400" dirty="0">
                <a:cs typeface="Arial" pitchFamily="34" charset="0"/>
              </a:rPr>
              <a:t>. Engleska vlada potiče procjenu znanja i obrazovnog sustava na </a:t>
            </a:r>
            <a:r>
              <a:rPr lang="sl-SI" sz="2400" dirty="0" smtClean="0">
                <a:cs typeface="Arial" pitchFamily="34" charset="0"/>
              </a:rPr>
              <a:t>nacionalnoj razini </a:t>
            </a:r>
            <a:r>
              <a:rPr lang="sl-SI" sz="2400" dirty="0">
                <a:cs typeface="Arial" pitchFamily="34" charset="0"/>
              </a:rPr>
              <a:t>kako bi se pridonijelo uspješnosti cjelokupnog obrazovnog sustava.</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412776"/>
            <a:ext cx="8229600" cy="4700479"/>
          </a:xfrm>
        </p:spPr>
        <p:txBody>
          <a:bodyPr>
            <a:normAutofit fontScale="92500" lnSpcReduction="20000"/>
          </a:bodyPr>
          <a:lstStyle/>
          <a:p>
            <a:pPr marL="0" indent="0">
              <a:buNone/>
            </a:pPr>
            <a:r>
              <a:rPr lang="sl-SI" sz="2600" b="1" dirty="0">
                <a:cs typeface="Arial" pitchFamily="34" charset="0"/>
              </a:rPr>
              <a:t>UPISI NA VISOKA </a:t>
            </a:r>
            <a:r>
              <a:rPr lang="sl-SI" sz="2600" b="1" dirty="0" smtClean="0">
                <a:cs typeface="Arial" pitchFamily="34" charset="0"/>
              </a:rPr>
              <a:t>UČILIŠTA</a:t>
            </a:r>
          </a:p>
          <a:p>
            <a:pPr marL="0" indent="0">
              <a:buNone/>
            </a:pPr>
            <a:endParaRPr lang="sl-SI" sz="2600" dirty="0">
              <a:cs typeface="Arial" pitchFamily="34" charset="0"/>
            </a:endParaRPr>
          </a:p>
          <a:p>
            <a:pPr marL="0" indent="0">
              <a:buNone/>
            </a:pPr>
            <a:r>
              <a:rPr lang="sl-SI" sz="2600" dirty="0">
                <a:cs typeface="Arial" pitchFamily="34" charset="0"/>
              </a:rPr>
              <a:t>U </a:t>
            </a:r>
            <a:r>
              <a:rPr lang="sl-SI" sz="2600" dirty="0" err="1">
                <a:cs typeface="Arial" pitchFamily="34" charset="0"/>
              </a:rPr>
              <a:t>Engleskoj</a:t>
            </a:r>
            <a:r>
              <a:rPr lang="sl-SI" sz="2600" dirty="0">
                <a:cs typeface="Arial" pitchFamily="34" charset="0"/>
              </a:rPr>
              <a:t> </a:t>
            </a:r>
            <a:r>
              <a:rPr lang="sl-SI" sz="2600" dirty="0" err="1">
                <a:cs typeface="Arial" pitchFamily="34" charset="0"/>
              </a:rPr>
              <a:t>su</a:t>
            </a:r>
            <a:r>
              <a:rPr lang="sl-SI" sz="2600" dirty="0">
                <a:cs typeface="Arial" pitchFamily="34" charset="0"/>
              </a:rPr>
              <a:t> </a:t>
            </a:r>
            <a:r>
              <a:rPr lang="sl-SI" sz="2600" dirty="0" err="1">
                <a:cs typeface="Arial" pitchFamily="34" charset="0"/>
              </a:rPr>
              <a:t>tijekom</a:t>
            </a:r>
            <a:r>
              <a:rPr lang="sl-SI" sz="2600" dirty="0">
                <a:cs typeface="Arial" pitchFamily="34" charset="0"/>
              </a:rPr>
              <a:t> </a:t>
            </a:r>
            <a:r>
              <a:rPr lang="sl-SI" sz="2600" dirty="0" err="1">
                <a:cs typeface="Arial" pitchFamily="34" charset="0"/>
              </a:rPr>
              <a:t>upisa</a:t>
            </a:r>
            <a:r>
              <a:rPr lang="sl-SI" sz="2600" dirty="0">
                <a:cs typeface="Arial" pitchFamily="34" charset="0"/>
              </a:rPr>
              <a:t> na visoka </a:t>
            </a:r>
            <a:r>
              <a:rPr lang="sl-SI" sz="2600" dirty="0" err="1">
                <a:cs typeface="Arial" pitchFamily="34" charset="0"/>
              </a:rPr>
              <a:t>učilišta</a:t>
            </a:r>
            <a:r>
              <a:rPr lang="sl-SI" sz="2600" dirty="0">
                <a:cs typeface="Arial" pitchFamily="34" charset="0"/>
              </a:rPr>
              <a:t> bitni rezultati s certificiranja, a na nekim </a:t>
            </a:r>
            <a:r>
              <a:rPr lang="sl-SI" sz="2600" dirty="0" err="1">
                <a:cs typeface="Arial" pitchFamily="34" charset="0"/>
              </a:rPr>
              <a:t>su</a:t>
            </a:r>
            <a:r>
              <a:rPr lang="sl-SI" sz="2600" dirty="0">
                <a:cs typeface="Arial" pitchFamily="34" charset="0"/>
              </a:rPr>
              <a:t> popularnim </a:t>
            </a:r>
            <a:r>
              <a:rPr lang="sl-SI" sz="2600" dirty="0" err="1">
                <a:cs typeface="Arial" pitchFamily="34" charset="0"/>
              </a:rPr>
              <a:t>fakultetima</a:t>
            </a:r>
            <a:r>
              <a:rPr lang="sl-SI" sz="2600" dirty="0">
                <a:cs typeface="Arial" pitchFamily="34" charset="0"/>
              </a:rPr>
              <a:t> organizirani i prijemni </a:t>
            </a:r>
            <a:r>
              <a:rPr lang="sl-SI" sz="2600" dirty="0" err="1">
                <a:cs typeface="Arial" pitchFamily="34" charset="0"/>
              </a:rPr>
              <a:t>ispiti</a:t>
            </a:r>
            <a:r>
              <a:rPr lang="sl-SI" sz="2600" dirty="0">
                <a:cs typeface="Arial" pitchFamily="34" charset="0"/>
              </a:rPr>
              <a:t> (</a:t>
            </a:r>
            <a:r>
              <a:rPr lang="sl-SI" sz="2600" dirty="0" err="1">
                <a:cs typeface="Arial" pitchFamily="34" charset="0"/>
              </a:rPr>
              <a:t>uglavnom</a:t>
            </a:r>
            <a:r>
              <a:rPr lang="sl-SI" sz="2600" dirty="0">
                <a:cs typeface="Arial" pitchFamily="34" charset="0"/>
              </a:rPr>
              <a:t> medicina i veterina).</a:t>
            </a:r>
            <a:br>
              <a:rPr lang="sl-SI" sz="2600" dirty="0">
                <a:cs typeface="Arial" pitchFamily="34" charset="0"/>
              </a:rPr>
            </a:br>
            <a:r>
              <a:rPr lang="sl-SI" sz="2600" dirty="0">
                <a:cs typeface="Arial" pitchFamily="34" charset="0"/>
              </a:rPr>
              <a:t>Za </a:t>
            </a:r>
            <a:r>
              <a:rPr lang="sl-SI" sz="2600" dirty="0" err="1">
                <a:cs typeface="Arial" pitchFamily="34" charset="0"/>
              </a:rPr>
              <a:t>upis</a:t>
            </a:r>
            <a:r>
              <a:rPr lang="sl-SI" sz="2600" dirty="0">
                <a:cs typeface="Arial" pitchFamily="34" charset="0"/>
              </a:rPr>
              <a:t> na fakultete, </a:t>
            </a:r>
            <a:r>
              <a:rPr lang="sl-SI" sz="2600" dirty="0" err="1">
                <a:cs typeface="Arial" pitchFamily="34" charset="0"/>
              </a:rPr>
              <a:t>učenici</a:t>
            </a:r>
            <a:r>
              <a:rPr lang="sl-SI" sz="2600" dirty="0">
                <a:cs typeface="Arial" pitchFamily="34" charset="0"/>
              </a:rPr>
              <a:t> </a:t>
            </a:r>
            <a:r>
              <a:rPr lang="sl-SI" sz="2600" dirty="0" err="1">
                <a:cs typeface="Arial" pitchFamily="34" charset="0"/>
              </a:rPr>
              <a:t>moraju</a:t>
            </a:r>
            <a:r>
              <a:rPr lang="sl-SI" sz="2600" dirty="0">
                <a:cs typeface="Arial" pitchFamily="34" charset="0"/>
              </a:rPr>
              <a:t> </a:t>
            </a:r>
            <a:r>
              <a:rPr lang="sl-SI" sz="2600" dirty="0" err="1">
                <a:cs typeface="Arial" pitchFamily="34" charset="0"/>
              </a:rPr>
              <a:t>imati</a:t>
            </a:r>
            <a:r>
              <a:rPr lang="sl-SI" sz="2600" dirty="0">
                <a:cs typeface="Arial" pitchFamily="34" charset="0"/>
              </a:rPr>
              <a:t> položena </a:t>
            </a:r>
            <a:r>
              <a:rPr lang="sl-SI" sz="2600" dirty="0" err="1">
                <a:cs typeface="Arial" pitchFamily="34" charset="0"/>
              </a:rPr>
              <a:t>barem</a:t>
            </a:r>
            <a:r>
              <a:rPr lang="sl-SI" sz="2600" dirty="0">
                <a:cs typeface="Arial" pitchFamily="34" charset="0"/>
              </a:rPr>
              <a:t> tri </a:t>
            </a:r>
            <a:r>
              <a:rPr lang="sl-SI" sz="2600" dirty="0" err="1" smtClean="0">
                <a:cs typeface="Arial" pitchFamily="34" charset="0"/>
              </a:rPr>
              <a:t>ispita</a:t>
            </a:r>
            <a:r>
              <a:rPr lang="sl-SI" sz="2600" dirty="0" smtClean="0">
                <a:cs typeface="Arial" pitchFamily="34" charset="0"/>
              </a:rPr>
              <a:t> GCSE </a:t>
            </a:r>
            <a:r>
              <a:rPr lang="sl-SI" sz="2600" dirty="0">
                <a:cs typeface="Arial" pitchFamily="34" charset="0"/>
              </a:rPr>
              <a:t>s </a:t>
            </a:r>
            <a:r>
              <a:rPr lang="sl-SI" sz="2600" dirty="0" err="1">
                <a:cs typeface="Arial" pitchFamily="34" charset="0"/>
              </a:rPr>
              <a:t>ocjenom</a:t>
            </a:r>
            <a:r>
              <a:rPr lang="sl-SI" sz="2600" dirty="0">
                <a:cs typeface="Arial" pitchFamily="34" charset="0"/>
              </a:rPr>
              <a:t> C </a:t>
            </a:r>
            <a:r>
              <a:rPr lang="sl-SI" sz="2600" dirty="0" err="1">
                <a:cs typeface="Arial" pitchFamily="34" charset="0"/>
              </a:rPr>
              <a:t>ili</a:t>
            </a:r>
            <a:r>
              <a:rPr lang="sl-SI" sz="2600" dirty="0">
                <a:cs typeface="Arial" pitchFamily="34" charset="0"/>
              </a:rPr>
              <a:t> više te dva </a:t>
            </a:r>
            <a:r>
              <a:rPr lang="sl-SI" sz="2600" dirty="0" err="1">
                <a:cs typeface="Arial" pitchFamily="34" charset="0"/>
              </a:rPr>
              <a:t>ispita</a:t>
            </a:r>
            <a:r>
              <a:rPr lang="sl-SI" sz="2600" dirty="0">
                <a:cs typeface="Arial" pitchFamily="34" charset="0"/>
              </a:rPr>
              <a:t> A </a:t>
            </a:r>
            <a:r>
              <a:rPr lang="sl-SI" sz="2600" dirty="0" err="1">
                <a:cs typeface="Arial" pitchFamily="34" charset="0"/>
              </a:rPr>
              <a:t>levela</a:t>
            </a:r>
            <a:r>
              <a:rPr lang="sl-SI" sz="2600" dirty="0">
                <a:cs typeface="Arial" pitchFamily="34" charset="0"/>
              </a:rPr>
              <a:t> (u </a:t>
            </a:r>
            <a:r>
              <a:rPr lang="sl-SI" sz="2600" dirty="0" err="1">
                <a:cs typeface="Arial" pitchFamily="34" charset="0"/>
              </a:rPr>
              <a:t>različitim</a:t>
            </a:r>
            <a:r>
              <a:rPr lang="sl-SI" sz="2600" dirty="0">
                <a:cs typeface="Arial" pitchFamily="34" charset="0"/>
              </a:rPr>
              <a:t> </a:t>
            </a:r>
            <a:r>
              <a:rPr lang="sl-SI" sz="2600" dirty="0" err="1">
                <a:cs typeface="Arial" pitchFamily="34" charset="0"/>
              </a:rPr>
              <a:t>predmetima</a:t>
            </a:r>
            <a:r>
              <a:rPr lang="sl-SI" sz="2600" dirty="0">
                <a:cs typeface="Arial" pitchFamily="34" charset="0"/>
              </a:rPr>
              <a:t>) </a:t>
            </a:r>
            <a:r>
              <a:rPr lang="sl-SI" sz="2600" dirty="0" err="1">
                <a:cs typeface="Arial" pitchFamily="34" charset="0"/>
              </a:rPr>
              <a:t>ili</a:t>
            </a:r>
            <a:r>
              <a:rPr lang="sl-SI" sz="2600" dirty="0">
                <a:cs typeface="Arial" pitchFamily="34" charset="0"/>
              </a:rPr>
              <a:t> njegove ekvivalente (</a:t>
            </a:r>
            <a:r>
              <a:rPr lang="sl-SI" sz="2600" dirty="0" err="1">
                <a:cs typeface="Arial" pitchFamily="34" charset="0"/>
              </a:rPr>
              <a:t>Advanced</a:t>
            </a:r>
            <a:r>
              <a:rPr lang="sl-SI" sz="2600" dirty="0">
                <a:cs typeface="Arial" pitchFamily="34" charset="0"/>
              </a:rPr>
              <a:t> </a:t>
            </a:r>
            <a:r>
              <a:rPr lang="sl-SI" sz="2600" dirty="0" err="1">
                <a:cs typeface="Arial" pitchFamily="34" charset="0"/>
              </a:rPr>
              <a:t>Subsidiary</a:t>
            </a:r>
            <a:r>
              <a:rPr lang="sl-SI" sz="2600" dirty="0">
                <a:cs typeface="Arial" pitchFamily="34" charset="0"/>
              </a:rPr>
              <a:t> </a:t>
            </a:r>
            <a:r>
              <a:rPr lang="sl-SI" sz="2600" dirty="0" err="1" smtClean="0">
                <a:cs typeface="Arial" pitchFamily="34" charset="0"/>
              </a:rPr>
              <a:t>qualifications</a:t>
            </a:r>
            <a:r>
              <a:rPr lang="sl-SI" sz="2600" dirty="0" smtClean="0">
                <a:cs typeface="Arial" pitchFamily="34" charset="0"/>
              </a:rPr>
              <a:t>, </a:t>
            </a:r>
            <a:r>
              <a:rPr lang="sl-SI" sz="2600" dirty="0">
                <a:cs typeface="Arial" pitchFamily="34" charset="0"/>
              </a:rPr>
              <a:t>'A' </a:t>
            </a:r>
            <a:r>
              <a:rPr lang="sl-SI" sz="2600" dirty="0" err="1">
                <a:cs typeface="Arial" pitchFamily="34" charset="0"/>
              </a:rPr>
              <a:t>Levels</a:t>
            </a:r>
            <a:r>
              <a:rPr lang="sl-SI" sz="2600" dirty="0">
                <a:cs typeface="Arial" pitchFamily="34" charset="0"/>
              </a:rPr>
              <a:t> </a:t>
            </a:r>
            <a:r>
              <a:rPr lang="sl-SI" sz="2600" dirty="0" err="1">
                <a:cs typeface="Arial" pitchFamily="34" charset="0"/>
              </a:rPr>
              <a:t>Applied</a:t>
            </a:r>
            <a:r>
              <a:rPr lang="sl-SI" sz="2600" dirty="0">
                <a:cs typeface="Arial" pitchFamily="34" charset="0"/>
              </a:rPr>
              <a:t> </a:t>
            </a:r>
            <a:r>
              <a:rPr lang="sl-SI" sz="2600" dirty="0" err="1" smtClean="0">
                <a:cs typeface="Arial" pitchFamily="34" charset="0"/>
              </a:rPr>
              <a:t>Subjects</a:t>
            </a:r>
            <a:r>
              <a:rPr lang="sl-SI" sz="2600" dirty="0" smtClean="0">
                <a:cs typeface="Arial" pitchFamily="34" charset="0"/>
              </a:rPr>
              <a:t>). </a:t>
            </a:r>
            <a:r>
              <a:rPr lang="sl-SI" sz="2600" dirty="0">
                <a:cs typeface="Arial" pitchFamily="34" charset="0"/>
              </a:rPr>
              <a:t>Neke institucije </a:t>
            </a:r>
            <a:r>
              <a:rPr lang="sl-SI" sz="2600" dirty="0" err="1">
                <a:cs typeface="Arial" pitchFamily="34" charset="0"/>
              </a:rPr>
              <a:t>mogu</a:t>
            </a:r>
            <a:r>
              <a:rPr lang="sl-SI" sz="2600" dirty="0">
                <a:cs typeface="Arial" pitchFamily="34" charset="0"/>
              </a:rPr>
              <a:t> </a:t>
            </a:r>
            <a:r>
              <a:rPr lang="sl-SI" sz="2600" dirty="0" err="1">
                <a:cs typeface="Arial" pitchFamily="34" charset="0"/>
              </a:rPr>
              <a:t>prihvatiti</a:t>
            </a:r>
            <a:r>
              <a:rPr lang="sl-SI" sz="2600" dirty="0">
                <a:cs typeface="Arial" pitchFamily="34" charset="0"/>
              </a:rPr>
              <a:t> kandidate i s </a:t>
            </a:r>
            <a:r>
              <a:rPr lang="sl-SI" sz="2600" dirty="0" err="1">
                <a:cs typeface="Arial" pitchFamily="34" charset="0"/>
              </a:rPr>
              <a:t>četiri</a:t>
            </a:r>
            <a:r>
              <a:rPr lang="sl-SI" sz="2600" dirty="0">
                <a:cs typeface="Arial" pitchFamily="34" charset="0"/>
              </a:rPr>
              <a:t> AS-a, </a:t>
            </a:r>
            <a:r>
              <a:rPr lang="sl-SI" sz="2600" dirty="0" err="1">
                <a:cs typeface="Arial" pitchFamily="34" charset="0"/>
              </a:rPr>
              <a:t>bez</a:t>
            </a:r>
            <a:r>
              <a:rPr lang="sl-SI" sz="2600" dirty="0">
                <a:cs typeface="Arial" pitchFamily="34" charset="0"/>
              </a:rPr>
              <a:t> </a:t>
            </a:r>
            <a:r>
              <a:rPr lang="sl-SI" sz="2600" dirty="0" err="1">
                <a:cs typeface="Arial" pitchFamily="34" charset="0"/>
              </a:rPr>
              <a:t>ijednog</a:t>
            </a:r>
            <a:r>
              <a:rPr lang="sl-SI" sz="2600" dirty="0">
                <a:cs typeface="Arial" pitchFamily="34" charset="0"/>
              </a:rPr>
              <a:t> </a:t>
            </a:r>
            <a:r>
              <a:rPr lang="sl-SI" sz="2600" dirty="0" err="1">
                <a:cs typeface="Arial" pitchFamily="34" charset="0"/>
              </a:rPr>
              <a:t>ispita</a:t>
            </a:r>
            <a:r>
              <a:rPr lang="sl-SI" sz="2600" dirty="0">
                <a:cs typeface="Arial" pitchFamily="34" charset="0"/>
              </a:rPr>
              <a:t> A </a:t>
            </a:r>
            <a:r>
              <a:rPr lang="sl-SI" sz="2600" dirty="0" err="1">
                <a:cs typeface="Arial" pitchFamily="34" charset="0"/>
              </a:rPr>
              <a:t>levela</a:t>
            </a:r>
            <a:r>
              <a:rPr lang="sl-SI" sz="2600" dirty="0">
                <a:cs typeface="Arial" pitchFamily="34" charset="0"/>
              </a:rPr>
              <a:t>. U praksi zbog </a:t>
            </a:r>
            <a:r>
              <a:rPr lang="sl-SI" sz="2600" dirty="0" err="1">
                <a:cs typeface="Arial" pitchFamily="34" charset="0"/>
              </a:rPr>
              <a:t>velikog</a:t>
            </a:r>
            <a:r>
              <a:rPr lang="sl-SI" sz="2600" dirty="0">
                <a:cs typeface="Arial" pitchFamily="34" charset="0"/>
              </a:rPr>
              <a:t> </a:t>
            </a:r>
            <a:r>
              <a:rPr lang="sl-SI" sz="2600" dirty="0" err="1">
                <a:cs typeface="Arial" pitchFamily="34" charset="0"/>
              </a:rPr>
              <a:t>broja</a:t>
            </a:r>
            <a:r>
              <a:rPr lang="sl-SI" sz="2600" dirty="0">
                <a:cs typeface="Arial" pitchFamily="34" charset="0"/>
              </a:rPr>
              <a:t> prijavljenih </a:t>
            </a:r>
            <a:r>
              <a:rPr lang="sl-SI" sz="2600" dirty="0" err="1">
                <a:cs typeface="Arial" pitchFamily="34" charset="0"/>
              </a:rPr>
              <a:t>često</a:t>
            </a:r>
            <a:r>
              <a:rPr lang="sl-SI" sz="2600" dirty="0">
                <a:cs typeface="Arial" pitchFamily="34" charset="0"/>
              </a:rPr>
              <a:t> se </a:t>
            </a:r>
            <a:r>
              <a:rPr lang="sl-SI" sz="2600" dirty="0" err="1">
                <a:cs typeface="Arial" pitchFamily="34" charset="0"/>
              </a:rPr>
              <a:t>traži</a:t>
            </a:r>
            <a:r>
              <a:rPr lang="sl-SI" sz="2600" dirty="0">
                <a:cs typeface="Arial" pitchFamily="34" charset="0"/>
              </a:rPr>
              <a:t> više od </a:t>
            </a:r>
            <a:r>
              <a:rPr lang="sl-SI" sz="2600" dirty="0" err="1">
                <a:cs typeface="Arial" pitchFamily="34" charset="0"/>
              </a:rPr>
              <a:t>navedenog</a:t>
            </a:r>
            <a:r>
              <a:rPr lang="sl-SI" sz="2600" dirty="0">
                <a:cs typeface="Arial" pitchFamily="34" charset="0"/>
              </a:rPr>
              <a:t> minimuma, a neke ustanove </a:t>
            </a:r>
            <a:r>
              <a:rPr lang="sl-SI" sz="2600" dirty="0" err="1">
                <a:cs typeface="Arial" pitchFamily="34" charset="0"/>
              </a:rPr>
              <a:t>traže</a:t>
            </a:r>
            <a:r>
              <a:rPr lang="sl-SI" sz="2600" dirty="0">
                <a:cs typeface="Arial" pitchFamily="34" charset="0"/>
              </a:rPr>
              <a:t> </a:t>
            </a:r>
            <a:r>
              <a:rPr lang="sl-SI" sz="2600" dirty="0" err="1">
                <a:cs typeface="Arial" pitchFamily="34" charset="0"/>
              </a:rPr>
              <a:t>ispit</a:t>
            </a:r>
            <a:r>
              <a:rPr lang="sl-SI" sz="2600" dirty="0">
                <a:cs typeface="Arial" pitchFamily="34" charset="0"/>
              </a:rPr>
              <a:t> A </a:t>
            </a:r>
            <a:r>
              <a:rPr lang="sl-SI" sz="2600" dirty="0" err="1">
                <a:cs typeface="Arial" pitchFamily="34" charset="0"/>
              </a:rPr>
              <a:t>level</a:t>
            </a:r>
            <a:r>
              <a:rPr lang="sl-SI" sz="2600" dirty="0">
                <a:cs typeface="Arial" pitchFamily="34" charset="0"/>
              </a:rPr>
              <a:t> iz predmeta </a:t>
            </a:r>
            <a:r>
              <a:rPr lang="sl-SI" sz="2600" dirty="0" err="1">
                <a:cs typeface="Arial" pitchFamily="34" charset="0"/>
              </a:rPr>
              <a:t>koji</a:t>
            </a:r>
            <a:r>
              <a:rPr lang="sl-SI" sz="2600" dirty="0">
                <a:cs typeface="Arial" pitchFamily="34" charset="0"/>
              </a:rPr>
              <a:t> se </a:t>
            </a:r>
            <a:r>
              <a:rPr lang="sl-SI" sz="2600" dirty="0" err="1">
                <a:cs typeface="Arial" pitchFamily="34" charset="0"/>
              </a:rPr>
              <a:t>studira</a:t>
            </a:r>
            <a:r>
              <a:rPr lang="sl-SI" sz="2600" dirty="0">
                <a:cs typeface="Arial" pitchFamily="34" charset="0"/>
              </a:rPr>
              <a:t>; </a:t>
            </a:r>
            <a:r>
              <a:rPr lang="sl-SI" sz="2600" dirty="0" err="1">
                <a:cs typeface="Arial" pitchFamily="34" charset="0"/>
              </a:rPr>
              <a:t>većina</a:t>
            </a:r>
            <a:r>
              <a:rPr lang="sl-SI" sz="2600" dirty="0">
                <a:cs typeface="Arial" pitchFamily="34" charset="0"/>
              </a:rPr>
              <a:t> ustanova </a:t>
            </a:r>
            <a:r>
              <a:rPr lang="sl-SI" sz="2600" dirty="0" err="1">
                <a:cs typeface="Arial" pitchFamily="34" charset="0"/>
              </a:rPr>
              <a:t>prihvaća</a:t>
            </a:r>
            <a:r>
              <a:rPr lang="sl-SI" sz="2600" dirty="0">
                <a:cs typeface="Arial" pitchFamily="34" charset="0"/>
              </a:rPr>
              <a:t> prijave </a:t>
            </a:r>
            <a:r>
              <a:rPr lang="sl-SI" sz="2600" dirty="0" err="1">
                <a:cs typeface="Arial" pitchFamily="34" charset="0"/>
              </a:rPr>
              <a:t>starijih</a:t>
            </a:r>
            <a:r>
              <a:rPr lang="sl-SI" sz="2600" dirty="0">
                <a:cs typeface="Arial" pitchFamily="34" charset="0"/>
              </a:rPr>
              <a:t> kandidata </a:t>
            </a:r>
            <a:r>
              <a:rPr lang="sl-SI" sz="2600" dirty="0" err="1">
                <a:cs typeface="Arial" pitchFamily="34" charset="0"/>
              </a:rPr>
              <a:t>koji</a:t>
            </a:r>
            <a:r>
              <a:rPr lang="sl-SI" sz="2600" dirty="0">
                <a:cs typeface="Arial" pitchFamily="34" charset="0"/>
              </a:rPr>
              <a:t> </a:t>
            </a:r>
            <a:r>
              <a:rPr lang="sl-SI" sz="2600" dirty="0" err="1">
                <a:cs typeface="Arial" pitchFamily="34" charset="0"/>
              </a:rPr>
              <a:t>imaju</a:t>
            </a:r>
            <a:r>
              <a:rPr lang="sl-SI" sz="2600" dirty="0">
                <a:cs typeface="Arial" pitchFamily="34" charset="0"/>
              </a:rPr>
              <a:t> potrebno </a:t>
            </a:r>
            <a:r>
              <a:rPr lang="sl-SI" sz="2600" dirty="0" err="1">
                <a:cs typeface="Arial" pitchFamily="34" charset="0"/>
              </a:rPr>
              <a:t>iskustvo</a:t>
            </a:r>
            <a:r>
              <a:rPr lang="sl-SI" sz="2600" dirty="0">
                <a:cs typeface="Arial" pitchFamily="34" charset="0"/>
              </a:rPr>
              <a:t>, ali im </a:t>
            </a:r>
            <a:r>
              <a:rPr lang="sl-SI" sz="2600" dirty="0" err="1">
                <a:cs typeface="Arial" pitchFamily="34" charset="0"/>
              </a:rPr>
              <a:t>nedostaje</a:t>
            </a:r>
            <a:r>
              <a:rPr lang="sl-SI" sz="2600" dirty="0">
                <a:cs typeface="Arial" pitchFamily="34" charset="0"/>
              </a:rPr>
              <a:t> formalno </a:t>
            </a:r>
            <a:r>
              <a:rPr lang="sl-SI" sz="2600" dirty="0" err="1" smtClean="0">
                <a:cs typeface="Arial" pitchFamily="34" charset="0"/>
              </a:rPr>
              <a:t>obrazovanje</a:t>
            </a:r>
            <a:r>
              <a:rPr lang="sl-SI" sz="2600" dirty="0" smtClean="0">
                <a:cs typeface="Arial" pitchFamily="34" charset="0"/>
              </a:rPr>
              <a:t>.</a:t>
            </a:r>
            <a:endParaRPr lang="sl-SI" sz="2600" dirty="0">
              <a:cs typeface="Arial" pitchFamily="34" charset="0"/>
            </a:endParaRP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Engleska</a:t>
            </a:r>
            <a:endParaRPr lang="sl-SI" sz="3200" dirty="0">
              <a:cs typeface="Arial" pitchFamily="34" charset="0"/>
            </a:endParaRPr>
          </a:p>
        </p:txBody>
      </p:sp>
      <p:sp>
        <p:nvSpPr>
          <p:cNvPr id="3" name="Ograda vsebine 2"/>
          <p:cNvSpPr>
            <a:spLocks noGrp="1"/>
          </p:cNvSpPr>
          <p:nvPr>
            <p:ph idx="1"/>
          </p:nvPr>
        </p:nvSpPr>
        <p:spPr>
          <a:xfrm>
            <a:off x="457200" y="1268760"/>
            <a:ext cx="8229600" cy="5112568"/>
          </a:xfrm>
        </p:spPr>
        <p:txBody>
          <a:bodyPr>
            <a:normAutofit fontScale="85000" lnSpcReduction="10000"/>
          </a:bodyPr>
          <a:lstStyle/>
          <a:p>
            <a:pPr marL="0" indent="0">
              <a:buNone/>
            </a:pPr>
            <a:r>
              <a:rPr lang="vi-VN" sz="2600" b="1" dirty="0" smtClean="0">
                <a:latin typeface="Calibri" pitchFamily="34" charset="0"/>
                <a:cs typeface="Calibri" pitchFamily="34" charset="0"/>
              </a:rPr>
              <a:t>SPECIFIČNOSTI</a:t>
            </a:r>
            <a:endParaRPr lang="sl-SI" sz="2600" b="1" dirty="0" smtClean="0">
              <a:latin typeface="Calibri" pitchFamily="34" charset="0"/>
              <a:cs typeface="Calibri" pitchFamily="34" charset="0"/>
            </a:endParaRPr>
          </a:p>
          <a:p>
            <a:pPr marL="0" indent="0">
              <a:buNone/>
            </a:pPr>
            <a:endParaRPr lang="vi-VN" sz="2600" dirty="0">
              <a:latin typeface="Calibri" pitchFamily="34" charset="0"/>
              <a:cs typeface="Calibri" pitchFamily="34" charset="0"/>
            </a:endParaRPr>
          </a:p>
          <a:p>
            <a:pPr marL="0" indent="0">
              <a:buNone/>
            </a:pPr>
            <a:r>
              <a:rPr lang="vi-VN" sz="2600" dirty="0">
                <a:latin typeface="Calibri" pitchFamily="34" charset="0"/>
                <a:cs typeface="Calibri" pitchFamily="34" charset="0"/>
              </a:rPr>
              <a:t>Od rujna 2008. godine došlo je do promjena u A level programima na temelju revizije. Te se promjene očituju u činjenici da ima manje programskih cjelina, zatim manje strukturiranih a više esejskih pitanja, više pitanja koja zahtijevaju osvrt na temu te da su se uvele nove ocjene za prepoznavanje vrlo visokog dostignuća. </a:t>
            </a:r>
            <a:br>
              <a:rPr lang="vi-VN" sz="2600" dirty="0">
                <a:latin typeface="Calibri" pitchFamily="34" charset="0"/>
                <a:cs typeface="Calibri" pitchFamily="34" charset="0"/>
              </a:rPr>
            </a:br>
            <a:r>
              <a:rPr lang="vi-VN" sz="2600" dirty="0">
                <a:latin typeface="Calibri" pitchFamily="34" charset="0"/>
                <a:cs typeface="Calibri" pitchFamily="34" charset="0"/>
              </a:rPr>
              <a:t>Od ljeta 2002. godine uvedena je mogućnost dobivanja dodatnih bodova (Advanced Extension Awards) za učenike koji pokažu iznimno dostignuće i dublje razumijevanje 16 osnovnih predmeta. Jedan od glavnih ciljeva ove odluke je mogućnost da se fakulteti oslobode provođenja prijemnih ispita.</a:t>
            </a:r>
            <a:br>
              <a:rPr lang="vi-VN" sz="2600" dirty="0">
                <a:latin typeface="Calibri" pitchFamily="34" charset="0"/>
                <a:cs typeface="Calibri" pitchFamily="34" charset="0"/>
              </a:rPr>
            </a:br>
            <a:r>
              <a:rPr lang="vi-VN" sz="2600" dirty="0">
                <a:latin typeface="Calibri" pitchFamily="34" charset="0"/>
                <a:cs typeface="Calibri" pitchFamily="34" charset="0"/>
              </a:rPr>
              <a:t>U engleskom obrazovnom sustavu postoji još nekoliko vrsta certifikata kojima je cilj omogućiti učenicima sa završenim samo obveznim obrazovanjem da se </a:t>
            </a:r>
            <a:r>
              <a:rPr lang="hr-HR" sz="2600" dirty="0" smtClean="0">
                <a:latin typeface="Calibri" pitchFamily="34" charset="0"/>
                <a:cs typeface="Calibri" pitchFamily="34" charset="0"/>
              </a:rPr>
              <a:t>u</a:t>
            </a:r>
            <a:r>
              <a:rPr lang="vi-VN" sz="2600" dirty="0" smtClean="0">
                <a:latin typeface="Calibri" pitchFamily="34" charset="0"/>
                <a:cs typeface="Calibri" pitchFamily="34" charset="0"/>
              </a:rPr>
              <a:t>posle </a:t>
            </a:r>
            <a:r>
              <a:rPr lang="vi-VN" sz="2600" dirty="0">
                <a:latin typeface="Calibri" pitchFamily="34" charset="0"/>
                <a:cs typeface="Calibri" pitchFamily="34" charset="0"/>
              </a:rPr>
              <a:t>ili upišu na daljnje/više školovanje.</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9687194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Irska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62500" lnSpcReduction="20000"/>
          </a:bodyPr>
          <a:lstStyle/>
          <a:p>
            <a:pPr marL="0" indent="0">
              <a:buNone/>
            </a:pPr>
            <a:r>
              <a:rPr lang="vi-VN" b="1" dirty="0">
                <a:latin typeface="Calibri" pitchFamily="34" charset="0"/>
                <a:cs typeface="Calibri" pitchFamily="34" charset="0"/>
              </a:rPr>
              <a:t>OPĆENITO O OBRAZOVNOM SUSTAVU</a:t>
            </a:r>
          </a:p>
          <a:p>
            <a:endParaRPr lang="sl-SI" dirty="0" smtClean="0">
              <a:latin typeface="Calibri" pitchFamily="34" charset="0"/>
              <a:cs typeface="Calibri" pitchFamily="34" charset="0"/>
            </a:endParaRPr>
          </a:p>
          <a:p>
            <a:pPr marL="0" indent="0">
              <a:buNone/>
            </a:pPr>
            <a:r>
              <a:rPr lang="vi-VN" dirty="0" smtClean="0">
                <a:latin typeface="Calibri" pitchFamily="34" charset="0"/>
                <a:cs typeface="Calibri" pitchFamily="34" charset="0"/>
              </a:rPr>
              <a:t>Obvezno </a:t>
            </a:r>
            <a:r>
              <a:rPr lang="vi-VN" dirty="0">
                <a:latin typeface="Calibri" pitchFamily="34" charset="0"/>
                <a:cs typeface="Calibri" pitchFamily="34" charset="0"/>
              </a:rPr>
              <a:t>školovanje u Irskoj započinje s djetetovom 6. godinom i traje do 16. godine starosti, a podijeljeno je na </a:t>
            </a:r>
            <a:r>
              <a:rPr lang="hr-HR" dirty="0" smtClean="0">
                <a:latin typeface="Calibri" pitchFamily="34" charset="0"/>
                <a:cs typeface="Calibri" pitchFamily="34" charset="0"/>
              </a:rPr>
              <a:t>dvije razine</a:t>
            </a:r>
            <a:r>
              <a:rPr lang="vi-VN" dirty="0" smtClean="0">
                <a:latin typeface="Calibri" pitchFamily="34" charset="0"/>
                <a:cs typeface="Calibri" pitchFamily="34" charset="0"/>
              </a:rPr>
              <a:t>. Primarn</a:t>
            </a:r>
            <a:r>
              <a:rPr lang="hr-HR" dirty="0" smtClean="0">
                <a:latin typeface="Calibri" pitchFamily="34" charset="0"/>
                <a:cs typeface="Calibri" pitchFamily="34" charset="0"/>
              </a:rPr>
              <a:t>a</a:t>
            </a:r>
            <a:r>
              <a:rPr lang="vi-VN" dirty="0" smtClean="0">
                <a:latin typeface="Calibri" pitchFamily="34" charset="0"/>
                <a:cs typeface="Calibri" pitchFamily="34" charset="0"/>
              </a:rPr>
              <a:t> </a:t>
            </a:r>
            <a:r>
              <a:rPr lang="hr-HR" dirty="0" smtClean="0">
                <a:latin typeface="Calibri" pitchFamily="34" charset="0"/>
                <a:cs typeface="Calibri" pitchFamily="34" charset="0"/>
              </a:rPr>
              <a:t>razina</a:t>
            </a:r>
            <a:r>
              <a:rPr lang="vi-VN" dirty="0" smtClean="0">
                <a:latin typeface="Calibri" pitchFamily="34" charset="0"/>
                <a:cs typeface="Calibri" pitchFamily="34" charset="0"/>
              </a:rPr>
              <a:t> obveznog </a:t>
            </a:r>
            <a:r>
              <a:rPr lang="vi-VN" dirty="0">
                <a:latin typeface="Calibri" pitchFamily="34" charset="0"/>
                <a:cs typeface="Calibri" pitchFamily="34" charset="0"/>
              </a:rPr>
              <a:t>školovanja traje od 6. do 12. godine starosti, a </a:t>
            </a:r>
            <a:r>
              <a:rPr lang="vi-VN" dirty="0" smtClean="0">
                <a:latin typeface="Calibri" pitchFamily="34" charset="0"/>
                <a:cs typeface="Calibri" pitchFamily="34" charset="0"/>
              </a:rPr>
              <a:t>sekundarn</a:t>
            </a:r>
            <a:r>
              <a:rPr lang="hr-HR" dirty="0" smtClean="0">
                <a:latin typeface="Calibri" pitchFamily="34" charset="0"/>
                <a:cs typeface="Calibri" pitchFamily="34" charset="0"/>
              </a:rPr>
              <a:t>a</a:t>
            </a:r>
            <a:r>
              <a:rPr lang="vi-VN" dirty="0" smtClean="0">
                <a:latin typeface="Calibri" pitchFamily="34" charset="0"/>
                <a:cs typeface="Calibri" pitchFamily="34" charset="0"/>
              </a:rPr>
              <a:t> </a:t>
            </a:r>
            <a:r>
              <a:rPr lang="hr-HR" dirty="0" smtClean="0">
                <a:latin typeface="Calibri" pitchFamily="34" charset="0"/>
                <a:cs typeface="Calibri" pitchFamily="34" charset="0"/>
              </a:rPr>
              <a:t>razina</a:t>
            </a:r>
            <a:r>
              <a:rPr lang="vi-VN" dirty="0" smtClean="0">
                <a:latin typeface="Calibri" pitchFamily="34" charset="0"/>
                <a:cs typeface="Calibri" pitchFamily="34" charset="0"/>
              </a:rPr>
              <a:t> obveznog </a:t>
            </a:r>
            <a:r>
              <a:rPr lang="vi-VN" dirty="0">
                <a:latin typeface="Calibri" pitchFamily="34" charset="0"/>
                <a:cs typeface="Calibri" pitchFamily="34" charset="0"/>
              </a:rPr>
              <a:t>školovanja traje od 12. do 16. godine i naziva se juniorski krug. U juniorskom krugu mogu se pohađati opće ili </a:t>
            </a:r>
            <a:r>
              <a:rPr lang="vi-VN" dirty="0" smtClean="0">
                <a:latin typeface="Calibri" pitchFamily="34" charset="0"/>
                <a:cs typeface="Calibri" pitchFamily="34" charset="0"/>
              </a:rPr>
              <a:t>stru</a:t>
            </a:r>
            <a:r>
              <a:rPr lang="sl-SI" dirty="0" smtClean="0">
                <a:latin typeface="Calibri" pitchFamily="34" charset="0"/>
                <a:cs typeface="Calibri" pitchFamily="34" charset="0"/>
              </a:rPr>
              <a:t>kovne</a:t>
            </a:r>
            <a:r>
              <a:rPr lang="vi-VN" dirty="0" smtClean="0">
                <a:latin typeface="Calibri" pitchFamily="34" charset="0"/>
                <a:cs typeface="Calibri" pitchFamily="34" charset="0"/>
              </a:rPr>
              <a:t> </a:t>
            </a:r>
            <a:r>
              <a:rPr lang="vi-VN" dirty="0">
                <a:latin typeface="Calibri" pitchFamily="34" charset="0"/>
                <a:cs typeface="Calibri" pitchFamily="34" charset="0"/>
              </a:rPr>
              <a:t>škole. </a:t>
            </a:r>
            <a:br>
              <a:rPr lang="vi-VN" dirty="0">
                <a:latin typeface="Calibri" pitchFamily="34" charset="0"/>
                <a:cs typeface="Calibri" pitchFamily="34" charset="0"/>
              </a:rPr>
            </a:br>
            <a:r>
              <a:rPr lang="vi-VN" dirty="0">
                <a:latin typeface="Calibri" pitchFamily="34" charset="0"/>
                <a:cs typeface="Calibri" pitchFamily="34" charset="0"/>
              </a:rPr>
              <a:t>Nakon </a:t>
            </a:r>
            <a:r>
              <a:rPr lang="vi-VN" dirty="0" smtClean="0">
                <a:latin typeface="Calibri" pitchFamily="34" charset="0"/>
                <a:cs typeface="Calibri" pitchFamily="34" charset="0"/>
              </a:rPr>
              <a:t>obveznog </a:t>
            </a:r>
            <a:r>
              <a:rPr lang="vi-VN" dirty="0">
                <a:latin typeface="Calibri" pitchFamily="34" charset="0"/>
                <a:cs typeface="Calibri" pitchFamily="34" charset="0"/>
              </a:rPr>
              <a:t>školovanja slijedi </a:t>
            </a:r>
            <a:r>
              <a:rPr lang="vi-VN" dirty="0" smtClean="0">
                <a:latin typeface="Calibri" pitchFamily="34" charset="0"/>
                <a:cs typeface="Calibri" pitchFamily="34" charset="0"/>
              </a:rPr>
              <a:t>sekundar</a:t>
            </a:r>
            <a:r>
              <a:rPr lang="hr-HR" dirty="0" smtClean="0">
                <a:latin typeface="Calibri" pitchFamily="34" charset="0"/>
                <a:cs typeface="Calibri" pitchFamily="34" charset="0"/>
              </a:rPr>
              <a:t>na</a:t>
            </a:r>
            <a:r>
              <a:rPr lang="vi-VN" dirty="0" smtClean="0">
                <a:latin typeface="Calibri" pitchFamily="34" charset="0"/>
                <a:cs typeface="Calibri" pitchFamily="34" charset="0"/>
              </a:rPr>
              <a:t> </a:t>
            </a:r>
            <a:r>
              <a:rPr lang="hr-HR" dirty="0" smtClean="0">
                <a:latin typeface="Calibri" pitchFamily="34" charset="0"/>
                <a:cs typeface="Calibri" pitchFamily="34" charset="0"/>
              </a:rPr>
              <a:t>razina</a:t>
            </a:r>
            <a:r>
              <a:rPr lang="vi-VN" dirty="0" smtClean="0">
                <a:latin typeface="Calibri" pitchFamily="34" charset="0"/>
                <a:cs typeface="Calibri" pitchFamily="34" charset="0"/>
              </a:rPr>
              <a:t> koj</a:t>
            </a:r>
            <a:r>
              <a:rPr lang="hr-HR" dirty="0" smtClean="0">
                <a:latin typeface="Calibri" pitchFamily="34" charset="0"/>
                <a:cs typeface="Calibri" pitchFamily="34" charset="0"/>
              </a:rPr>
              <a:t>a</a:t>
            </a:r>
            <a:r>
              <a:rPr lang="vi-VN" dirty="0" smtClean="0">
                <a:latin typeface="Calibri" pitchFamily="34" charset="0"/>
                <a:cs typeface="Calibri" pitchFamily="34" charset="0"/>
              </a:rPr>
              <a:t> </a:t>
            </a:r>
            <a:r>
              <a:rPr lang="vi-VN" dirty="0">
                <a:latin typeface="Calibri" pitchFamily="34" charset="0"/>
                <a:cs typeface="Calibri" pitchFamily="34" charset="0"/>
              </a:rPr>
              <a:t>se naziva seniorski krug, a traje od 15./16 do 17./19. godine starosti. Trajanje seniorskog kruga ovisi o tome hoće li učenici pohađati jednogodišnji tranzicijski program prije nego što počnu pohađati jedan od tri tipa dvogodišnjih seniorskih programa:</a:t>
            </a:r>
          </a:p>
          <a:p>
            <a:r>
              <a:rPr lang="vi-VN" dirty="0">
                <a:latin typeface="Calibri" pitchFamily="34" charset="0"/>
                <a:cs typeface="Calibri" pitchFamily="34" charset="0"/>
              </a:rPr>
              <a:t>Leaving Certificate (opći/akademski program</a:t>
            </a:r>
            <a:r>
              <a:rPr lang="vi-VN" dirty="0" smtClean="0">
                <a:latin typeface="Calibri" pitchFamily="34" charset="0"/>
                <a:cs typeface="Calibri" pitchFamily="34" charset="0"/>
              </a:rPr>
              <a:t>)</a:t>
            </a:r>
            <a:r>
              <a:rPr lang="sl-SI" dirty="0" smtClean="0">
                <a:latin typeface="Calibri" pitchFamily="34" charset="0"/>
                <a:cs typeface="Calibri" pitchFamily="34" charset="0"/>
              </a:rPr>
              <a:t>,</a:t>
            </a:r>
            <a:endParaRPr lang="vi-VN" dirty="0">
              <a:latin typeface="Calibri" pitchFamily="34" charset="0"/>
              <a:cs typeface="Calibri" pitchFamily="34" charset="0"/>
            </a:endParaRPr>
          </a:p>
          <a:p>
            <a:r>
              <a:rPr lang="vi-VN" dirty="0">
                <a:latin typeface="Calibri" pitchFamily="34" charset="0"/>
                <a:cs typeface="Calibri" pitchFamily="34" charset="0"/>
              </a:rPr>
              <a:t>Leaving Certificate Vocational Programme (koncentriran na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ne </a:t>
            </a:r>
            <a:r>
              <a:rPr lang="vi-VN" dirty="0">
                <a:latin typeface="Calibri" pitchFamily="34" charset="0"/>
                <a:cs typeface="Calibri" pitchFamily="34" charset="0"/>
              </a:rPr>
              <a:t>i tehničke predmete</a:t>
            </a:r>
            <a:r>
              <a:rPr lang="vi-VN" dirty="0" smtClean="0">
                <a:latin typeface="Calibri" pitchFamily="34" charset="0"/>
                <a:cs typeface="Calibri" pitchFamily="34" charset="0"/>
              </a:rPr>
              <a:t>)</a:t>
            </a:r>
            <a:r>
              <a:rPr lang="sl-SI" dirty="0" smtClean="0">
                <a:latin typeface="Calibri" pitchFamily="34" charset="0"/>
                <a:cs typeface="Calibri" pitchFamily="34" charset="0"/>
              </a:rPr>
              <a:t>,</a:t>
            </a:r>
            <a:endParaRPr lang="vi-VN" dirty="0">
              <a:latin typeface="Calibri" pitchFamily="34" charset="0"/>
              <a:cs typeface="Calibri" pitchFamily="34" charset="0"/>
            </a:endParaRPr>
          </a:p>
          <a:p>
            <a:r>
              <a:rPr lang="vi-VN" dirty="0">
                <a:latin typeface="Calibri" pitchFamily="34" charset="0"/>
                <a:cs typeface="Calibri" pitchFamily="34" charset="0"/>
              </a:rPr>
              <a:t>Leaving Certificate Applied (sadrži opće predmete,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ne </a:t>
            </a:r>
            <a:r>
              <a:rPr lang="vi-VN" dirty="0">
                <a:latin typeface="Calibri" pitchFamily="34" charset="0"/>
                <a:cs typeface="Calibri" pitchFamily="34" charset="0"/>
              </a:rPr>
              <a:t>predmete i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nu </a:t>
            </a:r>
            <a:r>
              <a:rPr lang="vi-VN" dirty="0">
                <a:latin typeface="Calibri" pitchFamily="34" charset="0"/>
                <a:cs typeface="Calibri" pitchFamily="34" charset="0"/>
              </a:rPr>
              <a:t>pripremu).</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729053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Irska</a:t>
            </a:r>
            <a:endParaRPr lang="sl-SI" sz="3200" dirty="0">
              <a:cs typeface="Arial" pitchFamily="34" charset="0"/>
            </a:endParaRPr>
          </a:p>
        </p:txBody>
      </p:sp>
      <p:sp>
        <p:nvSpPr>
          <p:cNvPr id="3" name="Ograda vsebine 2"/>
          <p:cNvSpPr>
            <a:spLocks noGrp="1"/>
          </p:cNvSpPr>
          <p:nvPr>
            <p:ph idx="1"/>
          </p:nvPr>
        </p:nvSpPr>
        <p:spPr>
          <a:xfrm>
            <a:off x="457200" y="1268759"/>
            <a:ext cx="8229600" cy="5328593"/>
          </a:xfrm>
        </p:spPr>
        <p:txBody>
          <a:bodyPr>
            <a:normAutofit fontScale="55000" lnSpcReduction="20000"/>
          </a:bodyPr>
          <a:lstStyle/>
          <a:p>
            <a:pPr marL="0" indent="0">
              <a:buNone/>
            </a:pPr>
            <a:r>
              <a:rPr lang="vi-VN" b="1" dirty="0">
                <a:latin typeface="Calibri" pitchFamily="34" charset="0"/>
                <a:cs typeface="Calibri" pitchFamily="34" charset="0"/>
              </a:rPr>
              <a:t>NACIONALNI ISPITI</a:t>
            </a:r>
          </a:p>
          <a:p>
            <a:endParaRPr lang="sl-SI" dirty="0" smtClean="0">
              <a:latin typeface="Calibri" pitchFamily="34" charset="0"/>
              <a:cs typeface="Calibri" pitchFamily="34" charset="0"/>
            </a:endParaRPr>
          </a:p>
          <a:p>
            <a:pPr marL="0" indent="0">
              <a:buNone/>
            </a:pPr>
            <a:r>
              <a:rPr lang="vi-VN" dirty="0" smtClean="0">
                <a:latin typeface="Calibri" pitchFamily="34" charset="0"/>
                <a:cs typeface="Calibri" pitchFamily="34" charset="0"/>
              </a:rPr>
              <a:t>U </a:t>
            </a:r>
            <a:r>
              <a:rPr lang="vi-VN" dirty="0">
                <a:latin typeface="Calibri" pitchFamily="34" charset="0"/>
                <a:cs typeface="Calibri" pitchFamily="34" charset="0"/>
              </a:rPr>
              <a:t>Irskoj nacionalne ispiti pišu sva djeca u dobi od 7 i 10 godina, a pišu se iz engleskog jezika i matematike.</a:t>
            </a:r>
          </a:p>
          <a:p>
            <a:pPr marL="0" indent="0">
              <a:buNone/>
            </a:pPr>
            <a:endParaRPr lang="sl-SI" dirty="0" smtClean="0">
              <a:latin typeface="Calibri" pitchFamily="34" charset="0"/>
              <a:cs typeface="Calibri" pitchFamily="34" charset="0"/>
            </a:endParaRPr>
          </a:p>
          <a:p>
            <a:pPr marL="0" indent="0">
              <a:buNone/>
            </a:pPr>
            <a:r>
              <a:rPr lang="vi-VN" b="1" dirty="0" smtClean="0">
                <a:latin typeface="Calibri" pitchFamily="34" charset="0"/>
                <a:cs typeface="Calibri" pitchFamily="34" charset="0"/>
              </a:rPr>
              <a:t>MATURA</a:t>
            </a:r>
            <a:endParaRPr lang="sl-SI" b="1" dirty="0" smtClean="0">
              <a:latin typeface="Calibri" pitchFamily="34" charset="0"/>
              <a:cs typeface="Calibri" pitchFamily="34" charset="0"/>
            </a:endParaRPr>
          </a:p>
          <a:p>
            <a:pPr marL="0" indent="0">
              <a:buNone/>
            </a:pPr>
            <a:endParaRPr lang="vi-VN" dirty="0">
              <a:latin typeface="Calibri" pitchFamily="34" charset="0"/>
              <a:cs typeface="Calibri" pitchFamily="34" charset="0"/>
            </a:endParaRPr>
          </a:p>
          <a:p>
            <a:pPr marL="0" indent="0">
              <a:buNone/>
            </a:pPr>
            <a:r>
              <a:rPr lang="vi-VN" dirty="0">
                <a:latin typeface="Calibri" pitchFamily="34" charset="0"/>
                <a:cs typeface="Calibri" pitchFamily="34" charset="0"/>
              </a:rPr>
              <a:t>Na kraju juniorskog kruga organizirano je polaganje standardiziranog ispita na državnoj razini  nakon čega se dobiva certifikat „Junior Certificate“. </a:t>
            </a:r>
            <a:br>
              <a:rPr lang="vi-VN" dirty="0">
                <a:latin typeface="Calibri" pitchFamily="34" charset="0"/>
                <a:cs typeface="Calibri" pitchFamily="34" charset="0"/>
              </a:rPr>
            </a:br>
            <a:r>
              <a:rPr lang="vi-VN" dirty="0">
                <a:latin typeface="Calibri" pitchFamily="34" charset="0"/>
                <a:cs typeface="Calibri" pitchFamily="34" charset="0"/>
              </a:rPr>
              <a:t>Na kraju seniorskog kruga također je organizirano polaganje standardiziranog ispita na državnoj razini nakon čega se dobiva jedan od tri certifikata o uspješnom polaganju, ovisno o tome koji je učenik program pohađao. Tako postoje tri certifikata "Leaving </a:t>
            </a:r>
            <a:r>
              <a:rPr lang="vi-VN" dirty="0" smtClean="0">
                <a:latin typeface="Calibri" pitchFamily="34" charset="0"/>
                <a:cs typeface="Calibri" pitchFamily="34" charset="0"/>
              </a:rPr>
              <a:t>Certificate„</a:t>
            </a:r>
            <a:r>
              <a:rPr lang="sl-SI" dirty="0" smtClean="0">
                <a:latin typeface="Calibri" pitchFamily="34" charset="0"/>
                <a:cs typeface="Calibri" pitchFamily="34" charset="0"/>
              </a:rPr>
              <a:t> </a:t>
            </a:r>
            <a:r>
              <a:rPr lang="vi-VN" dirty="0">
                <a:latin typeface="Calibri" pitchFamily="34" charset="0"/>
                <a:cs typeface="Calibri" pitchFamily="34" charset="0"/>
              </a:rPr>
              <a:t>(opći/akademski program), "Leaving Certificate Vocational Programme" (koncentriran na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ne </a:t>
            </a:r>
            <a:r>
              <a:rPr lang="vi-VN" dirty="0">
                <a:latin typeface="Calibri" pitchFamily="34" charset="0"/>
                <a:cs typeface="Calibri" pitchFamily="34" charset="0"/>
              </a:rPr>
              <a:t>i tehničke predmete) i „Leaving Certificate Applied“(sadrži opće predmete,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ne </a:t>
            </a:r>
            <a:r>
              <a:rPr lang="vi-VN" dirty="0">
                <a:latin typeface="Calibri" pitchFamily="34" charset="0"/>
                <a:cs typeface="Calibri" pitchFamily="34" charset="0"/>
              </a:rPr>
              <a:t>predmete i </a:t>
            </a:r>
            <a:r>
              <a:rPr lang="vi-VN" dirty="0" smtClean="0">
                <a:latin typeface="Calibri" pitchFamily="34" charset="0"/>
                <a:cs typeface="Calibri" pitchFamily="34" charset="0"/>
              </a:rPr>
              <a:t>stru</a:t>
            </a:r>
            <a:r>
              <a:rPr lang="sl-SI" dirty="0" smtClean="0">
                <a:latin typeface="Calibri" pitchFamily="34" charset="0"/>
                <a:cs typeface="Calibri" pitchFamily="34" charset="0"/>
              </a:rPr>
              <a:t>č</a:t>
            </a:r>
            <a:r>
              <a:rPr lang="vi-VN" dirty="0" smtClean="0">
                <a:latin typeface="Calibri" pitchFamily="34" charset="0"/>
                <a:cs typeface="Calibri" pitchFamily="34" charset="0"/>
              </a:rPr>
              <a:t>nu </a:t>
            </a:r>
            <a:r>
              <a:rPr lang="vi-VN" dirty="0">
                <a:latin typeface="Calibri" pitchFamily="34" charset="0"/>
                <a:cs typeface="Calibri" pitchFamily="34" charset="0"/>
              </a:rPr>
              <a:t>pripremu</a:t>
            </a:r>
            <a:r>
              <a:rPr lang="vi-VN" dirty="0" smtClean="0">
                <a:latin typeface="Calibri" pitchFamily="34" charset="0"/>
                <a:cs typeface="Calibri" pitchFamily="34" charset="0"/>
              </a:rPr>
              <a:t>).</a:t>
            </a:r>
            <a:r>
              <a:rPr lang="vi-VN" dirty="0">
                <a:latin typeface="Calibri" pitchFamily="34" charset="0"/>
                <a:cs typeface="Calibri" pitchFamily="34" charset="0"/>
              </a:rPr>
              <a:t>   </a:t>
            </a:r>
            <a:br>
              <a:rPr lang="vi-VN" dirty="0">
                <a:latin typeface="Calibri" pitchFamily="34" charset="0"/>
                <a:cs typeface="Calibri" pitchFamily="34" charset="0"/>
              </a:rPr>
            </a:br>
            <a:r>
              <a:rPr lang="vi-VN" dirty="0">
                <a:latin typeface="Calibri" pitchFamily="34" charset="0"/>
                <a:cs typeface="Calibri" pitchFamily="34" charset="0"/>
              </a:rPr>
              <a:t>Postoje tri prolazna stupnja: viši, prosječan i osnovni. Osnovni stupanj se može polagati samo iz dva predmeta, irskog jezika i matematike. Svi ostali predmeti trebaju se položiti na višem ili prosječnom stupnju.  Viši stupanj donosi 40 bodova više od ekvivalentnog prosječnog stupnja.  Najveći mogući broj bodova iz  certifikata „Leaving Certificate“ je 600.</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827285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Irska</a:t>
            </a:r>
            <a:endParaRPr lang="sl-SI" sz="3200" dirty="0">
              <a:cs typeface="Arial" pitchFamily="34" charset="0"/>
            </a:endParaRPr>
          </a:p>
        </p:txBody>
      </p:sp>
      <p:sp>
        <p:nvSpPr>
          <p:cNvPr id="3" name="Ograda vsebine 2"/>
          <p:cNvSpPr>
            <a:spLocks noGrp="1"/>
          </p:cNvSpPr>
          <p:nvPr>
            <p:ph idx="1"/>
          </p:nvPr>
        </p:nvSpPr>
        <p:spPr>
          <a:xfrm>
            <a:off x="457200" y="1196752"/>
            <a:ext cx="8229600" cy="5184576"/>
          </a:xfrm>
        </p:spPr>
        <p:txBody>
          <a:bodyPr>
            <a:normAutofit fontScale="62500" lnSpcReduction="20000"/>
          </a:bodyPr>
          <a:lstStyle/>
          <a:p>
            <a:pPr marL="0" indent="0">
              <a:buNone/>
            </a:pPr>
            <a:r>
              <a:rPr lang="sl-SI" b="1" dirty="0">
                <a:cs typeface="Arial" pitchFamily="34" charset="0"/>
              </a:rPr>
              <a:t>PREDMETI KOJI SE POLAŽU NA MATURI</a:t>
            </a:r>
          </a:p>
          <a:p>
            <a:pPr marL="0" indent="0">
              <a:buNone/>
            </a:pPr>
            <a:endParaRPr lang="sl-SI" dirty="0" smtClean="0">
              <a:cs typeface="Arial" pitchFamily="34" charset="0"/>
            </a:endParaRPr>
          </a:p>
          <a:p>
            <a:pPr marL="0" indent="0">
              <a:buNone/>
            </a:pPr>
            <a:r>
              <a:rPr lang="sl-SI" dirty="0" smtClean="0">
                <a:cs typeface="Arial" pitchFamily="34" charset="0"/>
              </a:rPr>
              <a:t>Za </a:t>
            </a:r>
            <a:r>
              <a:rPr lang="sl-SI" dirty="0">
                <a:cs typeface="Arial" pitchFamily="34" charset="0"/>
              </a:rPr>
              <a:t>dobivanje certifikata „</a:t>
            </a:r>
            <a:r>
              <a:rPr lang="sl-SI" dirty="0" err="1">
                <a:cs typeface="Arial" pitchFamily="34" charset="0"/>
              </a:rPr>
              <a:t>Leaving</a:t>
            </a:r>
            <a:r>
              <a:rPr lang="sl-SI" dirty="0">
                <a:cs typeface="Arial" pitchFamily="34" charset="0"/>
              </a:rPr>
              <a:t> </a:t>
            </a:r>
            <a:r>
              <a:rPr lang="sl-SI" dirty="0" err="1">
                <a:cs typeface="Arial" pitchFamily="34" charset="0"/>
              </a:rPr>
              <a:t>Certificate</a:t>
            </a:r>
            <a:r>
              <a:rPr lang="sl-SI" dirty="0">
                <a:cs typeface="Arial" pitchFamily="34" charset="0"/>
              </a:rPr>
              <a:t>“ potrebno je položiti minimalno šest predmeta od </a:t>
            </a:r>
            <a:r>
              <a:rPr lang="sl-SI" dirty="0" err="1">
                <a:cs typeface="Arial" pitchFamily="34" charset="0"/>
              </a:rPr>
              <a:t>kojih</a:t>
            </a:r>
            <a:r>
              <a:rPr lang="sl-SI" dirty="0">
                <a:cs typeface="Arial" pitchFamily="34" charset="0"/>
              </a:rPr>
              <a:t> </a:t>
            </a:r>
            <a:r>
              <a:rPr lang="sl-SI" dirty="0" err="1">
                <a:cs typeface="Arial" pitchFamily="34" charset="0"/>
              </a:rPr>
              <a:t>jedan</a:t>
            </a:r>
            <a:r>
              <a:rPr lang="sl-SI" dirty="0">
                <a:cs typeface="Arial" pitchFamily="34" charset="0"/>
              </a:rPr>
              <a:t> </a:t>
            </a:r>
            <a:r>
              <a:rPr lang="sl-SI" dirty="0" err="1">
                <a:cs typeface="Arial" pitchFamily="34" charset="0"/>
              </a:rPr>
              <a:t>svakako</a:t>
            </a:r>
            <a:r>
              <a:rPr lang="sl-SI" dirty="0">
                <a:cs typeface="Arial" pitchFamily="34" charset="0"/>
              </a:rPr>
              <a:t> treba biti irski jezik, a preostalih pet čine izborni predmeti. Engleski i matematika nisu </a:t>
            </a:r>
            <a:r>
              <a:rPr lang="sl-SI" dirty="0" smtClean="0">
                <a:cs typeface="Arial" pitchFamily="34" charset="0"/>
              </a:rPr>
              <a:t>obvezni </a:t>
            </a:r>
            <a:r>
              <a:rPr lang="sl-SI" dirty="0">
                <a:cs typeface="Arial" pitchFamily="34" charset="0"/>
              </a:rPr>
              <a:t>predmeti, ali su postali jako bitni, pa ih tako učenici moraju položiti ukoliko se žele upisati na studij. Kako bi se </a:t>
            </a:r>
            <a:r>
              <a:rPr lang="sl-SI" dirty="0" err="1">
                <a:cs typeface="Arial" pitchFamily="34" charset="0"/>
              </a:rPr>
              <a:t>dobio</a:t>
            </a:r>
            <a:r>
              <a:rPr lang="sl-SI" dirty="0">
                <a:cs typeface="Arial" pitchFamily="34" charset="0"/>
              </a:rPr>
              <a:t> certifikat „</a:t>
            </a:r>
            <a:r>
              <a:rPr lang="sl-SI" dirty="0" err="1">
                <a:cs typeface="Arial" pitchFamily="34" charset="0"/>
              </a:rPr>
              <a:t>Leaving</a:t>
            </a:r>
            <a:r>
              <a:rPr lang="sl-SI" dirty="0">
                <a:cs typeface="Arial" pitchFamily="34" charset="0"/>
              </a:rPr>
              <a:t> </a:t>
            </a:r>
            <a:r>
              <a:rPr lang="sl-SI" dirty="0" err="1">
                <a:cs typeface="Arial" pitchFamily="34" charset="0"/>
              </a:rPr>
              <a:t>Certificate</a:t>
            </a:r>
            <a:r>
              <a:rPr lang="sl-SI" dirty="0">
                <a:cs typeface="Arial" pitchFamily="34" charset="0"/>
              </a:rPr>
              <a:t> </a:t>
            </a:r>
            <a:r>
              <a:rPr lang="sl-SI" dirty="0" err="1">
                <a:cs typeface="Arial" pitchFamily="34" charset="0"/>
              </a:rPr>
              <a:t>Vocational</a:t>
            </a:r>
            <a:r>
              <a:rPr lang="sl-SI" dirty="0">
                <a:cs typeface="Arial" pitchFamily="34" charset="0"/>
              </a:rPr>
              <a:t> </a:t>
            </a:r>
            <a:r>
              <a:rPr lang="sl-SI" dirty="0" err="1">
                <a:cs typeface="Arial" pitchFamily="34" charset="0"/>
              </a:rPr>
              <a:t>Programme</a:t>
            </a:r>
            <a:r>
              <a:rPr lang="sl-SI" dirty="0">
                <a:cs typeface="Arial" pitchFamily="34" charset="0"/>
              </a:rPr>
              <a:t>“ potrebno je položiti minimalno pet predmeta od </a:t>
            </a:r>
            <a:r>
              <a:rPr lang="sl-SI" dirty="0" err="1">
                <a:cs typeface="Arial" pitchFamily="34" charset="0"/>
              </a:rPr>
              <a:t>kojih</a:t>
            </a:r>
            <a:r>
              <a:rPr lang="sl-SI" dirty="0">
                <a:cs typeface="Arial" pitchFamily="34" charset="0"/>
              </a:rPr>
              <a:t> dva </a:t>
            </a:r>
            <a:r>
              <a:rPr lang="sl-SI" dirty="0" err="1">
                <a:cs typeface="Arial" pitchFamily="34" charset="0"/>
              </a:rPr>
              <a:t>svakako</a:t>
            </a:r>
            <a:r>
              <a:rPr lang="sl-SI" dirty="0">
                <a:cs typeface="Arial" pitchFamily="34" charset="0"/>
              </a:rPr>
              <a:t> </a:t>
            </a:r>
            <a:r>
              <a:rPr lang="sl-SI" dirty="0" err="1">
                <a:cs typeface="Arial" pitchFamily="34" charset="0"/>
              </a:rPr>
              <a:t>trebaju</a:t>
            </a:r>
            <a:r>
              <a:rPr lang="sl-SI" dirty="0">
                <a:cs typeface="Arial" pitchFamily="34" charset="0"/>
              </a:rPr>
              <a:t> biti </a:t>
            </a:r>
            <a:r>
              <a:rPr lang="sl-SI" dirty="0" err="1" smtClean="0">
                <a:cs typeface="Arial" pitchFamily="34" charset="0"/>
              </a:rPr>
              <a:t>stručna</a:t>
            </a:r>
            <a:r>
              <a:rPr lang="sl-SI" dirty="0">
                <a:cs typeface="Arial" pitchFamily="34" charset="0"/>
              </a:rPr>
              <a:t>. Certifikat “Leaving Certificate Applied“ se pak može dobiti nakon što se pokaže znanje iz općeg obrazovanja, </a:t>
            </a:r>
            <a:r>
              <a:rPr lang="sl-SI" dirty="0" smtClean="0">
                <a:cs typeface="Arial" pitchFamily="34" charset="0"/>
              </a:rPr>
              <a:t>stručne </a:t>
            </a:r>
            <a:r>
              <a:rPr lang="sl-SI" dirty="0">
                <a:cs typeface="Arial" pitchFamily="34" charset="0"/>
              </a:rPr>
              <a:t>pripreme i obrazovanja.  </a:t>
            </a:r>
            <a:br>
              <a:rPr lang="sl-SI" dirty="0">
                <a:cs typeface="Arial" pitchFamily="34" charset="0"/>
              </a:rPr>
            </a:br>
            <a:r>
              <a:rPr lang="sl-SI" dirty="0" smtClean="0">
                <a:cs typeface="Arial" pitchFamily="34" charset="0"/>
              </a:rPr>
              <a:t>Predmeti </a:t>
            </a:r>
            <a:r>
              <a:rPr lang="sl-SI" dirty="0">
                <a:cs typeface="Arial" pitchFamily="34" charset="0"/>
              </a:rPr>
              <a:t>koje je moguće polagati podijeljeni su u </a:t>
            </a:r>
            <a:r>
              <a:rPr lang="sl-SI" dirty="0" smtClean="0">
                <a:cs typeface="Arial" pitchFamily="34" charset="0"/>
              </a:rPr>
              <a:t>šest skupina:</a:t>
            </a:r>
            <a:endParaRPr lang="sl-SI" dirty="0">
              <a:cs typeface="Arial" pitchFamily="34" charset="0"/>
            </a:endParaRPr>
          </a:p>
          <a:p>
            <a:r>
              <a:rPr lang="sl-SI" dirty="0">
                <a:cs typeface="Arial" pitchFamily="34" charset="0"/>
              </a:rPr>
              <a:t>moderni </a:t>
            </a:r>
            <a:r>
              <a:rPr lang="sl-SI" dirty="0" smtClean="0">
                <a:cs typeface="Arial" pitchFamily="34" charset="0"/>
              </a:rPr>
              <a:t>jezici,</a:t>
            </a:r>
            <a:endParaRPr lang="sl-SI" dirty="0">
              <a:cs typeface="Arial" pitchFamily="34" charset="0"/>
            </a:endParaRPr>
          </a:p>
          <a:p>
            <a:r>
              <a:rPr lang="sl-SI" dirty="0">
                <a:cs typeface="Arial" pitchFamily="34" charset="0"/>
              </a:rPr>
              <a:t>jezici </a:t>
            </a:r>
            <a:r>
              <a:rPr lang="sl-SI" dirty="0" err="1">
                <a:cs typeface="Arial" pitchFamily="34" charset="0"/>
              </a:rPr>
              <a:t>koji</a:t>
            </a:r>
            <a:r>
              <a:rPr lang="sl-SI" dirty="0">
                <a:cs typeface="Arial" pitchFamily="34" charset="0"/>
              </a:rPr>
              <a:t> </a:t>
            </a:r>
            <a:r>
              <a:rPr lang="sl-SI" dirty="0" err="1">
                <a:cs typeface="Arial" pitchFamily="34" charset="0"/>
              </a:rPr>
              <a:t>nisu</a:t>
            </a:r>
            <a:r>
              <a:rPr lang="sl-SI" dirty="0">
                <a:cs typeface="Arial" pitchFamily="34" charset="0"/>
              </a:rPr>
              <a:t> </a:t>
            </a:r>
            <a:r>
              <a:rPr lang="sl-SI" dirty="0" err="1">
                <a:cs typeface="Arial" pitchFamily="34" charset="0"/>
              </a:rPr>
              <a:t>dio</a:t>
            </a:r>
            <a:r>
              <a:rPr lang="sl-SI" dirty="0">
                <a:cs typeface="Arial" pitchFamily="34" charset="0"/>
              </a:rPr>
              <a:t> </a:t>
            </a:r>
            <a:r>
              <a:rPr lang="sl-SI" dirty="0" err="1">
                <a:cs typeface="Arial" pitchFamily="34" charset="0"/>
              </a:rPr>
              <a:t>školskih</a:t>
            </a:r>
            <a:r>
              <a:rPr lang="sl-SI" dirty="0">
                <a:cs typeface="Arial" pitchFamily="34" charset="0"/>
              </a:rPr>
              <a:t> programa u </a:t>
            </a:r>
            <a:r>
              <a:rPr lang="sl-SI" dirty="0" err="1">
                <a:cs typeface="Arial" pitchFamily="34" charset="0"/>
              </a:rPr>
              <a:t>Europskoj</a:t>
            </a:r>
            <a:r>
              <a:rPr lang="sl-SI" dirty="0">
                <a:cs typeface="Arial" pitchFamily="34" charset="0"/>
              </a:rPr>
              <a:t> </a:t>
            </a:r>
            <a:r>
              <a:rPr lang="sl-SI" dirty="0" smtClean="0">
                <a:cs typeface="Arial" pitchFamily="34" charset="0"/>
              </a:rPr>
              <a:t>Uniji,</a:t>
            </a:r>
            <a:endParaRPr lang="sl-SI" dirty="0">
              <a:cs typeface="Arial" pitchFamily="34" charset="0"/>
            </a:endParaRPr>
          </a:p>
          <a:p>
            <a:r>
              <a:rPr lang="sl-SI" dirty="0" err="1">
                <a:cs typeface="Arial" pitchFamily="34" charset="0"/>
              </a:rPr>
              <a:t>prirodne</a:t>
            </a:r>
            <a:r>
              <a:rPr lang="sl-SI" dirty="0">
                <a:cs typeface="Arial" pitchFamily="34" charset="0"/>
              </a:rPr>
              <a:t> </a:t>
            </a:r>
            <a:r>
              <a:rPr lang="sl-SI" dirty="0" smtClean="0">
                <a:cs typeface="Arial" pitchFamily="34" charset="0"/>
              </a:rPr>
              <a:t>znanosti,</a:t>
            </a:r>
            <a:endParaRPr lang="sl-SI" dirty="0">
              <a:cs typeface="Arial" pitchFamily="34" charset="0"/>
            </a:endParaRPr>
          </a:p>
          <a:p>
            <a:r>
              <a:rPr lang="sl-SI" dirty="0" smtClean="0">
                <a:cs typeface="Arial" pitchFamily="34" charset="0"/>
              </a:rPr>
              <a:t>primjenjene znanosti,</a:t>
            </a:r>
            <a:endParaRPr lang="sl-SI" dirty="0">
              <a:cs typeface="Arial" pitchFamily="34" charset="0"/>
            </a:endParaRPr>
          </a:p>
          <a:p>
            <a:r>
              <a:rPr lang="sl-SI" dirty="0">
                <a:cs typeface="Arial" pitchFamily="34" charset="0"/>
              </a:rPr>
              <a:t>poslovni </a:t>
            </a:r>
            <a:r>
              <a:rPr lang="sl-SI" dirty="0" smtClean="0">
                <a:cs typeface="Arial" pitchFamily="34" charset="0"/>
              </a:rPr>
              <a:t>predmeti,</a:t>
            </a:r>
            <a:endParaRPr lang="sl-SI" dirty="0">
              <a:cs typeface="Arial" pitchFamily="34" charset="0"/>
            </a:endParaRPr>
          </a:p>
          <a:p>
            <a:r>
              <a:rPr lang="sl-SI" dirty="0" err="1">
                <a:cs typeface="Arial" pitchFamily="34" charset="0"/>
              </a:rPr>
              <a:t>umjetnost</a:t>
            </a:r>
            <a:r>
              <a:rPr lang="sl-SI" dirty="0">
                <a:cs typeface="Arial" pitchFamily="34" charset="0"/>
              </a:rPr>
              <a:t> i </a:t>
            </a:r>
            <a:r>
              <a:rPr lang="sl-SI" dirty="0" err="1">
                <a:cs typeface="Arial" pitchFamily="34" charset="0"/>
              </a:rPr>
              <a:t>humanističke</a:t>
            </a:r>
            <a:r>
              <a:rPr lang="sl-SI" dirty="0">
                <a:cs typeface="Arial" pitchFamily="34" charset="0"/>
              </a:rPr>
              <a:t> znanosti.</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827285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cs typeface="Arial" pitchFamily="34" charset="0"/>
              </a:rPr>
              <a:t>Irska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fontScale="62500" lnSpcReduction="20000"/>
          </a:bodyPr>
          <a:lstStyle/>
          <a:p>
            <a:pPr marL="0" indent="0">
              <a:buNone/>
            </a:pPr>
            <a:r>
              <a:rPr lang="vi-VN" sz="3500" b="1" dirty="0" smtClean="0">
                <a:latin typeface="Calibri" pitchFamily="34" charset="0"/>
                <a:cs typeface="Calibri" pitchFamily="34" charset="0"/>
              </a:rPr>
              <a:t>UPISI NA VISOKA UČILIŠTA</a:t>
            </a:r>
          </a:p>
          <a:p>
            <a:pPr marL="0" indent="0">
              <a:buNone/>
            </a:pPr>
            <a:endParaRPr lang="sl-SI" sz="3500" dirty="0" smtClean="0">
              <a:latin typeface="Calibri" pitchFamily="34" charset="0"/>
              <a:cs typeface="Calibri" pitchFamily="34" charset="0"/>
            </a:endParaRPr>
          </a:p>
          <a:p>
            <a:pPr marL="0" indent="0">
              <a:buNone/>
            </a:pPr>
            <a:r>
              <a:rPr lang="vi-VN" sz="3500" dirty="0" smtClean="0">
                <a:latin typeface="Calibri" pitchFamily="34" charset="0"/>
                <a:cs typeface="Calibri" pitchFamily="34" charset="0"/>
              </a:rPr>
              <a:t>U Irskoj učenici trebaju imati "Leaving Certificate" kako bi se mogli upisati na fakultet, a neki od studija traže i točno određene izborne predmete.</a:t>
            </a:r>
          </a:p>
          <a:p>
            <a:pPr marL="0" indent="0">
              <a:buNone/>
            </a:pPr>
            <a:endParaRPr lang="sl-SI" sz="3500" b="1" dirty="0" smtClean="0">
              <a:latin typeface="Calibri" pitchFamily="34" charset="0"/>
              <a:cs typeface="Calibri" pitchFamily="34" charset="0"/>
            </a:endParaRPr>
          </a:p>
          <a:p>
            <a:pPr marL="0" indent="0">
              <a:buNone/>
            </a:pPr>
            <a:r>
              <a:rPr lang="vi-VN" sz="3500" b="1" dirty="0" smtClean="0">
                <a:latin typeface="Calibri" pitchFamily="34" charset="0"/>
                <a:cs typeface="Calibri" pitchFamily="34" charset="0"/>
              </a:rPr>
              <a:t>INFORMACIJSKI SUSTAV ZA UPIS NA VISOKA UČILIŠTA</a:t>
            </a:r>
          </a:p>
          <a:p>
            <a:pPr marL="0" indent="0">
              <a:buNone/>
            </a:pPr>
            <a:endParaRPr lang="sl-SI" sz="3500" dirty="0" smtClean="0">
              <a:latin typeface="Calibri" pitchFamily="34" charset="0"/>
              <a:cs typeface="Calibri" pitchFamily="34" charset="0"/>
            </a:endParaRPr>
          </a:p>
          <a:p>
            <a:pPr marL="0" indent="0">
              <a:buNone/>
            </a:pPr>
            <a:r>
              <a:rPr lang="vi-VN" sz="3500" dirty="0" smtClean="0">
                <a:latin typeface="Calibri" pitchFamily="34" charset="0"/>
                <a:cs typeface="Calibri" pitchFamily="34" charset="0"/>
              </a:rPr>
              <a:t>Visokoškolske ustanove u Irskoj delegirale su Centralnom Aplikacijskom Uredu (Central Applications Office) zadatak preuzimanja i procesuiranja prijava za prvu godinu njihovih preddiplomskih studija. Na web stranici </a:t>
            </a:r>
            <a:r>
              <a:rPr lang="vi-VN" sz="3500" dirty="0" smtClean="0">
                <a:latin typeface="Calibri" pitchFamily="34" charset="0"/>
                <a:cs typeface="Calibri" pitchFamily="34" charset="0"/>
                <a:hlinkClick r:id="rId3"/>
              </a:rPr>
              <a:t>http://www.cao.ie/index.php</a:t>
            </a:r>
            <a:r>
              <a:rPr lang="vi-VN" sz="3500" dirty="0" smtClean="0">
                <a:latin typeface="Calibri" pitchFamily="34" charset="0"/>
                <a:cs typeface="Calibri" pitchFamily="34" charset="0"/>
              </a:rPr>
              <a:t> pristupnici se putem aplikacije mogu prijaviti na studij te vidjeti na kojim studijima ima mjesta za upis.</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827285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Bugarska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r>
              <a:rPr lang="sl-SI" sz="2400" dirty="0" smtClean="0">
                <a:cs typeface="Arial" pitchFamily="34" charset="0"/>
              </a:rPr>
              <a:t>U Bugarskoj matura ima samo jedan obvezan predmet – bugarski jezik i literatura.</a:t>
            </a:r>
          </a:p>
          <a:p>
            <a:r>
              <a:rPr lang="sl-SI" sz="2400" dirty="0" err="1" smtClean="0">
                <a:cs typeface="Arial" pitchFamily="34" charset="0"/>
              </a:rPr>
              <a:t>Učenici</a:t>
            </a:r>
            <a:r>
              <a:rPr lang="sl-SI" sz="2400" dirty="0" smtClean="0">
                <a:cs typeface="Arial" pitchFamily="34" charset="0"/>
              </a:rPr>
              <a:t> </a:t>
            </a:r>
            <a:r>
              <a:rPr lang="sl-SI" sz="2400" dirty="0" err="1" smtClean="0">
                <a:cs typeface="Arial" pitchFamily="34" charset="0"/>
              </a:rPr>
              <a:t>trebaju</a:t>
            </a:r>
            <a:r>
              <a:rPr lang="sl-SI" sz="2400" dirty="0" smtClean="0">
                <a:cs typeface="Arial" pitchFamily="34" charset="0"/>
              </a:rPr>
              <a:t> </a:t>
            </a:r>
            <a:r>
              <a:rPr lang="sl-SI" sz="2400" dirty="0" err="1" smtClean="0">
                <a:cs typeface="Arial" pitchFamily="34" charset="0"/>
              </a:rPr>
              <a:t>odabrati</a:t>
            </a:r>
            <a:r>
              <a:rPr lang="sl-SI" sz="2400" dirty="0" smtClean="0">
                <a:cs typeface="Arial" pitchFamily="34" charset="0"/>
              </a:rPr>
              <a:t> i </a:t>
            </a:r>
            <a:r>
              <a:rPr lang="sl-SI" sz="2400" dirty="0" err="1" smtClean="0">
                <a:cs typeface="Arial" pitchFamily="34" charset="0"/>
              </a:rPr>
              <a:t>jedan</a:t>
            </a:r>
            <a:r>
              <a:rPr lang="sl-SI" sz="2400" dirty="0" smtClean="0">
                <a:cs typeface="Arial" pitchFamily="34" charset="0"/>
              </a:rPr>
              <a:t> dodatni predmet po </a:t>
            </a:r>
            <a:r>
              <a:rPr lang="hr-BA" sz="2400" dirty="0" smtClean="0">
                <a:cs typeface="Arial" pitchFamily="34" charset="0"/>
              </a:rPr>
              <a:t>vlastitoj</a:t>
            </a:r>
            <a:r>
              <a:rPr lang="sl-SI" sz="2400" dirty="0" smtClean="0">
                <a:cs typeface="Arial" pitchFamily="34" charset="0"/>
              </a:rPr>
              <a:t> volji: (moderni strani jezici, matematika, fizika i astronomija, biologija i zdravstveni odgoj, kemija i ekologija, povijest i civilizacija, zemljopis i ekonomija, filozofija).</a:t>
            </a:r>
          </a:p>
          <a:p>
            <a:r>
              <a:rPr lang="sl-SI" sz="2400" dirty="0" smtClean="0">
                <a:cs typeface="Arial" pitchFamily="34" charset="0"/>
              </a:rPr>
              <a:t>Učenici mogu zahtjevati i treći predmet.</a:t>
            </a:r>
          </a:p>
          <a:p>
            <a:r>
              <a:rPr lang="sl-SI" sz="2400" dirty="0" err="1" smtClean="0">
                <a:cs typeface="Arial" pitchFamily="34" charset="0"/>
              </a:rPr>
              <a:t>Svi</a:t>
            </a:r>
            <a:r>
              <a:rPr lang="sl-SI" sz="2400" dirty="0" smtClean="0">
                <a:cs typeface="Arial" pitchFamily="34" charset="0"/>
              </a:rPr>
              <a:t> </a:t>
            </a:r>
            <a:r>
              <a:rPr lang="sl-SI" sz="2400" dirty="0" err="1" smtClean="0">
                <a:cs typeface="Arial" pitchFamily="34" charset="0"/>
              </a:rPr>
              <a:t>ispiti</a:t>
            </a:r>
            <a:r>
              <a:rPr lang="sl-SI" sz="2400" dirty="0" smtClean="0">
                <a:cs typeface="Arial" pitchFamily="34" charset="0"/>
              </a:rPr>
              <a:t> </a:t>
            </a:r>
            <a:r>
              <a:rPr lang="sl-SI" sz="2400" dirty="0" err="1" smtClean="0">
                <a:cs typeface="Arial" pitchFamily="34" charset="0"/>
              </a:rPr>
              <a:t>su</a:t>
            </a:r>
            <a:r>
              <a:rPr lang="sl-SI" sz="2400" dirty="0" smtClean="0">
                <a:cs typeface="Arial" pitchFamily="34" charset="0"/>
              </a:rPr>
              <a:t> pismeni.</a:t>
            </a:r>
          </a:p>
          <a:p>
            <a:r>
              <a:rPr lang="sl-SI" sz="2400" dirty="0" err="1" smtClean="0">
                <a:cs typeface="Arial" pitchFamily="34" charset="0"/>
              </a:rPr>
              <a:t>Učenici</a:t>
            </a:r>
            <a:r>
              <a:rPr lang="sl-SI" sz="2400" dirty="0" smtClean="0">
                <a:cs typeface="Arial" pitchFamily="34" charset="0"/>
              </a:rPr>
              <a:t> </a:t>
            </a:r>
            <a:r>
              <a:rPr lang="sl-SI" sz="2400" dirty="0" err="1" smtClean="0">
                <a:cs typeface="Arial" pitchFamily="34" charset="0"/>
              </a:rPr>
              <a:t>koji</a:t>
            </a:r>
            <a:r>
              <a:rPr lang="sl-SI" sz="2400" dirty="0" smtClean="0">
                <a:cs typeface="Arial" pitchFamily="34" charset="0"/>
              </a:rPr>
              <a:t> </a:t>
            </a:r>
            <a:r>
              <a:rPr lang="sl-SI" sz="2400" dirty="0" err="1" smtClean="0">
                <a:cs typeface="Arial" pitchFamily="34" charset="0"/>
              </a:rPr>
              <a:t>odaberu</a:t>
            </a:r>
            <a:r>
              <a:rPr lang="sl-SI" sz="2400" dirty="0" smtClean="0">
                <a:cs typeface="Arial" pitchFamily="34" charset="0"/>
              </a:rPr>
              <a:t> i </a:t>
            </a:r>
            <a:r>
              <a:rPr lang="sl-SI" sz="2400" dirty="0" err="1" smtClean="0">
                <a:cs typeface="Arial" pitchFamily="34" charset="0"/>
              </a:rPr>
              <a:t>treći</a:t>
            </a:r>
            <a:r>
              <a:rPr lang="sl-SI" sz="2400" dirty="0" smtClean="0">
                <a:cs typeface="Arial" pitchFamily="34" charset="0"/>
              </a:rPr>
              <a:t> predmet </a:t>
            </a:r>
            <a:r>
              <a:rPr lang="sl-SI" sz="2400" dirty="0" err="1" smtClean="0">
                <a:cs typeface="Arial" pitchFamily="34" charset="0"/>
              </a:rPr>
              <a:t>imaju</a:t>
            </a:r>
            <a:r>
              <a:rPr lang="sl-SI" sz="2400" dirty="0" smtClean="0">
                <a:cs typeface="Arial" pitchFamily="34" charset="0"/>
              </a:rPr>
              <a:t> </a:t>
            </a:r>
            <a:r>
              <a:rPr lang="sl-SI" sz="2400" dirty="0" err="1" smtClean="0">
                <a:cs typeface="Arial" pitchFamily="34" charset="0"/>
              </a:rPr>
              <a:t>veliku</a:t>
            </a:r>
            <a:r>
              <a:rPr lang="sl-SI" sz="2400" dirty="0" smtClean="0">
                <a:cs typeface="Arial" pitchFamily="34" charset="0"/>
              </a:rPr>
              <a:t> prednost kod </a:t>
            </a:r>
            <a:r>
              <a:rPr lang="sl-SI" sz="2400" dirty="0" err="1" smtClean="0">
                <a:cs typeface="Arial" pitchFamily="34" charset="0"/>
              </a:rPr>
              <a:t>upisa</a:t>
            </a:r>
            <a:r>
              <a:rPr lang="sl-SI" sz="2400" dirty="0" smtClean="0">
                <a:cs typeface="Arial" pitchFamily="34" charset="0"/>
              </a:rPr>
              <a:t> na </a:t>
            </a:r>
            <a:r>
              <a:rPr lang="sl-SI" sz="2400" dirty="0" err="1" smtClean="0">
                <a:cs typeface="Arial" pitchFamily="34" charset="0"/>
              </a:rPr>
              <a:t>univerzitet</a:t>
            </a:r>
            <a:r>
              <a:rPr lang="sl-SI" sz="2400" dirty="0" smtClean="0">
                <a:cs typeface="Arial" pitchFamily="34" charset="0"/>
              </a:rPr>
              <a:t>.</a:t>
            </a:r>
            <a:endParaRPr lang="sl-SI" sz="2400" dirty="0">
              <a:cs typeface="Arial" pitchFamily="34" charset="0"/>
            </a:endParaRP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22443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vi-VN" sz="2400" b="1" dirty="0">
                <a:latin typeface="Calibri" pitchFamily="34" charset="0"/>
                <a:cs typeface="Calibri" pitchFamily="34" charset="0"/>
              </a:rPr>
              <a:t>NACIONALNI </a:t>
            </a:r>
            <a:r>
              <a:rPr lang="vi-VN" sz="2400" b="1" dirty="0" smtClean="0">
                <a:latin typeface="Calibri" pitchFamily="34" charset="0"/>
                <a:cs typeface="Calibri" pitchFamily="34" charset="0"/>
              </a:rPr>
              <a:t>ISPITI</a:t>
            </a:r>
            <a:endParaRPr lang="sl-SI" sz="2400" b="1" dirty="0" smtClean="0">
              <a:latin typeface="Calibri" pitchFamily="34" charset="0"/>
              <a:cs typeface="Calibri" pitchFamily="34" charset="0"/>
            </a:endParaRPr>
          </a:p>
          <a:p>
            <a:pPr marL="0" indent="0">
              <a:buNone/>
            </a:pPr>
            <a:endParaRPr lang="vi-VN" sz="2400" b="1" dirty="0">
              <a:latin typeface="Calibri" pitchFamily="34" charset="0"/>
              <a:cs typeface="Calibri" pitchFamily="34" charset="0"/>
            </a:endParaRPr>
          </a:p>
          <a:p>
            <a:pPr marL="0" indent="0">
              <a:buNone/>
            </a:pPr>
            <a:r>
              <a:rPr lang="vi-VN" sz="2400" dirty="0">
                <a:latin typeface="Calibri" pitchFamily="34" charset="0"/>
                <a:cs typeface="Calibri" pitchFamily="34" charset="0"/>
              </a:rPr>
              <a:t>Tijekom obveznog dijela školovanja postoji niz nacionalnih ispita koji uključuju: redovita periodična ispitivanja od strane nastavnika, ispite na kraju školskih godina, te nacionalne dijagnostičke testove koji se provode na velikom broju učenika u 8. i 11. godini starosti na početku školske godine. Nakon završetka određenog stadija </a:t>
            </a:r>
            <a:r>
              <a:rPr lang="vi-VN" sz="2400" dirty="0" smtClean="0">
                <a:latin typeface="Calibri" pitchFamily="34" charset="0"/>
                <a:cs typeface="Calibri" pitchFamily="34" charset="0"/>
              </a:rPr>
              <a:t>obveznog </a:t>
            </a:r>
            <a:r>
              <a:rPr lang="vi-VN" sz="2400" dirty="0">
                <a:latin typeface="Calibri" pitchFamily="34" charset="0"/>
                <a:cs typeface="Calibri" pitchFamily="34" charset="0"/>
              </a:rPr>
              <a:t>školovanja učenici ponekad moraju ponavljati godinu ukoliko su postigli nezadovoljavajuće rezultate na ovim ispitima.</a:t>
            </a:r>
          </a:p>
          <a:p>
            <a:pPr marL="0" indent="0">
              <a:buNone/>
            </a:pP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dirty="0" smtClean="0">
                <a:cs typeface="Arial" pitchFamily="34" charset="0"/>
              </a:rPr>
              <a:t>Izvor:</a:t>
            </a:r>
          </a:p>
          <a:p>
            <a:r>
              <a:rPr lang="sl-SI" sz="2400" dirty="0">
                <a:cs typeface="Arial" pitchFamily="34" charset="0"/>
                <a:hlinkClick r:id="rId3"/>
              </a:rPr>
              <a:t>http://</a:t>
            </a:r>
            <a:r>
              <a:rPr lang="sl-SI" sz="2400" dirty="0" smtClean="0">
                <a:cs typeface="Arial" pitchFamily="34" charset="0"/>
                <a:hlinkClick r:id="rId3"/>
              </a:rPr>
              <a:t>drzavnamatura.skole.hr/obrazovni_sustavi_matura_u_europi</a:t>
            </a:r>
            <a:r>
              <a:rPr lang="sl-SI" sz="2400" dirty="0" smtClean="0">
                <a:cs typeface="Arial" pitchFamily="34" charset="0"/>
              </a:rPr>
              <a:t> (</a:t>
            </a:r>
            <a:r>
              <a:rPr lang="sl-SI" sz="2400" dirty="0" err="1" smtClean="0">
                <a:cs typeface="Arial" pitchFamily="34" charset="0"/>
              </a:rPr>
              <a:t>Dostupno</a:t>
            </a:r>
            <a:r>
              <a:rPr lang="sl-SI" sz="2400" dirty="0" smtClean="0">
                <a:cs typeface="Arial" pitchFamily="34" charset="0"/>
              </a:rPr>
              <a:t>: 1. 10. 2012.)</a:t>
            </a:r>
          </a:p>
          <a:p>
            <a:r>
              <a:rPr lang="sl-SI" sz="2400" dirty="0">
                <a:hlinkClick r:id="rId4"/>
              </a:rPr>
              <a:t>http://sl.wikipedia.org/wiki/Matura </a:t>
            </a:r>
            <a:r>
              <a:rPr lang="sl-SI" sz="2400" dirty="0"/>
              <a:t>(</a:t>
            </a:r>
            <a:r>
              <a:rPr lang="sl-SI" sz="2400" dirty="0" err="1"/>
              <a:t>Dostupno</a:t>
            </a:r>
            <a:r>
              <a:rPr lang="sl-SI" sz="2400" dirty="0"/>
              <a:t>: 1. 10. </a:t>
            </a:r>
            <a:r>
              <a:rPr lang="sl-SI" sz="2400" dirty="0" smtClean="0"/>
              <a:t>2012.)</a:t>
            </a:r>
            <a:endParaRPr lang="sl-SI" sz="2400" dirty="0"/>
          </a:p>
          <a:p>
            <a:endParaRPr lang="sl-SI" sz="2400" dirty="0">
              <a:cs typeface="Arial" pitchFamily="34" charset="0"/>
            </a:endParaRP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444522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grada vsebine 2"/>
          <p:cNvSpPr>
            <a:spLocks noGrp="1"/>
          </p:cNvSpPr>
          <p:nvPr>
            <p:ph idx="1"/>
          </p:nvPr>
        </p:nvSpPr>
        <p:spPr/>
        <p:txBody>
          <a:bodyPr/>
          <a:lstStyle/>
          <a:p>
            <a:pPr marL="0" indent="0" algn="ctr">
              <a:buNone/>
            </a:pPr>
            <a:endParaRPr lang="sl-SI" dirty="0" smtClean="0"/>
          </a:p>
          <a:p>
            <a:pPr marL="0" indent="0" algn="ctr">
              <a:buNone/>
            </a:pPr>
            <a:endParaRPr lang="sl-SI" dirty="0"/>
          </a:p>
          <a:p>
            <a:pPr marL="0" indent="0" algn="ctr">
              <a:buNone/>
            </a:pPr>
            <a:r>
              <a:rPr lang="sl-SI" dirty="0" smtClean="0"/>
              <a:t>Hvala na </a:t>
            </a:r>
            <a:r>
              <a:rPr lang="sl-SI" dirty="0" err="1" smtClean="0"/>
              <a:t>pažnji</a:t>
            </a:r>
            <a:r>
              <a:rPr lang="sl-SI" dirty="0" smtClean="0"/>
              <a:t>!</a:t>
            </a:r>
          </a:p>
          <a:p>
            <a:pPr algn="ctr"/>
            <a:endParaRPr lang="sl-SI" dirty="0"/>
          </a:p>
          <a:p>
            <a:pPr marL="0" indent="0" algn="ctr">
              <a:buNone/>
            </a:pPr>
            <a:r>
              <a:rPr lang="sl-SI" dirty="0" err="1"/>
              <a:t>a</a:t>
            </a:r>
            <a:r>
              <a:rPr lang="sl-SI" dirty="0" err="1" smtClean="0"/>
              <a:t>ndrejka.slavec</a:t>
            </a:r>
            <a:r>
              <a:rPr lang="sl-SI" dirty="0" smtClean="0"/>
              <a:t>-</a:t>
            </a:r>
            <a:r>
              <a:rPr lang="sl-SI" dirty="0" err="1" smtClean="0"/>
              <a:t>gornik@ric.si</a:t>
            </a:r>
            <a:endParaRPr lang="sl-SI"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15258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Autofit/>
          </a:bodyPr>
          <a:lstStyle/>
          <a:p>
            <a:pPr marL="0" indent="0">
              <a:buNone/>
            </a:pPr>
            <a:r>
              <a:rPr lang="vi-VN" sz="2400" b="1" dirty="0" smtClean="0">
                <a:latin typeface="Calibri" pitchFamily="34" charset="0"/>
                <a:cs typeface="Calibri" pitchFamily="34" charset="0"/>
              </a:rPr>
              <a:t>MATURA</a:t>
            </a:r>
            <a:endParaRPr lang="sl-SI" sz="2400" b="1" dirty="0" smtClean="0">
              <a:latin typeface="Calibri" pitchFamily="34" charset="0"/>
              <a:cs typeface="Calibri" pitchFamily="34" charset="0"/>
            </a:endParaRPr>
          </a:p>
          <a:p>
            <a:pPr marL="0" indent="0">
              <a:buNone/>
            </a:pPr>
            <a:endParaRPr lang="vi-VN" sz="2400" b="1" dirty="0">
              <a:latin typeface="Calibri" pitchFamily="34" charset="0"/>
              <a:cs typeface="Calibri" pitchFamily="34" charset="0"/>
            </a:endParaRPr>
          </a:p>
          <a:p>
            <a:pPr marL="0" indent="0">
              <a:buNone/>
            </a:pPr>
            <a:r>
              <a:rPr lang="vi-VN" sz="2400" dirty="0">
                <a:latin typeface="Calibri" pitchFamily="34" charset="0"/>
                <a:cs typeface="Calibri" pitchFamily="34" charset="0"/>
              </a:rPr>
              <a:t>Na kraju srednje škole, u 18. godini starosti,  gotovo svi učenici polažu i dobivaju bakaleurat  (baccalauréat), koji nije potreban za završavanje srednjoškolskog obrazovanja, već je standardizirana kvalifikacija za visokoškolsko obrazovanje ili profesionalni život.  Naknadno ga mogu polagati i odrasli, ukoliko im je potreban, a jednak je za njih kao i za učenike. </a:t>
            </a:r>
            <a:r>
              <a:rPr lang="vi-VN" sz="2400" dirty="0"/>
              <a:t/>
            </a:r>
            <a:br>
              <a:rPr lang="vi-VN" sz="2400" dirty="0"/>
            </a:b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05302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268760"/>
            <a:ext cx="8229600" cy="4032448"/>
          </a:xfrm>
        </p:spPr>
        <p:txBody>
          <a:bodyPr>
            <a:noAutofit/>
          </a:bodyPr>
          <a:lstStyle/>
          <a:p>
            <a:pPr marL="0" indent="0">
              <a:buNone/>
            </a:pPr>
            <a:r>
              <a:rPr lang="vi-VN" sz="2400" b="1" dirty="0" smtClean="0">
                <a:latin typeface="Calibri" pitchFamily="34" charset="0"/>
                <a:cs typeface="Calibri" pitchFamily="34" charset="0"/>
              </a:rPr>
              <a:t>MATURA</a:t>
            </a:r>
            <a:endParaRPr lang="sl-SI" sz="2400" b="1" dirty="0" smtClean="0">
              <a:latin typeface="Calibri" pitchFamily="34" charset="0"/>
              <a:cs typeface="Calibri" pitchFamily="34" charset="0"/>
            </a:endParaRPr>
          </a:p>
          <a:p>
            <a:pPr marL="0" indent="0">
              <a:buNone/>
            </a:pPr>
            <a:endParaRPr lang="sl-SI" sz="2400" dirty="0" smtClean="0">
              <a:latin typeface="Calibri" pitchFamily="34" charset="0"/>
              <a:cs typeface="Calibri" pitchFamily="34" charset="0"/>
            </a:endParaRPr>
          </a:p>
          <a:p>
            <a:pPr marL="0" indent="0">
              <a:buNone/>
            </a:pPr>
            <a:r>
              <a:rPr lang="vi-VN" sz="2400" dirty="0" smtClean="0">
                <a:latin typeface="Calibri" pitchFamily="34" charset="0"/>
                <a:cs typeface="Calibri" pitchFamily="34" charset="0"/>
              </a:rPr>
              <a:t>Broj </a:t>
            </a:r>
            <a:r>
              <a:rPr lang="vi-VN" sz="2400" dirty="0">
                <a:latin typeface="Calibri" pitchFamily="34" charset="0"/>
                <a:cs typeface="Calibri" pitchFamily="34" charset="0"/>
              </a:rPr>
              <a:t>bodova potrebnih za prolaz je 10 od mogućih </a:t>
            </a:r>
            <a:r>
              <a:rPr lang="vi-VN" sz="2400" dirty="0" smtClean="0">
                <a:latin typeface="Calibri" pitchFamily="34" charset="0"/>
                <a:cs typeface="Calibri" pitchFamily="34" charset="0"/>
              </a:rPr>
              <a:t>20</a:t>
            </a:r>
            <a:r>
              <a:rPr lang="sl-SI" sz="2400" dirty="0" smtClean="0">
                <a:latin typeface="Calibri" pitchFamily="34" charset="0"/>
                <a:cs typeface="Calibri" pitchFamily="34" charset="0"/>
              </a:rPr>
              <a:t>. </a:t>
            </a:r>
            <a:r>
              <a:rPr lang="vi-VN" sz="2400" dirty="0" smtClean="0">
                <a:latin typeface="Calibri" pitchFamily="34" charset="0"/>
                <a:cs typeface="Calibri" pitchFamily="34" charset="0"/>
              </a:rPr>
              <a:t>Ukoliko </a:t>
            </a:r>
            <a:r>
              <a:rPr lang="vi-VN" sz="2400" dirty="0">
                <a:latin typeface="Calibri" pitchFamily="34" charset="0"/>
                <a:cs typeface="Calibri" pitchFamily="34" charset="0"/>
              </a:rPr>
              <a:t>učenik dobije 8 ili 9 bodova može pokušati usmenim odgovaranjem </a:t>
            </a:r>
            <a:r>
              <a:rPr lang="sl-SI" sz="2400" dirty="0" smtClean="0">
                <a:latin typeface="Calibri" pitchFamily="34" charset="0"/>
                <a:cs typeface="Calibri" pitchFamily="34" charset="0"/>
              </a:rPr>
              <a:t>i tako </a:t>
            </a:r>
            <a:r>
              <a:rPr lang="vi-VN" sz="2400" dirty="0" smtClean="0">
                <a:latin typeface="Calibri" pitchFamily="34" charset="0"/>
                <a:cs typeface="Calibri" pitchFamily="34" charset="0"/>
              </a:rPr>
              <a:t>dobiti </a:t>
            </a:r>
            <a:r>
              <a:rPr lang="vi-VN" sz="2400" dirty="0">
                <a:latin typeface="Calibri" pitchFamily="34" charset="0"/>
                <a:cs typeface="Calibri" pitchFamily="34" charset="0"/>
              </a:rPr>
              <a:t>prolaz. Ukoliko učenik ne položi bakaleurat u prvom roku, ponavlja zadnju godinu srednje škole; ne može polagati u drugom roku u rujnu, budući da je on namijenjen samo onima koji su bili spriječeni prisustvovati u prvom roku.</a:t>
            </a:r>
            <a:r>
              <a:rPr lang="vi-VN" sz="2400" dirty="0"/>
              <a:t/>
            </a:r>
            <a:br>
              <a:rPr lang="vi-VN" sz="2400" dirty="0"/>
            </a:b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268760"/>
            <a:ext cx="8229600" cy="4032448"/>
          </a:xfrm>
        </p:spPr>
        <p:txBody>
          <a:bodyPr>
            <a:noAutofit/>
          </a:bodyPr>
          <a:lstStyle/>
          <a:p>
            <a:pPr marL="0" indent="0">
              <a:buNone/>
            </a:pPr>
            <a:r>
              <a:rPr lang="vi-VN" sz="2400" b="1" dirty="0" smtClean="0">
                <a:latin typeface="Calibri" pitchFamily="34" charset="0"/>
                <a:cs typeface="Calibri" pitchFamily="34" charset="0"/>
              </a:rPr>
              <a:t>MATURA</a:t>
            </a:r>
            <a:endParaRPr lang="sl-SI" sz="2400" b="1" dirty="0" smtClean="0">
              <a:latin typeface="Calibri" pitchFamily="34" charset="0"/>
              <a:cs typeface="Calibri" pitchFamily="34" charset="0"/>
            </a:endParaRPr>
          </a:p>
          <a:p>
            <a:pPr marL="0" indent="0">
              <a:buNone/>
            </a:pPr>
            <a:endParaRPr lang="sl-SI" sz="2400" b="1" dirty="0" smtClean="0">
              <a:latin typeface="Calibri" pitchFamily="34" charset="0"/>
              <a:cs typeface="Calibri" pitchFamily="34" charset="0"/>
            </a:endParaRPr>
          </a:p>
          <a:p>
            <a:pPr marL="0" indent="0">
              <a:buNone/>
            </a:pPr>
            <a:r>
              <a:rPr lang="vi-VN" sz="2400" dirty="0" smtClean="0">
                <a:latin typeface="Calibri" pitchFamily="34" charset="0"/>
                <a:cs typeface="Calibri" pitchFamily="34" charset="0"/>
              </a:rPr>
              <a:t>Učenici </a:t>
            </a:r>
            <a:r>
              <a:rPr lang="vi-VN" sz="2400" dirty="0">
                <a:latin typeface="Calibri" pitchFamily="34" charset="0"/>
                <a:cs typeface="Calibri" pitchFamily="34" charset="0"/>
              </a:rPr>
              <a:t>koji ne nastavljaju školovanje, mogu dobiti certifikat koji potvrđuje da su završili srednjoškolsko obrazovanje (certificat de fin d'études secondaires), ukoliko im </a:t>
            </a:r>
            <a:r>
              <a:rPr lang="vi-VN" sz="2400" dirty="0" smtClean="0">
                <a:latin typeface="Calibri" pitchFamily="34" charset="0"/>
                <a:cs typeface="Calibri" pitchFamily="34" charset="0"/>
              </a:rPr>
              <a:t>prosjek </a:t>
            </a:r>
            <a:r>
              <a:rPr lang="vi-VN" sz="2400" dirty="0">
                <a:latin typeface="Calibri" pitchFamily="34" charset="0"/>
                <a:cs typeface="Calibri" pitchFamily="34" charset="0"/>
              </a:rPr>
              <a:t>ocjena čini zbroj od minimalno 8 bodova.</a:t>
            </a:r>
          </a:p>
          <a:p>
            <a:pPr marL="0" indent="0">
              <a:buNone/>
            </a:pPr>
            <a:endParaRPr lang="sl-SI" sz="24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31733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latin typeface="Calibri" pitchFamily="34" charset="0"/>
                <a:cs typeface="Calibri" pitchFamily="34" charset="0"/>
              </a:rPr>
              <a:t>VRIJEME I NAČIN POLAGANJA MATURE</a:t>
            </a:r>
          </a:p>
          <a:p>
            <a:pPr marL="0" indent="0">
              <a:buNone/>
            </a:pPr>
            <a:endParaRPr lang="sl-SI" sz="2400" dirty="0" smtClean="0">
              <a:latin typeface="Calibri" pitchFamily="34" charset="0"/>
              <a:cs typeface="Calibri" pitchFamily="34" charset="0"/>
            </a:endParaRPr>
          </a:p>
          <a:p>
            <a:pPr marL="0" indent="0">
              <a:buNone/>
            </a:pPr>
            <a:r>
              <a:rPr lang="sl-SI" sz="2400" dirty="0" smtClean="0">
                <a:latin typeface="Calibri" pitchFamily="34" charset="0"/>
                <a:cs typeface="Calibri" pitchFamily="34" charset="0"/>
              </a:rPr>
              <a:t>Polaganje </a:t>
            </a:r>
            <a:r>
              <a:rPr lang="sl-SI" sz="2400" dirty="0" err="1">
                <a:latin typeface="Calibri" pitchFamily="34" charset="0"/>
                <a:cs typeface="Calibri" pitchFamily="34" charset="0"/>
              </a:rPr>
              <a:t>bakaleurata</a:t>
            </a:r>
            <a:r>
              <a:rPr lang="sl-SI" sz="2400" dirty="0">
                <a:latin typeface="Calibri" pitchFamily="34" charset="0"/>
                <a:cs typeface="Calibri" pitchFamily="34" charset="0"/>
              </a:rPr>
              <a:t> </a:t>
            </a:r>
            <a:r>
              <a:rPr lang="sl-SI" sz="2400" dirty="0" err="1">
                <a:latin typeface="Calibri" pitchFamily="34" charset="0"/>
                <a:cs typeface="Calibri" pitchFamily="34" charset="0"/>
              </a:rPr>
              <a:t>traje</a:t>
            </a:r>
            <a:r>
              <a:rPr lang="sl-SI" sz="2400" dirty="0">
                <a:latin typeface="Calibri" pitchFamily="34" charset="0"/>
                <a:cs typeface="Calibri" pitchFamily="34" charset="0"/>
              </a:rPr>
              <a:t> </a:t>
            </a:r>
            <a:r>
              <a:rPr lang="sl-SI" sz="2400" dirty="0" err="1">
                <a:latin typeface="Calibri" pitchFamily="34" charset="0"/>
                <a:cs typeface="Calibri" pitchFamily="34" charset="0"/>
              </a:rPr>
              <a:t>tjedan</a:t>
            </a:r>
            <a:r>
              <a:rPr lang="sl-SI" sz="2400" dirty="0">
                <a:latin typeface="Calibri" pitchFamily="34" charset="0"/>
                <a:cs typeface="Calibri" pitchFamily="34" charset="0"/>
              </a:rPr>
              <a:t> dana u </a:t>
            </a:r>
            <a:r>
              <a:rPr lang="sl-SI" sz="2400" dirty="0" err="1">
                <a:latin typeface="Calibri" pitchFamily="34" charset="0"/>
                <a:cs typeface="Calibri" pitchFamily="34" charset="0"/>
              </a:rPr>
              <a:t>lipnju</a:t>
            </a:r>
            <a:r>
              <a:rPr lang="sl-SI" sz="2400" dirty="0">
                <a:latin typeface="Calibri" pitchFamily="34" charset="0"/>
                <a:cs typeface="Calibri" pitchFamily="34" charset="0"/>
              </a:rPr>
              <a:t>. </a:t>
            </a:r>
            <a:r>
              <a:rPr lang="sl-SI" sz="2400" dirty="0" err="1">
                <a:latin typeface="Calibri" pitchFamily="34" charset="0"/>
                <a:cs typeface="Calibri" pitchFamily="34" charset="0"/>
              </a:rPr>
              <a:t>Ispit</a:t>
            </a:r>
            <a:r>
              <a:rPr lang="sl-SI" sz="2400" dirty="0">
                <a:latin typeface="Calibri" pitchFamily="34" charset="0"/>
                <a:cs typeface="Calibri" pitchFamily="34" charset="0"/>
              </a:rPr>
              <a:t> je </a:t>
            </a:r>
            <a:r>
              <a:rPr lang="sl-SI" sz="2400" dirty="0" err="1">
                <a:latin typeface="Calibri" pitchFamily="34" charset="0"/>
                <a:cs typeface="Calibri" pitchFamily="34" charset="0"/>
              </a:rPr>
              <a:t>jednak</a:t>
            </a:r>
            <a:r>
              <a:rPr lang="sl-SI" sz="2400" dirty="0">
                <a:latin typeface="Calibri" pitchFamily="34" charset="0"/>
                <a:cs typeface="Calibri" pitchFamily="34" charset="0"/>
              </a:rPr>
              <a:t> za </a:t>
            </a:r>
            <a:r>
              <a:rPr lang="sl-SI" sz="2400" dirty="0" err="1">
                <a:latin typeface="Calibri" pitchFamily="34" charset="0"/>
                <a:cs typeface="Calibri" pitchFamily="34" charset="0"/>
              </a:rPr>
              <a:t>sve</a:t>
            </a:r>
            <a:r>
              <a:rPr lang="sl-SI" sz="2400" dirty="0">
                <a:latin typeface="Calibri" pitchFamily="34" charset="0"/>
                <a:cs typeface="Calibri" pitchFamily="34" charset="0"/>
              </a:rPr>
              <a:t> učenike, a pitanja se drže strogo čuvana i </a:t>
            </a:r>
            <a:r>
              <a:rPr lang="sl-SI" sz="2400" dirty="0" err="1">
                <a:latin typeface="Calibri" pitchFamily="34" charset="0"/>
                <a:cs typeface="Calibri" pitchFamily="34" charset="0"/>
              </a:rPr>
              <a:t>otvara</a:t>
            </a:r>
            <a:r>
              <a:rPr lang="sl-SI" sz="2400" dirty="0">
                <a:latin typeface="Calibri" pitchFamily="34" charset="0"/>
                <a:cs typeface="Calibri" pitchFamily="34" charset="0"/>
              </a:rPr>
              <a:t> ih ravnatelj </a:t>
            </a:r>
            <a:r>
              <a:rPr lang="sl-SI" sz="2400" dirty="0" err="1">
                <a:latin typeface="Calibri" pitchFamily="34" charset="0"/>
                <a:cs typeface="Calibri" pitchFamily="34" charset="0"/>
              </a:rPr>
              <a:t>škole</a:t>
            </a:r>
            <a:r>
              <a:rPr lang="sl-SI" sz="2400" dirty="0">
                <a:latin typeface="Calibri" pitchFamily="34" charset="0"/>
                <a:cs typeface="Calibri" pitchFamily="34" charset="0"/>
              </a:rPr>
              <a:t> </a:t>
            </a:r>
            <a:r>
              <a:rPr lang="sl-SI" sz="2400" dirty="0" err="1">
                <a:latin typeface="Calibri" pitchFamily="34" charset="0"/>
                <a:cs typeface="Calibri" pitchFamily="34" charset="0"/>
              </a:rPr>
              <a:t>ili</a:t>
            </a:r>
            <a:r>
              <a:rPr lang="sl-SI" sz="2400" dirty="0">
                <a:latin typeface="Calibri" pitchFamily="34" charset="0"/>
                <a:cs typeface="Calibri" pitchFamily="34" charset="0"/>
              </a:rPr>
              <a:t> druga visoko </a:t>
            </a:r>
            <a:r>
              <a:rPr lang="sl-SI" sz="2400" dirty="0" err="1">
                <a:latin typeface="Calibri" pitchFamily="34" charset="0"/>
                <a:cs typeface="Calibri" pitchFamily="34" charset="0"/>
              </a:rPr>
              <a:t>pozicionirana</a:t>
            </a:r>
            <a:r>
              <a:rPr lang="sl-SI" sz="2400" dirty="0">
                <a:latin typeface="Calibri" pitchFamily="34" charset="0"/>
                <a:cs typeface="Calibri" pitchFamily="34" charset="0"/>
              </a:rPr>
              <a:t> </a:t>
            </a:r>
            <a:r>
              <a:rPr lang="sl-SI" sz="2400" dirty="0" err="1">
                <a:latin typeface="Calibri" pitchFamily="34" charset="0"/>
                <a:cs typeface="Calibri" pitchFamily="34" charset="0"/>
              </a:rPr>
              <a:t>osoba</a:t>
            </a:r>
            <a:r>
              <a:rPr lang="sl-SI" sz="2400" dirty="0">
                <a:latin typeface="Calibri" pitchFamily="34" charset="0"/>
                <a:cs typeface="Calibri" pitchFamily="34" charset="0"/>
              </a:rPr>
              <a:t> pred </a:t>
            </a:r>
            <a:r>
              <a:rPr lang="sl-SI" sz="2400" dirty="0" err="1">
                <a:latin typeface="Calibri" pitchFamily="34" charset="0"/>
                <a:cs typeface="Calibri" pitchFamily="34" charset="0"/>
              </a:rPr>
              <a:t>učenicima</a:t>
            </a:r>
            <a:r>
              <a:rPr lang="sl-SI" sz="2400" dirty="0">
                <a:latin typeface="Calibri" pitchFamily="34" charset="0"/>
                <a:cs typeface="Calibri" pitchFamily="34" charset="0"/>
              </a:rPr>
              <a:t> nekoliko  minuta </a:t>
            </a:r>
            <a:r>
              <a:rPr lang="sl-SI" sz="2400" dirty="0" err="1">
                <a:latin typeface="Calibri" pitchFamily="34" charset="0"/>
                <a:cs typeface="Calibri" pitchFamily="34" charset="0"/>
              </a:rPr>
              <a:t>prije</a:t>
            </a:r>
            <a:r>
              <a:rPr lang="sl-SI" sz="2400" dirty="0">
                <a:latin typeface="Calibri" pitchFamily="34" charset="0"/>
                <a:cs typeface="Calibri" pitchFamily="34" charset="0"/>
              </a:rPr>
              <a:t> </a:t>
            </a:r>
            <a:r>
              <a:rPr lang="sl-SI" sz="2400" dirty="0" err="1">
                <a:latin typeface="Calibri" pitchFamily="34" charset="0"/>
                <a:cs typeface="Calibri" pitchFamily="34" charset="0"/>
              </a:rPr>
              <a:t>početka</a:t>
            </a:r>
            <a:r>
              <a:rPr lang="sl-SI" sz="2400" dirty="0">
                <a:latin typeface="Calibri" pitchFamily="34" charset="0"/>
                <a:cs typeface="Calibri" pitchFamily="34" charset="0"/>
              </a:rPr>
              <a:t> </a:t>
            </a:r>
            <a:r>
              <a:rPr lang="sl-SI" sz="2400" dirty="0" err="1">
                <a:latin typeface="Calibri" pitchFamily="34" charset="0"/>
                <a:cs typeface="Calibri" pitchFamily="34" charset="0"/>
              </a:rPr>
              <a:t>ispita</a:t>
            </a:r>
            <a:r>
              <a:rPr lang="sl-SI" sz="2400" dirty="0">
                <a:latin typeface="Calibri" pitchFamily="34" charset="0"/>
                <a:cs typeface="Calibri" pitchFamily="34" charset="0"/>
              </a:rPr>
              <a:t>.</a:t>
            </a:r>
            <a:br>
              <a:rPr lang="sl-SI" sz="2400" dirty="0">
                <a:latin typeface="Calibri" pitchFamily="34" charset="0"/>
                <a:cs typeface="Calibri" pitchFamily="34" charset="0"/>
              </a:rPr>
            </a:br>
            <a:r>
              <a:rPr lang="sl-SI" sz="2400" dirty="0" err="1">
                <a:latin typeface="Calibri" pitchFamily="34" charset="0"/>
                <a:cs typeface="Calibri" pitchFamily="34" charset="0"/>
              </a:rPr>
              <a:t>Učenici</a:t>
            </a:r>
            <a:r>
              <a:rPr lang="sl-SI" sz="2400" dirty="0">
                <a:latin typeface="Calibri" pitchFamily="34" charset="0"/>
                <a:cs typeface="Calibri" pitchFamily="34" charset="0"/>
              </a:rPr>
              <a:t> </a:t>
            </a:r>
            <a:r>
              <a:rPr lang="sl-SI" sz="2400" dirty="0" err="1">
                <a:latin typeface="Calibri" pitchFamily="34" charset="0"/>
                <a:cs typeface="Calibri" pitchFamily="34" charset="0"/>
              </a:rPr>
              <a:t>dobivaju</a:t>
            </a:r>
            <a:r>
              <a:rPr lang="sl-SI" sz="2400" dirty="0">
                <a:latin typeface="Calibri" pitchFamily="34" charset="0"/>
                <a:cs typeface="Calibri" pitchFamily="34" charset="0"/>
              </a:rPr>
              <a:t> identifikacijski </a:t>
            </a:r>
            <a:r>
              <a:rPr lang="sl-SI" sz="2400" dirty="0" err="1">
                <a:latin typeface="Calibri" pitchFamily="34" charset="0"/>
                <a:cs typeface="Calibri" pitchFamily="34" charset="0"/>
              </a:rPr>
              <a:t>broj</a:t>
            </a:r>
            <a:r>
              <a:rPr lang="sl-SI" sz="2400" dirty="0">
                <a:latin typeface="Calibri" pitchFamily="34" charset="0"/>
                <a:cs typeface="Calibri" pitchFamily="34" charset="0"/>
              </a:rPr>
              <a:t> i svoje </a:t>
            </a:r>
            <a:r>
              <a:rPr lang="sl-SI" sz="2400" dirty="0" err="1">
                <a:latin typeface="Calibri" pitchFamily="34" charset="0"/>
                <a:cs typeface="Calibri" pitchFamily="34" charset="0"/>
              </a:rPr>
              <a:t>numerirano</a:t>
            </a:r>
            <a:r>
              <a:rPr lang="sl-SI" sz="2400" dirty="0">
                <a:latin typeface="Calibri" pitchFamily="34" charset="0"/>
                <a:cs typeface="Calibri" pitchFamily="34" charset="0"/>
              </a:rPr>
              <a:t> </a:t>
            </a:r>
            <a:r>
              <a:rPr lang="sl-SI" sz="2400" dirty="0" err="1">
                <a:latin typeface="Calibri" pitchFamily="34" charset="0"/>
                <a:cs typeface="Calibri" pitchFamily="34" charset="0"/>
              </a:rPr>
              <a:t>sjedalo</a:t>
            </a:r>
            <a:r>
              <a:rPr lang="sl-SI" sz="2400" dirty="0">
                <a:latin typeface="Calibri" pitchFamily="34" charset="0"/>
                <a:cs typeface="Calibri" pitchFamily="34" charset="0"/>
              </a:rPr>
              <a:t>. Pri </a:t>
            </a:r>
            <a:r>
              <a:rPr lang="sl-SI" sz="2400" dirty="0" err="1">
                <a:latin typeface="Calibri" pitchFamily="34" charset="0"/>
                <a:cs typeface="Calibri" pitchFamily="34" charset="0"/>
              </a:rPr>
              <a:t>ocjenjivanju</a:t>
            </a:r>
            <a:r>
              <a:rPr lang="sl-SI" sz="2400" dirty="0">
                <a:latin typeface="Calibri" pitchFamily="34" charset="0"/>
                <a:cs typeface="Calibri" pitchFamily="34" charset="0"/>
              </a:rPr>
              <a:t> se čuva anonimnost učenika, </a:t>
            </a:r>
            <a:r>
              <a:rPr lang="sl-SI" sz="2400" dirty="0" err="1">
                <a:latin typeface="Calibri" pitchFamily="34" charset="0"/>
                <a:cs typeface="Calibri" pitchFamily="34" charset="0"/>
              </a:rPr>
              <a:t>što</a:t>
            </a:r>
            <a:r>
              <a:rPr lang="sl-SI" sz="2400" dirty="0">
                <a:latin typeface="Calibri" pitchFamily="34" charset="0"/>
                <a:cs typeface="Calibri" pitchFamily="34" charset="0"/>
              </a:rPr>
              <a:t> </a:t>
            </a:r>
            <a:r>
              <a:rPr lang="sl-SI" sz="2400" dirty="0" err="1">
                <a:latin typeface="Calibri" pitchFamily="34" charset="0"/>
                <a:cs typeface="Calibri" pitchFamily="34" charset="0"/>
              </a:rPr>
              <a:t>znači</a:t>
            </a:r>
            <a:r>
              <a:rPr lang="sl-SI" sz="2400" dirty="0">
                <a:latin typeface="Calibri" pitchFamily="34" charset="0"/>
                <a:cs typeface="Calibri" pitchFamily="34" charset="0"/>
              </a:rPr>
              <a:t> da </a:t>
            </a:r>
            <a:r>
              <a:rPr lang="sl-SI" sz="2400" dirty="0" err="1">
                <a:latin typeface="Calibri" pitchFamily="34" charset="0"/>
                <a:cs typeface="Calibri" pitchFamily="34" charset="0"/>
              </a:rPr>
              <a:t>ocjenjivači</a:t>
            </a:r>
            <a:r>
              <a:rPr lang="sl-SI" sz="2400" dirty="0">
                <a:latin typeface="Calibri" pitchFamily="34" charset="0"/>
                <a:cs typeface="Calibri" pitchFamily="34" charset="0"/>
              </a:rPr>
              <a:t> </a:t>
            </a:r>
            <a:r>
              <a:rPr lang="sl-SI" sz="2400" dirty="0" err="1">
                <a:latin typeface="Calibri" pitchFamily="34" charset="0"/>
                <a:cs typeface="Calibri" pitchFamily="34" charset="0"/>
              </a:rPr>
              <a:t>nikad</a:t>
            </a:r>
            <a:r>
              <a:rPr lang="sl-SI" sz="2400" dirty="0">
                <a:latin typeface="Calibri" pitchFamily="34" charset="0"/>
                <a:cs typeface="Calibri" pitchFamily="34" charset="0"/>
              </a:rPr>
              <a:t> ne </a:t>
            </a:r>
            <a:r>
              <a:rPr lang="sl-SI" sz="2400" dirty="0" err="1">
                <a:latin typeface="Calibri" pitchFamily="34" charset="0"/>
                <a:cs typeface="Calibri" pitchFamily="34" charset="0"/>
              </a:rPr>
              <a:t>znaju</a:t>
            </a:r>
            <a:r>
              <a:rPr lang="sl-SI" sz="2400" dirty="0">
                <a:latin typeface="Calibri" pitchFamily="34" charset="0"/>
                <a:cs typeface="Calibri" pitchFamily="34" charset="0"/>
              </a:rPr>
              <a:t> </a:t>
            </a:r>
            <a:r>
              <a:rPr lang="sl-SI" sz="2400" dirty="0" err="1">
                <a:latin typeface="Calibri" pitchFamily="34" charset="0"/>
                <a:cs typeface="Calibri" pitchFamily="34" charset="0"/>
              </a:rPr>
              <a:t>čiji</a:t>
            </a:r>
            <a:r>
              <a:rPr lang="sl-SI" sz="2400" dirty="0">
                <a:latin typeface="Calibri" pitchFamily="34" charset="0"/>
                <a:cs typeface="Calibri" pitchFamily="34" charset="0"/>
              </a:rPr>
              <a:t> </a:t>
            </a:r>
            <a:r>
              <a:rPr lang="sl-SI" sz="2400" dirty="0" err="1">
                <a:latin typeface="Calibri" pitchFamily="34" charset="0"/>
                <a:cs typeface="Calibri" pitchFamily="34" charset="0"/>
              </a:rPr>
              <a:t>ispit</a:t>
            </a:r>
            <a:r>
              <a:rPr lang="sl-SI" sz="2400" dirty="0">
                <a:latin typeface="Calibri" pitchFamily="34" charset="0"/>
                <a:cs typeface="Calibri" pitchFamily="34" charset="0"/>
              </a:rPr>
              <a:t> </a:t>
            </a:r>
            <a:r>
              <a:rPr lang="sl-SI" sz="2400" dirty="0" err="1">
                <a:latin typeface="Calibri" pitchFamily="34" charset="0"/>
                <a:cs typeface="Calibri" pitchFamily="34" charset="0"/>
              </a:rPr>
              <a:t>ocjenjuju</a:t>
            </a:r>
            <a:r>
              <a:rPr lang="sl-SI" sz="2400" dirty="0">
                <a:latin typeface="Calibri" pitchFamily="34" charset="0"/>
                <a:cs typeface="Calibri" pitchFamily="34" charset="0"/>
              </a:rPr>
              <a:t>. </a:t>
            </a:r>
            <a:r>
              <a:rPr lang="sl-SI" sz="2400" dirty="0" err="1">
                <a:latin typeface="Calibri" pitchFamily="34" charset="0"/>
                <a:cs typeface="Calibri" pitchFamily="34" charset="0"/>
              </a:rPr>
              <a:t>Ocjenjivanje</a:t>
            </a:r>
            <a:r>
              <a:rPr lang="sl-SI" sz="2400" dirty="0">
                <a:latin typeface="Calibri" pitchFamily="34" charset="0"/>
                <a:cs typeface="Calibri" pitchFamily="34" charset="0"/>
              </a:rPr>
              <a:t> vrše </a:t>
            </a:r>
            <a:r>
              <a:rPr lang="sl-SI" sz="2400" dirty="0" err="1">
                <a:latin typeface="Calibri" pitchFamily="34" charset="0"/>
                <a:cs typeface="Calibri" pitchFamily="34" charset="0"/>
              </a:rPr>
              <a:t>nastavnici</a:t>
            </a:r>
            <a:r>
              <a:rPr lang="sl-SI" sz="2400" dirty="0">
                <a:latin typeface="Calibri" pitchFamily="34" charset="0"/>
                <a:cs typeface="Calibri" pitchFamily="34" charset="0"/>
              </a:rPr>
              <a:t>, no </a:t>
            </a:r>
            <a:r>
              <a:rPr lang="sl-SI" sz="2400" dirty="0" err="1">
                <a:latin typeface="Calibri" pitchFamily="34" charset="0"/>
                <a:cs typeface="Calibri" pitchFamily="34" charset="0"/>
              </a:rPr>
              <a:t>nikad</a:t>
            </a:r>
            <a:r>
              <a:rPr lang="sl-SI" sz="2400" dirty="0">
                <a:latin typeface="Calibri" pitchFamily="34" charset="0"/>
                <a:cs typeface="Calibri" pitchFamily="34" charset="0"/>
              </a:rPr>
              <a:t> </a:t>
            </a:r>
            <a:r>
              <a:rPr lang="sl-SI" sz="2400" dirty="0" err="1">
                <a:latin typeface="Calibri" pitchFamily="34" charset="0"/>
                <a:cs typeface="Calibri" pitchFamily="34" charset="0"/>
              </a:rPr>
              <a:t>učenicima</a:t>
            </a:r>
            <a:r>
              <a:rPr lang="sl-SI" sz="2400" dirty="0">
                <a:latin typeface="Calibri" pitchFamily="34" charset="0"/>
                <a:cs typeface="Calibri" pitchFamily="34" charset="0"/>
              </a:rPr>
              <a:t> </a:t>
            </a:r>
            <a:r>
              <a:rPr lang="sl-SI" sz="2400" dirty="0" err="1">
                <a:latin typeface="Calibri" pitchFamily="34" charset="0"/>
                <a:cs typeface="Calibri" pitchFamily="34" charset="0"/>
              </a:rPr>
              <a:t>kojima</a:t>
            </a:r>
            <a:r>
              <a:rPr lang="sl-SI" sz="2400" dirty="0">
                <a:latin typeface="Calibri" pitchFamily="34" charset="0"/>
                <a:cs typeface="Calibri" pitchFamily="34" charset="0"/>
              </a:rPr>
              <a:t> </a:t>
            </a:r>
            <a:r>
              <a:rPr lang="sl-SI" sz="2400" dirty="0" err="1">
                <a:latin typeface="Calibri" pitchFamily="34" charset="0"/>
                <a:cs typeface="Calibri" pitchFamily="34" charset="0"/>
              </a:rPr>
              <a:t>su</a:t>
            </a:r>
            <a:r>
              <a:rPr lang="sl-SI" sz="2400" dirty="0">
                <a:latin typeface="Calibri" pitchFamily="34" charset="0"/>
                <a:cs typeface="Calibri" pitchFamily="34" charset="0"/>
              </a:rPr>
              <a:t> predavali.</a:t>
            </a:r>
          </a:p>
          <a:p>
            <a:pPr marL="0" indent="0">
              <a:buNone/>
            </a:pPr>
            <a:endParaRPr lang="sl-SI" sz="2400" dirty="0">
              <a:latin typeface="Arial" pitchFamily="34" charset="0"/>
              <a:cs typeface="Arial" pitchFamily="34" charset="0"/>
            </a:endParaRP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196752"/>
            <a:ext cx="8229600" cy="5184576"/>
          </a:xfrm>
        </p:spPr>
        <p:txBody>
          <a:bodyPr>
            <a:noAutofit/>
          </a:bodyPr>
          <a:lstStyle/>
          <a:p>
            <a:pPr marL="0" indent="0">
              <a:buNone/>
            </a:pPr>
            <a:r>
              <a:rPr lang="vi-VN" sz="2200" b="1" dirty="0">
                <a:latin typeface="Calibri" pitchFamily="34" charset="0"/>
                <a:cs typeface="Calibri" pitchFamily="34" charset="0"/>
              </a:rPr>
              <a:t>PREDMETI KOJI SE POLAŽU NA MATURI</a:t>
            </a:r>
          </a:p>
          <a:p>
            <a:pPr marL="0" indent="0">
              <a:buNone/>
            </a:pPr>
            <a:endParaRPr lang="sl-SI" sz="2200" dirty="0" smtClean="0">
              <a:latin typeface="Calibri" pitchFamily="34" charset="0"/>
              <a:cs typeface="Calibri" pitchFamily="34" charset="0"/>
            </a:endParaRPr>
          </a:p>
          <a:p>
            <a:pPr marL="0" indent="0">
              <a:buNone/>
            </a:pPr>
            <a:r>
              <a:rPr lang="vi-VN" sz="2200" dirty="0" smtClean="0">
                <a:latin typeface="Calibri" pitchFamily="34" charset="0"/>
                <a:cs typeface="Calibri" pitchFamily="34" charset="0"/>
              </a:rPr>
              <a:t>Postoje </a:t>
            </a:r>
            <a:r>
              <a:rPr lang="vi-VN" sz="2200" dirty="0">
                <a:latin typeface="Calibri" pitchFamily="34" charset="0"/>
                <a:cs typeface="Calibri" pitchFamily="34" charset="0"/>
              </a:rPr>
              <a:t>tri vrste bakaleurata: </a:t>
            </a:r>
            <a:r>
              <a:rPr lang="vi-VN" sz="2200" dirty="0" smtClean="0">
                <a:latin typeface="Calibri" pitchFamily="34" charset="0"/>
                <a:cs typeface="Calibri" pitchFamily="34" charset="0"/>
              </a:rPr>
              <a:t>opć</a:t>
            </a:r>
            <a:r>
              <a:rPr lang="hr-HR" sz="2200" dirty="0" smtClean="0">
                <a:latin typeface="Calibri" pitchFamily="34" charset="0"/>
                <a:cs typeface="Calibri" pitchFamily="34" charset="0"/>
              </a:rPr>
              <a:t>i</a:t>
            </a:r>
            <a:r>
              <a:rPr lang="vi-VN" sz="2200" dirty="0" smtClean="0">
                <a:latin typeface="Calibri" pitchFamily="34" charset="0"/>
                <a:cs typeface="Calibri" pitchFamily="34" charset="0"/>
              </a:rPr>
              <a:t>, tehn</a:t>
            </a:r>
            <a:r>
              <a:rPr lang="sl-SI" sz="2200" dirty="0" smtClean="0">
                <a:latin typeface="Calibri" pitchFamily="34" charset="0"/>
                <a:cs typeface="Calibri" pitchFamily="34" charset="0"/>
              </a:rPr>
              <a:t>ič</a:t>
            </a:r>
            <a:r>
              <a:rPr lang="vi-VN" sz="2200" dirty="0" smtClean="0">
                <a:latin typeface="Calibri" pitchFamily="34" charset="0"/>
                <a:cs typeface="Calibri" pitchFamily="34" charset="0"/>
              </a:rPr>
              <a:t>ki </a:t>
            </a:r>
            <a:r>
              <a:rPr lang="vi-VN" sz="2200" dirty="0">
                <a:latin typeface="Calibri" pitchFamily="34" charset="0"/>
                <a:cs typeface="Calibri" pitchFamily="34" charset="0"/>
              </a:rPr>
              <a:t>i profesionalni. </a:t>
            </a:r>
            <a:r>
              <a:rPr lang="vi-VN" sz="2200" dirty="0" smtClean="0">
                <a:latin typeface="Calibri" pitchFamily="34" charset="0"/>
                <a:cs typeface="Calibri" pitchFamily="34" charset="0"/>
              </a:rPr>
              <a:t>Opć</a:t>
            </a:r>
            <a:r>
              <a:rPr lang="hr-HR" sz="2200" dirty="0" smtClean="0">
                <a:latin typeface="Calibri" pitchFamily="34" charset="0"/>
                <a:cs typeface="Calibri" pitchFamily="34" charset="0"/>
              </a:rPr>
              <a:t>i</a:t>
            </a:r>
            <a:r>
              <a:rPr lang="vi-VN" sz="2200" dirty="0" smtClean="0">
                <a:latin typeface="Calibri" pitchFamily="34" charset="0"/>
                <a:cs typeface="Calibri" pitchFamily="34" charset="0"/>
              </a:rPr>
              <a:t> </a:t>
            </a:r>
            <a:r>
              <a:rPr lang="vi-VN" sz="2200" dirty="0">
                <a:latin typeface="Calibri" pitchFamily="34" charset="0"/>
                <a:cs typeface="Calibri" pitchFamily="34" charset="0"/>
              </a:rPr>
              <a:t>se dijeli u tri serije: </a:t>
            </a:r>
            <a:br>
              <a:rPr lang="vi-VN" sz="2200" dirty="0">
                <a:latin typeface="Calibri" pitchFamily="34" charset="0"/>
                <a:cs typeface="Calibri" pitchFamily="34" charset="0"/>
              </a:rPr>
            </a:br>
            <a:r>
              <a:rPr lang="vi-VN" sz="2200" dirty="0">
                <a:latin typeface="Calibri" pitchFamily="34" charset="0"/>
                <a:cs typeface="Calibri" pitchFamily="34" charset="0"/>
              </a:rPr>
              <a:t>• S - prirodne znanosti (fizika, matematika, kemija i biologija), </a:t>
            </a:r>
            <a:br>
              <a:rPr lang="vi-VN" sz="2200" dirty="0">
                <a:latin typeface="Calibri" pitchFamily="34" charset="0"/>
                <a:cs typeface="Calibri" pitchFamily="34" charset="0"/>
              </a:rPr>
            </a:br>
            <a:r>
              <a:rPr lang="vi-VN" sz="2200" dirty="0">
                <a:latin typeface="Calibri" pitchFamily="34" charset="0"/>
                <a:cs typeface="Calibri" pitchFamily="34" charset="0"/>
              </a:rPr>
              <a:t>• ES - ekonomija i </a:t>
            </a:r>
            <a:r>
              <a:rPr lang="hr-HR" sz="2200" dirty="0" smtClean="0">
                <a:latin typeface="Calibri" pitchFamily="34" charset="0"/>
                <a:cs typeface="Calibri" pitchFamily="34" charset="0"/>
              </a:rPr>
              <a:t>društvene</a:t>
            </a:r>
            <a:r>
              <a:rPr lang="vi-VN" sz="2200" dirty="0" smtClean="0">
                <a:latin typeface="Calibri" pitchFamily="34" charset="0"/>
                <a:cs typeface="Calibri" pitchFamily="34" charset="0"/>
              </a:rPr>
              <a:t> </a:t>
            </a:r>
            <a:r>
              <a:rPr lang="vi-VN" sz="2200" dirty="0">
                <a:latin typeface="Calibri" pitchFamily="34" charset="0"/>
                <a:cs typeface="Calibri" pitchFamily="34" charset="0"/>
              </a:rPr>
              <a:t>znanosti, </a:t>
            </a:r>
            <a:br>
              <a:rPr lang="vi-VN" sz="2200" dirty="0">
                <a:latin typeface="Calibri" pitchFamily="34" charset="0"/>
                <a:cs typeface="Calibri" pitchFamily="34" charset="0"/>
              </a:rPr>
            </a:br>
            <a:r>
              <a:rPr lang="vi-VN" sz="2200" dirty="0">
                <a:latin typeface="Calibri" pitchFamily="34" charset="0"/>
                <a:cs typeface="Calibri" pitchFamily="34" charset="0"/>
              </a:rPr>
              <a:t>• L - literarna serija (francuska književnost, filozofija, povijest i zemljopis i strani jezici).</a:t>
            </a:r>
            <a:br>
              <a:rPr lang="vi-VN" sz="2200" dirty="0">
                <a:latin typeface="Calibri" pitchFamily="34" charset="0"/>
                <a:cs typeface="Calibri" pitchFamily="34" charset="0"/>
              </a:rPr>
            </a:br>
            <a:r>
              <a:rPr lang="vi-VN" sz="2200" dirty="0">
                <a:latin typeface="Calibri" pitchFamily="34" charset="0"/>
                <a:cs typeface="Calibri" pitchFamily="34" charset="0"/>
              </a:rPr>
              <a:t>Svaka vrsta bakaleurata rezultira specijalizacijom u jednom području i nosi određenu težinu svakom predmetu, koji u drugoj vrsti može imati drukčiju težinu. </a:t>
            </a:r>
            <a:br>
              <a:rPr lang="vi-VN" sz="2200" dirty="0">
                <a:latin typeface="Calibri" pitchFamily="34" charset="0"/>
                <a:cs typeface="Calibri" pitchFamily="34" charset="0"/>
              </a:rPr>
            </a:br>
            <a:r>
              <a:rPr lang="vi-VN" sz="2200" dirty="0">
                <a:latin typeface="Calibri" pitchFamily="34" charset="0"/>
                <a:cs typeface="Calibri" pitchFamily="34" charset="0"/>
              </a:rPr>
              <a:t>Većina ispita piše se u obliku eseja; matematika i znanosti uz esejska pitanja imaju i zadatke, a neki učenici rade u </a:t>
            </a:r>
            <a:r>
              <a:rPr lang="hr-HR" sz="2200" dirty="0" smtClean="0">
                <a:latin typeface="Calibri" pitchFamily="34" charset="0"/>
                <a:cs typeface="Calibri" pitchFamily="34" charset="0"/>
              </a:rPr>
              <a:t>skupinama</a:t>
            </a:r>
            <a:r>
              <a:rPr lang="vi-VN" sz="2200" dirty="0" smtClean="0">
                <a:latin typeface="Calibri" pitchFamily="34" charset="0"/>
                <a:cs typeface="Calibri" pitchFamily="34" charset="0"/>
              </a:rPr>
              <a:t> </a:t>
            </a:r>
            <a:r>
              <a:rPr lang="vi-VN" sz="2200" dirty="0">
                <a:latin typeface="Calibri" pitchFamily="34" charset="0"/>
                <a:cs typeface="Calibri" pitchFamily="34" charset="0"/>
              </a:rPr>
              <a:t>na istraživačkim projektima.</a:t>
            </a:r>
          </a:p>
          <a:p>
            <a:pPr marL="0" indent="0">
              <a:buNone/>
            </a:pPr>
            <a:endParaRPr lang="sl-SI" sz="2200" dirty="0"/>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err="1" smtClean="0">
                <a:cs typeface="Arial" pitchFamily="34" charset="0"/>
              </a:rPr>
              <a:t>Francuska</a:t>
            </a:r>
            <a:endParaRPr lang="sl-SI" sz="3200" dirty="0">
              <a:cs typeface="Arial" pitchFamily="34" charset="0"/>
            </a:endParaRPr>
          </a:p>
        </p:txBody>
      </p:sp>
      <p:sp>
        <p:nvSpPr>
          <p:cNvPr id="3" name="Ograda vsebine 2"/>
          <p:cNvSpPr>
            <a:spLocks noGrp="1"/>
          </p:cNvSpPr>
          <p:nvPr>
            <p:ph idx="1"/>
          </p:nvPr>
        </p:nvSpPr>
        <p:spPr>
          <a:xfrm>
            <a:off x="457200" y="1412776"/>
            <a:ext cx="8229600" cy="4968552"/>
          </a:xfrm>
        </p:spPr>
        <p:txBody>
          <a:bodyPr>
            <a:normAutofit/>
          </a:bodyPr>
          <a:lstStyle/>
          <a:p>
            <a:pPr marL="0" indent="0">
              <a:buNone/>
            </a:pPr>
            <a:r>
              <a:rPr lang="sl-SI" sz="2400" b="1" dirty="0">
                <a:cs typeface="Arial" pitchFamily="34" charset="0"/>
              </a:rPr>
              <a:t>SREDIŠNJI REGISTAR </a:t>
            </a:r>
            <a:r>
              <a:rPr lang="sl-SI" sz="2400" b="1" dirty="0" smtClean="0">
                <a:cs typeface="Arial" pitchFamily="34" charset="0"/>
              </a:rPr>
              <a:t>UČENIKA</a:t>
            </a:r>
          </a:p>
          <a:p>
            <a:pPr marL="0" indent="0">
              <a:buNone/>
            </a:pPr>
            <a:r>
              <a:rPr lang="sl-SI" sz="2400" dirty="0">
                <a:cs typeface="Arial" pitchFamily="34" charset="0"/>
              </a:rPr>
              <a:t/>
            </a:r>
            <a:br>
              <a:rPr lang="sl-SI" sz="2400" dirty="0">
                <a:cs typeface="Arial" pitchFamily="34" charset="0"/>
              </a:rPr>
            </a:br>
            <a:r>
              <a:rPr lang="sl-SI" sz="2400" dirty="0">
                <a:cs typeface="Arial" pitchFamily="34" charset="0"/>
              </a:rPr>
              <a:t>Svi </a:t>
            </a:r>
            <a:r>
              <a:rPr lang="sl-SI" sz="2400" dirty="0" smtClean="0">
                <a:cs typeface="Arial" pitchFamily="34" charset="0"/>
              </a:rPr>
              <a:t>podatci </a:t>
            </a:r>
            <a:r>
              <a:rPr lang="sl-SI" sz="2400" dirty="0">
                <a:cs typeface="Arial" pitchFamily="34" charset="0"/>
              </a:rPr>
              <a:t>vezani uz školovanje svakog francuskog učenika unose se u njegovu 'izvještajnu knjižicu' (Livret de l'élève), koja ga prati od početka do kraja školovanja. </a:t>
            </a:r>
            <a:r>
              <a:rPr lang="sl-SI" sz="2400" dirty="0" err="1">
                <a:cs typeface="Arial" pitchFamily="34" charset="0"/>
              </a:rPr>
              <a:t>Škole</a:t>
            </a:r>
            <a:r>
              <a:rPr lang="sl-SI" sz="2400" dirty="0">
                <a:cs typeface="Arial" pitchFamily="34" charset="0"/>
              </a:rPr>
              <a:t> i lokalne </a:t>
            </a:r>
            <a:r>
              <a:rPr lang="sl-SI" sz="2400" dirty="0" err="1">
                <a:cs typeface="Arial" pitchFamily="34" charset="0"/>
              </a:rPr>
              <a:t>vlasti</a:t>
            </a:r>
            <a:r>
              <a:rPr lang="sl-SI" sz="2400" dirty="0">
                <a:cs typeface="Arial" pitchFamily="34" charset="0"/>
              </a:rPr>
              <a:t> </a:t>
            </a:r>
            <a:r>
              <a:rPr lang="sl-SI" sz="2400" dirty="0" err="1">
                <a:cs typeface="Arial" pitchFamily="34" charset="0"/>
              </a:rPr>
              <a:t>slobodne</a:t>
            </a:r>
            <a:r>
              <a:rPr lang="sl-SI" sz="2400" dirty="0">
                <a:cs typeface="Arial" pitchFamily="34" charset="0"/>
              </a:rPr>
              <a:t> </a:t>
            </a:r>
            <a:r>
              <a:rPr lang="sl-SI" sz="2400" dirty="0" err="1">
                <a:cs typeface="Arial" pitchFamily="34" charset="0"/>
              </a:rPr>
              <a:t>su</a:t>
            </a:r>
            <a:r>
              <a:rPr lang="sl-SI" sz="2400" dirty="0">
                <a:cs typeface="Arial" pitchFamily="34" charset="0"/>
              </a:rPr>
              <a:t> same oblikovati ove knjižice, a one </a:t>
            </a:r>
            <a:r>
              <a:rPr lang="sl-SI" sz="2400" dirty="0" err="1">
                <a:cs typeface="Arial" pitchFamily="34" charset="0"/>
              </a:rPr>
              <a:t>trebaju</a:t>
            </a:r>
            <a:r>
              <a:rPr lang="sl-SI" sz="2400" dirty="0">
                <a:cs typeface="Arial" pitchFamily="34" charset="0"/>
              </a:rPr>
              <a:t> </a:t>
            </a:r>
            <a:r>
              <a:rPr lang="sl-SI" sz="2400" dirty="0" err="1">
                <a:cs typeface="Arial" pitchFamily="34" charset="0"/>
              </a:rPr>
              <a:t>sadržavati</a:t>
            </a:r>
            <a:r>
              <a:rPr lang="sl-SI" sz="2400" dirty="0">
                <a:cs typeface="Arial" pitchFamily="34" charset="0"/>
              </a:rPr>
              <a:t>: rezultate </a:t>
            </a:r>
            <a:r>
              <a:rPr lang="sl-SI" sz="2400" dirty="0" err="1">
                <a:cs typeface="Arial" pitchFamily="34" charset="0"/>
              </a:rPr>
              <a:t>perodičkih</a:t>
            </a:r>
            <a:r>
              <a:rPr lang="sl-SI" sz="2400" dirty="0">
                <a:cs typeface="Arial" pitchFamily="34" charset="0"/>
              </a:rPr>
              <a:t> </a:t>
            </a:r>
            <a:r>
              <a:rPr lang="sl-SI" sz="2400" dirty="0" err="1">
                <a:cs typeface="Arial" pitchFamily="34" charset="0"/>
              </a:rPr>
              <a:t>ispita</a:t>
            </a:r>
            <a:r>
              <a:rPr lang="sl-SI" sz="2400" dirty="0">
                <a:cs typeface="Arial" pitchFamily="34" charset="0"/>
              </a:rPr>
              <a:t> učenika, specifične indikacije o učeniku, </a:t>
            </a:r>
            <a:r>
              <a:rPr lang="sl-SI" sz="2400" dirty="0" err="1">
                <a:cs typeface="Arial" pitchFamily="34" charset="0"/>
              </a:rPr>
              <a:t>napomene</a:t>
            </a:r>
            <a:r>
              <a:rPr lang="sl-SI" sz="2400" dirty="0">
                <a:cs typeface="Arial" pitchFamily="34" charset="0"/>
              </a:rPr>
              <a:t> </a:t>
            </a:r>
            <a:r>
              <a:rPr lang="sl-SI" sz="2400" dirty="0" err="1">
                <a:cs typeface="Arial" pitchFamily="34" charset="0"/>
              </a:rPr>
              <a:t>nastavnika</a:t>
            </a:r>
            <a:r>
              <a:rPr lang="sl-SI" sz="2400" dirty="0">
                <a:cs typeface="Arial" pitchFamily="34" charset="0"/>
              </a:rPr>
              <a:t> i sl.</a:t>
            </a: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6113255"/>
            <a:ext cx="2880320" cy="7023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65527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2323</TotalTime>
  <Words>1968</Words>
  <Application>Microsoft Office PowerPoint</Application>
  <PresentationFormat>On-screen Show (4:3)</PresentationFormat>
  <Paragraphs>210</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Officeova tema</vt:lpstr>
      <vt:lpstr>zaključni ispiti u europskim zemljama</vt:lpstr>
      <vt:lpstr>Francuska</vt:lpstr>
      <vt:lpstr>Francuska</vt:lpstr>
      <vt:lpstr>Francuska</vt:lpstr>
      <vt:lpstr>Francuska</vt:lpstr>
      <vt:lpstr>Francuska</vt:lpstr>
      <vt:lpstr>Francuska</vt:lpstr>
      <vt:lpstr>Francuska</vt:lpstr>
      <vt:lpstr>Francuska</vt:lpstr>
      <vt:lpstr>Francuska</vt:lpstr>
      <vt:lpstr>Holandija</vt:lpstr>
      <vt:lpstr>Holandija</vt:lpstr>
      <vt:lpstr>Holandija</vt:lpstr>
      <vt:lpstr>Holandija</vt:lpstr>
      <vt:lpstr>Holandija</vt:lpstr>
      <vt:lpstr>Holandija</vt:lpstr>
      <vt:lpstr>Engleska</vt:lpstr>
      <vt:lpstr>Engleska</vt:lpstr>
      <vt:lpstr>Engleska</vt:lpstr>
      <vt:lpstr>Engleska</vt:lpstr>
      <vt:lpstr>Engleska</vt:lpstr>
      <vt:lpstr>Engleska</vt:lpstr>
      <vt:lpstr>Engleska</vt:lpstr>
      <vt:lpstr>Engleska</vt:lpstr>
      <vt:lpstr>Irska</vt:lpstr>
      <vt:lpstr>Irska</vt:lpstr>
      <vt:lpstr>Irska</vt:lpstr>
      <vt:lpstr>Irska</vt:lpstr>
      <vt:lpstr>Bugarska</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together to improve education – how could Slovenian experience help</dc:title>
  <dc:creator>Branko Slivar</dc:creator>
  <cp:lastModifiedBy> </cp:lastModifiedBy>
  <cp:revision>69</cp:revision>
  <dcterms:created xsi:type="dcterms:W3CDTF">2012-09-24T08:42:05Z</dcterms:created>
  <dcterms:modified xsi:type="dcterms:W3CDTF">2012-11-07T09:33:37Z</dcterms:modified>
</cp:coreProperties>
</file>