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9" r:id="rId2"/>
    <p:sldId id="260" r:id="rId3"/>
    <p:sldId id="262" r:id="rId4"/>
    <p:sldId id="263" r:id="rId5"/>
    <p:sldId id="275" r:id="rId6"/>
    <p:sldId id="276" r:id="rId7"/>
    <p:sldId id="277" r:id="rId8"/>
    <p:sldId id="278" r:id="rId9"/>
    <p:sldId id="279" r:id="rId10"/>
    <p:sldId id="282" r:id="rId11"/>
    <p:sldId id="280" r:id="rId12"/>
  </p:sldIdLst>
  <p:sldSz cx="9144000" cy="6858000" type="screen4x3"/>
  <p:notesSz cx="6794500" cy="99314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94675" autoAdjust="0"/>
  </p:normalViewPr>
  <p:slideViewPr>
    <p:cSldViewPr>
      <p:cViewPr>
        <p:scale>
          <a:sx n="100" d="100"/>
          <a:sy n="100" d="100"/>
        </p:scale>
        <p:origin x="-1944" y="-3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62FA3-09CD-43AD-BC66-6DDAD63DF8FA}" type="datetimeFigureOut">
              <a:rPr lang="sl-SI" smtClean="0"/>
              <a:t>27.9.2012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79450" y="4717415"/>
            <a:ext cx="5435600" cy="446913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48645" y="9433106"/>
            <a:ext cx="2944283" cy="49657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A6142-1BCE-4B28-AA8F-C48499FB92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9129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69657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2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4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5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6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7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8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9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1965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27.9.2012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411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27.9.2012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3340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27.9.2012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744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27.9.2012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6857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27.9.2012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498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27.9.2012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5576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27.9.2012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614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27.9.2012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4375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27.9.2012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625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27.9.2012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927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27.9.2012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894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5ABC-E585-44B2-82A2-0CA4428E43CD}" type="datetimeFigureOut">
              <a:rPr lang="sl-SI" smtClean="0"/>
              <a:t>27.9.2012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315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darko.zupanc@ric.si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hyperlink" Target="mailto:Andrejka.slavec-gornik@ric.si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483"/>
          <a:stretch/>
        </p:blipFill>
        <p:spPr bwMode="auto">
          <a:xfrm>
            <a:off x="1259632" y="5282641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483"/>
          <a:stretch/>
        </p:blipFill>
        <p:spPr bwMode="auto">
          <a:xfrm>
            <a:off x="3033332" y="5290089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483"/>
          <a:stretch/>
        </p:blipFill>
        <p:spPr bwMode="auto">
          <a:xfrm>
            <a:off x="5293332" y="5290089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" name="Slika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298" y="5485147"/>
            <a:ext cx="9144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Slika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332" y="5492415"/>
            <a:ext cx="922051" cy="62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ZastavaBiH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846" y="5492415"/>
            <a:ext cx="956731" cy="62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19742"/>
            <a:ext cx="3873500" cy="94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oljeZBesedilom 12"/>
          <p:cNvSpPr txBox="1"/>
          <p:nvPr/>
        </p:nvSpPr>
        <p:spPr>
          <a:xfrm>
            <a:off x="1936750" y="6316840"/>
            <a:ext cx="4616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100" dirty="0" err="1" smtClean="0"/>
              <a:t>This</a:t>
            </a:r>
            <a:r>
              <a:rPr lang="sl-SI" sz="1100" dirty="0" smtClean="0"/>
              <a:t> </a:t>
            </a:r>
            <a:r>
              <a:rPr lang="sl-SI" sz="1100" dirty="0" err="1" smtClean="0"/>
              <a:t>project</a:t>
            </a:r>
            <a:r>
              <a:rPr lang="sl-SI" sz="1100" dirty="0" smtClean="0"/>
              <a:t> is </a:t>
            </a:r>
            <a:r>
              <a:rPr lang="sl-SI" sz="1100" dirty="0" err="1" smtClean="0"/>
              <a:t>funded</a:t>
            </a:r>
            <a:r>
              <a:rPr lang="sl-SI" sz="1100" dirty="0" smtClean="0"/>
              <a:t> </a:t>
            </a:r>
            <a:r>
              <a:rPr lang="sl-SI" sz="1100" dirty="0" err="1" smtClean="0"/>
              <a:t>by</a:t>
            </a:r>
            <a:r>
              <a:rPr lang="sl-SI" sz="1100" dirty="0" smtClean="0"/>
              <a:t> </a:t>
            </a:r>
            <a:r>
              <a:rPr lang="sl-SI" sz="1100" dirty="0" err="1" smtClean="0"/>
              <a:t>the</a:t>
            </a:r>
            <a:r>
              <a:rPr lang="sl-SI" sz="1100" dirty="0" smtClean="0"/>
              <a:t> </a:t>
            </a:r>
            <a:r>
              <a:rPr lang="sl-SI" sz="1100" dirty="0" err="1" smtClean="0"/>
              <a:t>European</a:t>
            </a:r>
            <a:r>
              <a:rPr lang="sl-SI" sz="1100" dirty="0" smtClean="0"/>
              <a:t> </a:t>
            </a:r>
            <a:r>
              <a:rPr lang="sl-SI" sz="1100" dirty="0" err="1" smtClean="0"/>
              <a:t>Uninon</a:t>
            </a:r>
            <a:endParaRPr lang="sl-SI" sz="1100" dirty="0" smtClean="0"/>
          </a:p>
          <a:p>
            <a:pPr algn="ctr"/>
            <a:r>
              <a:rPr lang="sl-SI" sz="1100" dirty="0" err="1" smtClean="0"/>
              <a:t>Ovaj</a:t>
            </a:r>
            <a:r>
              <a:rPr lang="sl-SI" sz="1100" dirty="0" smtClean="0"/>
              <a:t> </a:t>
            </a:r>
            <a:r>
              <a:rPr lang="sl-SI" sz="1100" dirty="0" err="1" smtClean="0"/>
              <a:t>projekat</a:t>
            </a:r>
            <a:r>
              <a:rPr lang="sl-SI" sz="1100" dirty="0" smtClean="0"/>
              <a:t> </a:t>
            </a:r>
            <a:r>
              <a:rPr lang="sl-SI" sz="1100" dirty="0" err="1" smtClean="0"/>
              <a:t>finansira</a:t>
            </a:r>
            <a:r>
              <a:rPr lang="sl-SI" sz="1100" dirty="0" smtClean="0"/>
              <a:t> Evropska unija</a:t>
            </a:r>
            <a:endParaRPr lang="sl-SI" sz="1100" dirty="0"/>
          </a:p>
        </p:txBody>
      </p:sp>
      <p:sp>
        <p:nvSpPr>
          <p:cNvPr id="6" name="Naslov 5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800199"/>
          </a:xfrm>
        </p:spPr>
        <p:txBody>
          <a:bodyPr/>
          <a:lstStyle/>
          <a:p>
            <a:r>
              <a:rPr lang="sl-SI" dirty="0" smtClean="0"/>
              <a:t>Matura (</a:t>
            </a:r>
            <a:r>
              <a:rPr lang="sl-SI" dirty="0" err="1" smtClean="0"/>
              <a:t>opća</a:t>
            </a:r>
            <a:r>
              <a:rPr lang="sl-SI" dirty="0" smtClean="0"/>
              <a:t>) u Sloveniji</a:t>
            </a:r>
            <a:endParaRPr lang="sl-SI" dirty="0"/>
          </a:p>
        </p:txBody>
      </p:sp>
      <p:sp>
        <p:nvSpPr>
          <p:cNvPr id="7" name="Podnaslov 6"/>
          <p:cNvSpPr>
            <a:spLocks noGrp="1"/>
          </p:cNvSpPr>
          <p:nvPr>
            <p:ph type="subTitle" idx="1"/>
          </p:nvPr>
        </p:nvSpPr>
        <p:spPr>
          <a:xfrm>
            <a:off x="1371600" y="3356992"/>
            <a:ext cx="6400800" cy="1800200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en-GB" b="1" dirty="0">
                <a:solidFill>
                  <a:schemeClr val="tx1"/>
                </a:solidFill>
              </a:rPr>
              <a:t>TERMS OF REFERENCE: </a:t>
            </a:r>
            <a:r>
              <a:rPr lang="en-US" b="1" dirty="0">
                <a:solidFill>
                  <a:schemeClr val="tx1"/>
                </a:solidFill>
              </a:rPr>
              <a:t>BA09-IB-OT-01 RECIRCULATION </a:t>
            </a:r>
            <a:r>
              <a:rPr lang="en-GB" b="1" dirty="0">
                <a:solidFill>
                  <a:schemeClr val="tx1"/>
                </a:solidFill>
              </a:rPr>
              <a:t>“</a:t>
            </a:r>
            <a:r>
              <a:rPr lang="en-US" b="1" dirty="0">
                <a:solidFill>
                  <a:schemeClr val="tx1"/>
                </a:solidFill>
              </a:rPr>
              <a:t>Strengthening Institutional Capacity of the Agency for Preprimary, Primary and</a:t>
            </a:r>
            <a:r>
              <a:rPr lang="en-GB" b="1" dirty="0">
                <a:solidFill>
                  <a:schemeClr val="tx1"/>
                </a:solidFill>
              </a:rPr>
              <a:t> Secondary Education”</a:t>
            </a:r>
            <a:endParaRPr lang="sl-SI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10000"/>
              </a:spcBef>
            </a:pPr>
            <a:endParaRPr lang="sl-SI" dirty="0">
              <a:solidFill>
                <a:schemeClr val="tx1"/>
              </a:solidFill>
            </a:endParaRPr>
          </a:p>
          <a:p>
            <a:pPr algn="l">
              <a:lnSpc>
                <a:spcPct val="85000"/>
              </a:lnSpc>
              <a:spcBef>
                <a:spcPct val="10000"/>
              </a:spcBef>
            </a:pPr>
            <a:endParaRPr lang="en-US" b="1" dirty="0">
              <a:solidFill>
                <a:schemeClr val="tx1"/>
              </a:solidFill>
            </a:endParaRPr>
          </a:p>
          <a:p>
            <a:pPr>
              <a:lnSpc>
                <a:spcPct val="85000"/>
              </a:lnSpc>
            </a:pPr>
            <a:r>
              <a:rPr lang="sr-Latn-CS" b="1" dirty="0">
                <a:solidFill>
                  <a:schemeClr val="tx1"/>
                </a:solidFill>
              </a:rPr>
              <a:t>dr. Andrejka Slavec Gornik (Ric)</a:t>
            </a:r>
          </a:p>
          <a:p>
            <a:pPr>
              <a:lnSpc>
                <a:spcPct val="85000"/>
              </a:lnSpc>
            </a:pPr>
            <a:r>
              <a:rPr lang="sr-Latn-CS" b="1" dirty="0">
                <a:solidFill>
                  <a:schemeClr val="tx1"/>
                </a:solidFill>
              </a:rPr>
              <a:t> dr. Darko Zupanc (Ric)</a:t>
            </a:r>
          </a:p>
          <a:p>
            <a:pPr>
              <a:lnSpc>
                <a:spcPct val="60000"/>
              </a:lnSpc>
            </a:pPr>
            <a:endParaRPr lang="sr-Latn-CS" sz="36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sr-Latn-CS" sz="3600" dirty="0">
                <a:solidFill>
                  <a:schemeClr val="tx1"/>
                </a:solidFill>
              </a:rPr>
              <a:t>Sarajevo, 18. septembar 2012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8846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457200" y="6234113"/>
            <a:ext cx="1063625" cy="623887"/>
          </a:xfrm>
          <a:prstGeom prst="rect">
            <a:avLst/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 anchorCtr="1"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algn="just"/>
            <a:r>
              <a:rPr lang="sl-SI" sz="2400" b="1">
                <a:latin typeface="Arial" pitchFamily="34" charset="0"/>
              </a:rPr>
              <a:t>ŠMK</a:t>
            </a:r>
          </a:p>
        </p:txBody>
      </p:sp>
      <p:grpSp>
        <p:nvGrpSpPr>
          <p:cNvPr id="22531" name="Group 3"/>
          <p:cNvGrpSpPr>
            <a:grpSpLocks/>
          </p:cNvGrpSpPr>
          <p:nvPr/>
        </p:nvGrpSpPr>
        <p:grpSpPr bwMode="auto">
          <a:xfrm>
            <a:off x="635000" y="0"/>
            <a:ext cx="7975600" cy="6858000"/>
            <a:chOff x="400" y="0"/>
            <a:chExt cx="5024" cy="4320"/>
          </a:xfrm>
        </p:grpSpPr>
        <p:sp>
          <p:nvSpPr>
            <p:cNvPr id="22532" name="Text Box 4"/>
            <p:cNvSpPr txBox="1">
              <a:spLocks noChangeArrowheads="1"/>
            </p:cNvSpPr>
            <p:nvPr/>
          </p:nvSpPr>
          <p:spPr bwMode="auto">
            <a:xfrm>
              <a:off x="400" y="0"/>
              <a:ext cx="5024" cy="524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/>
              <a:r>
                <a:rPr lang="sl-SI" sz="3200" b="1">
                  <a:latin typeface="Arial" pitchFamily="34" charset="0"/>
                </a:rPr>
                <a:t>DRŽAVNA KOMISIJA (DK)</a:t>
              </a:r>
            </a:p>
          </p:txBody>
        </p:sp>
        <p:sp>
          <p:nvSpPr>
            <p:cNvPr id="22533" name="Text Box 5"/>
            <p:cNvSpPr txBox="1">
              <a:spLocks noChangeArrowheads="1"/>
            </p:cNvSpPr>
            <p:nvPr/>
          </p:nvSpPr>
          <p:spPr bwMode="auto">
            <a:xfrm>
              <a:off x="400" y="655"/>
              <a:ext cx="1339" cy="392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r>
                <a:rPr lang="sl-SI" sz="2400">
                  <a:latin typeface="Times New Roman" pitchFamily="18" charset="0"/>
                </a:rPr>
                <a:t>DPK za SLO</a:t>
              </a:r>
            </a:p>
          </p:txBody>
        </p:sp>
        <p:sp>
          <p:nvSpPr>
            <p:cNvPr id="22534" name="Text Box 6"/>
            <p:cNvSpPr txBox="1">
              <a:spLocks noChangeArrowheads="1"/>
            </p:cNvSpPr>
            <p:nvPr/>
          </p:nvSpPr>
          <p:spPr bwMode="auto">
            <a:xfrm>
              <a:off x="400" y="1178"/>
              <a:ext cx="1339" cy="39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r>
                <a:rPr lang="sl-SI" sz="2400" dirty="0">
                  <a:latin typeface="Times New Roman" pitchFamily="18" charset="0"/>
                </a:rPr>
                <a:t>DPK za MAT</a:t>
              </a:r>
            </a:p>
          </p:txBody>
        </p:sp>
        <p:sp>
          <p:nvSpPr>
            <p:cNvPr id="22535" name="Text Box 7"/>
            <p:cNvSpPr txBox="1">
              <a:spLocks noChangeArrowheads="1"/>
            </p:cNvSpPr>
            <p:nvPr/>
          </p:nvSpPr>
          <p:spPr bwMode="auto">
            <a:xfrm>
              <a:off x="400" y="1702"/>
              <a:ext cx="1339" cy="39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r>
                <a:rPr lang="sl-SI" sz="2400">
                  <a:latin typeface="Times New Roman" pitchFamily="18" charset="0"/>
                </a:rPr>
                <a:t>DPK za ENG</a:t>
              </a:r>
            </a:p>
          </p:txBody>
        </p:sp>
        <p:sp>
          <p:nvSpPr>
            <p:cNvPr id="22536" name="Text Box 8"/>
            <p:cNvSpPr txBox="1">
              <a:spLocks noChangeArrowheads="1"/>
            </p:cNvSpPr>
            <p:nvPr/>
          </p:nvSpPr>
          <p:spPr bwMode="auto">
            <a:xfrm>
              <a:off x="400" y="2225"/>
              <a:ext cx="1339" cy="39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/>
              <a:r>
                <a:rPr lang="sl-SI" sz="2800">
                  <a:latin typeface="Times New Roman" pitchFamily="18" charset="0"/>
                </a:rPr>
                <a:t>…(30)…</a:t>
              </a:r>
            </a:p>
          </p:txBody>
        </p:sp>
        <p:sp>
          <p:nvSpPr>
            <p:cNvPr id="22537" name="Text Box 9"/>
            <p:cNvSpPr txBox="1">
              <a:spLocks noChangeArrowheads="1"/>
            </p:cNvSpPr>
            <p:nvPr/>
          </p:nvSpPr>
          <p:spPr bwMode="auto">
            <a:xfrm>
              <a:off x="400" y="2749"/>
              <a:ext cx="1339" cy="39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r>
                <a:rPr lang="sl-SI" sz="2400">
                  <a:latin typeface="Times New Roman" pitchFamily="18" charset="0"/>
                </a:rPr>
                <a:t>DPK za …</a:t>
              </a:r>
            </a:p>
          </p:txBody>
        </p:sp>
        <p:sp>
          <p:nvSpPr>
            <p:cNvPr id="22538" name="Text Box 10"/>
            <p:cNvSpPr txBox="1">
              <a:spLocks noChangeArrowheads="1"/>
            </p:cNvSpPr>
            <p:nvPr/>
          </p:nvSpPr>
          <p:spPr bwMode="auto">
            <a:xfrm>
              <a:off x="1739" y="655"/>
              <a:ext cx="559" cy="392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just"/>
              <a:r>
                <a:rPr lang="sl-SI" sz="2400" b="1">
                  <a:latin typeface="Arial" pitchFamily="34" charset="0"/>
                </a:rPr>
                <a:t>GO</a:t>
              </a:r>
            </a:p>
          </p:txBody>
        </p:sp>
        <p:sp>
          <p:nvSpPr>
            <p:cNvPr id="22539" name="Text Box 11"/>
            <p:cNvSpPr txBox="1">
              <a:spLocks noChangeArrowheads="1"/>
            </p:cNvSpPr>
            <p:nvPr/>
          </p:nvSpPr>
          <p:spPr bwMode="auto">
            <a:xfrm>
              <a:off x="1739" y="1178"/>
              <a:ext cx="559" cy="39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just"/>
              <a:r>
                <a:rPr lang="sl-SI" sz="2400" b="1">
                  <a:latin typeface="Arial" pitchFamily="34" charset="0"/>
                </a:rPr>
                <a:t>GO</a:t>
              </a:r>
            </a:p>
          </p:txBody>
        </p:sp>
        <p:sp>
          <p:nvSpPr>
            <p:cNvPr id="22540" name="Text Box 12"/>
            <p:cNvSpPr txBox="1">
              <a:spLocks noChangeArrowheads="1"/>
            </p:cNvSpPr>
            <p:nvPr/>
          </p:nvSpPr>
          <p:spPr bwMode="auto">
            <a:xfrm>
              <a:off x="1739" y="1702"/>
              <a:ext cx="559" cy="39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just"/>
              <a:r>
                <a:rPr lang="sl-SI" sz="2400" b="1">
                  <a:latin typeface="Arial" pitchFamily="34" charset="0"/>
                </a:rPr>
                <a:t>GO</a:t>
              </a:r>
            </a:p>
          </p:txBody>
        </p:sp>
        <p:sp>
          <p:nvSpPr>
            <p:cNvPr id="22541" name="Text Box 13"/>
            <p:cNvSpPr txBox="1">
              <a:spLocks noChangeArrowheads="1"/>
            </p:cNvSpPr>
            <p:nvPr/>
          </p:nvSpPr>
          <p:spPr bwMode="auto">
            <a:xfrm>
              <a:off x="1739" y="2225"/>
              <a:ext cx="559" cy="39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just"/>
              <a:r>
                <a:rPr lang="sl-SI" sz="2400" b="1">
                  <a:latin typeface="Arial" pitchFamily="34" charset="0"/>
                </a:rPr>
                <a:t>GO</a:t>
              </a:r>
            </a:p>
          </p:txBody>
        </p:sp>
        <p:sp>
          <p:nvSpPr>
            <p:cNvPr id="22542" name="Text Box 14"/>
            <p:cNvSpPr txBox="1">
              <a:spLocks noChangeArrowheads="1"/>
            </p:cNvSpPr>
            <p:nvPr/>
          </p:nvSpPr>
          <p:spPr bwMode="auto">
            <a:xfrm>
              <a:off x="1739" y="2749"/>
              <a:ext cx="559" cy="39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just"/>
              <a:r>
                <a:rPr lang="sl-SI" sz="2400" b="1">
                  <a:latin typeface="Arial" pitchFamily="34" charset="0"/>
                </a:rPr>
                <a:t>GO</a:t>
              </a:r>
            </a:p>
          </p:txBody>
        </p:sp>
        <p:sp>
          <p:nvSpPr>
            <p:cNvPr id="22543" name="Text Box 15"/>
            <p:cNvSpPr txBox="1">
              <a:spLocks noChangeArrowheads="1"/>
            </p:cNvSpPr>
            <p:nvPr/>
          </p:nvSpPr>
          <p:spPr bwMode="auto">
            <a:xfrm>
              <a:off x="2968" y="1178"/>
              <a:ext cx="1898" cy="14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/>
              <a:r>
                <a:rPr lang="sl-SI" sz="3200" b="1">
                  <a:solidFill>
                    <a:srgbClr val="FF0000"/>
                  </a:solidFill>
                  <a:latin typeface="Times New Roman" pitchFamily="18" charset="0"/>
                </a:rPr>
                <a:t>DRŽAVNI</a:t>
              </a:r>
            </a:p>
            <a:p>
              <a:pPr algn="ctr"/>
              <a:r>
                <a:rPr lang="sl-SI" sz="3200" b="1">
                  <a:solidFill>
                    <a:srgbClr val="FF0000"/>
                  </a:solidFill>
                  <a:latin typeface="Times New Roman" pitchFamily="18" charset="0"/>
                </a:rPr>
                <a:t>ISPITNI</a:t>
              </a:r>
            </a:p>
            <a:p>
              <a:pPr algn="ctr"/>
              <a:r>
                <a:rPr lang="sl-SI" sz="3200" b="1">
                  <a:solidFill>
                    <a:srgbClr val="FF0000"/>
                  </a:solidFill>
                  <a:latin typeface="Times New Roman" pitchFamily="18" charset="0"/>
                </a:rPr>
                <a:t>CENTAR</a:t>
              </a:r>
            </a:p>
            <a:p>
              <a:pPr algn="ctr"/>
              <a:r>
                <a:rPr lang="sl-SI" sz="3200" b="1">
                  <a:solidFill>
                    <a:srgbClr val="FF0000"/>
                  </a:solidFill>
                  <a:latin typeface="Times New Roman" pitchFamily="18" charset="0"/>
                </a:rPr>
                <a:t>(Ric)</a:t>
              </a:r>
            </a:p>
          </p:txBody>
        </p:sp>
        <p:sp>
          <p:nvSpPr>
            <p:cNvPr id="22544" name="Line 16"/>
            <p:cNvSpPr>
              <a:spLocks noChangeShapeType="1"/>
            </p:cNvSpPr>
            <p:nvPr/>
          </p:nvSpPr>
          <p:spPr bwMode="auto">
            <a:xfrm>
              <a:off x="2633" y="524"/>
              <a:ext cx="0" cy="24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45" name="Line 17"/>
            <p:cNvSpPr>
              <a:spLocks noChangeShapeType="1"/>
            </p:cNvSpPr>
            <p:nvPr/>
          </p:nvSpPr>
          <p:spPr bwMode="auto">
            <a:xfrm>
              <a:off x="5201" y="524"/>
              <a:ext cx="0" cy="340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46" name="Line 18"/>
            <p:cNvSpPr>
              <a:spLocks noChangeShapeType="1"/>
            </p:cNvSpPr>
            <p:nvPr/>
          </p:nvSpPr>
          <p:spPr bwMode="auto">
            <a:xfrm>
              <a:off x="3973" y="524"/>
              <a:ext cx="0" cy="65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47" name="Line 19"/>
            <p:cNvSpPr>
              <a:spLocks noChangeShapeType="1"/>
            </p:cNvSpPr>
            <p:nvPr/>
          </p:nvSpPr>
          <p:spPr bwMode="auto">
            <a:xfrm>
              <a:off x="3973" y="2618"/>
              <a:ext cx="0" cy="117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48" name="Line 20"/>
            <p:cNvSpPr>
              <a:spLocks noChangeShapeType="1"/>
            </p:cNvSpPr>
            <p:nvPr/>
          </p:nvSpPr>
          <p:spPr bwMode="auto">
            <a:xfrm>
              <a:off x="2298" y="785"/>
              <a:ext cx="33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49" name="Line 21"/>
            <p:cNvSpPr>
              <a:spLocks noChangeShapeType="1"/>
            </p:cNvSpPr>
            <p:nvPr/>
          </p:nvSpPr>
          <p:spPr bwMode="auto">
            <a:xfrm>
              <a:off x="2298" y="1309"/>
              <a:ext cx="33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50" name="Line 22"/>
            <p:cNvSpPr>
              <a:spLocks noChangeShapeType="1"/>
            </p:cNvSpPr>
            <p:nvPr/>
          </p:nvSpPr>
          <p:spPr bwMode="auto">
            <a:xfrm>
              <a:off x="2298" y="1833"/>
              <a:ext cx="33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51" name="Line 23"/>
            <p:cNvSpPr>
              <a:spLocks noChangeShapeType="1"/>
            </p:cNvSpPr>
            <p:nvPr/>
          </p:nvSpPr>
          <p:spPr bwMode="auto">
            <a:xfrm>
              <a:off x="2298" y="2487"/>
              <a:ext cx="33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52" name="Line 24"/>
            <p:cNvSpPr>
              <a:spLocks noChangeShapeType="1"/>
            </p:cNvSpPr>
            <p:nvPr/>
          </p:nvSpPr>
          <p:spPr bwMode="auto">
            <a:xfrm>
              <a:off x="2298" y="3011"/>
              <a:ext cx="33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53" name="Line 25"/>
            <p:cNvSpPr>
              <a:spLocks noChangeShapeType="1"/>
            </p:cNvSpPr>
            <p:nvPr/>
          </p:nvSpPr>
          <p:spPr bwMode="auto">
            <a:xfrm flipH="1">
              <a:off x="2633" y="1833"/>
              <a:ext cx="335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54" name="Text Box 26"/>
            <p:cNvSpPr txBox="1">
              <a:spLocks noChangeArrowheads="1"/>
            </p:cNvSpPr>
            <p:nvPr/>
          </p:nvSpPr>
          <p:spPr bwMode="auto">
            <a:xfrm>
              <a:off x="1181" y="3927"/>
              <a:ext cx="670" cy="39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/>
              <a:r>
                <a:rPr lang="sl-SI" sz="2400" b="1">
                  <a:latin typeface="Arial" pitchFamily="34" charset="0"/>
                </a:rPr>
                <a:t>…</a:t>
              </a:r>
            </a:p>
          </p:txBody>
        </p:sp>
        <p:sp>
          <p:nvSpPr>
            <p:cNvPr id="22555" name="Text Box 27"/>
            <p:cNvSpPr txBox="1">
              <a:spLocks noChangeArrowheads="1"/>
            </p:cNvSpPr>
            <p:nvPr/>
          </p:nvSpPr>
          <p:spPr bwMode="auto">
            <a:xfrm>
              <a:off x="2074" y="3927"/>
              <a:ext cx="670" cy="39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just"/>
              <a:r>
                <a:rPr lang="sl-SI" sz="2400" b="1">
                  <a:latin typeface="Arial" pitchFamily="34" charset="0"/>
                </a:rPr>
                <a:t>ŠMK</a:t>
              </a:r>
            </a:p>
          </p:txBody>
        </p:sp>
        <p:sp>
          <p:nvSpPr>
            <p:cNvPr id="22556" name="Text Box 28"/>
            <p:cNvSpPr txBox="1">
              <a:spLocks noChangeArrowheads="1"/>
            </p:cNvSpPr>
            <p:nvPr/>
          </p:nvSpPr>
          <p:spPr bwMode="auto">
            <a:xfrm>
              <a:off x="2968" y="3927"/>
              <a:ext cx="670" cy="39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/>
              <a:r>
                <a:rPr lang="sl-SI" sz="2400" b="1">
                  <a:latin typeface="Arial" pitchFamily="34" charset="0"/>
                </a:rPr>
                <a:t>…</a:t>
              </a:r>
            </a:p>
          </p:txBody>
        </p:sp>
        <p:sp>
          <p:nvSpPr>
            <p:cNvPr id="22557" name="Text Box 29"/>
            <p:cNvSpPr txBox="1">
              <a:spLocks noChangeArrowheads="1"/>
            </p:cNvSpPr>
            <p:nvPr/>
          </p:nvSpPr>
          <p:spPr bwMode="auto">
            <a:xfrm>
              <a:off x="3861" y="3927"/>
              <a:ext cx="670" cy="39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/>
              <a:r>
                <a:rPr lang="sl-SI" sz="2400" b="1">
                  <a:latin typeface="Arial" pitchFamily="34" charset="0"/>
                </a:rPr>
                <a:t>ŠMK</a:t>
              </a:r>
            </a:p>
          </p:txBody>
        </p:sp>
        <p:sp>
          <p:nvSpPr>
            <p:cNvPr id="22558" name="Text Box 30"/>
            <p:cNvSpPr txBox="1">
              <a:spLocks noChangeArrowheads="1"/>
            </p:cNvSpPr>
            <p:nvPr/>
          </p:nvSpPr>
          <p:spPr bwMode="auto">
            <a:xfrm>
              <a:off x="4754" y="3927"/>
              <a:ext cx="670" cy="393"/>
            </a:xfrm>
            <a:prstGeom prst="rect">
              <a:avLst/>
            </a:prstGeom>
            <a:solidFill>
              <a:srgbClr val="CC99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/>
              <a:endParaRPr lang="sl-SI" sz="1000" b="1">
                <a:latin typeface="Arial" pitchFamily="34" charset="0"/>
              </a:endParaRPr>
            </a:p>
            <a:p>
              <a:pPr algn="ctr"/>
              <a:r>
                <a:rPr lang="sl-SI" sz="2400" b="1">
                  <a:latin typeface="Arial" pitchFamily="34" charset="0"/>
                </a:rPr>
                <a:t>…</a:t>
              </a:r>
            </a:p>
          </p:txBody>
        </p:sp>
        <p:sp>
          <p:nvSpPr>
            <p:cNvPr id="22559" name="Text Box 31"/>
            <p:cNvSpPr txBox="1">
              <a:spLocks noChangeArrowheads="1"/>
            </p:cNvSpPr>
            <p:nvPr/>
          </p:nvSpPr>
          <p:spPr bwMode="auto">
            <a:xfrm>
              <a:off x="400" y="3273"/>
              <a:ext cx="446" cy="26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just"/>
              <a:r>
                <a:rPr lang="sl-SI" sz="2400">
                  <a:latin typeface="Arial" pitchFamily="34" charset="0"/>
                </a:rPr>
                <a:t>EO</a:t>
              </a:r>
              <a:endParaRPr lang="sl-SI" sz="2400" b="1">
                <a:latin typeface="Arial" pitchFamily="34" charset="0"/>
              </a:endParaRPr>
            </a:p>
          </p:txBody>
        </p:sp>
        <p:sp>
          <p:nvSpPr>
            <p:cNvPr id="22560" name="Text Box 32"/>
            <p:cNvSpPr txBox="1">
              <a:spLocks noChangeArrowheads="1"/>
            </p:cNvSpPr>
            <p:nvPr/>
          </p:nvSpPr>
          <p:spPr bwMode="auto">
            <a:xfrm>
              <a:off x="958" y="3273"/>
              <a:ext cx="447" cy="26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ctr"/>
              <a:r>
                <a:rPr lang="sl-SI" sz="2400" b="1">
                  <a:latin typeface="Arial" pitchFamily="34" charset="0"/>
                </a:rPr>
                <a:t>…</a:t>
              </a:r>
            </a:p>
          </p:txBody>
        </p:sp>
        <p:sp>
          <p:nvSpPr>
            <p:cNvPr id="22561" name="Text Box 33"/>
            <p:cNvSpPr txBox="1">
              <a:spLocks noChangeArrowheads="1"/>
            </p:cNvSpPr>
            <p:nvPr/>
          </p:nvSpPr>
          <p:spPr bwMode="auto">
            <a:xfrm>
              <a:off x="1516" y="3273"/>
              <a:ext cx="447" cy="26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just"/>
              <a:r>
                <a:rPr lang="sl-SI" sz="2400">
                  <a:latin typeface="Arial" pitchFamily="34" charset="0"/>
                </a:rPr>
                <a:t>EO</a:t>
              </a:r>
              <a:endParaRPr lang="sl-SI" sz="2400" b="1">
                <a:latin typeface="Arial" pitchFamily="34" charset="0"/>
              </a:endParaRPr>
            </a:p>
          </p:txBody>
        </p:sp>
        <p:sp>
          <p:nvSpPr>
            <p:cNvPr id="22562" name="Line 34"/>
            <p:cNvSpPr>
              <a:spLocks noChangeShapeType="1"/>
            </p:cNvSpPr>
            <p:nvPr/>
          </p:nvSpPr>
          <p:spPr bwMode="auto">
            <a:xfrm>
              <a:off x="623" y="3796"/>
              <a:ext cx="457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63" name="Line 35"/>
            <p:cNvSpPr>
              <a:spLocks noChangeShapeType="1"/>
            </p:cNvSpPr>
            <p:nvPr/>
          </p:nvSpPr>
          <p:spPr bwMode="auto">
            <a:xfrm>
              <a:off x="4196" y="3796"/>
              <a:ext cx="0" cy="13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64" name="Line 36"/>
            <p:cNvSpPr>
              <a:spLocks noChangeShapeType="1"/>
            </p:cNvSpPr>
            <p:nvPr/>
          </p:nvSpPr>
          <p:spPr bwMode="auto">
            <a:xfrm>
              <a:off x="3303" y="3796"/>
              <a:ext cx="0" cy="13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65" name="Line 37"/>
            <p:cNvSpPr>
              <a:spLocks noChangeShapeType="1"/>
            </p:cNvSpPr>
            <p:nvPr/>
          </p:nvSpPr>
          <p:spPr bwMode="auto">
            <a:xfrm>
              <a:off x="2409" y="3796"/>
              <a:ext cx="0" cy="13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66" name="Line 38"/>
            <p:cNvSpPr>
              <a:spLocks noChangeShapeType="1"/>
            </p:cNvSpPr>
            <p:nvPr/>
          </p:nvSpPr>
          <p:spPr bwMode="auto">
            <a:xfrm>
              <a:off x="1516" y="3796"/>
              <a:ext cx="0" cy="13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67" name="Line 39"/>
            <p:cNvSpPr>
              <a:spLocks noChangeShapeType="1"/>
            </p:cNvSpPr>
            <p:nvPr/>
          </p:nvSpPr>
          <p:spPr bwMode="auto">
            <a:xfrm>
              <a:off x="623" y="3796"/>
              <a:ext cx="0" cy="13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68" name="Text Box 40"/>
            <p:cNvSpPr txBox="1">
              <a:spLocks noChangeArrowheads="1"/>
            </p:cNvSpPr>
            <p:nvPr/>
          </p:nvSpPr>
          <p:spPr bwMode="auto">
            <a:xfrm>
              <a:off x="2186" y="3273"/>
              <a:ext cx="447" cy="26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just"/>
              <a:r>
                <a:rPr lang="sl-SI" sz="2400" b="1">
                  <a:latin typeface="Arial" pitchFamily="34" charset="0"/>
                </a:rPr>
                <a:t>…</a:t>
              </a:r>
            </a:p>
          </p:txBody>
        </p:sp>
        <p:sp>
          <p:nvSpPr>
            <p:cNvPr id="22569" name="Text Box 41"/>
            <p:cNvSpPr txBox="1">
              <a:spLocks noChangeArrowheads="1"/>
            </p:cNvSpPr>
            <p:nvPr/>
          </p:nvSpPr>
          <p:spPr bwMode="auto">
            <a:xfrm>
              <a:off x="2856" y="3273"/>
              <a:ext cx="447" cy="26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just"/>
              <a:r>
                <a:rPr lang="sl-SI" sz="2400">
                  <a:latin typeface="Arial" pitchFamily="34" charset="0"/>
                </a:rPr>
                <a:t>EO</a:t>
              </a:r>
              <a:endParaRPr lang="sl-SI" sz="2400" b="1">
                <a:latin typeface="Arial" pitchFamily="34" charset="0"/>
              </a:endParaRPr>
            </a:p>
          </p:txBody>
        </p:sp>
        <p:sp>
          <p:nvSpPr>
            <p:cNvPr id="22570" name="Text Box 42"/>
            <p:cNvSpPr txBox="1">
              <a:spLocks noChangeArrowheads="1"/>
            </p:cNvSpPr>
            <p:nvPr/>
          </p:nvSpPr>
          <p:spPr bwMode="auto">
            <a:xfrm>
              <a:off x="3414" y="3273"/>
              <a:ext cx="447" cy="26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just"/>
              <a:r>
                <a:rPr lang="sl-SI" sz="2400" b="1">
                  <a:latin typeface="Arial" pitchFamily="34" charset="0"/>
                </a:rPr>
                <a:t>…</a:t>
              </a:r>
            </a:p>
          </p:txBody>
        </p:sp>
        <p:sp>
          <p:nvSpPr>
            <p:cNvPr id="22571" name="Text Box 43"/>
            <p:cNvSpPr txBox="1">
              <a:spLocks noChangeArrowheads="1"/>
            </p:cNvSpPr>
            <p:nvPr/>
          </p:nvSpPr>
          <p:spPr bwMode="auto">
            <a:xfrm>
              <a:off x="4084" y="3273"/>
              <a:ext cx="447" cy="26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just"/>
              <a:r>
                <a:rPr lang="sl-SI" sz="2400">
                  <a:latin typeface="Arial" pitchFamily="34" charset="0"/>
                </a:rPr>
                <a:t>EO</a:t>
              </a:r>
              <a:endParaRPr lang="sl-SI" sz="2400" b="1">
                <a:latin typeface="Arial" pitchFamily="34" charset="0"/>
              </a:endParaRPr>
            </a:p>
          </p:txBody>
        </p:sp>
        <p:sp>
          <p:nvSpPr>
            <p:cNvPr id="22572" name="Text Box 44"/>
            <p:cNvSpPr txBox="1">
              <a:spLocks noChangeArrowheads="1"/>
            </p:cNvSpPr>
            <p:nvPr/>
          </p:nvSpPr>
          <p:spPr bwMode="auto">
            <a:xfrm>
              <a:off x="4642" y="3273"/>
              <a:ext cx="447" cy="26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 anchorCtr="1"/>
            <a:lstStyle>
              <a:lvl1pPr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 Narrow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 Narrow" pitchFamily="34" charset="0"/>
                </a:defRPr>
              </a:lvl9pPr>
            </a:lstStyle>
            <a:p>
              <a:pPr algn="just"/>
              <a:r>
                <a:rPr lang="sl-SI" sz="2400" b="1">
                  <a:latin typeface="Arial" pitchFamily="34" charset="0"/>
                </a:rPr>
                <a:t>…</a:t>
              </a:r>
            </a:p>
          </p:txBody>
        </p:sp>
        <p:sp>
          <p:nvSpPr>
            <p:cNvPr id="22573" name="Line 45"/>
            <p:cNvSpPr>
              <a:spLocks noChangeShapeType="1"/>
            </p:cNvSpPr>
            <p:nvPr/>
          </p:nvSpPr>
          <p:spPr bwMode="auto">
            <a:xfrm>
              <a:off x="3638" y="2618"/>
              <a:ext cx="0" cy="655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74" name="Line 46"/>
            <p:cNvSpPr>
              <a:spLocks noChangeShapeType="1"/>
            </p:cNvSpPr>
            <p:nvPr/>
          </p:nvSpPr>
          <p:spPr bwMode="auto">
            <a:xfrm flipH="1">
              <a:off x="2633" y="1964"/>
              <a:ext cx="335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75" name="Line 47"/>
            <p:cNvSpPr>
              <a:spLocks noChangeShapeType="1"/>
            </p:cNvSpPr>
            <p:nvPr/>
          </p:nvSpPr>
          <p:spPr bwMode="auto">
            <a:xfrm flipH="1">
              <a:off x="2298" y="1964"/>
              <a:ext cx="335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76" name="Line 48"/>
            <p:cNvSpPr>
              <a:spLocks noChangeShapeType="1"/>
            </p:cNvSpPr>
            <p:nvPr/>
          </p:nvSpPr>
          <p:spPr bwMode="auto">
            <a:xfrm flipH="1">
              <a:off x="2298" y="916"/>
              <a:ext cx="44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77" name="Line 49"/>
            <p:cNvSpPr>
              <a:spLocks noChangeShapeType="1"/>
            </p:cNvSpPr>
            <p:nvPr/>
          </p:nvSpPr>
          <p:spPr bwMode="auto">
            <a:xfrm flipH="1">
              <a:off x="2633" y="3404"/>
              <a:ext cx="22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78" name="Line 50"/>
            <p:cNvSpPr>
              <a:spLocks noChangeShapeType="1"/>
            </p:cNvSpPr>
            <p:nvPr/>
          </p:nvSpPr>
          <p:spPr bwMode="auto">
            <a:xfrm flipH="1">
              <a:off x="2298" y="1440"/>
              <a:ext cx="44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79" name="Line 51"/>
            <p:cNvSpPr>
              <a:spLocks noChangeShapeType="1"/>
            </p:cNvSpPr>
            <p:nvPr/>
          </p:nvSpPr>
          <p:spPr bwMode="auto">
            <a:xfrm flipH="1">
              <a:off x="2298" y="2356"/>
              <a:ext cx="44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80" name="Line 52"/>
            <p:cNvSpPr>
              <a:spLocks noChangeShapeType="1"/>
            </p:cNvSpPr>
            <p:nvPr/>
          </p:nvSpPr>
          <p:spPr bwMode="auto">
            <a:xfrm flipH="1">
              <a:off x="2298" y="2880"/>
              <a:ext cx="44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81" name="Line 53"/>
            <p:cNvSpPr>
              <a:spLocks noChangeShapeType="1"/>
            </p:cNvSpPr>
            <p:nvPr/>
          </p:nvSpPr>
          <p:spPr bwMode="auto">
            <a:xfrm>
              <a:off x="2744" y="916"/>
              <a:ext cx="0" cy="2488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82" name="Line 54"/>
            <p:cNvSpPr>
              <a:spLocks noChangeShapeType="1"/>
            </p:cNvSpPr>
            <p:nvPr/>
          </p:nvSpPr>
          <p:spPr bwMode="auto">
            <a:xfrm flipH="1">
              <a:off x="846" y="3404"/>
              <a:ext cx="112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83" name="Line 55"/>
            <p:cNvSpPr>
              <a:spLocks noChangeShapeType="1"/>
            </p:cNvSpPr>
            <p:nvPr/>
          </p:nvSpPr>
          <p:spPr bwMode="auto">
            <a:xfrm flipH="1">
              <a:off x="1405" y="3404"/>
              <a:ext cx="111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84" name="Line 56"/>
            <p:cNvSpPr>
              <a:spLocks noChangeShapeType="1"/>
            </p:cNvSpPr>
            <p:nvPr/>
          </p:nvSpPr>
          <p:spPr bwMode="auto">
            <a:xfrm flipH="1">
              <a:off x="1963" y="3404"/>
              <a:ext cx="22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85" name="Line 57"/>
            <p:cNvSpPr>
              <a:spLocks noChangeShapeType="1"/>
            </p:cNvSpPr>
            <p:nvPr/>
          </p:nvSpPr>
          <p:spPr bwMode="auto">
            <a:xfrm flipH="1">
              <a:off x="3303" y="3404"/>
              <a:ext cx="111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86" name="Line 58"/>
            <p:cNvSpPr>
              <a:spLocks noChangeShapeType="1"/>
            </p:cNvSpPr>
            <p:nvPr/>
          </p:nvSpPr>
          <p:spPr bwMode="auto">
            <a:xfrm flipH="1">
              <a:off x="3861" y="3404"/>
              <a:ext cx="22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87" name="Line 59"/>
            <p:cNvSpPr>
              <a:spLocks noChangeShapeType="1"/>
            </p:cNvSpPr>
            <p:nvPr/>
          </p:nvSpPr>
          <p:spPr bwMode="auto">
            <a:xfrm flipH="1">
              <a:off x="4531" y="3404"/>
              <a:ext cx="111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  <p:sp>
          <p:nvSpPr>
            <p:cNvPr id="22588" name="Line 60"/>
            <p:cNvSpPr>
              <a:spLocks noChangeShapeType="1"/>
            </p:cNvSpPr>
            <p:nvPr/>
          </p:nvSpPr>
          <p:spPr bwMode="auto">
            <a:xfrm>
              <a:off x="3638" y="524"/>
              <a:ext cx="0" cy="654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 anchorCtr="1"/>
            <a:lstStyle/>
            <a:p>
              <a:endParaRPr lang="sl-SI"/>
            </a:p>
          </p:txBody>
        </p:sp>
      </p:grpSp>
    </p:spTree>
    <p:extLst>
      <p:ext uri="{BB962C8B-B14F-4D97-AF65-F5344CB8AC3E}">
        <p14:creationId xmlns:p14="http://schemas.microsoft.com/office/powerpoint/2010/main" val="366823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2420889"/>
            <a:ext cx="8229600" cy="23762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Latn-CS" dirty="0"/>
              <a:t>Hvala na pažnji</a:t>
            </a:r>
            <a:r>
              <a:rPr lang="sr-Latn-CS" dirty="0" smtClean="0"/>
              <a:t>!</a:t>
            </a:r>
          </a:p>
          <a:p>
            <a:pPr marL="0" indent="0" algn="ctr">
              <a:buNone/>
            </a:pPr>
            <a:r>
              <a:rPr lang="sr-Latn-CS" dirty="0" smtClean="0">
                <a:hlinkClick r:id="rId3"/>
              </a:rPr>
              <a:t>darko.zupanc@ric.si</a:t>
            </a:r>
            <a:endParaRPr lang="sr-Latn-CS" dirty="0" smtClean="0"/>
          </a:p>
          <a:p>
            <a:pPr marL="0" indent="0" algn="ctr">
              <a:buNone/>
            </a:pPr>
            <a:r>
              <a:rPr lang="sr-Latn-CS" dirty="0">
                <a:hlinkClick r:id="rId4"/>
              </a:rPr>
              <a:t>a</a:t>
            </a:r>
            <a:r>
              <a:rPr lang="sr-Latn-CS" dirty="0" smtClean="0">
                <a:hlinkClick r:id="rId4"/>
              </a:rPr>
              <a:t>ndrejka.slavec-gornik@ric.si</a:t>
            </a:r>
            <a:endParaRPr lang="sr-Latn-CS" dirty="0" smtClean="0"/>
          </a:p>
          <a:p>
            <a:pPr marL="0" indent="0" algn="ctr">
              <a:buNone/>
            </a:pPr>
            <a:endParaRPr lang="sr-Latn-CS" dirty="0"/>
          </a:p>
          <a:p>
            <a:pPr marL="0" indent="0" algn="ctr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54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Značajne odluke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sr-Latn-CS" dirty="0"/>
              <a:t>Razlozi: međunarodni trendovi (dva principa kojima smo se rukovodili):</a:t>
            </a:r>
          </a:p>
          <a:p>
            <a:pPr lvl="1"/>
            <a:r>
              <a:rPr lang="sr-Latn-CS" sz="2200" dirty="0"/>
              <a:t>ne bežati od njih</a:t>
            </a:r>
          </a:p>
          <a:p>
            <a:pPr lvl="1"/>
            <a:r>
              <a:rPr lang="sr-Latn-CS" sz="2200" dirty="0"/>
              <a:t>ne prihvatati ih slepo i bez prilagođavanja</a:t>
            </a:r>
          </a:p>
          <a:p>
            <a:pPr lvl="1"/>
            <a:endParaRPr lang="sr-Latn-CS" dirty="0"/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sr-Latn-CS" dirty="0"/>
              <a:t>Završni ispit u suštini je prijemni ispit za univerzitet:</a:t>
            </a:r>
            <a:endParaRPr lang="sr-Latn-CS" dirty="0">
              <a:solidFill>
                <a:srgbClr val="FF0000"/>
              </a:solidFill>
            </a:endParaRPr>
          </a:p>
          <a:p>
            <a:pPr lvl="2">
              <a:lnSpc>
                <a:spcPct val="90000"/>
              </a:lnSpc>
            </a:pPr>
            <a:r>
              <a:rPr lang="sr-Latn-CS" sz="2200" dirty="0"/>
              <a:t>Pet ispita – obavezno – izbornost – fleksibilnost, upotrebljivost</a:t>
            </a:r>
          </a:p>
          <a:p>
            <a:pPr lvl="2">
              <a:lnSpc>
                <a:spcPct val="90000"/>
              </a:lnSpc>
            </a:pPr>
            <a:r>
              <a:rPr lang="sr-Latn-CS" sz="2200" dirty="0"/>
              <a:t>Taktika – MF u Ljubljani – najrigorozniji prijemni ispit</a:t>
            </a:r>
            <a:endParaRPr lang="sr-Latn-CS" sz="2200" dirty="0">
              <a:latin typeface="Arial" pitchFamily="34" charset="0"/>
            </a:endParaRPr>
          </a:p>
          <a:p>
            <a:pPr lvl="2">
              <a:lnSpc>
                <a:spcPct val="90000"/>
              </a:lnSpc>
            </a:pPr>
            <a:endParaRPr lang="sr-Latn-CS" sz="1000" dirty="0">
              <a:latin typeface="Arial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sr-Latn-CS" dirty="0"/>
              <a:t>Maturski ispit na raskršću i u suvlastništvu:</a:t>
            </a:r>
          </a:p>
          <a:p>
            <a:pPr lvl="2">
              <a:lnSpc>
                <a:spcPct val="90000"/>
              </a:lnSpc>
            </a:pPr>
            <a:r>
              <a:rPr lang="sr-Latn-CS" sz="2200" dirty="0"/>
              <a:t>univerziteta, gimnazija</a:t>
            </a:r>
          </a:p>
          <a:p>
            <a:pPr lvl="3">
              <a:lnSpc>
                <a:spcPct val="90000"/>
              </a:lnSpc>
            </a:pPr>
            <a:r>
              <a:rPr lang="sr-Latn-CS" sz="2200" dirty="0"/>
              <a:t>profesora sa oba nivoa obrazovanja</a:t>
            </a:r>
          </a:p>
          <a:p>
            <a:pPr lvl="2">
              <a:lnSpc>
                <a:spcPct val="90000"/>
              </a:lnSpc>
            </a:pPr>
            <a:r>
              <a:rPr lang="sr-Latn-CS" sz="2200" dirty="0"/>
              <a:t>Zavoda RS za školstvo, Centra za stručno obrazovanje</a:t>
            </a:r>
          </a:p>
          <a:p>
            <a:pPr lvl="2">
              <a:lnSpc>
                <a:spcPct val="90000"/>
              </a:lnSpc>
            </a:pPr>
            <a:r>
              <a:rPr lang="sr-Latn-CS" sz="2200" dirty="0"/>
              <a:t>đaćkih organizacija, sindikata</a:t>
            </a:r>
            <a:endParaRPr lang="sr-Latn-CS" sz="2200" dirty="0">
              <a:latin typeface="Arial" pitchFamily="34" charset="0"/>
            </a:endParaRPr>
          </a:p>
          <a:p>
            <a:pPr lvl="2">
              <a:lnSpc>
                <a:spcPct val="90000"/>
              </a:lnSpc>
            </a:pPr>
            <a:endParaRPr lang="sr-Latn-CS" sz="1000" dirty="0">
              <a:latin typeface="Arial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sr-Latn-CS" dirty="0"/>
              <a:t>Dobro pripremljen PROBNI MATURSKI ISPIT</a:t>
            </a:r>
          </a:p>
          <a:p>
            <a:pPr lvl="2">
              <a:lnSpc>
                <a:spcPct val="90000"/>
              </a:lnSpc>
            </a:pPr>
            <a:r>
              <a:rPr lang="sr-Latn-CS" dirty="0"/>
              <a:t>Strani eksperti - stvarna pomoć </a:t>
            </a:r>
          </a:p>
          <a:p>
            <a:pPr lvl="2">
              <a:lnSpc>
                <a:spcPct val="90000"/>
              </a:lnSpc>
            </a:pPr>
            <a:r>
              <a:rPr lang="sr-Latn-CS" dirty="0"/>
              <a:t>Zagovornici i u javnosti</a:t>
            </a:r>
            <a:endParaRPr lang="en-GB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80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/>
              <a:t>Značajne odluke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sr-Latn-CS" dirty="0"/>
              <a:t>Resursi za uvođenje i dobar tim Državnog ispitnog centra (Rica):</a:t>
            </a:r>
          </a:p>
          <a:p>
            <a:pPr lvl="2"/>
            <a:r>
              <a:rPr lang="sr-Latn-CS" sz="2000" dirty="0"/>
              <a:t>Sigurnost ispita, profesionalnost izrade ispitnog materiala – prostorije, logistika</a:t>
            </a:r>
          </a:p>
          <a:p>
            <a:pPr>
              <a:buFont typeface="Wingdings" pitchFamily="2" charset="2"/>
              <a:buChar char="q"/>
            </a:pPr>
            <a:r>
              <a:rPr lang="sr-Latn-CS" dirty="0"/>
              <a:t>Stopostotna politička podrška:</a:t>
            </a:r>
          </a:p>
          <a:p>
            <a:pPr lvl="2"/>
            <a:r>
              <a:rPr lang="sr-Latn-CS" sz="2000" dirty="0"/>
              <a:t>Razumeti</a:t>
            </a:r>
          </a:p>
          <a:p>
            <a:pPr lvl="2"/>
            <a:r>
              <a:rPr lang="sr-Latn-CS" sz="2000" dirty="0"/>
              <a:t>Hteti</a:t>
            </a:r>
          </a:p>
          <a:p>
            <a:pPr lvl="2"/>
            <a:r>
              <a:rPr lang="sr-Latn-CS" sz="2000" dirty="0"/>
              <a:t>Ne odustati zbog </a:t>
            </a:r>
            <a:r>
              <a:rPr lang="sl-SI" sz="2000" dirty="0"/>
              <a:t>„n</a:t>
            </a:r>
            <a:r>
              <a:rPr lang="sr-Latn-CS" sz="2000" dirty="0"/>
              <a:t>ervoze” grupe: </a:t>
            </a:r>
            <a:r>
              <a:rPr lang="sl-SI" sz="2000" dirty="0"/>
              <a:t>„u</a:t>
            </a:r>
            <a:r>
              <a:rPr lang="sr-Latn-CS" sz="2000" dirty="0"/>
              <a:t>vek protiv”</a:t>
            </a:r>
          </a:p>
          <a:p>
            <a:pPr lvl="2"/>
            <a:r>
              <a:rPr lang="sr-Latn-CS" sz="2000" dirty="0"/>
              <a:t>Pratiti maturu od starta do nekoliko matura</a:t>
            </a:r>
          </a:p>
          <a:p>
            <a:pPr lvl="2"/>
            <a:r>
              <a:rPr lang="sr-Latn-CS" sz="2000" dirty="0"/>
              <a:t>Korak-po-korak strategija – završni ispit, elementi eksterenosti, stručna matura – pitanje spremnosti/potenciala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25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0"/>
            <a:ext cx="867568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25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Zaključci srednjeg obrazovanja</a:t>
            </a: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69705"/>
            <a:ext cx="8229600" cy="31869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654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Matura (</a:t>
            </a:r>
            <a:r>
              <a:rPr lang="hr-BA" dirty="0"/>
              <a:t>opća</a:t>
            </a:r>
            <a:r>
              <a:rPr lang="sl-SI" dirty="0"/>
              <a:t>)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49080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90000"/>
              </a:lnSpc>
            </a:pPr>
            <a:r>
              <a:rPr lang="hr-BA" dirty="0"/>
              <a:t>Matura je kod nas poznata više od 150 godina</a:t>
            </a:r>
          </a:p>
          <a:p>
            <a:pPr>
              <a:lnSpc>
                <a:spcPct val="90000"/>
              </a:lnSpc>
            </a:pPr>
            <a:r>
              <a:rPr lang="hr-BA" dirty="0"/>
              <a:t>Do 1960 imala je karakteristike sadašnje mature</a:t>
            </a:r>
          </a:p>
          <a:p>
            <a:pPr>
              <a:lnSpc>
                <a:spcPct val="90000"/>
              </a:lnSpc>
            </a:pPr>
            <a:r>
              <a:rPr lang="hr-BA" dirty="0"/>
              <a:t>Od 1959/60 zaključni ispiti sve do uvođenja Zakona o usmjerenom obrazovanju</a:t>
            </a:r>
          </a:p>
          <a:p>
            <a:pPr>
              <a:lnSpc>
                <a:spcPct val="90000"/>
              </a:lnSpc>
            </a:pPr>
            <a:r>
              <a:rPr lang="hr-BA" dirty="0"/>
              <a:t>Pobude za ponovno uvođenje mature su bile u diskusiji cijelo vrijeme</a:t>
            </a:r>
          </a:p>
          <a:p>
            <a:pPr>
              <a:lnSpc>
                <a:spcPct val="90000"/>
              </a:lnSpc>
            </a:pPr>
            <a:r>
              <a:rPr lang="hr-BA" dirty="0"/>
              <a:t>1989 – imenovanje radne grupe – ekspertiza</a:t>
            </a:r>
          </a:p>
          <a:p>
            <a:pPr>
              <a:lnSpc>
                <a:spcPct val="90000"/>
              </a:lnSpc>
            </a:pPr>
            <a:r>
              <a:rPr lang="hr-BA" dirty="0"/>
              <a:t>1989 – usvojene promijene Zakona o gimnazijama– matura 94/95</a:t>
            </a:r>
          </a:p>
          <a:p>
            <a:pPr>
              <a:lnSpc>
                <a:spcPct val="90000"/>
              </a:lnSpc>
            </a:pPr>
            <a:r>
              <a:rPr lang="hr-BA" dirty="0"/>
              <a:t>1990 i 1991 – promijene programa i nastavnih planova</a:t>
            </a:r>
          </a:p>
          <a:p>
            <a:pPr>
              <a:lnSpc>
                <a:spcPct val="90000"/>
              </a:lnSpc>
            </a:pPr>
            <a:r>
              <a:rPr lang="hr-BA" dirty="0"/>
              <a:t>1992 – prva Republička </a:t>
            </a:r>
            <a:r>
              <a:rPr lang="hr-BA" dirty="0" err="1" smtClean="0"/>
              <a:t>maturitetna</a:t>
            </a:r>
            <a:r>
              <a:rPr lang="hr-BA" dirty="0" smtClean="0"/>
              <a:t> </a:t>
            </a:r>
            <a:r>
              <a:rPr lang="hr-BA" dirty="0"/>
              <a:t>komisija – RMK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54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Matura (</a:t>
            </a:r>
            <a:r>
              <a:rPr lang="hr-BA" dirty="0"/>
              <a:t>opća</a:t>
            </a:r>
            <a:r>
              <a:rPr lang="sl-SI" dirty="0"/>
              <a:t>)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r>
              <a:rPr lang="hr-BA" sz="2800" dirty="0"/>
              <a:t>Republička </a:t>
            </a:r>
            <a:r>
              <a:rPr lang="hr-BA" sz="2800" dirty="0" err="1"/>
              <a:t>maturitetna</a:t>
            </a:r>
            <a:r>
              <a:rPr lang="hr-BA" sz="2800" dirty="0"/>
              <a:t> komisija - RMK</a:t>
            </a:r>
          </a:p>
          <a:p>
            <a:pPr lvl="1"/>
            <a:r>
              <a:rPr lang="hr-BA" sz="2400" dirty="0"/>
              <a:t>Pripremila prijedloge za republičke predmetne komisije – RPK</a:t>
            </a:r>
          </a:p>
          <a:p>
            <a:pPr lvl="1"/>
            <a:r>
              <a:rPr lang="hr-BA" sz="2400" dirty="0"/>
              <a:t>Pomoć u osnivanju Državnog ispitnog centra (</a:t>
            </a:r>
            <a:r>
              <a:rPr lang="hr-BA" sz="2400" dirty="0" err="1"/>
              <a:t>Ric</a:t>
            </a:r>
            <a:r>
              <a:rPr lang="hr-BA" sz="2400" dirty="0"/>
              <a:t>)</a:t>
            </a:r>
          </a:p>
          <a:p>
            <a:pPr lvl="1"/>
            <a:r>
              <a:rPr lang="hr-BA" sz="2400" dirty="0" err="1"/>
              <a:t>Maturitetni</a:t>
            </a:r>
            <a:r>
              <a:rPr lang="hr-BA" sz="2400" dirty="0"/>
              <a:t> ispitni katalog (MIK) i druge publikacije</a:t>
            </a:r>
          </a:p>
          <a:p>
            <a:pPr lvl="1"/>
            <a:r>
              <a:rPr lang="hr-BA" sz="2400" dirty="0"/>
              <a:t>Priprema propisa za maturu – Pravilnik i 20 drugih dokumenata</a:t>
            </a:r>
          </a:p>
          <a:p>
            <a:r>
              <a:rPr lang="hr-BA" sz="2800" dirty="0"/>
              <a:t>1992 –Republičke predmetne komisije (RPK) </a:t>
            </a:r>
          </a:p>
          <a:p>
            <a:pPr lvl="1"/>
            <a:r>
              <a:rPr lang="hr-BA" sz="2400" dirty="0"/>
              <a:t>Pripremile predmetne ispitne kataloge (PIK) (32)</a:t>
            </a:r>
          </a:p>
          <a:p>
            <a:pPr lvl="1"/>
            <a:r>
              <a:rPr lang="hr-BA" sz="2400" dirty="0"/>
              <a:t>Pripremile ispitne komplete i druge materijale</a:t>
            </a:r>
          </a:p>
          <a:p>
            <a:pPr lvl="1"/>
            <a:r>
              <a:rPr lang="hr-BA" sz="2400" dirty="0"/>
              <a:t>Pripremale učitelje i eksterne ocjenjivače pred prvom maturom</a:t>
            </a:r>
          </a:p>
          <a:p>
            <a:r>
              <a:rPr lang="hr-BA" sz="2800" dirty="0"/>
              <a:t>1993 – osnovan Državni ispitni centar – </a:t>
            </a:r>
            <a:r>
              <a:rPr lang="hr-BA" sz="2800" dirty="0" err="1"/>
              <a:t>Ric</a:t>
            </a:r>
            <a:endParaRPr lang="hr-BA" sz="2800" dirty="0"/>
          </a:p>
          <a:p>
            <a:r>
              <a:rPr lang="hr-BA" sz="2800" dirty="0"/>
              <a:t>1993 – publicirani MIK  i  PIK-i</a:t>
            </a:r>
          </a:p>
          <a:p>
            <a:r>
              <a:rPr lang="hr-BA" sz="2800" dirty="0"/>
              <a:t>1993 – seminari za RPK, za učitelje - ocjenjivače</a:t>
            </a:r>
          </a:p>
          <a:p>
            <a:r>
              <a:rPr lang="hr-BA" sz="2800" dirty="0"/>
              <a:t>1994 – sprovedena probna matura – 22 škola</a:t>
            </a:r>
          </a:p>
          <a:p>
            <a:r>
              <a:rPr lang="hr-BA" sz="2800" dirty="0"/>
              <a:t>1995 – prva nova matura – 115 škola, 7.892 učenika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54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Matura u Sloveniji 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7"/>
            <a:ext cx="8229600" cy="4824536"/>
          </a:xfrm>
        </p:spPr>
        <p:txBody>
          <a:bodyPr>
            <a:normAutofit lnSpcReduction="10000"/>
          </a:bodyPr>
          <a:lstStyle/>
          <a:p>
            <a:pPr>
              <a:lnSpc>
                <a:spcPct val="95000"/>
              </a:lnSpc>
            </a:pPr>
            <a:r>
              <a:rPr lang="hr-BA" sz="2400" dirty="0"/>
              <a:t>U pripremi maturskog ispita se željelo postići da se:</a:t>
            </a:r>
          </a:p>
          <a:p>
            <a:pPr lvl="1">
              <a:lnSpc>
                <a:spcPct val="95000"/>
              </a:lnSpc>
            </a:pPr>
            <a:r>
              <a:rPr lang="hr-BA" sz="2000" dirty="0"/>
              <a:t>utiče na kvalitetu srednjeg obrazovanja </a:t>
            </a:r>
          </a:p>
          <a:p>
            <a:pPr lvl="1">
              <a:lnSpc>
                <a:spcPct val="95000"/>
              </a:lnSpc>
            </a:pPr>
            <a:r>
              <a:rPr lang="hr-BA" sz="2000" dirty="0"/>
              <a:t>provjeri znanje na osnovu standarda i povratno utiče na nastavni plan i program kao i na kvalitetu nastave i učenja</a:t>
            </a:r>
          </a:p>
          <a:p>
            <a:pPr lvl="1">
              <a:lnSpc>
                <a:spcPct val="95000"/>
              </a:lnSpc>
            </a:pPr>
            <a:r>
              <a:rPr lang="hr-BA" sz="2000" dirty="0"/>
              <a:t>poveća komunikacija između srednjih škola i univerziteta/visokih škola</a:t>
            </a:r>
          </a:p>
          <a:p>
            <a:pPr lvl="1">
              <a:lnSpc>
                <a:spcPct val="95000"/>
              </a:lnSpc>
            </a:pPr>
            <a:r>
              <a:rPr lang="hr-BA" sz="2000" dirty="0"/>
              <a:t>ukinu prijemni ispiti na univerzitetima i visokim školama</a:t>
            </a:r>
          </a:p>
          <a:p>
            <a:pPr>
              <a:lnSpc>
                <a:spcPct val="95000"/>
              </a:lnSpc>
            </a:pPr>
            <a:r>
              <a:rPr lang="hr-BA" sz="2400" dirty="0"/>
              <a:t>Matura je </a:t>
            </a:r>
            <a:r>
              <a:rPr lang="hr-BA" sz="2200" dirty="0"/>
              <a:t>(Zakon o maturi, 2003)</a:t>
            </a:r>
            <a:r>
              <a:rPr lang="hr-BA" sz="2000" dirty="0"/>
              <a:t>:</a:t>
            </a:r>
            <a:endParaRPr lang="hr-BA" sz="2200" dirty="0"/>
          </a:p>
          <a:p>
            <a:pPr lvl="1">
              <a:lnSpc>
                <a:spcPct val="95000"/>
              </a:lnSpc>
            </a:pPr>
            <a:r>
              <a:rPr lang="hr-BA" sz="2000" dirty="0"/>
              <a:t>eksterni državni ispit</a:t>
            </a:r>
          </a:p>
          <a:p>
            <a:pPr lvl="1">
              <a:lnSpc>
                <a:spcPct val="95000"/>
              </a:lnSpc>
            </a:pPr>
            <a:r>
              <a:rPr lang="hr-BA" sz="2000" dirty="0"/>
              <a:t>završni ispit na kraju srednjeg obrazovanja – priznata SŠ</a:t>
            </a:r>
          </a:p>
          <a:p>
            <a:pPr lvl="1">
              <a:lnSpc>
                <a:spcPct val="95000"/>
              </a:lnSpc>
            </a:pPr>
            <a:r>
              <a:rPr lang="hr-BA" sz="2000" dirty="0"/>
              <a:t>kvalifikacioni ispit za upis na univerzitete i visoke škole</a:t>
            </a:r>
          </a:p>
          <a:p>
            <a:pPr lvl="1">
              <a:lnSpc>
                <a:spcPct val="95000"/>
              </a:lnSpc>
            </a:pPr>
            <a:r>
              <a:rPr lang="hr-BA" sz="2000" dirty="0"/>
              <a:t>ponekad i selekcioni ispit – kad je upis ograničen</a:t>
            </a:r>
          </a:p>
          <a:p>
            <a:pPr lvl="1">
              <a:lnSpc>
                <a:spcPct val="95000"/>
              </a:lnSpc>
            </a:pPr>
            <a:r>
              <a:rPr lang="hr-BA" sz="2000" dirty="0"/>
              <a:t>ispit sa obaveznim i izbornim dijelom:</a:t>
            </a:r>
          </a:p>
          <a:p>
            <a:pPr lvl="2">
              <a:lnSpc>
                <a:spcPct val="95000"/>
              </a:lnSpc>
            </a:pPr>
            <a:r>
              <a:rPr lang="hr-BA" sz="2000" dirty="0"/>
              <a:t>opća matura: tri obavezna i dva izborna </a:t>
            </a:r>
          </a:p>
          <a:p>
            <a:pPr lvl="2">
              <a:lnSpc>
                <a:spcPct val="95000"/>
              </a:lnSpc>
            </a:pPr>
            <a:r>
              <a:rPr lang="hr-BA" sz="2000" dirty="0"/>
              <a:t>stručna matura: dva obavezna i dva izborna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54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BA" dirty="0"/>
              <a:t>Tijela i nadležnosti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85000"/>
              </a:lnSpc>
            </a:pPr>
            <a:r>
              <a:rPr lang="hr-BA" dirty="0"/>
              <a:t>Tijela odgovorna za maturski ispit:</a:t>
            </a:r>
          </a:p>
          <a:p>
            <a:pPr lvl="1">
              <a:lnSpc>
                <a:spcPct val="85000"/>
              </a:lnSpc>
            </a:pPr>
            <a:r>
              <a:rPr lang="hr-BA" sz="2000" dirty="0"/>
              <a:t>državna komisija (DK OM i DK SM)</a:t>
            </a:r>
          </a:p>
          <a:p>
            <a:pPr lvl="1">
              <a:lnSpc>
                <a:spcPct val="85000"/>
              </a:lnSpc>
            </a:pPr>
            <a:r>
              <a:rPr lang="hr-BA" sz="2000" dirty="0"/>
              <a:t>državne predmetne komisije (DPK OM i DPK SM za opće predmete)</a:t>
            </a:r>
          </a:p>
          <a:p>
            <a:pPr lvl="1">
              <a:lnSpc>
                <a:spcPct val="85000"/>
              </a:lnSpc>
            </a:pPr>
            <a:r>
              <a:rPr lang="hr-BA" sz="2000" dirty="0"/>
              <a:t>školske maturske komisije (ŠMK)</a:t>
            </a:r>
          </a:p>
          <a:p>
            <a:pPr lvl="1">
              <a:lnSpc>
                <a:spcPct val="85000"/>
              </a:lnSpc>
            </a:pPr>
            <a:r>
              <a:rPr lang="hr-BA" sz="2000" dirty="0"/>
              <a:t>školske ispitne komisije (ŠIK OM)</a:t>
            </a:r>
          </a:p>
          <a:p>
            <a:pPr lvl="1">
              <a:lnSpc>
                <a:spcPct val="85000"/>
              </a:lnSpc>
            </a:pPr>
            <a:endParaRPr lang="sr-Latn-CS" dirty="0"/>
          </a:p>
          <a:p>
            <a:pPr>
              <a:lnSpc>
                <a:spcPct val="85000"/>
              </a:lnSpc>
            </a:pPr>
            <a:r>
              <a:rPr lang="sr-Latn-CS" dirty="0"/>
              <a:t>Posebnu ulogu i ovlaštenja ima Državni  ispitni centar – Ric</a:t>
            </a:r>
          </a:p>
          <a:p>
            <a:pPr>
              <a:lnSpc>
                <a:spcPct val="85000"/>
              </a:lnSpc>
            </a:pPr>
            <a:endParaRPr lang="sr-Latn-CS" dirty="0"/>
          </a:p>
          <a:p>
            <a:pPr>
              <a:lnSpc>
                <a:spcPct val="85000"/>
              </a:lnSpc>
            </a:pPr>
            <a:r>
              <a:rPr lang="sr-Latn-CS" dirty="0"/>
              <a:t>Nadležnosti:</a:t>
            </a:r>
          </a:p>
          <a:p>
            <a:pPr lvl="1">
              <a:lnSpc>
                <a:spcPct val="85000"/>
              </a:lnSpc>
            </a:pPr>
            <a:r>
              <a:rPr lang="sr-Latn-CS" sz="2000" dirty="0"/>
              <a:t>za DK OM, DK SM i Ric –  u Zakonu o maturi</a:t>
            </a:r>
          </a:p>
          <a:p>
            <a:pPr lvl="1">
              <a:lnSpc>
                <a:spcPct val="85000"/>
              </a:lnSpc>
            </a:pPr>
            <a:r>
              <a:rPr lang="sr-Latn-CS" sz="2000" dirty="0"/>
              <a:t>za ostala tela i saradnike – u Pravilnicima o maturi</a:t>
            </a:r>
          </a:p>
          <a:p>
            <a:pPr lvl="1">
              <a:lnSpc>
                <a:spcPct val="85000"/>
              </a:lnSpc>
            </a:pPr>
            <a:endParaRPr lang="sr-Latn-CS" dirty="0"/>
          </a:p>
          <a:p>
            <a:pPr>
              <a:lnSpc>
                <a:spcPct val="85000"/>
              </a:lnSpc>
            </a:pPr>
            <a:r>
              <a:rPr lang="sr-Latn-CS" dirty="0"/>
              <a:t>Za sve: izjave o tajnosti i rodbinskim vezama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654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689</Words>
  <Application>Microsoft Office PowerPoint</Application>
  <PresentationFormat>Diaprojekcija na zaslonu (4:3)</PresentationFormat>
  <Paragraphs>133</Paragraphs>
  <Slides>11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11</vt:i4>
      </vt:variant>
    </vt:vector>
  </HeadingPairs>
  <TitlesOfParts>
    <vt:vector size="12" baseType="lpstr">
      <vt:lpstr>Officeova tema</vt:lpstr>
      <vt:lpstr>Matura (opća) u Sloveniji</vt:lpstr>
      <vt:lpstr>Značajne odluke</vt:lpstr>
      <vt:lpstr>Značajne odluke</vt:lpstr>
      <vt:lpstr>PowerPointova predstavitev</vt:lpstr>
      <vt:lpstr>Zaključci srednjeg obrazovanja</vt:lpstr>
      <vt:lpstr>Matura (opća)</vt:lpstr>
      <vt:lpstr>Matura (opća)</vt:lpstr>
      <vt:lpstr>Matura u Sloveniji </vt:lpstr>
      <vt:lpstr>Tijela i nadležnosti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together to improve education – how could Slovenian experience help</dc:title>
  <dc:creator>Branko Slivar</dc:creator>
  <cp:lastModifiedBy>Andrejka Slavec Gornik</cp:lastModifiedBy>
  <cp:revision>8</cp:revision>
  <cp:lastPrinted>2012-09-27T10:31:49Z</cp:lastPrinted>
  <dcterms:created xsi:type="dcterms:W3CDTF">2012-09-24T08:42:05Z</dcterms:created>
  <dcterms:modified xsi:type="dcterms:W3CDTF">2012-09-27T10:32:55Z</dcterms:modified>
</cp:coreProperties>
</file>