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9" r:id="rId2"/>
    <p:sldId id="300" r:id="rId3"/>
    <p:sldId id="288" r:id="rId4"/>
    <p:sldId id="329" r:id="rId5"/>
    <p:sldId id="327" r:id="rId6"/>
    <p:sldId id="326" r:id="rId7"/>
    <p:sldId id="332" r:id="rId8"/>
    <p:sldId id="328" r:id="rId9"/>
    <p:sldId id="301" r:id="rId10"/>
    <p:sldId id="302" r:id="rId11"/>
    <p:sldId id="311" r:id="rId12"/>
    <p:sldId id="303" r:id="rId13"/>
    <p:sldId id="331" r:id="rId14"/>
    <p:sldId id="304" r:id="rId15"/>
    <p:sldId id="306" r:id="rId16"/>
    <p:sldId id="330" r:id="rId17"/>
    <p:sldId id="307" r:id="rId18"/>
    <p:sldId id="316" r:id="rId19"/>
    <p:sldId id="333" r:id="rId20"/>
    <p:sldId id="305" r:id="rId21"/>
    <p:sldId id="341" r:id="rId22"/>
    <p:sldId id="334" r:id="rId23"/>
    <p:sldId id="308" r:id="rId24"/>
    <p:sldId id="335" r:id="rId25"/>
    <p:sldId id="336" r:id="rId26"/>
    <p:sldId id="337" r:id="rId27"/>
    <p:sldId id="338" r:id="rId28"/>
    <p:sldId id="339" r:id="rId29"/>
    <p:sldId id="312" r:id="rId30"/>
    <p:sldId id="313" r:id="rId31"/>
    <p:sldId id="314" r:id="rId32"/>
    <p:sldId id="315" r:id="rId33"/>
    <p:sldId id="317" r:id="rId34"/>
    <p:sldId id="318" r:id="rId35"/>
    <p:sldId id="319" r:id="rId36"/>
    <p:sldId id="320" r:id="rId37"/>
    <p:sldId id="321" r:id="rId38"/>
    <p:sldId id="322" r:id="rId39"/>
    <p:sldId id="323" r:id="rId40"/>
    <p:sldId id="324" r:id="rId41"/>
    <p:sldId id="309" r:id="rId42"/>
    <p:sldId id="340" r:id="rId43"/>
    <p:sldId id="290" r:id="rId44"/>
  </p:sldIdLst>
  <p:sldSz cx="9144000" cy="6858000" type="screen4x3"/>
  <p:notesSz cx="6794500" cy="99314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49D0A56F-FA82-4ECA-B2AF-31D9202F2F38}">
          <p14:sldIdLst>
            <p14:sldId id="259"/>
            <p14:sldId id="300"/>
            <p14:sldId id="288"/>
            <p14:sldId id="329"/>
            <p14:sldId id="327"/>
            <p14:sldId id="326"/>
            <p14:sldId id="332"/>
            <p14:sldId id="328"/>
            <p14:sldId id="301"/>
            <p14:sldId id="302"/>
            <p14:sldId id="311"/>
            <p14:sldId id="303"/>
            <p14:sldId id="331"/>
            <p14:sldId id="304"/>
            <p14:sldId id="306"/>
            <p14:sldId id="330"/>
            <p14:sldId id="307"/>
            <p14:sldId id="316"/>
            <p14:sldId id="333"/>
            <p14:sldId id="305"/>
            <p14:sldId id="341"/>
            <p14:sldId id="334"/>
            <p14:sldId id="308"/>
            <p14:sldId id="335"/>
            <p14:sldId id="336"/>
            <p14:sldId id="337"/>
            <p14:sldId id="338"/>
            <p14:sldId id="339"/>
            <p14:sldId id="312"/>
            <p14:sldId id="313"/>
            <p14:sldId id="314"/>
            <p14:sldId id="315"/>
            <p14:sldId id="317"/>
            <p14:sldId id="318"/>
            <p14:sldId id="319"/>
            <p14:sldId id="320"/>
            <p14:sldId id="321"/>
            <p14:sldId id="322"/>
            <p14:sldId id="323"/>
            <p14:sldId id="324"/>
            <p14:sldId id="309"/>
            <p14:sldId id="340"/>
          </p14:sldIdLst>
        </p14:section>
        <p14:section name="Razdelek brez naslova" id="{0B84938C-D178-42B6-BD31-96216882DF37}">
          <p14:sldIdLst>
            <p14:sldId id="29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jka Slavec Gornik" initials="A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EB21"/>
    <a:srgbClr val="A8F52B"/>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3" autoAdjust="0"/>
    <p:restoredTop sz="94700" autoAdjust="0"/>
  </p:normalViewPr>
  <p:slideViewPr>
    <p:cSldViewPr>
      <p:cViewPr varScale="1">
        <p:scale>
          <a:sx n="70" d="100"/>
          <a:sy n="70" d="100"/>
        </p:scale>
        <p:origin x="-135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92D62FA3-09CD-43AD-BC66-6DDAD63DF8FA}" type="datetimeFigureOut">
              <a:rPr lang="sl-SI" smtClean="0"/>
              <a:t>23.1.2013</a:t>
            </a:fld>
            <a:endParaRPr lang="sl-SI"/>
          </a:p>
        </p:txBody>
      </p:sp>
      <p:sp>
        <p:nvSpPr>
          <p:cNvPr id="4" name="Ograda stranske slike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A9FA6142-1BCE-4B28-AA8F-C48499FB9252}" type="slidenum">
              <a:rPr lang="sl-SI" smtClean="0"/>
              <a:t>‹#›</a:t>
            </a:fld>
            <a:endParaRPr lang="sl-SI"/>
          </a:p>
        </p:txBody>
      </p:sp>
    </p:spTree>
    <p:extLst>
      <p:ext uri="{BB962C8B-B14F-4D97-AF65-F5344CB8AC3E}">
        <p14:creationId xmlns:p14="http://schemas.microsoft.com/office/powerpoint/2010/main" val="110912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sz="1200" kern="1200" dirty="0" smtClean="0">
              <a:solidFill>
                <a:schemeClr val="tx1"/>
              </a:solidFill>
              <a:effectLst/>
              <a:latin typeface="Arial" charset="0"/>
              <a:ea typeface="+mn-ea"/>
              <a:cs typeface="+mn-cs"/>
            </a:endParaRPr>
          </a:p>
        </p:txBody>
      </p:sp>
      <p:sp>
        <p:nvSpPr>
          <p:cNvPr id="4" name="Ograda številke diapozitiva 3"/>
          <p:cNvSpPr>
            <a:spLocks noGrp="1"/>
          </p:cNvSpPr>
          <p:nvPr>
            <p:ph type="sldNum" sz="quarter" idx="10"/>
          </p:nvPr>
        </p:nvSpPr>
        <p:spPr/>
        <p:txBody>
          <a:bodyPr/>
          <a:lstStyle/>
          <a:p>
            <a:pPr>
              <a:defRPr/>
            </a:pPr>
            <a:fld id="{27E41F1F-1A4E-41B8-B5D0-FE7EC16C75B1}" type="slidenum">
              <a:rPr lang="sl-SI" smtClean="0"/>
              <a:pPr>
                <a:defRPr/>
              </a:pPr>
              <a:t>1</a:t>
            </a:fld>
            <a:endParaRPr lang="sl-SI"/>
          </a:p>
        </p:txBody>
      </p:sp>
    </p:spTree>
    <p:extLst>
      <p:ext uri="{BB962C8B-B14F-4D97-AF65-F5344CB8AC3E}">
        <p14:creationId xmlns:p14="http://schemas.microsoft.com/office/powerpoint/2010/main" val="191696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BA" sz="1200" dirty="0" smtClean="0"/>
              <a:t>Metodološki različite razine su veoma problematične. Bez </a:t>
            </a:r>
            <a:r>
              <a:rPr lang="hr-BA" sz="1200" dirty="0" err="1" smtClean="0"/>
              <a:t>pretestovanja</a:t>
            </a:r>
            <a:r>
              <a:rPr lang="hr-BA" sz="1200" dirty="0" smtClean="0"/>
              <a:t> i </a:t>
            </a:r>
            <a:r>
              <a:rPr lang="hr-BA" sz="1200" dirty="0" err="1" smtClean="0"/>
              <a:t>komplikovane</a:t>
            </a:r>
            <a:r>
              <a:rPr lang="hr-BA" sz="1200" dirty="0" smtClean="0"/>
              <a:t> sastave, ne možete argumentirano tvrditi, da ista ocjena na različitim ispitima znači potpuno isto znanje. Inače zvuče veoma pozitivno (svaki može birati svoju razinu – veoma ‘demokratično’).</a:t>
            </a:r>
          </a:p>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11</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hr-BA" sz="1200" dirty="0" smtClean="0"/>
              <a:t>Upotrebljava se za orijentaciju, za kontrolu (</a:t>
            </a:r>
            <a:r>
              <a:rPr lang="hr-BA" sz="1200" dirty="0" err="1" smtClean="0"/>
              <a:t>quality</a:t>
            </a:r>
            <a:r>
              <a:rPr lang="hr-BA" sz="1200" dirty="0" smtClean="0"/>
              <a:t> </a:t>
            </a:r>
            <a:r>
              <a:rPr lang="hr-BA" sz="1200" dirty="0" err="1" smtClean="0"/>
              <a:t>assurance</a:t>
            </a:r>
            <a:r>
              <a:rPr lang="hr-BA" sz="1200" dirty="0" smtClean="0"/>
              <a:t>), da ispiti provjeravaju različito znanje i da to svake godine čine na sličan način.</a:t>
            </a:r>
          </a:p>
          <a:p>
            <a:r>
              <a:rPr lang="hr-BA" sz="1200" dirty="0" smtClean="0"/>
              <a:t>Na primjer. Ispit bi mogli svake godine sastaviti tako, da je udio različitih taksonomskih stupnjeva 30:50:20.</a:t>
            </a:r>
          </a:p>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12</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13</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14</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15</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16</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BA" sz="1200" dirty="0" smtClean="0"/>
              <a:t>To je loša praksa, koja donosi puno komplikacija. Metodološki imate situaciju, jer svi kandidati nisu rješavali potpuno isti ispit, pa </a:t>
            </a:r>
            <a:r>
              <a:rPr lang="hr-BA" sz="1200" dirty="0" err="1" smtClean="0"/>
              <a:t>jih</a:t>
            </a:r>
            <a:r>
              <a:rPr lang="hr-BA" sz="1200" dirty="0" smtClean="0"/>
              <a:t> ipak smatrate jednako. Kandidati gube </a:t>
            </a:r>
            <a:r>
              <a:rPr lang="hr-BA" sz="1200" dirty="0" err="1" smtClean="0"/>
              <a:t>vreme</a:t>
            </a:r>
            <a:r>
              <a:rPr lang="hr-BA" sz="1200" dirty="0" smtClean="0"/>
              <a:t> odlučujući koji zadatak da riješe. Kandidati ne odluče uvijek optimalno, ...</a:t>
            </a:r>
          </a:p>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17</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18</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19</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BA" sz="1200" dirty="0" smtClean="0"/>
              <a:t>Ne </a:t>
            </a:r>
            <a:r>
              <a:rPr lang="hr-BA" sz="1200" dirty="0" err="1" smtClean="0"/>
              <a:t>slepimo</a:t>
            </a:r>
            <a:r>
              <a:rPr lang="hr-BA" sz="1200" dirty="0" smtClean="0"/>
              <a:t> se - matura ima </a:t>
            </a:r>
            <a:r>
              <a:rPr lang="hr-BA" sz="1200" dirty="0" err="1" smtClean="0"/>
              <a:t>močan</a:t>
            </a:r>
            <a:r>
              <a:rPr lang="hr-BA" sz="1200" dirty="0" smtClean="0"/>
              <a:t> povratni </a:t>
            </a:r>
            <a:r>
              <a:rPr lang="hr-BA" sz="1200" dirty="0" err="1" smtClean="0"/>
              <a:t>vpliv</a:t>
            </a:r>
            <a:r>
              <a:rPr lang="hr-BA" sz="1200" dirty="0" smtClean="0"/>
              <a:t> na </a:t>
            </a:r>
            <a:r>
              <a:rPr lang="hr-BA" sz="1200" dirty="0" err="1" smtClean="0"/>
              <a:t>pouk</a:t>
            </a:r>
            <a:r>
              <a:rPr lang="hr-BA" sz="1200" dirty="0" smtClean="0"/>
              <a:t> </a:t>
            </a:r>
            <a:r>
              <a:rPr lang="hr-BA" sz="1200" dirty="0" err="1" smtClean="0"/>
              <a:t>in</a:t>
            </a:r>
            <a:r>
              <a:rPr lang="hr-BA" sz="1200" dirty="0" smtClean="0"/>
              <a:t> </a:t>
            </a:r>
            <a:r>
              <a:rPr lang="hr-BA" sz="1200" dirty="0" err="1" smtClean="0"/>
              <a:t>marsikatere</a:t>
            </a:r>
            <a:r>
              <a:rPr lang="hr-BA" sz="1200" dirty="0" smtClean="0"/>
              <a:t> </a:t>
            </a:r>
            <a:r>
              <a:rPr lang="hr-BA" sz="1200" dirty="0" err="1" smtClean="0"/>
              <a:t>spremembe</a:t>
            </a:r>
            <a:r>
              <a:rPr lang="hr-BA" sz="1200" dirty="0" smtClean="0"/>
              <a:t> </a:t>
            </a:r>
            <a:r>
              <a:rPr lang="hr-BA" sz="1200" dirty="0" err="1" smtClean="0"/>
              <a:t>so</a:t>
            </a:r>
            <a:r>
              <a:rPr lang="hr-BA" sz="1200" dirty="0" smtClean="0"/>
              <a:t> v </a:t>
            </a:r>
            <a:r>
              <a:rPr lang="hr-BA" sz="1200" dirty="0" err="1" smtClean="0"/>
              <a:t>šolski</a:t>
            </a:r>
            <a:r>
              <a:rPr lang="hr-BA" sz="1200" dirty="0" smtClean="0"/>
              <a:t> sistem prišle preko mature. V Sloveniji </a:t>
            </a:r>
            <a:r>
              <a:rPr lang="hr-BA" sz="1200" dirty="0" err="1" smtClean="0"/>
              <a:t>so</a:t>
            </a:r>
            <a:r>
              <a:rPr lang="hr-BA" sz="1200" dirty="0" smtClean="0"/>
              <a:t> komisije </a:t>
            </a:r>
            <a:r>
              <a:rPr lang="hr-BA" sz="1200" dirty="0" err="1" smtClean="0"/>
              <a:t>zavestno</a:t>
            </a:r>
            <a:r>
              <a:rPr lang="hr-BA" sz="1200" dirty="0" smtClean="0"/>
              <a:t> </a:t>
            </a:r>
            <a:r>
              <a:rPr lang="hr-BA" sz="1200" dirty="0" err="1" smtClean="0"/>
              <a:t>marsikdaj</a:t>
            </a:r>
            <a:r>
              <a:rPr lang="hr-BA" sz="1200" dirty="0" smtClean="0"/>
              <a:t> spravile </a:t>
            </a:r>
            <a:r>
              <a:rPr lang="hr-BA" sz="1200" dirty="0" err="1" smtClean="0"/>
              <a:t>določen</a:t>
            </a:r>
            <a:r>
              <a:rPr lang="hr-BA" sz="1200" dirty="0" smtClean="0"/>
              <a:t> tip nalog ali </a:t>
            </a:r>
            <a:r>
              <a:rPr lang="hr-BA" sz="1200" dirty="0" err="1" smtClean="0"/>
              <a:t>vsebino</a:t>
            </a:r>
            <a:r>
              <a:rPr lang="hr-BA" sz="1200" dirty="0" smtClean="0"/>
              <a:t> do </a:t>
            </a:r>
            <a:r>
              <a:rPr lang="hr-BA" sz="1200" dirty="0" err="1" smtClean="0"/>
              <a:t>maturitetnega</a:t>
            </a:r>
            <a:r>
              <a:rPr lang="hr-BA" sz="1200" dirty="0" smtClean="0"/>
              <a:t> </a:t>
            </a:r>
            <a:r>
              <a:rPr lang="hr-BA" sz="1200" dirty="0" err="1" smtClean="0"/>
              <a:t>izpita</a:t>
            </a:r>
            <a:r>
              <a:rPr lang="hr-BA" sz="1200" dirty="0" smtClean="0"/>
              <a:t>, </a:t>
            </a:r>
            <a:r>
              <a:rPr lang="hr-BA" sz="1200" dirty="0" err="1" smtClean="0"/>
              <a:t>saj</a:t>
            </a:r>
            <a:r>
              <a:rPr lang="hr-BA" sz="1200" dirty="0" smtClean="0"/>
              <a:t> </a:t>
            </a:r>
            <a:r>
              <a:rPr lang="hr-BA" sz="1200" dirty="0" err="1" smtClean="0"/>
              <a:t>so</a:t>
            </a:r>
            <a:r>
              <a:rPr lang="hr-BA" sz="1200" dirty="0" smtClean="0"/>
              <a:t> tako </a:t>
            </a:r>
            <a:r>
              <a:rPr lang="hr-BA" sz="1200" dirty="0" err="1" smtClean="0"/>
              <a:t>zagotovili</a:t>
            </a:r>
            <a:r>
              <a:rPr lang="hr-BA" sz="1200" dirty="0" smtClean="0"/>
              <a:t>, da se v </a:t>
            </a:r>
            <a:r>
              <a:rPr lang="hr-BA" sz="1200" dirty="0" err="1" smtClean="0"/>
              <a:t>šolah</a:t>
            </a:r>
            <a:r>
              <a:rPr lang="hr-BA" sz="1200" dirty="0" smtClean="0"/>
              <a:t> to </a:t>
            </a:r>
            <a:r>
              <a:rPr lang="hr-BA" sz="1200" dirty="0" err="1" smtClean="0"/>
              <a:t>tudi</a:t>
            </a:r>
            <a:r>
              <a:rPr lang="hr-BA" sz="1200" dirty="0" smtClean="0"/>
              <a:t> </a:t>
            </a:r>
            <a:r>
              <a:rPr lang="hr-BA" sz="1200" dirty="0" err="1" smtClean="0"/>
              <a:t>učijo</a:t>
            </a:r>
            <a:r>
              <a:rPr lang="hr-BA" sz="1200" dirty="0" smtClean="0"/>
              <a:t>. </a:t>
            </a:r>
            <a:r>
              <a:rPr lang="hr-BA" sz="1200" dirty="0" err="1" smtClean="0"/>
              <a:t>Uradno</a:t>
            </a:r>
            <a:r>
              <a:rPr lang="hr-BA" sz="1200" dirty="0" smtClean="0"/>
              <a:t> </a:t>
            </a:r>
            <a:r>
              <a:rPr lang="hr-BA" sz="1200" dirty="0" err="1" smtClean="0"/>
              <a:t>stroka</a:t>
            </a:r>
            <a:r>
              <a:rPr lang="hr-BA" sz="1200" dirty="0" smtClean="0"/>
              <a:t> </a:t>
            </a:r>
            <a:r>
              <a:rPr lang="hr-BA" sz="1200" dirty="0" err="1" smtClean="0"/>
              <a:t>sicer</a:t>
            </a:r>
            <a:r>
              <a:rPr lang="hr-BA" sz="1200" dirty="0" smtClean="0"/>
              <a:t> meni </a:t>
            </a:r>
            <a:r>
              <a:rPr lang="hr-BA" sz="1200" dirty="0" err="1" smtClean="0"/>
              <a:t>drugače</a:t>
            </a:r>
            <a:r>
              <a:rPr lang="hr-BA" sz="1200" dirty="0" smtClean="0"/>
              <a:t> (</a:t>
            </a:r>
            <a:r>
              <a:rPr lang="hr-BA" sz="1200" dirty="0" err="1" smtClean="0"/>
              <a:t>najprej</a:t>
            </a:r>
            <a:r>
              <a:rPr lang="hr-BA" sz="1200" dirty="0" smtClean="0"/>
              <a:t> UN, nato </a:t>
            </a:r>
            <a:r>
              <a:rPr lang="hr-BA" sz="1200" dirty="0" err="1" smtClean="0"/>
              <a:t>izpiti</a:t>
            </a:r>
            <a:r>
              <a:rPr lang="hr-BA" sz="1200" dirty="0" smtClean="0"/>
              <a:t>), </a:t>
            </a:r>
            <a:r>
              <a:rPr lang="hr-BA" sz="1200" dirty="0" err="1" smtClean="0"/>
              <a:t>vendar</a:t>
            </a:r>
            <a:r>
              <a:rPr lang="hr-BA" sz="1200" dirty="0" smtClean="0"/>
              <a:t> nas praksa v </a:t>
            </a:r>
            <a:r>
              <a:rPr lang="hr-BA" sz="1200" dirty="0" err="1" smtClean="0"/>
              <a:t>večini</a:t>
            </a:r>
            <a:r>
              <a:rPr lang="hr-BA" sz="1200" dirty="0" smtClean="0"/>
              <a:t> </a:t>
            </a:r>
            <a:r>
              <a:rPr lang="hr-BA" sz="1200" dirty="0" err="1" smtClean="0"/>
              <a:t>zahodnih</a:t>
            </a:r>
            <a:r>
              <a:rPr lang="hr-BA" sz="1200" dirty="0" smtClean="0"/>
              <a:t> </a:t>
            </a:r>
            <a:r>
              <a:rPr lang="hr-BA" sz="1200" dirty="0" err="1" smtClean="0"/>
              <a:t>držav</a:t>
            </a:r>
            <a:r>
              <a:rPr lang="hr-BA" sz="1200" dirty="0" smtClean="0"/>
              <a:t>, </a:t>
            </a:r>
            <a:r>
              <a:rPr lang="hr-BA" sz="1200" dirty="0" err="1" smtClean="0"/>
              <a:t>ki</a:t>
            </a:r>
            <a:r>
              <a:rPr lang="hr-BA" sz="1200" dirty="0" smtClean="0"/>
              <a:t> </a:t>
            </a:r>
            <a:r>
              <a:rPr lang="hr-BA" sz="1200" dirty="0" err="1" smtClean="0"/>
              <a:t>imajo</a:t>
            </a:r>
            <a:r>
              <a:rPr lang="hr-BA" sz="1200" dirty="0" smtClean="0"/>
              <a:t> relativno kratke UN, uči, da s </a:t>
            </a:r>
            <a:r>
              <a:rPr lang="hr-BA" sz="1200" dirty="0" err="1" smtClean="0"/>
              <a:t>tem</a:t>
            </a:r>
            <a:r>
              <a:rPr lang="hr-BA" sz="1200" dirty="0" smtClean="0"/>
              <a:t> ni nujno kaj narobe. </a:t>
            </a:r>
            <a:r>
              <a:rPr lang="hr-BA" sz="1200" dirty="0" err="1" smtClean="0"/>
              <a:t>Vsekakor</a:t>
            </a:r>
            <a:r>
              <a:rPr lang="hr-BA" sz="1200" dirty="0" smtClean="0"/>
              <a:t> je </a:t>
            </a:r>
            <a:r>
              <a:rPr lang="hr-BA" sz="1200" dirty="0" err="1" smtClean="0"/>
              <a:t>možno</a:t>
            </a:r>
            <a:r>
              <a:rPr lang="hr-BA" sz="1200" dirty="0" smtClean="0"/>
              <a:t> napisati UN z </a:t>
            </a:r>
            <a:r>
              <a:rPr lang="hr-BA" sz="1200" dirty="0" err="1" smtClean="0"/>
              <a:t>vsebinami</a:t>
            </a:r>
            <a:r>
              <a:rPr lang="hr-BA" sz="1200" dirty="0" smtClean="0"/>
              <a:t>, </a:t>
            </a:r>
            <a:r>
              <a:rPr lang="hr-BA" sz="1200" dirty="0" err="1" smtClean="0"/>
              <a:t>ki</a:t>
            </a:r>
            <a:r>
              <a:rPr lang="hr-BA" sz="1200" dirty="0" smtClean="0"/>
              <a:t> se trenutno ne </a:t>
            </a:r>
            <a:r>
              <a:rPr lang="hr-BA" sz="1200" dirty="0" err="1" smtClean="0"/>
              <a:t>izvajajo</a:t>
            </a:r>
            <a:r>
              <a:rPr lang="hr-BA" sz="1200" dirty="0" smtClean="0"/>
              <a:t> </a:t>
            </a:r>
            <a:r>
              <a:rPr lang="hr-BA" sz="1200" dirty="0" err="1" smtClean="0"/>
              <a:t>in</a:t>
            </a:r>
            <a:r>
              <a:rPr lang="hr-BA" sz="1200" dirty="0" smtClean="0"/>
              <a:t> </a:t>
            </a:r>
            <a:r>
              <a:rPr lang="hr-BA" sz="1200" dirty="0" err="1" smtClean="0"/>
              <a:t>potem</a:t>
            </a:r>
            <a:r>
              <a:rPr lang="hr-BA" sz="1200" dirty="0" smtClean="0"/>
              <a:t> pripraviti </a:t>
            </a:r>
            <a:r>
              <a:rPr lang="hr-BA" sz="1200" dirty="0" err="1" smtClean="0"/>
              <a:t>izpite</a:t>
            </a:r>
            <a:r>
              <a:rPr lang="hr-BA" sz="1200" dirty="0" smtClean="0"/>
              <a:t>, </a:t>
            </a:r>
            <a:r>
              <a:rPr lang="hr-BA" sz="1200" dirty="0" err="1" smtClean="0"/>
              <a:t>ki</a:t>
            </a:r>
            <a:r>
              <a:rPr lang="hr-BA" sz="1200" dirty="0" smtClean="0"/>
              <a:t> to </a:t>
            </a:r>
            <a:r>
              <a:rPr lang="hr-BA" sz="1200" dirty="0" err="1" smtClean="0"/>
              <a:t>spodbujajo</a:t>
            </a:r>
            <a:r>
              <a:rPr lang="hr-BA" sz="1200" dirty="0" smtClean="0"/>
              <a:t>.</a:t>
            </a:r>
          </a:p>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20</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3</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BA" sz="1200" dirty="0" smtClean="0"/>
              <a:t>Ne </a:t>
            </a:r>
            <a:r>
              <a:rPr lang="hr-BA" sz="1200" dirty="0" err="1" smtClean="0"/>
              <a:t>slepimo</a:t>
            </a:r>
            <a:r>
              <a:rPr lang="hr-BA" sz="1200" dirty="0" smtClean="0"/>
              <a:t> se - matura ima </a:t>
            </a:r>
            <a:r>
              <a:rPr lang="hr-BA" sz="1200" dirty="0" err="1" smtClean="0"/>
              <a:t>močan</a:t>
            </a:r>
            <a:r>
              <a:rPr lang="hr-BA" sz="1200" dirty="0" smtClean="0"/>
              <a:t> povratni </a:t>
            </a:r>
            <a:r>
              <a:rPr lang="hr-BA" sz="1200" dirty="0" err="1" smtClean="0"/>
              <a:t>vpliv</a:t>
            </a:r>
            <a:r>
              <a:rPr lang="hr-BA" sz="1200" dirty="0" smtClean="0"/>
              <a:t> na </a:t>
            </a:r>
            <a:r>
              <a:rPr lang="hr-BA" sz="1200" dirty="0" err="1" smtClean="0"/>
              <a:t>pouk</a:t>
            </a:r>
            <a:r>
              <a:rPr lang="hr-BA" sz="1200" dirty="0" smtClean="0"/>
              <a:t> </a:t>
            </a:r>
            <a:r>
              <a:rPr lang="hr-BA" sz="1200" dirty="0" err="1" smtClean="0"/>
              <a:t>in</a:t>
            </a:r>
            <a:r>
              <a:rPr lang="hr-BA" sz="1200" dirty="0" smtClean="0"/>
              <a:t> </a:t>
            </a:r>
            <a:r>
              <a:rPr lang="hr-BA" sz="1200" dirty="0" err="1" smtClean="0"/>
              <a:t>marsikatere</a:t>
            </a:r>
            <a:r>
              <a:rPr lang="hr-BA" sz="1200" dirty="0" smtClean="0"/>
              <a:t> </a:t>
            </a:r>
            <a:r>
              <a:rPr lang="hr-BA" sz="1200" dirty="0" err="1" smtClean="0"/>
              <a:t>spremembe</a:t>
            </a:r>
            <a:r>
              <a:rPr lang="hr-BA" sz="1200" dirty="0" smtClean="0"/>
              <a:t> </a:t>
            </a:r>
            <a:r>
              <a:rPr lang="hr-BA" sz="1200" dirty="0" err="1" smtClean="0"/>
              <a:t>so</a:t>
            </a:r>
            <a:r>
              <a:rPr lang="hr-BA" sz="1200" dirty="0" smtClean="0"/>
              <a:t> v </a:t>
            </a:r>
            <a:r>
              <a:rPr lang="hr-BA" sz="1200" dirty="0" err="1" smtClean="0"/>
              <a:t>šolski</a:t>
            </a:r>
            <a:r>
              <a:rPr lang="hr-BA" sz="1200" dirty="0" smtClean="0"/>
              <a:t> sistem prišle preko mature. V Sloveniji </a:t>
            </a:r>
            <a:r>
              <a:rPr lang="hr-BA" sz="1200" dirty="0" err="1" smtClean="0"/>
              <a:t>so</a:t>
            </a:r>
            <a:r>
              <a:rPr lang="hr-BA" sz="1200" dirty="0" smtClean="0"/>
              <a:t> komisije </a:t>
            </a:r>
            <a:r>
              <a:rPr lang="hr-BA" sz="1200" dirty="0" err="1" smtClean="0"/>
              <a:t>zavestno</a:t>
            </a:r>
            <a:r>
              <a:rPr lang="hr-BA" sz="1200" dirty="0" smtClean="0"/>
              <a:t> </a:t>
            </a:r>
            <a:r>
              <a:rPr lang="hr-BA" sz="1200" dirty="0" err="1" smtClean="0"/>
              <a:t>marsikdaj</a:t>
            </a:r>
            <a:r>
              <a:rPr lang="hr-BA" sz="1200" dirty="0" smtClean="0"/>
              <a:t> spravile </a:t>
            </a:r>
            <a:r>
              <a:rPr lang="hr-BA" sz="1200" dirty="0" err="1" smtClean="0"/>
              <a:t>določen</a:t>
            </a:r>
            <a:r>
              <a:rPr lang="hr-BA" sz="1200" dirty="0" smtClean="0"/>
              <a:t> tip nalog ali </a:t>
            </a:r>
            <a:r>
              <a:rPr lang="hr-BA" sz="1200" dirty="0" err="1" smtClean="0"/>
              <a:t>vsebino</a:t>
            </a:r>
            <a:r>
              <a:rPr lang="hr-BA" sz="1200" dirty="0" smtClean="0"/>
              <a:t> do </a:t>
            </a:r>
            <a:r>
              <a:rPr lang="hr-BA" sz="1200" dirty="0" err="1" smtClean="0"/>
              <a:t>maturitetnega</a:t>
            </a:r>
            <a:r>
              <a:rPr lang="hr-BA" sz="1200" dirty="0" smtClean="0"/>
              <a:t> </a:t>
            </a:r>
            <a:r>
              <a:rPr lang="hr-BA" sz="1200" dirty="0" err="1" smtClean="0"/>
              <a:t>izpita</a:t>
            </a:r>
            <a:r>
              <a:rPr lang="hr-BA" sz="1200" dirty="0" smtClean="0"/>
              <a:t>, </a:t>
            </a:r>
            <a:r>
              <a:rPr lang="hr-BA" sz="1200" dirty="0" err="1" smtClean="0"/>
              <a:t>saj</a:t>
            </a:r>
            <a:r>
              <a:rPr lang="hr-BA" sz="1200" dirty="0" smtClean="0"/>
              <a:t> </a:t>
            </a:r>
            <a:r>
              <a:rPr lang="hr-BA" sz="1200" dirty="0" err="1" smtClean="0"/>
              <a:t>so</a:t>
            </a:r>
            <a:r>
              <a:rPr lang="hr-BA" sz="1200" dirty="0" smtClean="0"/>
              <a:t> tako </a:t>
            </a:r>
            <a:r>
              <a:rPr lang="hr-BA" sz="1200" dirty="0" err="1" smtClean="0"/>
              <a:t>zagotovili</a:t>
            </a:r>
            <a:r>
              <a:rPr lang="hr-BA" sz="1200" dirty="0" smtClean="0"/>
              <a:t>, da se v </a:t>
            </a:r>
            <a:r>
              <a:rPr lang="hr-BA" sz="1200" dirty="0" err="1" smtClean="0"/>
              <a:t>šolah</a:t>
            </a:r>
            <a:r>
              <a:rPr lang="hr-BA" sz="1200" dirty="0" smtClean="0"/>
              <a:t> to </a:t>
            </a:r>
            <a:r>
              <a:rPr lang="hr-BA" sz="1200" dirty="0" err="1" smtClean="0"/>
              <a:t>tudi</a:t>
            </a:r>
            <a:r>
              <a:rPr lang="hr-BA" sz="1200" dirty="0" smtClean="0"/>
              <a:t> </a:t>
            </a:r>
            <a:r>
              <a:rPr lang="hr-BA" sz="1200" dirty="0" err="1" smtClean="0"/>
              <a:t>učijo</a:t>
            </a:r>
            <a:r>
              <a:rPr lang="hr-BA" sz="1200" dirty="0" smtClean="0"/>
              <a:t>. </a:t>
            </a:r>
            <a:r>
              <a:rPr lang="hr-BA" sz="1200" dirty="0" err="1" smtClean="0"/>
              <a:t>Uradno</a:t>
            </a:r>
            <a:r>
              <a:rPr lang="hr-BA" sz="1200" dirty="0" smtClean="0"/>
              <a:t> </a:t>
            </a:r>
            <a:r>
              <a:rPr lang="hr-BA" sz="1200" dirty="0" err="1" smtClean="0"/>
              <a:t>stroka</a:t>
            </a:r>
            <a:r>
              <a:rPr lang="hr-BA" sz="1200" dirty="0" smtClean="0"/>
              <a:t> </a:t>
            </a:r>
            <a:r>
              <a:rPr lang="hr-BA" sz="1200" dirty="0" err="1" smtClean="0"/>
              <a:t>sicer</a:t>
            </a:r>
            <a:r>
              <a:rPr lang="hr-BA" sz="1200" dirty="0" smtClean="0"/>
              <a:t> meni </a:t>
            </a:r>
            <a:r>
              <a:rPr lang="hr-BA" sz="1200" dirty="0" err="1" smtClean="0"/>
              <a:t>drugače</a:t>
            </a:r>
            <a:r>
              <a:rPr lang="hr-BA" sz="1200" dirty="0" smtClean="0"/>
              <a:t> (</a:t>
            </a:r>
            <a:r>
              <a:rPr lang="hr-BA" sz="1200" dirty="0" err="1" smtClean="0"/>
              <a:t>najprej</a:t>
            </a:r>
            <a:r>
              <a:rPr lang="hr-BA" sz="1200" dirty="0" smtClean="0"/>
              <a:t> UN, nato </a:t>
            </a:r>
            <a:r>
              <a:rPr lang="hr-BA" sz="1200" dirty="0" err="1" smtClean="0"/>
              <a:t>izpiti</a:t>
            </a:r>
            <a:r>
              <a:rPr lang="hr-BA" sz="1200" dirty="0" smtClean="0"/>
              <a:t>), </a:t>
            </a:r>
            <a:r>
              <a:rPr lang="hr-BA" sz="1200" dirty="0" err="1" smtClean="0"/>
              <a:t>vendar</a:t>
            </a:r>
            <a:r>
              <a:rPr lang="hr-BA" sz="1200" dirty="0" smtClean="0"/>
              <a:t> nas praksa v </a:t>
            </a:r>
            <a:r>
              <a:rPr lang="hr-BA" sz="1200" dirty="0" err="1" smtClean="0"/>
              <a:t>večini</a:t>
            </a:r>
            <a:r>
              <a:rPr lang="hr-BA" sz="1200" dirty="0" smtClean="0"/>
              <a:t> </a:t>
            </a:r>
            <a:r>
              <a:rPr lang="hr-BA" sz="1200" dirty="0" err="1" smtClean="0"/>
              <a:t>zahodnih</a:t>
            </a:r>
            <a:r>
              <a:rPr lang="hr-BA" sz="1200" dirty="0" smtClean="0"/>
              <a:t> </a:t>
            </a:r>
            <a:r>
              <a:rPr lang="hr-BA" sz="1200" dirty="0" err="1" smtClean="0"/>
              <a:t>držav</a:t>
            </a:r>
            <a:r>
              <a:rPr lang="hr-BA" sz="1200" dirty="0" smtClean="0"/>
              <a:t>, </a:t>
            </a:r>
            <a:r>
              <a:rPr lang="hr-BA" sz="1200" dirty="0" err="1" smtClean="0"/>
              <a:t>ki</a:t>
            </a:r>
            <a:r>
              <a:rPr lang="hr-BA" sz="1200" dirty="0" smtClean="0"/>
              <a:t> </a:t>
            </a:r>
            <a:r>
              <a:rPr lang="hr-BA" sz="1200" dirty="0" err="1" smtClean="0"/>
              <a:t>imajo</a:t>
            </a:r>
            <a:r>
              <a:rPr lang="hr-BA" sz="1200" dirty="0" smtClean="0"/>
              <a:t> relativno kratke UN, uči, da s </a:t>
            </a:r>
            <a:r>
              <a:rPr lang="hr-BA" sz="1200" dirty="0" err="1" smtClean="0"/>
              <a:t>tem</a:t>
            </a:r>
            <a:r>
              <a:rPr lang="hr-BA" sz="1200" dirty="0" smtClean="0"/>
              <a:t> ni nujno kaj narobe. </a:t>
            </a:r>
            <a:r>
              <a:rPr lang="hr-BA" sz="1200" dirty="0" err="1" smtClean="0"/>
              <a:t>Vsekakor</a:t>
            </a:r>
            <a:r>
              <a:rPr lang="hr-BA" sz="1200" dirty="0" smtClean="0"/>
              <a:t> je </a:t>
            </a:r>
            <a:r>
              <a:rPr lang="hr-BA" sz="1200" dirty="0" err="1" smtClean="0"/>
              <a:t>možno</a:t>
            </a:r>
            <a:r>
              <a:rPr lang="hr-BA" sz="1200" dirty="0" smtClean="0"/>
              <a:t> napisati UN z </a:t>
            </a:r>
            <a:r>
              <a:rPr lang="hr-BA" sz="1200" dirty="0" err="1" smtClean="0"/>
              <a:t>vsebinami</a:t>
            </a:r>
            <a:r>
              <a:rPr lang="hr-BA" sz="1200" dirty="0" smtClean="0"/>
              <a:t>, </a:t>
            </a:r>
            <a:r>
              <a:rPr lang="hr-BA" sz="1200" dirty="0" err="1" smtClean="0"/>
              <a:t>ki</a:t>
            </a:r>
            <a:r>
              <a:rPr lang="hr-BA" sz="1200" dirty="0" smtClean="0"/>
              <a:t> se trenutno ne </a:t>
            </a:r>
            <a:r>
              <a:rPr lang="hr-BA" sz="1200" dirty="0" err="1" smtClean="0"/>
              <a:t>izvajajo</a:t>
            </a:r>
            <a:r>
              <a:rPr lang="hr-BA" sz="1200" dirty="0" smtClean="0"/>
              <a:t> </a:t>
            </a:r>
            <a:r>
              <a:rPr lang="hr-BA" sz="1200" dirty="0" err="1" smtClean="0"/>
              <a:t>in</a:t>
            </a:r>
            <a:r>
              <a:rPr lang="hr-BA" sz="1200" dirty="0" smtClean="0"/>
              <a:t> </a:t>
            </a:r>
            <a:r>
              <a:rPr lang="hr-BA" sz="1200" dirty="0" err="1" smtClean="0"/>
              <a:t>potem</a:t>
            </a:r>
            <a:r>
              <a:rPr lang="hr-BA" sz="1200" dirty="0" smtClean="0"/>
              <a:t> pripraviti </a:t>
            </a:r>
            <a:r>
              <a:rPr lang="hr-BA" sz="1200" dirty="0" err="1" smtClean="0"/>
              <a:t>izpite</a:t>
            </a:r>
            <a:r>
              <a:rPr lang="hr-BA" sz="1200" dirty="0" smtClean="0"/>
              <a:t>, </a:t>
            </a:r>
            <a:r>
              <a:rPr lang="hr-BA" sz="1200" dirty="0" err="1" smtClean="0"/>
              <a:t>ki</a:t>
            </a:r>
            <a:r>
              <a:rPr lang="hr-BA" sz="1200" dirty="0" smtClean="0"/>
              <a:t> to </a:t>
            </a:r>
            <a:r>
              <a:rPr lang="hr-BA" sz="1200" dirty="0" err="1" smtClean="0"/>
              <a:t>spodbujajo</a:t>
            </a:r>
            <a:r>
              <a:rPr lang="hr-BA" sz="1200" dirty="0" smtClean="0"/>
              <a:t>.</a:t>
            </a:r>
          </a:p>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21</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22</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23</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24</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25</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26</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27</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28</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29</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30</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4</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31</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32</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33</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34</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35</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36</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37</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38</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39</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40</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5</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41</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42</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6</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7</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8</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hr-BA" sz="1200" dirty="0" smtClean="0"/>
              <a:t>Sve to znači puno više troškova i vremena, zato je jedan trend, da je toga što manje. Predmetni stručnjaci željeli bi više toga, jer otvoreni zadatci omogućuju više mjesta za kandidatovu reakciju, više nezavisnosti kod odgovora. Na neki način je ovakav zadatak lakše pripremiti. Ali suprotno, zatvoreni zadatci obično omogućuju više informacija o znanju kandidata.</a:t>
            </a:r>
          </a:p>
          <a:p>
            <a:endParaRPr lang="hr-BA" sz="1050" dirty="0" smtClean="0"/>
          </a:p>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9</a:t>
            </a:fld>
            <a:endParaRPr lang="sl-SI" dirty="0"/>
          </a:p>
        </p:txBody>
      </p:sp>
    </p:spTree>
    <p:extLst>
      <p:ext uri="{BB962C8B-B14F-4D97-AF65-F5344CB8AC3E}">
        <p14:creationId xmlns:p14="http://schemas.microsoft.com/office/powerpoint/2010/main" val="267330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sz="1200" dirty="0" smtClean="0"/>
          </a:p>
          <a:p>
            <a:r>
              <a:rPr lang="hr-BA" sz="1200" dirty="0" err="1" smtClean="0"/>
              <a:t>Dolžina</a:t>
            </a:r>
            <a:r>
              <a:rPr lang="hr-BA" sz="1200" dirty="0" smtClean="0"/>
              <a:t> testa je odvisna od strukture </a:t>
            </a:r>
            <a:r>
              <a:rPr lang="hr-BA" sz="1200" dirty="0" err="1" smtClean="0"/>
              <a:t>šolskega</a:t>
            </a:r>
            <a:r>
              <a:rPr lang="hr-BA" sz="1200" dirty="0" smtClean="0"/>
              <a:t> sistema v smislu, da mora </a:t>
            </a:r>
            <a:r>
              <a:rPr lang="hr-BA" sz="1200" dirty="0" err="1" smtClean="0"/>
              <a:t>omogočati</a:t>
            </a:r>
            <a:r>
              <a:rPr lang="hr-BA" sz="1200" dirty="0" smtClean="0"/>
              <a:t> učinkovito izvedbo (glede na tipični </a:t>
            </a:r>
            <a:r>
              <a:rPr lang="hr-BA" sz="1200" dirty="0" err="1" smtClean="0"/>
              <a:t>šoslki</a:t>
            </a:r>
            <a:r>
              <a:rPr lang="hr-BA" sz="1200" dirty="0" smtClean="0"/>
              <a:t> </a:t>
            </a:r>
            <a:r>
              <a:rPr lang="hr-BA" sz="1200" dirty="0" err="1" smtClean="0"/>
              <a:t>urnik</a:t>
            </a:r>
            <a:r>
              <a:rPr lang="hr-BA" sz="1200" dirty="0" smtClean="0"/>
              <a:t>). </a:t>
            </a:r>
            <a:r>
              <a:rPr lang="hr-BA" sz="1200" dirty="0" err="1" smtClean="0"/>
              <a:t>Obenem</a:t>
            </a:r>
            <a:r>
              <a:rPr lang="hr-BA" sz="1200" dirty="0" smtClean="0"/>
              <a:t> mora biti test </a:t>
            </a:r>
            <a:r>
              <a:rPr lang="hr-BA" sz="1200" dirty="0" err="1" smtClean="0"/>
              <a:t>dovolj</a:t>
            </a:r>
            <a:r>
              <a:rPr lang="hr-BA" sz="1200" dirty="0" smtClean="0"/>
              <a:t> </a:t>
            </a:r>
            <a:r>
              <a:rPr lang="hr-BA" sz="1200" dirty="0" err="1" smtClean="0"/>
              <a:t>ddolg</a:t>
            </a:r>
            <a:r>
              <a:rPr lang="hr-BA" sz="1200" dirty="0" smtClean="0"/>
              <a:t>, da </a:t>
            </a:r>
            <a:r>
              <a:rPr lang="hr-BA" sz="1200" dirty="0" err="1" smtClean="0"/>
              <a:t>omogoča</a:t>
            </a:r>
            <a:r>
              <a:rPr lang="hr-BA" sz="1200" dirty="0" smtClean="0"/>
              <a:t> </a:t>
            </a:r>
            <a:r>
              <a:rPr lang="hr-BA" sz="1200" dirty="0" err="1" smtClean="0"/>
              <a:t>zanesljivo</a:t>
            </a:r>
            <a:r>
              <a:rPr lang="hr-BA" sz="1200" dirty="0" smtClean="0"/>
              <a:t> </a:t>
            </a:r>
            <a:r>
              <a:rPr lang="hr-BA" sz="1200" dirty="0" err="1" smtClean="0"/>
              <a:t>preverjanje</a:t>
            </a:r>
            <a:r>
              <a:rPr lang="hr-BA" sz="1200" dirty="0" smtClean="0"/>
              <a:t> znanja, pa ne </a:t>
            </a:r>
            <a:r>
              <a:rPr lang="hr-BA" sz="1200" dirty="0" err="1" smtClean="0"/>
              <a:t>predolg</a:t>
            </a:r>
            <a:r>
              <a:rPr lang="hr-BA" sz="1200" dirty="0" smtClean="0"/>
              <a:t>, da kandidatom ne pade koncentracija </a:t>
            </a:r>
            <a:r>
              <a:rPr lang="hr-BA" sz="1200" dirty="0" err="1" smtClean="0"/>
              <a:t>in</a:t>
            </a:r>
            <a:r>
              <a:rPr lang="hr-BA" sz="1200" dirty="0" smtClean="0"/>
              <a:t> uspeh ni </a:t>
            </a:r>
            <a:r>
              <a:rPr lang="hr-BA" sz="1200" dirty="0" err="1" smtClean="0"/>
              <a:t>preveč</a:t>
            </a:r>
            <a:r>
              <a:rPr lang="hr-BA" sz="1200" dirty="0" smtClean="0"/>
              <a:t> </a:t>
            </a:r>
            <a:r>
              <a:rPr lang="hr-BA" sz="1200" dirty="0" err="1" smtClean="0"/>
              <a:t>odvisen</a:t>
            </a:r>
            <a:r>
              <a:rPr lang="hr-BA" sz="1200" dirty="0" smtClean="0"/>
              <a:t> od </a:t>
            </a:r>
            <a:r>
              <a:rPr lang="hr-BA" sz="1200" dirty="0" err="1" smtClean="0"/>
              <a:t>vztrajnosti</a:t>
            </a:r>
            <a:r>
              <a:rPr lang="hr-BA" sz="1200" dirty="0" smtClean="0"/>
              <a:t> </a:t>
            </a:r>
            <a:r>
              <a:rPr lang="hr-BA" sz="1200" dirty="0" err="1" smtClean="0"/>
              <a:t>in</a:t>
            </a:r>
            <a:r>
              <a:rPr lang="hr-BA" sz="1200" dirty="0" smtClean="0"/>
              <a:t> kondicije (</a:t>
            </a:r>
            <a:r>
              <a:rPr lang="hr-BA" sz="1200" dirty="0" err="1" smtClean="0"/>
              <a:t>razen</a:t>
            </a:r>
            <a:r>
              <a:rPr lang="hr-BA" sz="1200" dirty="0" smtClean="0"/>
              <a:t>, </a:t>
            </a:r>
            <a:r>
              <a:rPr lang="hr-BA" sz="1200" dirty="0" err="1" smtClean="0"/>
              <a:t>če</a:t>
            </a:r>
            <a:r>
              <a:rPr lang="hr-BA" sz="1200" dirty="0" smtClean="0"/>
              <a:t> je to cilj testa). Matura si zaradi </a:t>
            </a:r>
            <a:r>
              <a:rPr lang="hr-BA" sz="1200" dirty="0" err="1" smtClean="0"/>
              <a:t>pomebnosti</a:t>
            </a:r>
            <a:r>
              <a:rPr lang="hr-BA" sz="1200" dirty="0" smtClean="0"/>
              <a:t> </a:t>
            </a:r>
            <a:r>
              <a:rPr lang="hr-BA" sz="1200" dirty="0" err="1" smtClean="0"/>
              <a:t>odločitev</a:t>
            </a:r>
            <a:r>
              <a:rPr lang="hr-BA" sz="1200" dirty="0" smtClean="0"/>
              <a:t>, </a:t>
            </a:r>
            <a:r>
              <a:rPr lang="hr-BA" sz="1200" dirty="0" err="1" smtClean="0"/>
              <a:t>ki</a:t>
            </a:r>
            <a:r>
              <a:rPr lang="hr-BA" sz="1200" dirty="0" smtClean="0"/>
              <a:t> </a:t>
            </a:r>
            <a:r>
              <a:rPr lang="hr-BA" sz="1200" dirty="0" err="1" smtClean="0"/>
              <a:t>slonijo</a:t>
            </a:r>
            <a:r>
              <a:rPr lang="hr-BA" sz="1200" dirty="0" smtClean="0"/>
              <a:t> na </a:t>
            </a:r>
            <a:r>
              <a:rPr lang="hr-BA" sz="1200" dirty="0" err="1" smtClean="0"/>
              <a:t>njej</a:t>
            </a:r>
            <a:r>
              <a:rPr lang="hr-BA" sz="1200" dirty="0" smtClean="0"/>
              <a:t>, pa </a:t>
            </a:r>
            <a:r>
              <a:rPr lang="hr-BA" sz="1200" dirty="0" err="1" smtClean="0"/>
              <a:t>tudi</a:t>
            </a:r>
            <a:r>
              <a:rPr lang="hr-BA" sz="1200" dirty="0" smtClean="0"/>
              <a:t> zaradi </a:t>
            </a:r>
            <a:r>
              <a:rPr lang="hr-BA" sz="1200" dirty="0" err="1" smtClean="0"/>
              <a:t>obsega</a:t>
            </a:r>
            <a:r>
              <a:rPr lang="hr-BA" sz="1200" dirty="0" smtClean="0"/>
              <a:t> </a:t>
            </a:r>
            <a:r>
              <a:rPr lang="hr-BA" sz="1200" dirty="0" err="1" smtClean="0"/>
              <a:t>preverjane</a:t>
            </a:r>
            <a:r>
              <a:rPr lang="hr-BA" sz="1200" dirty="0" smtClean="0"/>
              <a:t> snovi </a:t>
            </a:r>
            <a:r>
              <a:rPr lang="hr-BA" sz="1200" dirty="0" err="1" smtClean="0"/>
              <a:t>in</a:t>
            </a:r>
            <a:r>
              <a:rPr lang="hr-BA" sz="1200" dirty="0" smtClean="0"/>
              <a:t> starosti kandidatov, </a:t>
            </a:r>
            <a:r>
              <a:rPr lang="hr-BA" sz="1200" dirty="0" err="1" smtClean="0"/>
              <a:t>lahko</a:t>
            </a:r>
            <a:r>
              <a:rPr lang="hr-BA" sz="1200" dirty="0" smtClean="0"/>
              <a:t> </a:t>
            </a:r>
            <a:r>
              <a:rPr lang="hr-BA" sz="1200" dirty="0" err="1" smtClean="0"/>
              <a:t>dovoli</a:t>
            </a:r>
            <a:r>
              <a:rPr lang="hr-BA" sz="1200" dirty="0" smtClean="0"/>
              <a:t> </a:t>
            </a:r>
            <a:r>
              <a:rPr lang="hr-BA" sz="1200" dirty="0" err="1" smtClean="0"/>
              <a:t>imeti</a:t>
            </a:r>
            <a:r>
              <a:rPr lang="hr-BA" sz="1200" dirty="0" smtClean="0"/>
              <a:t> </a:t>
            </a:r>
            <a:r>
              <a:rPr lang="hr-BA" sz="1200" dirty="0" err="1" smtClean="0"/>
              <a:t>daljše</a:t>
            </a:r>
            <a:r>
              <a:rPr lang="hr-BA" sz="1200" dirty="0" smtClean="0"/>
              <a:t> </a:t>
            </a:r>
            <a:r>
              <a:rPr lang="hr-BA" sz="1200" dirty="0" err="1" smtClean="0"/>
              <a:t>izpite</a:t>
            </a:r>
            <a:r>
              <a:rPr lang="hr-BA" sz="1200" dirty="0" smtClean="0"/>
              <a:t> (do 180 minut).</a:t>
            </a:r>
          </a:p>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t>10</a:t>
            </a:fld>
            <a:endParaRPr lang="sl-SI" dirty="0"/>
          </a:p>
        </p:txBody>
      </p:sp>
    </p:spTree>
    <p:extLst>
      <p:ext uri="{BB962C8B-B14F-4D97-AF65-F5344CB8AC3E}">
        <p14:creationId xmlns:p14="http://schemas.microsoft.com/office/powerpoint/2010/main" val="26733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E2FF5ABC-E585-44B2-82A2-0CA4428E43CD}" type="datetimeFigureOut">
              <a:rPr lang="sl-SI" smtClean="0"/>
              <a:t>23.1.2013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A196877-C4BC-4A17-9DB4-1411FF8964B8}" type="slidenum">
              <a:rPr lang="sl-SI" smtClean="0"/>
              <a:t>‹#›</a:t>
            </a:fld>
            <a:endParaRPr lang="sl-SI"/>
          </a:p>
        </p:txBody>
      </p:sp>
    </p:spTree>
    <p:extLst>
      <p:ext uri="{BB962C8B-B14F-4D97-AF65-F5344CB8AC3E}">
        <p14:creationId xmlns:p14="http://schemas.microsoft.com/office/powerpoint/2010/main" val="2724110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2FF5ABC-E585-44B2-82A2-0CA4428E43CD}" type="datetimeFigureOut">
              <a:rPr lang="sl-SI" smtClean="0"/>
              <a:t>23.1.2013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A196877-C4BC-4A17-9DB4-1411FF8964B8}" type="slidenum">
              <a:rPr lang="sl-SI" smtClean="0"/>
              <a:t>‹#›</a:t>
            </a:fld>
            <a:endParaRPr lang="sl-SI"/>
          </a:p>
        </p:txBody>
      </p:sp>
    </p:spTree>
    <p:extLst>
      <p:ext uri="{BB962C8B-B14F-4D97-AF65-F5344CB8AC3E}">
        <p14:creationId xmlns:p14="http://schemas.microsoft.com/office/powerpoint/2010/main" val="2303340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2FF5ABC-E585-44B2-82A2-0CA4428E43CD}" type="datetimeFigureOut">
              <a:rPr lang="sl-SI" smtClean="0"/>
              <a:t>23.1.2013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A196877-C4BC-4A17-9DB4-1411FF8964B8}" type="slidenum">
              <a:rPr lang="sl-SI" smtClean="0"/>
              <a:t>‹#›</a:t>
            </a:fld>
            <a:endParaRPr lang="sl-SI"/>
          </a:p>
        </p:txBody>
      </p:sp>
    </p:spTree>
    <p:extLst>
      <p:ext uri="{BB962C8B-B14F-4D97-AF65-F5344CB8AC3E}">
        <p14:creationId xmlns:p14="http://schemas.microsoft.com/office/powerpoint/2010/main" val="414744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2FF5ABC-E585-44B2-82A2-0CA4428E43CD}" type="datetimeFigureOut">
              <a:rPr lang="sl-SI" smtClean="0"/>
              <a:t>23.1.2013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A196877-C4BC-4A17-9DB4-1411FF8964B8}" type="slidenum">
              <a:rPr lang="sl-SI" smtClean="0"/>
              <a:t>‹#›</a:t>
            </a:fld>
            <a:endParaRPr lang="sl-SI"/>
          </a:p>
        </p:txBody>
      </p:sp>
    </p:spTree>
    <p:extLst>
      <p:ext uri="{BB962C8B-B14F-4D97-AF65-F5344CB8AC3E}">
        <p14:creationId xmlns:p14="http://schemas.microsoft.com/office/powerpoint/2010/main" val="53685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E2FF5ABC-E585-44B2-82A2-0CA4428E43CD}" type="datetimeFigureOut">
              <a:rPr lang="sl-SI" smtClean="0"/>
              <a:t>23.1.2013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A196877-C4BC-4A17-9DB4-1411FF8964B8}" type="slidenum">
              <a:rPr lang="sl-SI" smtClean="0"/>
              <a:t>‹#›</a:t>
            </a:fld>
            <a:endParaRPr lang="sl-SI"/>
          </a:p>
        </p:txBody>
      </p:sp>
    </p:spTree>
    <p:extLst>
      <p:ext uri="{BB962C8B-B14F-4D97-AF65-F5344CB8AC3E}">
        <p14:creationId xmlns:p14="http://schemas.microsoft.com/office/powerpoint/2010/main" val="410498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E2FF5ABC-E585-44B2-82A2-0CA4428E43CD}" type="datetimeFigureOut">
              <a:rPr lang="sl-SI" smtClean="0"/>
              <a:t>23.1.2013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A196877-C4BC-4A17-9DB4-1411FF8964B8}" type="slidenum">
              <a:rPr lang="sl-SI" smtClean="0"/>
              <a:t>‹#›</a:t>
            </a:fld>
            <a:endParaRPr lang="sl-SI"/>
          </a:p>
        </p:txBody>
      </p:sp>
    </p:spTree>
    <p:extLst>
      <p:ext uri="{BB962C8B-B14F-4D97-AF65-F5344CB8AC3E}">
        <p14:creationId xmlns:p14="http://schemas.microsoft.com/office/powerpoint/2010/main" val="2025576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E2FF5ABC-E585-44B2-82A2-0CA4428E43CD}" type="datetimeFigureOut">
              <a:rPr lang="sl-SI" smtClean="0"/>
              <a:t>23.1.2013</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CA196877-C4BC-4A17-9DB4-1411FF8964B8}" type="slidenum">
              <a:rPr lang="sl-SI" smtClean="0"/>
              <a:t>‹#›</a:t>
            </a:fld>
            <a:endParaRPr lang="sl-SI"/>
          </a:p>
        </p:txBody>
      </p:sp>
    </p:spTree>
    <p:extLst>
      <p:ext uri="{BB962C8B-B14F-4D97-AF65-F5344CB8AC3E}">
        <p14:creationId xmlns:p14="http://schemas.microsoft.com/office/powerpoint/2010/main" val="225614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E2FF5ABC-E585-44B2-82A2-0CA4428E43CD}" type="datetimeFigureOut">
              <a:rPr lang="sl-SI" smtClean="0"/>
              <a:t>23.1.2013</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CA196877-C4BC-4A17-9DB4-1411FF8964B8}" type="slidenum">
              <a:rPr lang="sl-SI" smtClean="0"/>
              <a:t>‹#›</a:t>
            </a:fld>
            <a:endParaRPr lang="sl-SI"/>
          </a:p>
        </p:txBody>
      </p:sp>
    </p:spTree>
    <p:extLst>
      <p:ext uri="{BB962C8B-B14F-4D97-AF65-F5344CB8AC3E}">
        <p14:creationId xmlns:p14="http://schemas.microsoft.com/office/powerpoint/2010/main" val="322437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2FF5ABC-E585-44B2-82A2-0CA4428E43CD}" type="datetimeFigureOut">
              <a:rPr lang="sl-SI" smtClean="0"/>
              <a:t>23.1.2013</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CA196877-C4BC-4A17-9DB4-1411FF8964B8}" type="slidenum">
              <a:rPr lang="sl-SI" smtClean="0"/>
              <a:t>‹#›</a:t>
            </a:fld>
            <a:endParaRPr lang="sl-SI"/>
          </a:p>
        </p:txBody>
      </p:sp>
      <p:pic>
        <p:nvPicPr>
          <p:cNvPr id="5" name="Picture 2" descr="C:\Users\GMohorcic\Documents\0 Gregor\ZRSS\5-Skupne službe\mednarodno\Twinning Bosna - ZRSŠ CPI RIC\Logotip\Twinning_logo_F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235" y="6110843"/>
            <a:ext cx="2880320" cy="70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25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E2FF5ABC-E585-44B2-82A2-0CA4428E43CD}" type="datetimeFigureOut">
              <a:rPr lang="sl-SI" smtClean="0"/>
              <a:t>23.1.2013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A196877-C4BC-4A17-9DB4-1411FF8964B8}" type="slidenum">
              <a:rPr lang="sl-SI" smtClean="0"/>
              <a:t>‹#›</a:t>
            </a:fld>
            <a:endParaRPr lang="sl-SI"/>
          </a:p>
        </p:txBody>
      </p:sp>
    </p:spTree>
    <p:extLst>
      <p:ext uri="{BB962C8B-B14F-4D97-AF65-F5344CB8AC3E}">
        <p14:creationId xmlns:p14="http://schemas.microsoft.com/office/powerpoint/2010/main" val="288927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E2FF5ABC-E585-44B2-82A2-0CA4428E43CD}" type="datetimeFigureOut">
              <a:rPr lang="sl-SI" smtClean="0"/>
              <a:t>23.1.2013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A196877-C4BC-4A17-9DB4-1411FF8964B8}" type="slidenum">
              <a:rPr lang="sl-SI" smtClean="0"/>
              <a:t>‹#›</a:t>
            </a:fld>
            <a:endParaRPr lang="sl-SI"/>
          </a:p>
        </p:txBody>
      </p:sp>
    </p:spTree>
    <p:extLst>
      <p:ext uri="{BB962C8B-B14F-4D97-AF65-F5344CB8AC3E}">
        <p14:creationId xmlns:p14="http://schemas.microsoft.com/office/powerpoint/2010/main" val="62894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F5ABC-E585-44B2-82A2-0CA4428E43CD}" type="datetimeFigureOut">
              <a:rPr lang="sl-SI" smtClean="0"/>
              <a:t>23.1.2013</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96877-C4BC-4A17-9DB4-1411FF8964B8}" type="slidenum">
              <a:rPr lang="sl-SI" smtClean="0"/>
              <a:t>‹#›</a:t>
            </a:fld>
            <a:endParaRPr lang="sl-SI"/>
          </a:p>
        </p:txBody>
      </p:sp>
    </p:spTree>
    <p:extLst>
      <p:ext uri="{BB962C8B-B14F-4D97-AF65-F5344CB8AC3E}">
        <p14:creationId xmlns:p14="http://schemas.microsoft.com/office/powerpoint/2010/main" val="1293152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1052736"/>
            <a:ext cx="7848872" cy="1224136"/>
          </a:xfrm>
        </p:spPr>
        <p:txBody>
          <a:bodyPr>
            <a:normAutofit/>
          </a:bodyPr>
          <a:lstStyle/>
          <a:p>
            <a:r>
              <a:rPr lang="sl-SI" sz="2700" cap="small" dirty="0" smtClean="0">
                <a:latin typeface="Arial Rounded MT Bold" pitchFamily="34" charset="0"/>
              </a:rPr>
              <a:t>STRUKTURA PREDMETA NA MATURI</a:t>
            </a:r>
            <a:endParaRPr lang="en-US" sz="1400" cap="small" dirty="0" smtClean="0">
              <a:latin typeface="Arial Rounded MT Bold" pitchFamily="34" charset="0"/>
            </a:endParaRPr>
          </a:p>
        </p:txBody>
      </p:sp>
      <p:sp>
        <p:nvSpPr>
          <p:cNvPr id="2051" name="Rectangle 3"/>
          <p:cNvSpPr>
            <a:spLocks noGrp="1" noChangeArrowheads="1"/>
          </p:cNvSpPr>
          <p:nvPr>
            <p:ph type="subTitle" idx="1"/>
          </p:nvPr>
        </p:nvSpPr>
        <p:spPr>
          <a:xfrm>
            <a:off x="1187624" y="3429000"/>
            <a:ext cx="6732240" cy="1656184"/>
          </a:xfrm>
        </p:spPr>
        <p:txBody>
          <a:bodyPr>
            <a:normAutofit fontScale="85000" lnSpcReduction="20000"/>
          </a:bodyPr>
          <a:lstStyle/>
          <a:p>
            <a:pPr>
              <a:lnSpc>
                <a:spcPct val="90000"/>
              </a:lnSpc>
              <a:spcBef>
                <a:spcPct val="10000"/>
              </a:spcBef>
            </a:pPr>
            <a:r>
              <a:rPr lang="sl-SI" sz="2000" b="1" dirty="0" smtClean="0">
                <a:solidFill>
                  <a:schemeClr val="tx1"/>
                </a:solidFill>
              </a:rPr>
              <a:t>TE</a:t>
            </a:r>
            <a:r>
              <a:rPr lang="en-GB" sz="2000" b="1" dirty="0" smtClean="0">
                <a:solidFill>
                  <a:schemeClr val="tx1"/>
                </a:solidFill>
              </a:rPr>
              <a:t>RMS </a:t>
            </a:r>
            <a:r>
              <a:rPr lang="en-GB" sz="2000" b="1" dirty="0">
                <a:solidFill>
                  <a:schemeClr val="tx1"/>
                </a:solidFill>
              </a:rPr>
              <a:t>OF REFERENCE: </a:t>
            </a:r>
            <a:r>
              <a:rPr lang="en-US" sz="2000" b="1" dirty="0">
                <a:solidFill>
                  <a:schemeClr val="tx1"/>
                </a:solidFill>
              </a:rPr>
              <a:t>BA09-IB-OT-01 RECIRCULATION </a:t>
            </a:r>
            <a:r>
              <a:rPr lang="en-GB" sz="2000" b="1" dirty="0">
                <a:solidFill>
                  <a:schemeClr val="tx1"/>
                </a:solidFill>
              </a:rPr>
              <a:t>“</a:t>
            </a:r>
            <a:r>
              <a:rPr lang="en-US" sz="2000" b="1" dirty="0">
                <a:solidFill>
                  <a:schemeClr val="tx1"/>
                </a:solidFill>
              </a:rPr>
              <a:t>Strengthening Institutional Capacity of the Agency for Preprimary, Primary and</a:t>
            </a:r>
            <a:r>
              <a:rPr lang="en-GB" sz="2000" b="1" dirty="0">
                <a:solidFill>
                  <a:schemeClr val="tx1"/>
                </a:solidFill>
              </a:rPr>
              <a:t> Secondary Education”</a:t>
            </a:r>
            <a:endParaRPr lang="sl-SI" sz="2000" b="1" dirty="0">
              <a:solidFill>
                <a:schemeClr val="tx1"/>
              </a:solidFill>
            </a:endParaRPr>
          </a:p>
          <a:p>
            <a:pPr>
              <a:lnSpc>
                <a:spcPct val="90000"/>
              </a:lnSpc>
              <a:spcBef>
                <a:spcPct val="10000"/>
              </a:spcBef>
            </a:pPr>
            <a:endParaRPr lang="sl-SI" sz="2000" dirty="0">
              <a:solidFill>
                <a:schemeClr val="tx1"/>
              </a:solidFill>
            </a:endParaRPr>
          </a:p>
          <a:p>
            <a:pPr algn="l">
              <a:lnSpc>
                <a:spcPct val="85000"/>
              </a:lnSpc>
              <a:spcBef>
                <a:spcPct val="10000"/>
              </a:spcBef>
            </a:pPr>
            <a:endParaRPr lang="en-US" sz="2000" b="1" dirty="0">
              <a:solidFill>
                <a:schemeClr val="tx1"/>
              </a:solidFill>
            </a:endParaRPr>
          </a:p>
          <a:p>
            <a:pPr>
              <a:lnSpc>
                <a:spcPct val="85000"/>
              </a:lnSpc>
            </a:pPr>
            <a:r>
              <a:rPr lang="sr-Latn-CS" sz="2000" b="1" dirty="0">
                <a:solidFill>
                  <a:schemeClr val="tx1"/>
                </a:solidFill>
              </a:rPr>
              <a:t>d</a:t>
            </a:r>
            <a:r>
              <a:rPr lang="sr-Latn-CS" sz="2000" b="1" dirty="0" smtClean="0">
                <a:solidFill>
                  <a:schemeClr val="tx1"/>
                </a:solidFill>
              </a:rPr>
              <a:t>r. Gašper Cankar (Ric</a:t>
            </a:r>
            <a:r>
              <a:rPr lang="sr-Latn-CS" sz="2000" b="1" dirty="0">
                <a:solidFill>
                  <a:schemeClr val="tx1"/>
                </a:solidFill>
              </a:rPr>
              <a:t>)</a:t>
            </a:r>
          </a:p>
          <a:p>
            <a:pPr>
              <a:lnSpc>
                <a:spcPct val="60000"/>
              </a:lnSpc>
            </a:pPr>
            <a:endParaRPr lang="sr-Latn-CS" sz="2200" dirty="0">
              <a:solidFill>
                <a:schemeClr val="tx1"/>
              </a:solidFill>
            </a:endParaRPr>
          </a:p>
          <a:p>
            <a:pPr>
              <a:lnSpc>
                <a:spcPct val="60000"/>
              </a:lnSpc>
            </a:pPr>
            <a:r>
              <a:rPr lang="sr-Latn-CS" sz="2200" dirty="0">
                <a:solidFill>
                  <a:schemeClr val="tx1"/>
                </a:solidFill>
              </a:rPr>
              <a:t>Sarajevo, </a:t>
            </a:r>
            <a:r>
              <a:rPr lang="sr-Latn-CS" sz="2200" dirty="0" smtClean="0">
                <a:solidFill>
                  <a:schemeClr val="tx1"/>
                </a:solidFill>
              </a:rPr>
              <a:t>23. </a:t>
            </a:r>
            <a:r>
              <a:rPr lang="sr-Latn-CS" sz="2200" dirty="0" smtClean="0">
                <a:solidFill>
                  <a:schemeClr val="tx1"/>
                </a:solidFill>
              </a:rPr>
              <a:t>januar 2013</a:t>
            </a:r>
            <a:endParaRPr lang="sr-Latn-CS" sz="2200" dirty="0">
              <a:solidFill>
                <a:schemeClr val="tx1"/>
              </a:solidFill>
            </a:endParaRPr>
          </a:p>
        </p:txBody>
      </p:sp>
      <p:pic>
        <p:nvPicPr>
          <p:cNvPr id="2" name="Slika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5477698"/>
            <a:ext cx="914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lika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795" y="5477698"/>
            <a:ext cx="922051" cy="62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ZastavaBi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8" y="5481332"/>
            <a:ext cx="956731" cy="62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GMohorcic\Documents\0 Gregor\ZRSS\5-Skupne službe\mednarodno\Twinning Bosna - ZRSŠ CPI RIC\Logotip\Twinning_logo_F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5319742"/>
            <a:ext cx="3873500" cy="944563"/>
          </a:xfrm>
          <a:prstGeom prst="rect">
            <a:avLst/>
          </a:prstGeom>
          <a:noFill/>
          <a:extLst>
            <a:ext uri="{909E8E84-426E-40DD-AFC4-6F175D3DCCD1}">
              <a14:hiddenFill xmlns:a14="http://schemas.microsoft.com/office/drawing/2010/main">
                <a:solidFill>
                  <a:srgbClr val="FFFFFF"/>
                </a:solidFill>
              </a14:hiddenFill>
            </a:ext>
          </a:extLst>
        </p:spPr>
      </p:pic>
      <p:sp>
        <p:nvSpPr>
          <p:cNvPr id="13" name="PoljeZBesedilom 12"/>
          <p:cNvSpPr txBox="1"/>
          <p:nvPr/>
        </p:nvSpPr>
        <p:spPr>
          <a:xfrm>
            <a:off x="1936750" y="6316840"/>
            <a:ext cx="4616096" cy="430887"/>
          </a:xfrm>
          <a:prstGeom prst="rect">
            <a:avLst/>
          </a:prstGeom>
          <a:noFill/>
        </p:spPr>
        <p:txBody>
          <a:bodyPr wrap="square" rtlCol="0">
            <a:spAutoFit/>
          </a:bodyPr>
          <a:lstStyle/>
          <a:p>
            <a:pPr algn="ctr"/>
            <a:r>
              <a:rPr lang="sl-SI" sz="1100" dirty="0" err="1" smtClean="0"/>
              <a:t>This</a:t>
            </a:r>
            <a:r>
              <a:rPr lang="sl-SI" sz="1100" dirty="0" smtClean="0"/>
              <a:t> </a:t>
            </a:r>
            <a:r>
              <a:rPr lang="sl-SI" sz="1100" dirty="0" err="1" smtClean="0"/>
              <a:t>project</a:t>
            </a:r>
            <a:r>
              <a:rPr lang="sl-SI" sz="1100" dirty="0" smtClean="0"/>
              <a:t> is </a:t>
            </a:r>
            <a:r>
              <a:rPr lang="sl-SI" sz="1100" dirty="0" err="1" smtClean="0"/>
              <a:t>funded</a:t>
            </a:r>
            <a:r>
              <a:rPr lang="sl-SI" sz="1100" dirty="0" smtClean="0"/>
              <a:t> </a:t>
            </a:r>
            <a:r>
              <a:rPr lang="sl-SI" sz="1100" dirty="0" err="1" smtClean="0"/>
              <a:t>by</a:t>
            </a:r>
            <a:r>
              <a:rPr lang="sl-SI" sz="1100" dirty="0" smtClean="0"/>
              <a:t> </a:t>
            </a:r>
            <a:r>
              <a:rPr lang="sl-SI" sz="1100" dirty="0" err="1" smtClean="0"/>
              <a:t>the</a:t>
            </a:r>
            <a:r>
              <a:rPr lang="sl-SI" sz="1100" dirty="0" smtClean="0"/>
              <a:t> </a:t>
            </a:r>
            <a:r>
              <a:rPr lang="sl-SI" sz="1100" dirty="0" err="1" smtClean="0"/>
              <a:t>European</a:t>
            </a:r>
            <a:r>
              <a:rPr lang="sl-SI" sz="1100" dirty="0" smtClean="0"/>
              <a:t> </a:t>
            </a:r>
            <a:r>
              <a:rPr lang="sl-SI" sz="1100" dirty="0" err="1" smtClean="0"/>
              <a:t>Uninon</a:t>
            </a:r>
            <a:endParaRPr lang="sl-SI" sz="1100" dirty="0" smtClean="0"/>
          </a:p>
          <a:p>
            <a:pPr algn="ctr"/>
            <a:r>
              <a:rPr lang="sl-SI" sz="1100" dirty="0" err="1" smtClean="0"/>
              <a:t>Ovaj</a:t>
            </a:r>
            <a:r>
              <a:rPr lang="sl-SI" sz="1100" dirty="0" smtClean="0"/>
              <a:t> </a:t>
            </a:r>
            <a:r>
              <a:rPr lang="sl-SI" sz="1100" dirty="0" err="1" smtClean="0"/>
              <a:t>projekat</a:t>
            </a:r>
            <a:r>
              <a:rPr lang="sl-SI" sz="1100" dirty="0" smtClean="0"/>
              <a:t> </a:t>
            </a:r>
            <a:r>
              <a:rPr lang="sl-SI" sz="1100" dirty="0" err="1" smtClean="0"/>
              <a:t>finansira</a:t>
            </a:r>
            <a:r>
              <a:rPr lang="sl-SI" sz="1100" dirty="0" smtClean="0"/>
              <a:t> Evropska unija</a:t>
            </a:r>
            <a:endParaRPr lang="sl-SI" sz="1100" dirty="0"/>
          </a:p>
        </p:txBody>
      </p:sp>
    </p:spTree>
    <p:extLst>
      <p:ext uri="{BB962C8B-B14F-4D97-AF65-F5344CB8AC3E}">
        <p14:creationId xmlns:p14="http://schemas.microsoft.com/office/powerpoint/2010/main" val="3988467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Dužina ispita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611585" y="1844824"/>
            <a:ext cx="7272808" cy="3785652"/>
          </a:xfrm>
          <a:prstGeom prst="rect">
            <a:avLst/>
          </a:prstGeom>
          <a:noFill/>
        </p:spPr>
        <p:txBody>
          <a:bodyPr wrap="square" rtlCol="0">
            <a:spAutoFit/>
          </a:bodyPr>
          <a:lstStyle/>
          <a:p>
            <a:r>
              <a:rPr lang="hr-BA" sz="2400" dirty="0" smtClean="0"/>
              <a:t>Usni dio obično ima 20 minuta. Nastupi mogu biti i do 60 minuta.</a:t>
            </a:r>
          </a:p>
          <a:p>
            <a:endParaRPr lang="hr-BA" sz="2400" dirty="0"/>
          </a:p>
          <a:p>
            <a:r>
              <a:rPr lang="hr-BA" sz="2400" dirty="0" smtClean="0"/>
              <a:t>Za pisni dio to zavisi i od broja pola (nezavisnih dijelova ispita). Važno je koliko vremena ispit traje u jednom danu (</a:t>
            </a:r>
            <a:r>
              <a:rPr lang="hr-BA" sz="2400" dirty="0" err="1" smtClean="0"/>
              <a:t>cijelokupno</a:t>
            </a:r>
            <a:r>
              <a:rPr lang="hr-BA" sz="2400" dirty="0" smtClean="0"/>
              <a:t>) a i koliko u </a:t>
            </a:r>
            <a:r>
              <a:rPr lang="hr-BA" sz="2400" dirty="0" err="1" smtClean="0"/>
              <a:t>posamićnim</a:t>
            </a:r>
            <a:r>
              <a:rPr lang="hr-BA" sz="2400" dirty="0" smtClean="0"/>
              <a:t> dijelovima.</a:t>
            </a:r>
          </a:p>
          <a:p>
            <a:r>
              <a:rPr lang="hr-BA" sz="2400" dirty="0" smtClean="0"/>
              <a:t>Obično je 120 minuta </a:t>
            </a:r>
            <a:r>
              <a:rPr lang="hr-BA" sz="2400" dirty="0" err="1" smtClean="0"/>
              <a:t>brez</a:t>
            </a:r>
            <a:r>
              <a:rPr lang="hr-BA" sz="2400" dirty="0" smtClean="0"/>
              <a:t> prekida maksimum, a ispiti ne bi smeli da traju cjelokupno više od 4 sata (v Sloveniji slovenski jezik traje 210 minuta) na jedan dan.</a:t>
            </a:r>
          </a:p>
          <a:p>
            <a:r>
              <a:rPr lang="hr-BA" sz="2400" dirty="0" smtClean="0"/>
              <a:t> </a:t>
            </a:r>
          </a:p>
        </p:txBody>
      </p:sp>
    </p:spTree>
    <p:extLst>
      <p:ext uri="{BB962C8B-B14F-4D97-AF65-F5344CB8AC3E}">
        <p14:creationId xmlns:p14="http://schemas.microsoft.com/office/powerpoint/2010/main" val="1965571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Više razina zahtjevnosti testa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611560" y="1412776"/>
            <a:ext cx="8280920" cy="4524315"/>
          </a:xfrm>
          <a:prstGeom prst="rect">
            <a:avLst/>
          </a:prstGeom>
          <a:noFill/>
        </p:spPr>
        <p:txBody>
          <a:bodyPr wrap="square" rtlCol="0">
            <a:spAutoFit/>
          </a:bodyPr>
          <a:lstStyle/>
          <a:p>
            <a:r>
              <a:rPr lang="hr-BA" sz="3200" dirty="0" smtClean="0"/>
              <a:t>Da li </a:t>
            </a:r>
            <a:r>
              <a:rPr lang="hr-BA" sz="3200" dirty="0" err="1" smtClean="0"/>
              <a:t>če</a:t>
            </a:r>
            <a:r>
              <a:rPr lang="hr-BA" sz="3200" dirty="0" smtClean="0"/>
              <a:t> ispit imati više varijanti – različite razine zahtjevnosti veoma je </a:t>
            </a:r>
            <a:r>
              <a:rPr lang="hr-BA" sz="3200" b="1" dirty="0" smtClean="0"/>
              <a:t>osjetljivo</a:t>
            </a:r>
            <a:r>
              <a:rPr lang="hr-BA" sz="3200" dirty="0" smtClean="0"/>
              <a:t> pitanje. </a:t>
            </a:r>
          </a:p>
          <a:p>
            <a:r>
              <a:rPr lang="hr-BA" sz="3200" dirty="0" smtClean="0"/>
              <a:t>U Sloveniji različite razine su bile prihvaćene, da bi se smirio strah pred maturom i da ne bi učenici dobili ispite, koje bi rješavali veoma slabo.</a:t>
            </a:r>
          </a:p>
          <a:p>
            <a:r>
              <a:rPr lang="hr-BA" sz="3200" dirty="0" smtClean="0"/>
              <a:t>Dvije razine bile su pripravljene za obavezne predmete (jer </a:t>
            </a:r>
            <a:r>
              <a:rPr lang="hr-BA" sz="3200" dirty="0" err="1" smtClean="0"/>
              <a:t>jih</a:t>
            </a:r>
            <a:r>
              <a:rPr lang="hr-BA" sz="3200" dirty="0" smtClean="0"/>
              <a:t> kandidat ne može birati, pa može barem birati razinu).</a:t>
            </a:r>
          </a:p>
        </p:txBody>
      </p:sp>
    </p:spTree>
    <p:extLst>
      <p:ext uri="{BB962C8B-B14F-4D97-AF65-F5344CB8AC3E}">
        <p14:creationId xmlns:p14="http://schemas.microsoft.com/office/powerpoint/2010/main" val="1009482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Taksonomija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395536" y="1412776"/>
            <a:ext cx="8496944" cy="4401205"/>
          </a:xfrm>
          <a:prstGeom prst="rect">
            <a:avLst/>
          </a:prstGeom>
          <a:noFill/>
        </p:spPr>
        <p:txBody>
          <a:bodyPr wrap="square" rtlCol="0">
            <a:spAutoFit/>
          </a:bodyPr>
          <a:lstStyle/>
          <a:p>
            <a:r>
              <a:rPr lang="hr-BA" sz="2800" dirty="0" smtClean="0"/>
              <a:t>Taksonomija znači </a:t>
            </a:r>
            <a:r>
              <a:rPr lang="hr-BA" sz="2800" dirty="0" smtClean="0"/>
              <a:t>refleksiju</a:t>
            </a:r>
            <a:r>
              <a:rPr lang="hr-BA" sz="2800" dirty="0" smtClean="0"/>
              <a:t> </a:t>
            </a:r>
            <a:r>
              <a:rPr lang="hr-BA" sz="2800" dirty="0" smtClean="0"/>
              <a:t>o zahtjevnosti znanja, kojeg moraju kandidati pokazati. To može biti jednostavna reprodukcija </a:t>
            </a:r>
            <a:r>
              <a:rPr lang="hr-BA" sz="2800" dirty="0" err="1" smtClean="0"/>
              <a:t>faktova</a:t>
            </a:r>
            <a:r>
              <a:rPr lang="hr-BA" sz="2800" dirty="0" smtClean="0"/>
              <a:t>, može biti neko razumijevanje ili </a:t>
            </a:r>
            <a:r>
              <a:rPr lang="hr-BA" sz="2800" dirty="0" smtClean="0"/>
              <a:t>upotreba </a:t>
            </a:r>
            <a:r>
              <a:rPr lang="hr-BA" sz="2800" dirty="0" smtClean="0"/>
              <a:t>naučenog ili neka analiza/sinteza i </a:t>
            </a:r>
            <a:r>
              <a:rPr lang="hr-BA" sz="2800" dirty="0" smtClean="0"/>
              <a:t>upotreba </a:t>
            </a:r>
            <a:r>
              <a:rPr lang="hr-BA" sz="2800" dirty="0" smtClean="0"/>
              <a:t>znanja u novim, nepoznatim situacijama.</a:t>
            </a:r>
          </a:p>
          <a:p>
            <a:endParaRPr lang="hr-BA" sz="2800" dirty="0" smtClean="0"/>
          </a:p>
          <a:p>
            <a:r>
              <a:rPr lang="hr-BA" sz="2800" dirty="0" smtClean="0"/>
              <a:t>Teoretski su poznate veoma različite: </a:t>
            </a:r>
            <a:r>
              <a:rPr lang="hr-BA" sz="2800" dirty="0" err="1" smtClean="0"/>
              <a:t>Bloom</a:t>
            </a:r>
            <a:r>
              <a:rPr lang="hr-BA" sz="2800" dirty="0" smtClean="0"/>
              <a:t>, </a:t>
            </a:r>
            <a:r>
              <a:rPr lang="hr-BA" sz="2800" dirty="0" err="1" smtClean="0"/>
              <a:t>Gagne</a:t>
            </a:r>
            <a:r>
              <a:rPr lang="hr-BA" sz="2800" dirty="0" smtClean="0"/>
              <a:t>, </a:t>
            </a:r>
            <a:r>
              <a:rPr lang="hr-BA" sz="2800" dirty="0" err="1" smtClean="0"/>
              <a:t>Marzano</a:t>
            </a:r>
            <a:r>
              <a:rPr lang="hr-BA" sz="2800" dirty="0" smtClean="0"/>
              <a:t>, ...mi smo odlučili za jednostavniju varijantu sa tri nivoa.</a:t>
            </a:r>
          </a:p>
          <a:p>
            <a:endParaRPr lang="hr-BA" sz="2800" dirty="0" smtClean="0"/>
          </a:p>
        </p:txBody>
      </p:sp>
    </p:spTree>
    <p:extLst>
      <p:ext uri="{BB962C8B-B14F-4D97-AF65-F5344CB8AC3E}">
        <p14:creationId xmlns:p14="http://schemas.microsoft.com/office/powerpoint/2010/main" val="279429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Taksonomija - primjer</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a 2"/>
          <p:cNvGraphicFramePr>
            <a:graphicFrameLocks noGrp="1"/>
          </p:cNvGraphicFramePr>
          <p:nvPr>
            <p:extLst>
              <p:ext uri="{D42A27DB-BD31-4B8C-83A1-F6EECF244321}">
                <p14:modId xmlns:p14="http://schemas.microsoft.com/office/powerpoint/2010/main" val="3094206119"/>
              </p:ext>
            </p:extLst>
          </p:nvPr>
        </p:nvGraphicFramePr>
        <p:xfrm>
          <a:off x="827584" y="2420888"/>
          <a:ext cx="7208144" cy="3594401"/>
        </p:xfrm>
        <a:graphic>
          <a:graphicData uri="http://schemas.openxmlformats.org/drawingml/2006/table">
            <a:tbl>
              <a:tblPr>
                <a:tableStyleId>{5C22544A-7EE6-4342-B048-85BDC9FD1C3A}</a:tableStyleId>
              </a:tblPr>
              <a:tblGrid>
                <a:gridCol w="1126777"/>
                <a:gridCol w="2128254"/>
                <a:gridCol w="3953113"/>
              </a:tblGrid>
              <a:tr h="495665">
                <a:tc>
                  <a:txBody>
                    <a:bodyPr/>
                    <a:lstStyle/>
                    <a:p>
                      <a:pPr marL="443865" marR="240030" algn="ctr">
                        <a:lnSpc>
                          <a:spcPct val="115000"/>
                        </a:lnSpc>
                        <a:spcBef>
                          <a:spcPts val="10"/>
                        </a:spcBef>
                        <a:spcAft>
                          <a:spcPts val="0"/>
                        </a:spcAft>
                      </a:pPr>
                      <a:r>
                        <a:rPr lang="sl-SI" sz="1400" b="1" dirty="0">
                          <a:effectLst/>
                        </a:rPr>
                        <a:t>I.</a:t>
                      </a:r>
                      <a:endParaRPr lang="sl-SI" sz="1400" b="1" dirty="0">
                        <a:effectLst/>
                        <a:latin typeface="Calibri"/>
                        <a:ea typeface="Times New Roman"/>
                        <a:cs typeface="Times New Roman"/>
                      </a:endParaRPr>
                    </a:p>
                  </a:txBody>
                  <a:tcPr marL="0" marR="0" marT="0" marB="0">
                    <a:solidFill>
                      <a:schemeClr val="accent3">
                        <a:lumMod val="60000"/>
                        <a:lumOff val="40000"/>
                      </a:schemeClr>
                    </a:solidFill>
                  </a:tcPr>
                </a:tc>
                <a:tc>
                  <a:txBody>
                    <a:bodyPr/>
                    <a:lstStyle/>
                    <a:p>
                      <a:pPr marL="36830">
                        <a:lnSpc>
                          <a:spcPct val="115000"/>
                        </a:lnSpc>
                        <a:spcBef>
                          <a:spcPts val="35"/>
                        </a:spcBef>
                        <a:spcAft>
                          <a:spcPts val="0"/>
                        </a:spcAft>
                      </a:pPr>
                      <a:r>
                        <a:rPr lang="sl-SI" sz="1400" b="1" dirty="0">
                          <a:effectLst/>
                        </a:rPr>
                        <a:t>poznavanje</a:t>
                      </a:r>
                      <a:endParaRPr lang="sl-SI" sz="1400" b="1" dirty="0">
                        <a:effectLst/>
                        <a:latin typeface="Calibri"/>
                        <a:ea typeface="Times New Roman"/>
                        <a:cs typeface="Times New Roman"/>
                      </a:endParaRPr>
                    </a:p>
                  </a:txBody>
                  <a:tcPr marL="0" marR="0" marT="0" marB="0">
                    <a:solidFill>
                      <a:schemeClr val="accent3">
                        <a:lumMod val="60000"/>
                        <a:lumOff val="40000"/>
                      </a:schemeClr>
                    </a:solidFill>
                  </a:tcPr>
                </a:tc>
                <a:tc>
                  <a:txBody>
                    <a:bodyPr/>
                    <a:lstStyle/>
                    <a:p>
                      <a:pPr marL="36830" marR="250190">
                        <a:lnSpc>
                          <a:spcPct val="104000"/>
                        </a:lnSpc>
                        <a:spcBef>
                          <a:spcPts val="35"/>
                        </a:spcBef>
                        <a:spcAft>
                          <a:spcPts val="0"/>
                        </a:spcAft>
                      </a:pPr>
                      <a:r>
                        <a:rPr lang="sl-SI" sz="1400" b="1" dirty="0">
                          <a:effectLst/>
                        </a:rPr>
                        <a:t>poznavanje dejstev, podatkov, </a:t>
                      </a:r>
                      <a:r>
                        <a:rPr lang="sl-SI" sz="1400" b="1" spc="5" dirty="0">
                          <a:effectLst/>
                        </a:rPr>
                        <a:t>p</a:t>
                      </a:r>
                      <a:r>
                        <a:rPr lang="sl-SI" sz="1400" b="1" dirty="0">
                          <a:effectLst/>
                        </a:rPr>
                        <a:t>ojmov, definicij, </a:t>
                      </a:r>
                      <a:r>
                        <a:rPr lang="sl-SI" sz="1400" b="1" spc="5" dirty="0">
                          <a:effectLst/>
                        </a:rPr>
                        <a:t>t</a:t>
                      </a:r>
                      <a:r>
                        <a:rPr lang="sl-SI" sz="1400" b="1" dirty="0">
                          <a:effectLst/>
                        </a:rPr>
                        <a:t>eorij, formul ...</a:t>
                      </a:r>
                      <a:endParaRPr lang="sl-SI" sz="1400" b="1" dirty="0">
                        <a:effectLst/>
                        <a:latin typeface="Calibri"/>
                        <a:ea typeface="Times New Roman"/>
                        <a:cs typeface="Times New Roman"/>
                      </a:endParaRPr>
                    </a:p>
                  </a:txBody>
                  <a:tcPr marL="0" marR="0" marT="0" marB="0">
                    <a:solidFill>
                      <a:schemeClr val="accent3">
                        <a:lumMod val="60000"/>
                        <a:lumOff val="40000"/>
                      </a:schemeClr>
                    </a:solidFill>
                  </a:tcPr>
                </a:tc>
              </a:tr>
              <a:tr h="265123">
                <a:tc>
                  <a:txBody>
                    <a:bodyPr/>
                    <a:lstStyle/>
                    <a:p>
                      <a:pPr marL="452120" algn="ctr">
                        <a:lnSpc>
                          <a:spcPct val="115000"/>
                        </a:lnSpc>
                        <a:spcBef>
                          <a:spcPts val="135"/>
                        </a:spcBef>
                        <a:spcAft>
                          <a:spcPts val="0"/>
                        </a:spcAft>
                      </a:pPr>
                      <a:r>
                        <a:rPr lang="sl-SI" sz="1400" b="1" dirty="0">
                          <a:effectLst/>
                        </a:rPr>
                        <a:t>II.</a:t>
                      </a:r>
                      <a:endParaRPr lang="sl-SI" sz="1400" b="1" dirty="0">
                        <a:effectLst/>
                        <a:latin typeface="Calibri"/>
                        <a:ea typeface="Times New Roman"/>
                        <a:cs typeface="Times New Roman"/>
                      </a:endParaRPr>
                    </a:p>
                  </a:txBody>
                  <a:tcPr marL="0" marR="0" marT="0" marB="0">
                    <a:solidFill>
                      <a:schemeClr val="accent2">
                        <a:lumMod val="40000"/>
                        <a:lumOff val="60000"/>
                      </a:schemeClr>
                    </a:solidFill>
                  </a:tcPr>
                </a:tc>
                <a:tc>
                  <a:txBody>
                    <a:bodyPr/>
                    <a:lstStyle/>
                    <a:p>
                      <a:pPr marL="36830">
                        <a:lnSpc>
                          <a:spcPct val="115000"/>
                        </a:lnSpc>
                        <a:spcBef>
                          <a:spcPts val="160"/>
                        </a:spcBef>
                        <a:spcAft>
                          <a:spcPts val="0"/>
                        </a:spcAft>
                      </a:pPr>
                      <a:r>
                        <a:rPr lang="sl-SI" sz="1400" b="1">
                          <a:effectLst/>
                        </a:rPr>
                        <a:t>razumevanje</a:t>
                      </a:r>
                      <a:endParaRPr lang="sl-SI" sz="1400" b="1">
                        <a:effectLst/>
                        <a:latin typeface="Calibri"/>
                        <a:ea typeface="Times New Roman"/>
                        <a:cs typeface="Times New Roman"/>
                      </a:endParaRPr>
                    </a:p>
                  </a:txBody>
                  <a:tcPr marL="0" marR="0" marT="0" marB="0">
                    <a:solidFill>
                      <a:schemeClr val="accent2">
                        <a:lumMod val="40000"/>
                        <a:lumOff val="60000"/>
                      </a:schemeClr>
                    </a:solidFill>
                  </a:tcPr>
                </a:tc>
                <a:tc>
                  <a:txBody>
                    <a:bodyPr/>
                    <a:lstStyle/>
                    <a:p>
                      <a:pPr marL="36830">
                        <a:lnSpc>
                          <a:spcPct val="115000"/>
                        </a:lnSpc>
                        <a:spcBef>
                          <a:spcPts val="160"/>
                        </a:spcBef>
                        <a:spcAft>
                          <a:spcPts val="0"/>
                        </a:spcAft>
                      </a:pPr>
                      <a:r>
                        <a:rPr lang="sl-SI" sz="1400" b="1">
                          <a:effectLst/>
                        </a:rPr>
                        <a:t>ugotavljanje</a:t>
                      </a:r>
                      <a:r>
                        <a:rPr lang="sl-SI" sz="1400" b="1" spc="5">
                          <a:effectLst/>
                        </a:rPr>
                        <a:t> </a:t>
                      </a:r>
                      <a:r>
                        <a:rPr lang="sl-SI" sz="1400" b="1">
                          <a:effectLst/>
                        </a:rPr>
                        <a:t>vzro</a:t>
                      </a:r>
                      <a:r>
                        <a:rPr lang="sl-SI" sz="1400" b="1" spc="-5">
                          <a:effectLst/>
                        </a:rPr>
                        <a:t>č</a:t>
                      </a:r>
                      <a:r>
                        <a:rPr lang="sl-SI" sz="1400" b="1">
                          <a:effectLst/>
                        </a:rPr>
                        <a:t>no-posledi</a:t>
                      </a:r>
                      <a:r>
                        <a:rPr lang="sl-SI" sz="1400" b="1" spc="-5">
                          <a:effectLst/>
                        </a:rPr>
                        <a:t>č</a:t>
                      </a:r>
                      <a:r>
                        <a:rPr lang="sl-SI" sz="1400" b="1">
                          <a:effectLst/>
                        </a:rPr>
                        <a:t>nih odnosov</a:t>
                      </a:r>
                      <a:endParaRPr lang="sl-SI" sz="1400" b="1">
                        <a:effectLst/>
                        <a:latin typeface="Calibri"/>
                        <a:ea typeface="Times New Roman"/>
                        <a:cs typeface="Times New Roman"/>
                      </a:endParaRPr>
                    </a:p>
                  </a:txBody>
                  <a:tcPr marL="0" marR="0" marT="0" marB="0">
                    <a:solidFill>
                      <a:schemeClr val="accent2">
                        <a:lumMod val="40000"/>
                        <a:lumOff val="60000"/>
                      </a:schemeClr>
                    </a:solidFill>
                  </a:tcPr>
                </a:tc>
              </a:tr>
              <a:tr h="422660">
                <a:tc>
                  <a:txBody>
                    <a:bodyPr/>
                    <a:lstStyle/>
                    <a:p>
                      <a:pPr algn="ctr">
                        <a:lnSpc>
                          <a:spcPct val="115000"/>
                        </a:lnSpc>
                        <a:spcAft>
                          <a:spcPts val="0"/>
                        </a:spcAft>
                      </a:pPr>
                      <a:r>
                        <a:rPr lang="sl-SI" sz="1400" b="1" dirty="0">
                          <a:effectLst/>
                        </a:rPr>
                        <a:t> </a:t>
                      </a:r>
                      <a:endParaRPr lang="sl-SI" sz="1400" b="1" dirty="0">
                        <a:effectLst/>
                        <a:latin typeface="Calibri"/>
                        <a:ea typeface="Times New Roman"/>
                        <a:cs typeface="Times New Roman"/>
                      </a:endParaRPr>
                    </a:p>
                  </a:txBody>
                  <a:tcPr marL="0" marR="0" marT="0" marB="0">
                    <a:solidFill>
                      <a:schemeClr val="accent2">
                        <a:lumMod val="40000"/>
                        <a:lumOff val="60000"/>
                      </a:schemeClr>
                    </a:solidFill>
                  </a:tcPr>
                </a:tc>
                <a:tc>
                  <a:txBody>
                    <a:bodyPr/>
                    <a:lstStyle/>
                    <a:p>
                      <a:pPr marL="36830">
                        <a:lnSpc>
                          <a:spcPts val="1130"/>
                        </a:lnSpc>
                        <a:spcAft>
                          <a:spcPts val="0"/>
                        </a:spcAft>
                      </a:pPr>
                      <a:r>
                        <a:rPr lang="sl-SI" sz="1400" b="1" dirty="0">
                          <a:effectLst/>
                        </a:rPr>
                        <a:t>uporaba</a:t>
                      </a:r>
                      <a:endParaRPr lang="sl-SI" sz="1400" b="1" dirty="0">
                        <a:effectLst/>
                        <a:latin typeface="Calibri"/>
                        <a:ea typeface="Times New Roman"/>
                        <a:cs typeface="Times New Roman"/>
                      </a:endParaRPr>
                    </a:p>
                  </a:txBody>
                  <a:tcPr marL="0" marR="0" marT="0" marB="0">
                    <a:solidFill>
                      <a:schemeClr val="accent2">
                        <a:lumMod val="40000"/>
                        <a:lumOff val="60000"/>
                      </a:schemeClr>
                    </a:solidFill>
                  </a:tcPr>
                </a:tc>
                <a:tc>
                  <a:txBody>
                    <a:bodyPr/>
                    <a:lstStyle/>
                    <a:p>
                      <a:pPr marL="36830">
                        <a:lnSpc>
                          <a:spcPts val="1130"/>
                        </a:lnSpc>
                        <a:spcAft>
                          <a:spcPts val="0"/>
                        </a:spcAft>
                      </a:pPr>
                      <a:r>
                        <a:rPr lang="sl-SI" sz="1400" b="1" dirty="0">
                          <a:effectLst/>
                        </a:rPr>
                        <a:t>iskanje primerov, navajanje l</a:t>
                      </a:r>
                      <a:r>
                        <a:rPr lang="sl-SI" sz="1400" b="1" spc="5" dirty="0">
                          <a:effectLst/>
                        </a:rPr>
                        <a:t>a</a:t>
                      </a:r>
                      <a:r>
                        <a:rPr lang="sl-SI" sz="1400" b="1" dirty="0">
                          <a:effectLst/>
                        </a:rPr>
                        <a:t>stnih primerov, reš</a:t>
                      </a:r>
                      <a:r>
                        <a:rPr lang="sl-SI" sz="1400" b="1" spc="-5" dirty="0">
                          <a:effectLst/>
                        </a:rPr>
                        <a:t>e</a:t>
                      </a:r>
                      <a:r>
                        <a:rPr lang="sl-SI" sz="1400" b="1" dirty="0">
                          <a:effectLst/>
                        </a:rPr>
                        <a:t>vanje</a:t>
                      </a:r>
                      <a:endParaRPr lang="sl-SI" sz="1400" b="1" dirty="0">
                        <a:effectLst/>
                        <a:latin typeface="Calibri"/>
                        <a:ea typeface="Times New Roman"/>
                        <a:cs typeface="Times New Roman"/>
                      </a:endParaRPr>
                    </a:p>
                  </a:txBody>
                  <a:tcPr marL="0" marR="0" marT="0" marB="0">
                    <a:solidFill>
                      <a:schemeClr val="accent2">
                        <a:lumMod val="40000"/>
                        <a:lumOff val="60000"/>
                      </a:schemeClr>
                    </a:solidFill>
                  </a:tcPr>
                </a:tc>
              </a:tr>
              <a:tr h="299513">
                <a:tc>
                  <a:txBody>
                    <a:bodyPr/>
                    <a:lstStyle/>
                    <a:p>
                      <a:pPr algn="ctr">
                        <a:lnSpc>
                          <a:spcPct val="115000"/>
                        </a:lnSpc>
                        <a:spcAft>
                          <a:spcPts val="0"/>
                        </a:spcAft>
                      </a:pPr>
                      <a:r>
                        <a:rPr lang="sl-SI" sz="1400" b="1" dirty="0">
                          <a:effectLst/>
                        </a:rPr>
                        <a:t> </a:t>
                      </a:r>
                      <a:endParaRPr lang="sl-SI" sz="1400" b="1" dirty="0">
                        <a:effectLst/>
                        <a:latin typeface="Calibri"/>
                        <a:ea typeface="Times New Roman"/>
                        <a:cs typeface="Times New Roman"/>
                      </a:endParaRPr>
                    </a:p>
                  </a:txBody>
                  <a:tcPr marL="0" marR="0" marT="0" marB="0">
                    <a:solidFill>
                      <a:schemeClr val="accent2">
                        <a:lumMod val="40000"/>
                        <a:lumOff val="60000"/>
                      </a:schemeClr>
                    </a:solidFill>
                  </a:tcPr>
                </a:tc>
                <a:tc>
                  <a:txBody>
                    <a:bodyPr/>
                    <a:lstStyle/>
                    <a:p>
                      <a:pPr>
                        <a:lnSpc>
                          <a:spcPct val="115000"/>
                        </a:lnSpc>
                        <a:spcAft>
                          <a:spcPts val="0"/>
                        </a:spcAft>
                      </a:pPr>
                      <a:r>
                        <a:rPr lang="sl-SI" sz="1400" b="1">
                          <a:effectLst/>
                        </a:rPr>
                        <a:t> </a:t>
                      </a:r>
                      <a:endParaRPr lang="sl-SI" sz="1400" b="1">
                        <a:effectLst/>
                        <a:latin typeface="Calibri"/>
                        <a:ea typeface="Times New Roman"/>
                        <a:cs typeface="Times New Roman"/>
                      </a:endParaRPr>
                    </a:p>
                  </a:txBody>
                  <a:tcPr marL="0" marR="0" marT="0" marB="0">
                    <a:solidFill>
                      <a:schemeClr val="accent2">
                        <a:lumMod val="40000"/>
                        <a:lumOff val="60000"/>
                      </a:schemeClr>
                    </a:solidFill>
                  </a:tcPr>
                </a:tc>
                <a:tc>
                  <a:txBody>
                    <a:bodyPr/>
                    <a:lstStyle/>
                    <a:p>
                      <a:pPr marL="36830">
                        <a:lnSpc>
                          <a:spcPts val="1125"/>
                        </a:lnSpc>
                        <a:spcAft>
                          <a:spcPts val="0"/>
                        </a:spcAft>
                      </a:pPr>
                      <a:r>
                        <a:rPr lang="sl-SI" sz="1400" b="1" dirty="0">
                          <a:effectLst/>
                        </a:rPr>
                        <a:t>problemov, prevajanje enega simboli</a:t>
                      </a:r>
                      <a:r>
                        <a:rPr lang="sl-SI" sz="1400" b="1" spc="-5" dirty="0">
                          <a:effectLst/>
                        </a:rPr>
                        <a:t>č</a:t>
                      </a:r>
                      <a:r>
                        <a:rPr lang="sl-SI" sz="1400" b="1" dirty="0">
                          <a:effectLst/>
                        </a:rPr>
                        <a:t>nega zapisa v</a:t>
                      </a:r>
                      <a:endParaRPr lang="sl-SI" sz="1400" b="1" dirty="0">
                        <a:effectLst/>
                        <a:latin typeface="Calibri"/>
                        <a:ea typeface="Times New Roman"/>
                        <a:cs typeface="Times New Roman"/>
                      </a:endParaRPr>
                    </a:p>
                  </a:txBody>
                  <a:tcPr marL="0" marR="0" marT="0" marB="0">
                    <a:solidFill>
                      <a:schemeClr val="accent2">
                        <a:lumMod val="40000"/>
                        <a:lumOff val="60000"/>
                      </a:schemeClr>
                    </a:solidFill>
                  </a:tcPr>
                </a:tc>
              </a:tr>
              <a:tr h="299513">
                <a:tc>
                  <a:txBody>
                    <a:bodyPr/>
                    <a:lstStyle/>
                    <a:p>
                      <a:pPr algn="ctr">
                        <a:lnSpc>
                          <a:spcPct val="115000"/>
                        </a:lnSpc>
                        <a:spcAft>
                          <a:spcPts val="0"/>
                        </a:spcAft>
                      </a:pPr>
                      <a:r>
                        <a:rPr lang="sl-SI" sz="1400" b="1" dirty="0">
                          <a:effectLst/>
                        </a:rPr>
                        <a:t> </a:t>
                      </a:r>
                      <a:endParaRPr lang="sl-SI" sz="1400" b="1" dirty="0">
                        <a:effectLst/>
                        <a:latin typeface="Calibri"/>
                        <a:ea typeface="Times New Roman"/>
                        <a:cs typeface="Times New Roman"/>
                      </a:endParaRPr>
                    </a:p>
                  </a:txBody>
                  <a:tcPr marL="0" marR="0" marT="0" marB="0">
                    <a:solidFill>
                      <a:schemeClr val="accent2">
                        <a:lumMod val="40000"/>
                        <a:lumOff val="60000"/>
                      </a:schemeClr>
                    </a:solidFill>
                  </a:tcPr>
                </a:tc>
                <a:tc>
                  <a:txBody>
                    <a:bodyPr/>
                    <a:lstStyle/>
                    <a:p>
                      <a:pPr>
                        <a:lnSpc>
                          <a:spcPct val="115000"/>
                        </a:lnSpc>
                        <a:spcAft>
                          <a:spcPts val="0"/>
                        </a:spcAft>
                      </a:pPr>
                      <a:r>
                        <a:rPr lang="sl-SI" sz="1400" b="1">
                          <a:effectLst/>
                        </a:rPr>
                        <a:t> </a:t>
                      </a:r>
                      <a:endParaRPr lang="sl-SI" sz="1400" b="1">
                        <a:effectLst/>
                        <a:latin typeface="Calibri"/>
                        <a:ea typeface="Times New Roman"/>
                        <a:cs typeface="Times New Roman"/>
                      </a:endParaRPr>
                    </a:p>
                  </a:txBody>
                  <a:tcPr marL="0" marR="0" marT="0" marB="0">
                    <a:solidFill>
                      <a:schemeClr val="accent2">
                        <a:lumMod val="40000"/>
                        <a:lumOff val="60000"/>
                      </a:schemeClr>
                    </a:solidFill>
                  </a:tcPr>
                </a:tc>
                <a:tc>
                  <a:txBody>
                    <a:bodyPr/>
                    <a:lstStyle/>
                    <a:p>
                      <a:pPr marL="37465">
                        <a:lnSpc>
                          <a:spcPts val="1125"/>
                        </a:lnSpc>
                        <a:spcAft>
                          <a:spcPts val="0"/>
                        </a:spcAft>
                      </a:pPr>
                      <a:r>
                        <a:rPr lang="sl-SI" sz="1400" b="1" dirty="0">
                          <a:effectLst/>
                        </a:rPr>
                        <a:t>drugega ...</a:t>
                      </a:r>
                      <a:endParaRPr lang="sl-SI" sz="1400" b="1" dirty="0">
                        <a:effectLst/>
                        <a:latin typeface="Calibri"/>
                        <a:ea typeface="Times New Roman"/>
                        <a:cs typeface="Times New Roman"/>
                      </a:endParaRPr>
                    </a:p>
                  </a:txBody>
                  <a:tcPr marL="0" marR="0" marT="0" marB="0">
                    <a:solidFill>
                      <a:schemeClr val="accent2">
                        <a:lumMod val="40000"/>
                        <a:lumOff val="60000"/>
                      </a:schemeClr>
                    </a:solidFill>
                  </a:tcPr>
                </a:tc>
              </a:tr>
              <a:tr h="265123">
                <a:tc>
                  <a:txBody>
                    <a:bodyPr/>
                    <a:lstStyle/>
                    <a:p>
                      <a:pPr marL="437515" algn="ctr">
                        <a:lnSpc>
                          <a:spcPct val="115000"/>
                        </a:lnSpc>
                        <a:spcBef>
                          <a:spcPts val="135"/>
                        </a:spcBef>
                        <a:spcAft>
                          <a:spcPts val="0"/>
                        </a:spcAft>
                      </a:pPr>
                      <a:r>
                        <a:rPr lang="sl-SI" sz="1400" b="1" dirty="0">
                          <a:effectLst/>
                        </a:rPr>
                        <a:t>III.</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marL="36830">
                        <a:lnSpc>
                          <a:spcPct val="115000"/>
                        </a:lnSpc>
                        <a:spcBef>
                          <a:spcPts val="160"/>
                        </a:spcBef>
                        <a:spcAft>
                          <a:spcPts val="0"/>
                        </a:spcAft>
                      </a:pPr>
                      <a:r>
                        <a:rPr lang="sl-SI" sz="1400" b="1" dirty="0">
                          <a:effectLst/>
                        </a:rPr>
                        <a:t>samostojna razlaga</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marL="36830">
                        <a:lnSpc>
                          <a:spcPct val="115000"/>
                        </a:lnSpc>
                        <a:spcBef>
                          <a:spcPts val="160"/>
                        </a:spcBef>
                        <a:spcAft>
                          <a:spcPts val="0"/>
                        </a:spcAft>
                      </a:pPr>
                      <a:r>
                        <a:rPr lang="sl-SI" sz="1400" b="1">
                          <a:effectLst/>
                        </a:rPr>
                        <a:t>ra</a:t>
                      </a:r>
                      <a:r>
                        <a:rPr lang="sl-SI" sz="1400" b="1" spc="-5">
                          <a:effectLst/>
                        </a:rPr>
                        <a:t>zč</a:t>
                      </a:r>
                      <a:r>
                        <a:rPr lang="sl-SI" sz="1400" b="1">
                          <a:effectLst/>
                        </a:rPr>
                        <a:t>lemba, primerjanje, abstrahiranje, posploš</a:t>
                      </a:r>
                      <a:r>
                        <a:rPr lang="sl-SI" sz="1400" b="1" spc="5">
                          <a:effectLst/>
                        </a:rPr>
                        <a:t>ev</a:t>
                      </a:r>
                      <a:r>
                        <a:rPr lang="sl-SI" sz="1400" b="1">
                          <a:effectLst/>
                        </a:rPr>
                        <a:t>anje,</a:t>
                      </a:r>
                      <a:endParaRPr lang="sl-SI" sz="1400" b="1">
                        <a:effectLst/>
                        <a:latin typeface="Calibri"/>
                        <a:ea typeface="Times New Roman"/>
                        <a:cs typeface="Times New Roman"/>
                      </a:endParaRPr>
                    </a:p>
                  </a:txBody>
                  <a:tcPr marL="0" marR="0" marT="0" marB="0">
                    <a:solidFill>
                      <a:schemeClr val="accent4">
                        <a:lumMod val="60000"/>
                        <a:lumOff val="40000"/>
                      </a:schemeClr>
                    </a:solidFill>
                  </a:tcPr>
                </a:tc>
              </a:tr>
              <a:tr h="299513">
                <a:tc>
                  <a:txBody>
                    <a:bodyPr/>
                    <a:lstStyle/>
                    <a:p>
                      <a:pPr algn="ctr">
                        <a:lnSpc>
                          <a:spcPct val="115000"/>
                        </a:lnSpc>
                        <a:spcAft>
                          <a:spcPts val="0"/>
                        </a:spcAft>
                      </a:pPr>
                      <a:r>
                        <a:rPr lang="sl-SI" sz="1400" b="1" dirty="0">
                          <a:effectLst/>
                        </a:rPr>
                        <a:t> </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marL="36830">
                        <a:lnSpc>
                          <a:spcPts val="1130"/>
                        </a:lnSpc>
                        <a:spcAft>
                          <a:spcPts val="0"/>
                        </a:spcAft>
                      </a:pPr>
                      <a:r>
                        <a:rPr lang="sl-SI" sz="1400" b="1" dirty="0">
                          <a:effectLst/>
                        </a:rPr>
                        <a:t>vrednotenje</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marL="36830">
                        <a:lnSpc>
                          <a:spcPts val="1130"/>
                        </a:lnSpc>
                        <a:spcAft>
                          <a:spcPts val="0"/>
                        </a:spcAft>
                      </a:pPr>
                      <a:r>
                        <a:rPr lang="sl-SI" sz="1400" b="1" dirty="0">
                          <a:effectLst/>
                        </a:rPr>
                        <a:t>sklepanje,</a:t>
                      </a:r>
                      <a:r>
                        <a:rPr lang="sl-SI" sz="1400" b="1" spc="5" dirty="0">
                          <a:effectLst/>
                        </a:rPr>
                        <a:t> </a:t>
                      </a:r>
                      <a:r>
                        <a:rPr lang="sl-SI" sz="1400" b="1" dirty="0">
                          <a:effectLst/>
                        </a:rPr>
                        <a:t>sinteza, samostojno u</a:t>
                      </a:r>
                      <a:r>
                        <a:rPr lang="sl-SI" sz="1400" b="1" spc="5" dirty="0">
                          <a:effectLst/>
                        </a:rPr>
                        <a:t>t</a:t>
                      </a:r>
                      <a:r>
                        <a:rPr lang="sl-SI" sz="1400" b="1" dirty="0">
                          <a:effectLst/>
                        </a:rPr>
                        <a:t>emeljevanje</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r>
              <a:tr h="422660">
                <a:tc>
                  <a:txBody>
                    <a:bodyPr/>
                    <a:lstStyle/>
                    <a:p>
                      <a:pPr algn="ctr">
                        <a:lnSpc>
                          <a:spcPct val="115000"/>
                        </a:lnSpc>
                        <a:spcAft>
                          <a:spcPts val="0"/>
                        </a:spcAft>
                      </a:pPr>
                      <a:r>
                        <a:rPr lang="sl-SI" sz="1400" b="1" dirty="0">
                          <a:effectLst/>
                        </a:rPr>
                        <a:t> </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marL="36830">
                        <a:lnSpc>
                          <a:spcPts val="1130"/>
                        </a:lnSpc>
                        <a:spcAft>
                          <a:spcPts val="0"/>
                        </a:spcAft>
                      </a:pPr>
                      <a:r>
                        <a:rPr lang="sl-SI" sz="1400" b="1">
                          <a:effectLst/>
                        </a:rPr>
                        <a:t>samostojno reš</a:t>
                      </a:r>
                      <a:r>
                        <a:rPr lang="sl-SI" sz="1400" b="1" spc="5">
                          <a:effectLst/>
                        </a:rPr>
                        <a:t>e</a:t>
                      </a:r>
                      <a:r>
                        <a:rPr lang="sl-SI" sz="1400" b="1">
                          <a:effectLst/>
                        </a:rPr>
                        <a:t>vanje novih</a:t>
                      </a:r>
                      <a:endParaRPr lang="sl-SI" sz="1400" b="1">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marL="36830">
                        <a:lnSpc>
                          <a:spcPts val="1130"/>
                        </a:lnSpc>
                        <a:spcAft>
                          <a:spcPts val="0"/>
                        </a:spcAft>
                      </a:pPr>
                      <a:r>
                        <a:rPr lang="sl-SI" sz="1400" b="1" dirty="0">
                          <a:effectLst/>
                        </a:rPr>
                        <a:t>samostojno, krit</a:t>
                      </a:r>
                      <a:r>
                        <a:rPr lang="sl-SI" sz="1400" b="1" spc="5" dirty="0">
                          <a:effectLst/>
                        </a:rPr>
                        <a:t>i</a:t>
                      </a:r>
                      <a:r>
                        <a:rPr lang="sl-SI" sz="1400" b="1" spc="-5" dirty="0">
                          <a:effectLst/>
                        </a:rPr>
                        <a:t>č</a:t>
                      </a:r>
                      <a:r>
                        <a:rPr lang="sl-SI" sz="1400" b="1" dirty="0">
                          <a:effectLst/>
                        </a:rPr>
                        <a:t>no in utemelje</a:t>
                      </a:r>
                      <a:r>
                        <a:rPr lang="sl-SI" sz="1400" b="1" spc="5" dirty="0">
                          <a:effectLst/>
                        </a:rPr>
                        <a:t>n</a:t>
                      </a:r>
                      <a:r>
                        <a:rPr lang="sl-SI" sz="1400" b="1" dirty="0">
                          <a:effectLst/>
                        </a:rPr>
                        <a:t>o vrednotenje pojavov,</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r>
              <a:tr h="299513">
                <a:tc>
                  <a:txBody>
                    <a:bodyPr/>
                    <a:lstStyle/>
                    <a:p>
                      <a:pPr algn="ctr">
                        <a:lnSpc>
                          <a:spcPct val="115000"/>
                        </a:lnSpc>
                        <a:spcAft>
                          <a:spcPts val="0"/>
                        </a:spcAft>
                      </a:pPr>
                      <a:r>
                        <a:rPr lang="sl-SI" sz="1400" b="1" dirty="0">
                          <a:effectLst/>
                        </a:rPr>
                        <a:t> </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marL="36830">
                        <a:lnSpc>
                          <a:spcPts val="1125"/>
                        </a:lnSpc>
                        <a:spcAft>
                          <a:spcPts val="0"/>
                        </a:spcAft>
                      </a:pPr>
                      <a:r>
                        <a:rPr lang="sl-SI" sz="1400" b="1">
                          <a:effectLst/>
                        </a:rPr>
                        <a:t>problemov</a:t>
                      </a:r>
                      <a:endParaRPr lang="sl-SI" sz="1400" b="1">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marL="36830">
                        <a:lnSpc>
                          <a:spcPts val="1125"/>
                        </a:lnSpc>
                        <a:spcAft>
                          <a:spcPts val="0"/>
                        </a:spcAft>
                      </a:pPr>
                      <a:r>
                        <a:rPr lang="sl-SI" sz="1400" b="1" dirty="0">
                          <a:effectLst/>
                        </a:rPr>
                        <a:t>teorij, rešitev, b</a:t>
                      </a:r>
                      <a:r>
                        <a:rPr lang="sl-SI" sz="1400" b="1" spc="5" dirty="0">
                          <a:effectLst/>
                        </a:rPr>
                        <a:t>e</a:t>
                      </a:r>
                      <a:r>
                        <a:rPr lang="sl-SI" sz="1400" b="1" dirty="0">
                          <a:effectLst/>
                        </a:rPr>
                        <a:t>sedil, umetniških</a:t>
                      </a:r>
                      <a:r>
                        <a:rPr lang="sl-SI" sz="1400" b="1" spc="5" dirty="0">
                          <a:effectLst/>
                        </a:rPr>
                        <a:t> </a:t>
                      </a:r>
                      <a:r>
                        <a:rPr lang="sl-SI" sz="1400" b="1" dirty="0">
                          <a:effectLst/>
                        </a:rPr>
                        <a:t>del ...</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r>
              <a:tr h="299513">
                <a:tc>
                  <a:txBody>
                    <a:bodyPr/>
                    <a:lstStyle/>
                    <a:p>
                      <a:pPr algn="ctr">
                        <a:lnSpc>
                          <a:spcPct val="115000"/>
                        </a:lnSpc>
                        <a:spcAft>
                          <a:spcPts val="0"/>
                        </a:spcAft>
                      </a:pPr>
                      <a:r>
                        <a:rPr lang="sl-SI" sz="1400" b="1" dirty="0">
                          <a:effectLst/>
                        </a:rPr>
                        <a:t> </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a:lnSpc>
                          <a:spcPct val="115000"/>
                        </a:lnSpc>
                        <a:spcAft>
                          <a:spcPts val="0"/>
                        </a:spcAft>
                      </a:pPr>
                      <a:r>
                        <a:rPr lang="sl-SI" sz="1400" b="1">
                          <a:effectLst/>
                        </a:rPr>
                        <a:t> </a:t>
                      </a:r>
                      <a:endParaRPr lang="sl-SI" sz="1400" b="1">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marL="36830">
                        <a:lnSpc>
                          <a:spcPts val="1130"/>
                        </a:lnSpc>
                        <a:spcAft>
                          <a:spcPts val="0"/>
                        </a:spcAft>
                      </a:pPr>
                      <a:r>
                        <a:rPr lang="sl-SI" sz="1400" b="1" dirty="0">
                          <a:effectLst/>
                        </a:rPr>
                        <a:t>izvirne rešitve</a:t>
                      </a:r>
                      <a:r>
                        <a:rPr lang="sl-SI" sz="1400" b="1" spc="5" dirty="0">
                          <a:effectLst/>
                        </a:rPr>
                        <a:t> </a:t>
                      </a:r>
                      <a:r>
                        <a:rPr lang="sl-SI" sz="1400" b="1" dirty="0">
                          <a:effectLst/>
                        </a:rPr>
                        <a:t>v</a:t>
                      </a:r>
                      <a:r>
                        <a:rPr lang="sl-SI" sz="1400" b="1" spc="5" dirty="0">
                          <a:effectLst/>
                        </a:rPr>
                        <a:t> </a:t>
                      </a:r>
                      <a:r>
                        <a:rPr lang="sl-SI" sz="1400" b="1" dirty="0">
                          <a:effectLst/>
                        </a:rPr>
                        <a:t>novih okoliš</a:t>
                      </a:r>
                      <a:r>
                        <a:rPr lang="sl-SI" sz="1400" b="1" spc="5" dirty="0">
                          <a:effectLst/>
                        </a:rPr>
                        <a:t>č</a:t>
                      </a:r>
                      <a:r>
                        <a:rPr lang="sl-SI" sz="1400" b="1" dirty="0">
                          <a:effectLst/>
                        </a:rPr>
                        <a:t>in</a:t>
                      </a:r>
                      <a:r>
                        <a:rPr lang="sl-SI" sz="1400" b="1" spc="5" dirty="0">
                          <a:effectLst/>
                        </a:rPr>
                        <a:t>a</a:t>
                      </a:r>
                      <a:r>
                        <a:rPr lang="sl-SI" sz="1400" b="1" dirty="0">
                          <a:effectLst/>
                        </a:rPr>
                        <a:t>h</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r>
            </a:tbl>
          </a:graphicData>
        </a:graphic>
      </p:graphicFrame>
      <p:sp>
        <p:nvSpPr>
          <p:cNvPr id="8" name="Rectangle 3"/>
          <p:cNvSpPr>
            <a:spLocks noChangeArrowheads="1"/>
          </p:cNvSpPr>
          <p:nvPr/>
        </p:nvSpPr>
        <p:spPr bwMode="auto">
          <a:xfrm>
            <a:off x="960785" y="1587944"/>
            <a:ext cx="75608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30300" algn="l"/>
                <a:tab pos="2921000" algn="l"/>
              </a:tabLst>
            </a:pPr>
            <a:r>
              <a:rPr kumimoji="0" lang="sl-SI" b="1" i="0" u="none" strike="noStrike" cap="none" normalizeH="0" baseline="0" dirty="0" smtClean="0">
                <a:ln>
                  <a:noFill/>
                </a:ln>
                <a:solidFill>
                  <a:schemeClr val="tx1"/>
                </a:solidFill>
                <a:effectLst/>
                <a:latin typeface="Calibri" pitchFamily="34" charset="0"/>
                <a:ea typeface="Meiryo" pitchFamily="34" charset="-128"/>
                <a:cs typeface="Arial Narrow" pitchFamily="34" charset="0"/>
              </a:rPr>
              <a:t>Taksonomska</a:t>
            </a:r>
            <a:endParaRPr kumimoji="0" lang="sl-SI"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30300" algn="l"/>
                <a:tab pos="2921000" algn="l"/>
              </a:tabLst>
            </a:pPr>
            <a:r>
              <a:rPr kumimoji="0" lang="sl-SI" b="1" i="0" u="none" strike="noStrike" cap="none" normalizeH="0" baseline="0" dirty="0" err="1" smtClean="0">
                <a:ln>
                  <a:noFill/>
                </a:ln>
                <a:solidFill>
                  <a:schemeClr val="tx1"/>
                </a:solidFill>
                <a:effectLst/>
                <a:latin typeface="Calibri" pitchFamily="34" charset="0"/>
                <a:ea typeface="Meiryo" pitchFamily="34" charset="-128"/>
                <a:cs typeface="Arial Narrow" pitchFamily="34" charset="0"/>
              </a:rPr>
              <a:t>stopnja	Miselni</a:t>
            </a:r>
            <a:r>
              <a:rPr kumimoji="0" lang="sl-SI" b="1" i="0" u="none" strike="noStrike" cap="none" normalizeH="0" baseline="0" dirty="0" smtClean="0">
                <a:ln>
                  <a:noFill/>
                </a:ln>
                <a:solidFill>
                  <a:schemeClr val="tx1"/>
                </a:solidFill>
                <a:effectLst/>
                <a:latin typeface="Calibri" pitchFamily="34" charset="0"/>
                <a:ea typeface="Meiryo" pitchFamily="34" charset="-128"/>
                <a:cs typeface="Arial Narrow" pitchFamily="34" charset="0"/>
              </a:rPr>
              <a:t> proces	   Znanje, ki se ocenjuje</a:t>
            </a:r>
            <a:endParaRPr kumimoji="0" lang="sl-SI"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18635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Područja i udio u cjelokupni ocjeni </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611560" y="2204864"/>
            <a:ext cx="7272808" cy="3539430"/>
          </a:xfrm>
          <a:prstGeom prst="rect">
            <a:avLst/>
          </a:prstGeom>
          <a:noFill/>
        </p:spPr>
        <p:txBody>
          <a:bodyPr wrap="square" rtlCol="0">
            <a:spAutoFit/>
          </a:bodyPr>
          <a:lstStyle/>
          <a:p>
            <a:r>
              <a:rPr lang="hr-BA" sz="2800" dirty="0" smtClean="0"/>
              <a:t>Područja su obično navedena u </a:t>
            </a:r>
            <a:r>
              <a:rPr lang="hr-BA" sz="2800" dirty="0" err="1" smtClean="0"/>
              <a:t>učnim</a:t>
            </a:r>
            <a:r>
              <a:rPr lang="hr-BA" sz="2800" dirty="0" smtClean="0"/>
              <a:t> nacrtima ili drugim dokumentima. Tu se mogu (na ispitu)  još preciznije definirati.</a:t>
            </a:r>
          </a:p>
          <a:p>
            <a:endParaRPr lang="hr-BA" sz="2800" dirty="0"/>
          </a:p>
          <a:p>
            <a:r>
              <a:rPr lang="hr-BA" sz="2800" dirty="0" smtClean="0"/>
              <a:t>Udio obično sledi odnosu među područjima sadržaja kod pouka. Može se </a:t>
            </a:r>
            <a:r>
              <a:rPr lang="hr-BA" sz="2800" dirty="0" err="1" smtClean="0"/>
              <a:t>promjeniti</a:t>
            </a:r>
            <a:r>
              <a:rPr lang="hr-BA" sz="2800" dirty="0" smtClean="0"/>
              <a:t>, ako se to eksplicitno odluči (da bi se u školama nešto više izvodilo).</a:t>
            </a:r>
          </a:p>
        </p:txBody>
      </p:sp>
    </p:spTree>
    <p:extLst>
      <p:ext uri="{BB962C8B-B14F-4D97-AF65-F5344CB8AC3E}">
        <p14:creationId xmlns:p14="http://schemas.microsoft.com/office/powerpoint/2010/main" val="1220069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smtClean="0"/>
              <a:t>Tipovi zadataka </a:t>
            </a:r>
            <a:endParaRPr lang="hr-BA"/>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611560" y="1412776"/>
            <a:ext cx="7272808" cy="2677656"/>
          </a:xfrm>
          <a:prstGeom prst="rect">
            <a:avLst/>
          </a:prstGeom>
          <a:noFill/>
        </p:spPr>
        <p:txBody>
          <a:bodyPr wrap="square" rtlCol="0">
            <a:spAutoFit/>
          </a:bodyPr>
          <a:lstStyle/>
          <a:p>
            <a:r>
              <a:rPr lang="hr-BA" sz="2400" dirty="0" smtClean="0"/>
              <a:t>Predmetni stručnjaci moraju odabrati tipove zadataka, koji se njim čine najbolji za sadržaj njihovog predmeta. </a:t>
            </a:r>
          </a:p>
          <a:p>
            <a:endParaRPr lang="hr-BA" sz="2400" dirty="0" smtClean="0"/>
          </a:p>
          <a:p>
            <a:r>
              <a:rPr lang="hr-BA" sz="2400" dirty="0" smtClean="0"/>
              <a:t>Ako </a:t>
            </a:r>
            <a:r>
              <a:rPr lang="hr-BA" sz="2400" dirty="0" err="1" smtClean="0"/>
              <a:t>jih</a:t>
            </a:r>
            <a:r>
              <a:rPr lang="hr-BA" sz="2400" dirty="0" smtClean="0"/>
              <a:t> je previše (puno sličnih ali ne identičnih), kandidat mora veoma pažljivo da čita instrukcije za rješavanje. Ako bi </a:t>
            </a:r>
            <a:r>
              <a:rPr lang="hr-BA" sz="2400" dirty="0" err="1" smtClean="0"/>
              <a:t>jih</a:t>
            </a:r>
            <a:r>
              <a:rPr lang="hr-BA" sz="2400" dirty="0" smtClean="0"/>
              <a:t> bilo premalo, imate problem univerzalnosti </a:t>
            </a:r>
            <a:r>
              <a:rPr lang="hr-BA" sz="2400" dirty="0" err="1" smtClean="0"/>
              <a:t>izkazanog</a:t>
            </a:r>
            <a:r>
              <a:rPr lang="hr-BA" sz="2400" dirty="0" smtClean="0"/>
              <a:t> znanja – da li previše zavisi od tipova zadataka? </a:t>
            </a:r>
            <a:endParaRPr lang="hr-BA" sz="2400" dirty="0"/>
          </a:p>
        </p:txBody>
      </p:sp>
    </p:spTree>
    <p:extLst>
      <p:ext uri="{BB962C8B-B14F-4D97-AF65-F5344CB8AC3E}">
        <p14:creationId xmlns:p14="http://schemas.microsoft.com/office/powerpoint/2010/main" val="1500328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107504" y="0"/>
            <a:ext cx="8229600" cy="908720"/>
          </a:xfrm>
        </p:spPr>
        <p:txBody>
          <a:bodyPr>
            <a:normAutofit/>
          </a:bodyPr>
          <a:lstStyle/>
          <a:p>
            <a:r>
              <a:rPr lang="hr-BA" dirty="0" smtClean="0"/>
              <a:t>Tipovi zadataka - primjer</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395536" y="764704"/>
            <a:ext cx="8928992" cy="6001643"/>
          </a:xfrm>
          <a:prstGeom prst="rect">
            <a:avLst/>
          </a:prstGeom>
          <a:noFill/>
        </p:spPr>
        <p:txBody>
          <a:bodyPr wrap="square" rtlCol="0">
            <a:spAutoFit/>
          </a:bodyPr>
          <a:lstStyle/>
          <a:p>
            <a:r>
              <a:rPr lang="sl-SI" sz="1600" b="1" dirty="0" smtClean="0"/>
              <a:t>Pisni </a:t>
            </a:r>
            <a:r>
              <a:rPr lang="sl-SI" sz="1600" b="1" dirty="0"/>
              <a:t>izpit</a:t>
            </a:r>
            <a:endParaRPr lang="sl-SI" sz="1600" dirty="0"/>
          </a:p>
          <a:p>
            <a:r>
              <a:rPr lang="sl-SI" sz="1600" b="1" dirty="0" smtClean="0"/>
              <a:t>Izpitna </a:t>
            </a:r>
            <a:r>
              <a:rPr lang="sl-SI" sz="1600" b="1" dirty="0"/>
              <a:t>pola (IP)   Tip naloge	</a:t>
            </a:r>
            <a:endParaRPr lang="sl-SI" sz="1600" b="1" dirty="0" smtClean="0"/>
          </a:p>
          <a:p>
            <a:r>
              <a:rPr lang="sl-SI" sz="1600" dirty="0" smtClean="0"/>
              <a:t>	1</a:t>
            </a:r>
            <a:r>
              <a:rPr lang="sl-SI" sz="1600" dirty="0"/>
              <a:t> </a:t>
            </a:r>
            <a:r>
              <a:rPr lang="sl-SI" sz="1600" dirty="0" smtClean="0"/>
              <a:t>          Naloga </a:t>
            </a:r>
            <a:r>
              <a:rPr lang="sl-SI" sz="1600" dirty="0"/>
              <a:t>odprtega tipa – razpravljalni in razlagalni/interpretativni šolski esej</a:t>
            </a:r>
          </a:p>
          <a:p>
            <a:r>
              <a:rPr lang="sl-SI" sz="1600" dirty="0" smtClean="0"/>
              <a:t>	2           Naloge </a:t>
            </a:r>
            <a:r>
              <a:rPr lang="sl-SI" sz="1600" dirty="0"/>
              <a:t>zaprtega tipa, npr.:</a:t>
            </a:r>
          </a:p>
          <a:p>
            <a:r>
              <a:rPr lang="sl-SI" sz="1600" dirty="0" smtClean="0"/>
              <a:t>		−  </a:t>
            </a:r>
            <a:r>
              <a:rPr lang="sl-SI" sz="1600" dirty="0"/>
              <a:t>naloge alternativne izbire (izbira </a:t>
            </a:r>
            <a:r>
              <a:rPr lang="sl-SI" sz="1600" dirty="0" smtClean="0"/>
              <a:t>med DA/NE</a:t>
            </a:r>
            <a:r>
              <a:rPr lang="sl-SI" sz="1600" dirty="0"/>
              <a:t>)</a:t>
            </a:r>
          </a:p>
          <a:p>
            <a:r>
              <a:rPr lang="sl-SI" sz="1600" dirty="0" smtClean="0"/>
              <a:t>		−  </a:t>
            </a:r>
            <a:r>
              <a:rPr lang="sl-SI" sz="1600" dirty="0"/>
              <a:t>naloge izbirnega tipa (podčrtovanje/obkrožanje pravilnih odgovorov med </a:t>
            </a:r>
            <a:r>
              <a:rPr lang="sl-SI" sz="1600" dirty="0" smtClean="0"/>
              <a:t>				več </a:t>
            </a:r>
            <a:r>
              <a:rPr lang="sl-SI" sz="1600" dirty="0"/>
              <a:t>odgovori)</a:t>
            </a:r>
          </a:p>
          <a:p>
            <a:r>
              <a:rPr lang="sl-SI" sz="1600" dirty="0" smtClean="0"/>
              <a:t>		−  </a:t>
            </a:r>
            <a:r>
              <a:rPr lang="sl-SI" sz="1600" dirty="0"/>
              <a:t>naloge povezovanja</a:t>
            </a:r>
          </a:p>
          <a:p>
            <a:r>
              <a:rPr lang="sl-SI" sz="1600" dirty="0" smtClean="0"/>
              <a:t>		−  </a:t>
            </a:r>
            <a:r>
              <a:rPr lang="sl-SI" sz="1600" dirty="0"/>
              <a:t>naloge s kratkimi odgovori</a:t>
            </a:r>
          </a:p>
          <a:p>
            <a:r>
              <a:rPr lang="sl-SI" sz="1600" dirty="0"/>
              <a:t>	</a:t>
            </a:r>
            <a:r>
              <a:rPr lang="sl-SI" sz="1600" dirty="0" smtClean="0"/>
              <a:t>	−  </a:t>
            </a:r>
            <a:r>
              <a:rPr lang="sl-SI" sz="1600" dirty="0"/>
              <a:t>naloge dopolnjevanja</a:t>
            </a:r>
          </a:p>
          <a:p>
            <a:r>
              <a:rPr lang="sl-SI" sz="1600" dirty="0" smtClean="0"/>
              <a:t>		−  </a:t>
            </a:r>
            <a:r>
              <a:rPr lang="sl-SI" sz="1600" dirty="0"/>
              <a:t>naloge razvrščanja</a:t>
            </a:r>
          </a:p>
          <a:p>
            <a:r>
              <a:rPr lang="sl-SI" sz="1600" dirty="0" smtClean="0"/>
              <a:t>		−  </a:t>
            </a:r>
            <a:r>
              <a:rPr lang="sl-SI" sz="1600" dirty="0"/>
              <a:t>naloge korekcije …</a:t>
            </a:r>
          </a:p>
          <a:p>
            <a:r>
              <a:rPr lang="sl-SI" sz="1600" dirty="0"/>
              <a:t> </a:t>
            </a:r>
            <a:r>
              <a:rPr lang="sl-SI" sz="1600" dirty="0" smtClean="0"/>
              <a:t>	do </a:t>
            </a:r>
            <a:r>
              <a:rPr lang="sl-SI" sz="1600" dirty="0"/>
              <a:t>24 </a:t>
            </a:r>
            <a:r>
              <a:rPr lang="sl-SI" sz="1600" dirty="0" err="1"/>
              <a:t>nalog	vsaka</a:t>
            </a:r>
            <a:r>
              <a:rPr lang="sl-SI" sz="1600" dirty="0"/>
              <a:t> naloga od 1 do 8 točk</a:t>
            </a:r>
          </a:p>
          <a:p>
            <a:endParaRPr lang="sl-SI" sz="1600" dirty="0" smtClean="0"/>
          </a:p>
          <a:p>
            <a:r>
              <a:rPr lang="sl-SI" sz="1600" dirty="0" smtClean="0"/>
              <a:t>		Naloge </a:t>
            </a:r>
            <a:r>
              <a:rPr lang="sl-SI" sz="1600" dirty="0"/>
              <a:t>polodprtega tipa – strukturirane naloge z več možnimi ustreznimi </a:t>
            </a:r>
            <a:r>
              <a:rPr lang="sl-SI" sz="1600" dirty="0" smtClean="0"/>
              <a:t>			odgovori</a:t>
            </a:r>
            <a:endParaRPr lang="sl-SI" sz="1600" dirty="0"/>
          </a:p>
          <a:p>
            <a:r>
              <a:rPr lang="sl-SI" sz="1600" dirty="0"/>
              <a:t> </a:t>
            </a:r>
            <a:r>
              <a:rPr lang="sl-SI" sz="1600" dirty="0" smtClean="0"/>
              <a:t>	do </a:t>
            </a:r>
            <a:r>
              <a:rPr lang="sl-SI" sz="1600" dirty="0"/>
              <a:t>5 </a:t>
            </a:r>
            <a:r>
              <a:rPr lang="sl-SI" sz="1600" dirty="0" err="1"/>
              <a:t>nalog	vsaka</a:t>
            </a:r>
            <a:r>
              <a:rPr lang="sl-SI" sz="1600" dirty="0"/>
              <a:t> naloga od 1 do 9 točk</a:t>
            </a:r>
          </a:p>
          <a:p>
            <a:endParaRPr lang="sl-SI" sz="1600" dirty="0"/>
          </a:p>
          <a:p>
            <a:r>
              <a:rPr lang="sl-SI" sz="1600" dirty="0" smtClean="0"/>
              <a:t>		Naloge </a:t>
            </a:r>
            <a:r>
              <a:rPr lang="sl-SI" sz="1600" dirty="0"/>
              <a:t>odprtega tipa – tvorjenje krajšega neumetnostnega besedila dane </a:t>
            </a:r>
            <a:r>
              <a:rPr lang="sl-SI" sz="1600" dirty="0" smtClean="0"/>
              <a:t>			besedilne </a:t>
            </a:r>
            <a:r>
              <a:rPr lang="sl-SI" sz="1600" dirty="0"/>
              <a:t>vrste</a:t>
            </a:r>
          </a:p>
          <a:p>
            <a:r>
              <a:rPr lang="sl-SI" sz="1600" dirty="0" smtClean="0"/>
              <a:t>	1 </a:t>
            </a:r>
            <a:r>
              <a:rPr lang="sl-SI" sz="1600" dirty="0" err="1"/>
              <a:t>naloga	do</a:t>
            </a:r>
            <a:r>
              <a:rPr lang="sl-SI" sz="1600" dirty="0"/>
              <a:t> 25 točk</a:t>
            </a:r>
          </a:p>
          <a:p>
            <a:r>
              <a:rPr lang="sl-SI" sz="1600" dirty="0"/>
              <a:t/>
            </a:r>
            <a:br>
              <a:rPr lang="sl-SI" sz="1600" dirty="0"/>
            </a:br>
            <a:r>
              <a:rPr lang="sl-SI" sz="1600" dirty="0" smtClean="0"/>
              <a:t>			</a:t>
            </a:r>
            <a:r>
              <a:rPr lang="sl-SI" sz="1600" b="1" dirty="0" smtClean="0"/>
              <a:t>Skupaj </a:t>
            </a:r>
            <a:r>
              <a:rPr lang="sl-SI" sz="1600" b="1" dirty="0"/>
              <a:t>IP 1	1 naloga	50 točk</a:t>
            </a:r>
            <a:endParaRPr lang="sl-SI" sz="1600" dirty="0"/>
          </a:p>
          <a:p>
            <a:r>
              <a:rPr lang="sl-SI" sz="1600" dirty="0"/>
              <a:t>	</a:t>
            </a:r>
            <a:r>
              <a:rPr lang="sl-SI" sz="1600" dirty="0" smtClean="0"/>
              <a:t>		</a:t>
            </a:r>
            <a:r>
              <a:rPr lang="sl-SI" sz="1600" b="1" dirty="0" smtClean="0"/>
              <a:t>Skupaj </a:t>
            </a:r>
            <a:r>
              <a:rPr lang="sl-SI" sz="1600" b="1" dirty="0"/>
              <a:t>IP </a:t>
            </a:r>
            <a:r>
              <a:rPr lang="sl-SI" sz="1600" b="1" dirty="0" smtClean="0"/>
              <a:t>2	do 30 nalog    120 točk</a:t>
            </a:r>
            <a:endParaRPr lang="hr-BA" sz="1600" dirty="0"/>
          </a:p>
        </p:txBody>
      </p:sp>
    </p:spTree>
    <p:extLst>
      <p:ext uri="{BB962C8B-B14F-4D97-AF65-F5344CB8AC3E}">
        <p14:creationId xmlns:p14="http://schemas.microsoft.com/office/powerpoint/2010/main" val="925789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107504" y="116632"/>
            <a:ext cx="8229600" cy="778098"/>
          </a:xfrm>
        </p:spPr>
        <p:txBody>
          <a:bodyPr>
            <a:normAutofit/>
          </a:bodyPr>
          <a:lstStyle/>
          <a:p>
            <a:r>
              <a:rPr lang="hr-BA" dirty="0" smtClean="0"/>
              <a:t>Biranje zadataka </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395536" y="832130"/>
            <a:ext cx="8568952" cy="4832092"/>
          </a:xfrm>
          <a:prstGeom prst="rect">
            <a:avLst/>
          </a:prstGeom>
          <a:noFill/>
        </p:spPr>
        <p:txBody>
          <a:bodyPr wrap="square" rtlCol="0">
            <a:spAutoFit/>
          </a:bodyPr>
          <a:lstStyle/>
          <a:p>
            <a:r>
              <a:rPr lang="hr-BA" sz="2800" dirty="0" smtClean="0"/>
              <a:t>Ponekad ima kandidat u ispitu mogućnost, da od većeg broja zadataka bira one, koje </a:t>
            </a:r>
            <a:r>
              <a:rPr lang="hr-BA" sz="2800" dirty="0" err="1" smtClean="0"/>
              <a:t>če</a:t>
            </a:r>
            <a:r>
              <a:rPr lang="hr-BA" sz="2800" dirty="0" smtClean="0"/>
              <a:t> rješavati (5 od 9, i slično).</a:t>
            </a:r>
          </a:p>
          <a:p>
            <a:endParaRPr lang="hr-BA" sz="2800" dirty="0"/>
          </a:p>
          <a:p>
            <a:r>
              <a:rPr lang="hr-BA" sz="2800" dirty="0" smtClean="0"/>
              <a:t>Razlozi za takav pristup su različiti – zadatci su iz različitih područja sadržaja (možda nisu svi učenici slušali isto kod nastave), ideja o demokratičnosti, o tome, da kandidat pokaže svoja ‘</a:t>
            </a:r>
            <a:r>
              <a:rPr lang="hr-BA" sz="2800" dirty="0" err="1" smtClean="0"/>
              <a:t>močna</a:t>
            </a:r>
            <a:r>
              <a:rPr lang="hr-BA" sz="2800" dirty="0" smtClean="0"/>
              <a:t>’ područja, i </a:t>
            </a:r>
            <a:r>
              <a:rPr lang="hr-BA" sz="2800" dirty="0" smtClean="0"/>
              <a:t>slično.</a:t>
            </a:r>
            <a:endParaRPr lang="hr-BA" sz="2800" dirty="0" smtClean="0"/>
          </a:p>
          <a:p>
            <a:endParaRPr lang="hr-BA" sz="2800" dirty="0"/>
          </a:p>
          <a:p>
            <a:endParaRPr lang="hr-BA" sz="2800" dirty="0" smtClean="0"/>
          </a:p>
          <a:p>
            <a:r>
              <a:rPr lang="hr-BA" sz="2800" dirty="0" smtClean="0"/>
              <a:t>Obično koristi nikada ne opravdaju problema. (ipak u našim ispitima imamo biranje zadataka)</a:t>
            </a:r>
            <a:endParaRPr lang="hr-BA" sz="2800" dirty="0"/>
          </a:p>
        </p:txBody>
      </p:sp>
    </p:spTree>
    <p:extLst>
      <p:ext uri="{BB962C8B-B14F-4D97-AF65-F5344CB8AC3E}">
        <p14:creationId xmlns:p14="http://schemas.microsoft.com/office/powerpoint/2010/main" val="3682148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Specifikacija ispita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611560" y="1412776"/>
            <a:ext cx="7272808" cy="2677656"/>
          </a:xfrm>
          <a:prstGeom prst="rect">
            <a:avLst/>
          </a:prstGeom>
          <a:noFill/>
        </p:spPr>
        <p:txBody>
          <a:bodyPr wrap="square" rtlCol="0">
            <a:spAutoFit/>
          </a:bodyPr>
          <a:lstStyle/>
          <a:p>
            <a:r>
              <a:rPr lang="hr-BA" sz="2400" dirty="0" smtClean="0"/>
              <a:t>To su robni parametri, prema kojima svake godine sastavljate ispit. </a:t>
            </a:r>
          </a:p>
          <a:p>
            <a:endParaRPr lang="hr-BA" sz="2400" dirty="0"/>
          </a:p>
          <a:p>
            <a:r>
              <a:rPr lang="hr-BA" sz="2400" dirty="0" smtClean="0"/>
              <a:t>Koji su ti parametri, odlučuje </a:t>
            </a:r>
            <a:r>
              <a:rPr lang="hr-BA" sz="2400" dirty="0" err="1" smtClean="0"/>
              <a:t>stroka</a:t>
            </a:r>
            <a:r>
              <a:rPr lang="hr-BA" sz="2400" dirty="0"/>
              <a:t> </a:t>
            </a:r>
            <a:r>
              <a:rPr lang="hr-BA" sz="2400" dirty="0" smtClean="0"/>
              <a:t>(i koliko), obično su to:</a:t>
            </a:r>
          </a:p>
          <a:p>
            <a:r>
              <a:rPr lang="hr-BA" sz="2400" dirty="0" smtClean="0"/>
              <a:t>Taksonomije, područja sadržaja, zahtjevnost zadataka, i slično.</a:t>
            </a:r>
            <a:endParaRPr lang="hr-BA" sz="2400" dirty="0"/>
          </a:p>
        </p:txBody>
      </p:sp>
      <p:pic>
        <p:nvPicPr>
          <p:cNvPr id="5" name="Slik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7476" y="3645024"/>
            <a:ext cx="2436638" cy="2698240"/>
          </a:xfrm>
          <a:prstGeom prst="rect">
            <a:avLst/>
          </a:prstGeom>
        </p:spPr>
      </p:pic>
    </p:spTree>
    <p:extLst>
      <p:ext uri="{BB962C8B-B14F-4D97-AF65-F5344CB8AC3E}">
        <p14:creationId xmlns:p14="http://schemas.microsoft.com/office/powerpoint/2010/main" val="30894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107504" y="0"/>
            <a:ext cx="8229600" cy="706090"/>
          </a:xfrm>
        </p:spPr>
        <p:txBody>
          <a:bodyPr>
            <a:normAutofit fontScale="90000"/>
          </a:bodyPr>
          <a:lstStyle/>
          <a:p>
            <a:r>
              <a:rPr lang="hr-BA" dirty="0" smtClean="0"/>
              <a:t>Specifikacija ispita - primjer</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a 2"/>
          <p:cNvGraphicFramePr>
            <a:graphicFrameLocks noGrp="1"/>
          </p:cNvGraphicFramePr>
          <p:nvPr>
            <p:extLst>
              <p:ext uri="{D42A27DB-BD31-4B8C-83A1-F6EECF244321}">
                <p14:modId xmlns:p14="http://schemas.microsoft.com/office/powerpoint/2010/main" val="2754046260"/>
              </p:ext>
            </p:extLst>
          </p:nvPr>
        </p:nvGraphicFramePr>
        <p:xfrm>
          <a:off x="395536" y="679667"/>
          <a:ext cx="8424936" cy="5470596"/>
        </p:xfrm>
        <a:graphic>
          <a:graphicData uri="http://schemas.openxmlformats.org/drawingml/2006/table">
            <a:tbl>
              <a:tblPr>
                <a:tableStyleId>{5C22544A-7EE6-4342-B048-85BDC9FD1C3A}</a:tableStyleId>
              </a:tblPr>
              <a:tblGrid>
                <a:gridCol w="1224136"/>
                <a:gridCol w="2160240"/>
                <a:gridCol w="2088232"/>
                <a:gridCol w="2162956"/>
                <a:gridCol w="789372"/>
              </a:tblGrid>
              <a:tr h="411509">
                <a:tc rowSpan="15">
                  <a:txBody>
                    <a:bodyPr/>
                    <a:lstStyle/>
                    <a:p>
                      <a:pPr marL="233680" indent="-146050">
                        <a:lnSpc>
                          <a:spcPct val="115000"/>
                        </a:lnSpc>
                        <a:spcBef>
                          <a:spcPts val="265"/>
                        </a:spcBef>
                        <a:spcAft>
                          <a:spcPts val="0"/>
                        </a:spcAft>
                      </a:pPr>
                      <a:r>
                        <a:rPr lang="sl-SI" sz="1600" dirty="0" smtClean="0">
                          <a:effectLst/>
                          <a:latin typeface="Arial Narrow" pitchFamily="34" charset="0"/>
                        </a:rPr>
                        <a:t>Taksono</a:t>
                      </a:r>
                      <a:r>
                        <a:rPr lang="sl-SI" sz="1600" spc="5" dirty="0" smtClean="0">
                          <a:effectLst/>
                          <a:latin typeface="Arial Narrow" pitchFamily="34" charset="0"/>
                        </a:rPr>
                        <a:t>m</a:t>
                      </a:r>
                      <a:r>
                        <a:rPr lang="sl-SI" sz="1600" dirty="0" smtClean="0">
                          <a:effectLst/>
                          <a:latin typeface="Arial Narrow" pitchFamily="34" charset="0"/>
                        </a:rPr>
                        <a:t>ske </a:t>
                      </a:r>
                    </a:p>
                    <a:p>
                      <a:pPr marL="233680" indent="-146050">
                        <a:lnSpc>
                          <a:spcPct val="115000"/>
                        </a:lnSpc>
                        <a:spcBef>
                          <a:spcPts val="265"/>
                        </a:spcBef>
                        <a:spcAft>
                          <a:spcPts val="0"/>
                        </a:spcAft>
                      </a:pPr>
                      <a:r>
                        <a:rPr lang="sl-SI" sz="1600" dirty="0" smtClean="0">
                          <a:effectLst/>
                          <a:latin typeface="Arial Narrow" pitchFamily="34" charset="0"/>
                        </a:rPr>
                        <a:t>stopnje</a:t>
                      </a:r>
                      <a:endParaRPr lang="sl-SI" sz="1600" dirty="0">
                        <a:effectLst/>
                        <a:latin typeface="Arial Narrow" pitchFamily="34" charset="0"/>
                      </a:endParaRPr>
                    </a:p>
                    <a:p>
                      <a:pPr>
                        <a:lnSpc>
                          <a:spcPts val="600"/>
                        </a:lnSpc>
                        <a:spcBef>
                          <a:spcPts val="10"/>
                        </a:spcBef>
                        <a:spcAft>
                          <a:spcPts val="0"/>
                        </a:spcAft>
                      </a:pPr>
                      <a:r>
                        <a:rPr lang="sl-SI" sz="1600" dirty="0">
                          <a:effectLst/>
                          <a:latin typeface="Arial Narrow" pitchFamily="34" charset="0"/>
                        </a:rPr>
                        <a:t> </a:t>
                      </a:r>
                    </a:p>
                    <a:p>
                      <a:pPr marL="370840">
                        <a:lnSpc>
                          <a:spcPct val="115000"/>
                        </a:lnSpc>
                        <a:spcAft>
                          <a:spcPts val="0"/>
                        </a:spcAft>
                      </a:pPr>
                      <a:r>
                        <a:rPr lang="sl-SI" sz="1600" dirty="0">
                          <a:effectLst/>
                          <a:latin typeface="Arial Narrow" pitchFamily="34" charset="0"/>
                        </a:rPr>
                        <a:t>I.</a:t>
                      </a:r>
                    </a:p>
                    <a:p>
                      <a:pPr>
                        <a:lnSpc>
                          <a:spcPts val="1000"/>
                        </a:lnSpc>
                        <a:spcAft>
                          <a:spcPts val="0"/>
                        </a:spcAft>
                      </a:pPr>
                      <a:r>
                        <a:rPr lang="sl-SI" sz="1600" dirty="0">
                          <a:effectLst/>
                          <a:latin typeface="Arial Narrow" pitchFamily="34" charset="0"/>
                        </a:rPr>
                        <a:t> </a:t>
                      </a:r>
                    </a:p>
                    <a:p>
                      <a:pPr>
                        <a:lnSpc>
                          <a:spcPts val="1000"/>
                        </a:lnSpc>
                        <a:spcAft>
                          <a:spcPts val="0"/>
                        </a:spcAft>
                      </a:pPr>
                      <a:r>
                        <a:rPr lang="sl-SI" sz="1600" dirty="0">
                          <a:effectLst/>
                          <a:latin typeface="Arial Narrow" pitchFamily="34" charset="0"/>
                        </a:rPr>
                        <a:t> </a:t>
                      </a:r>
                    </a:p>
                    <a:p>
                      <a:pPr>
                        <a:lnSpc>
                          <a:spcPts val="1000"/>
                        </a:lnSpc>
                        <a:spcAft>
                          <a:spcPts val="0"/>
                        </a:spcAft>
                      </a:pPr>
                      <a:r>
                        <a:rPr lang="sl-SI" sz="1600" dirty="0">
                          <a:effectLst/>
                          <a:latin typeface="Arial Narrow" pitchFamily="34" charset="0"/>
                        </a:rPr>
                        <a:t> </a:t>
                      </a:r>
                    </a:p>
                    <a:p>
                      <a:pPr>
                        <a:lnSpc>
                          <a:spcPts val="1000"/>
                        </a:lnSpc>
                        <a:spcBef>
                          <a:spcPts val="35"/>
                        </a:spcBef>
                        <a:spcAft>
                          <a:spcPts val="0"/>
                        </a:spcAft>
                      </a:pPr>
                      <a:r>
                        <a:rPr lang="sl-SI" sz="1600" dirty="0">
                          <a:effectLst/>
                          <a:latin typeface="Arial Narrow" pitchFamily="34" charset="0"/>
                        </a:rPr>
                        <a:t> </a:t>
                      </a:r>
                    </a:p>
                    <a:p>
                      <a:pPr marL="356870">
                        <a:lnSpc>
                          <a:spcPct val="115000"/>
                        </a:lnSpc>
                        <a:spcAft>
                          <a:spcPts val="0"/>
                        </a:spcAft>
                      </a:pPr>
                      <a:endParaRPr lang="sl-SI" sz="1600" dirty="0" smtClean="0">
                        <a:effectLst/>
                        <a:latin typeface="Arial Narrow" pitchFamily="34" charset="0"/>
                      </a:endParaRPr>
                    </a:p>
                    <a:p>
                      <a:pPr marL="356870">
                        <a:lnSpc>
                          <a:spcPct val="115000"/>
                        </a:lnSpc>
                        <a:spcAft>
                          <a:spcPts val="0"/>
                        </a:spcAft>
                      </a:pPr>
                      <a:endParaRPr lang="sl-SI" sz="1600" dirty="0" smtClean="0">
                        <a:effectLst/>
                        <a:latin typeface="Arial Narrow" pitchFamily="34" charset="0"/>
                      </a:endParaRPr>
                    </a:p>
                    <a:p>
                      <a:pPr marL="356870">
                        <a:lnSpc>
                          <a:spcPct val="115000"/>
                        </a:lnSpc>
                        <a:spcAft>
                          <a:spcPts val="0"/>
                        </a:spcAft>
                      </a:pPr>
                      <a:endParaRPr lang="sl-SI" sz="1600" dirty="0" smtClean="0">
                        <a:effectLst/>
                        <a:latin typeface="Arial Narrow" pitchFamily="34" charset="0"/>
                      </a:endParaRPr>
                    </a:p>
                    <a:p>
                      <a:pPr marL="356870">
                        <a:lnSpc>
                          <a:spcPct val="115000"/>
                        </a:lnSpc>
                        <a:spcAft>
                          <a:spcPts val="0"/>
                        </a:spcAft>
                      </a:pPr>
                      <a:endParaRPr lang="sl-SI" sz="1600" dirty="0" smtClean="0">
                        <a:effectLst/>
                        <a:latin typeface="Arial Narrow" pitchFamily="34" charset="0"/>
                      </a:endParaRPr>
                    </a:p>
                    <a:p>
                      <a:pPr marL="356870">
                        <a:lnSpc>
                          <a:spcPct val="115000"/>
                        </a:lnSpc>
                        <a:spcAft>
                          <a:spcPts val="0"/>
                        </a:spcAft>
                      </a:pPr>
                      <a:r>
                        <a:rPr lang="sl-SI" sz="1600" dirty="0" smtClean="0">
                          <a:effectLst/>
                          <a:latin typeface="Arial Narrow" pitchFamily="34" charset="0"/>
                        </a:rPr>
                        <a:t>II</a:t>
                      </a:r>
                      <a:r>
                        <a:rPr lang="sl-SI" sz="1600" dirty="0">
                          <a:effectLst/>
                          <a:latin typeface="Arial Narrow" pitchFamily="34" charset="0"/>
                        </a:rPr>
                        <a:t>.</a:t>
                      </a:r>
                    </a:p>
                    <a:p>
                      <a:pPr>
                        <a:lnSpc>
                          <a:spcPts val="1000"/>
                        </a:lnSpc>
                        <a:spcAft>
                          <a:spcPts val="0"/>
                        </a:spcAft>
                      </a:pPr>
                      <a:r>
                        <a:rPr lang="sl-SI" sz="1600" dirty="0">
                          <a:effectLst/>
                          <a:latin typeface="Arial Narrow" pitchFamily="34" charset="0"/>
                        </a:rPr>
                        <a:t> </a:t>
                      </a:r>
                    </a:p>
                    <a:p>
                      <a:pPr>
                        <a:lnSpc>
                          <a:spcPts val="1000"/>
                        </a:lnSpc>
                        <a:spcAft>
                          <a:spcPts val="0"/>
                        </a:spcAft>
                      </a:pPr>
                      <a:r>
                        <a:rPr lang="sl-SI" sz="1600" dirty="0">
                          <a:effectLst/>
                          <a:latin typeface="Arial Narrow" pitchFamily="34" charset="0"/>
                        </a:rPr>
                        <a:t> </a:t>
                      </a:r>
                    </a:p>
                    <a:p>
                      <a:pPr>
                        <a:lnSpc>
                          <a:spcPts val="1000"/>
                        </a:lnSpc>
                        <a:spcAft>
                          <a:spcPts val="0"/>
                        </a:spcAft>
                      </a:pPr>
                      <a:r>
                        <a:rPr lang="sl-SI" sz="1600" dirty="0">
                          <a:effectLst/>
                          <a:latin typeface="Arial Narrow" pitchFamily="34" charset="0"/>
                        </a:rPr>
                        <a:t> </a:t>
                      </a:r>
                    </a:p>
                    <a:p>
                      <a:pPr>
                        <a:lnSpc>
                          <a:spcPts val="1000"/>
                        </a:lnSpc>
                        <a:spcAft>
                          <a:spcPts val="0"/>
                        </a:spcAft>
                      </a:pPr>
                      <a:r>
                        <a:rPr lang="sl-SI" sz="1600" dirty="0">
                          <a:effectLst/>
                          <a:latin typeface="Arial Narrow" pitchFamily="34" charset="0"/>
                        </a:rPr>
                        <a:t> </a:t>
                      </a:r>
                    </a:p>
                    <a:p>
                      <a:pPr>
                        <a:lnSpc>
                          <a:spcPts val="1000"/>
                        </a:lnSpc>
                        <a:spcAft>
                          <a:spcPts val="0"/>
                        </a:spcAft>
                      </a:pPr>
                      <a:r>
                        <a:rPr lang="sl-SI" sz="1600" dirty="0">
                          <a:effectLst/>
                          <a:latin typeface="Arial Narrow" pitchFamily="34" charset="0"/>
                        </a:rPr>
                        <a:t> </a:t>
                      </a:r>
                    </a:p>
                    <a:p>
                      <a:pPr>
                        <a:lnSpc>
                          <a:spcPts val="1000"/>
                        </a:lnSpc>
                        <a:spcAft>
                          <a:spcPts val="0"/>
                        </a:spcAft>
                      </a:pPr>
                      <a:r>
                        <a:rPr lang="sl-SI" sz="1600" dirty="0">
                          <a:effectLst/>
                          <a:latin typeface="Arial Narrow" pitchFamily="34" charset="0"/>
                        </a:rPr>
                        <a:t> </a:t>
                      </a:r>
                    </a:p>
                    <a:p>
                      <a:pPr>
                        <a:lnSpc>
                          <a:spcPts val="1400"/>
                        </a:lnSpc>
                        <a:spcBef>
                          <a:spcPts val="80"/>
                        </a:spcBef>
                        <a:spcAft>
                          <a:spcPts val="0"/>
                        </a:spcAft>
                      </a:pPr>
                      <a:r>
                        <a:rPr lang="sl-SI" sz="1600" dirty="0">
                          <a:effectLst/>
                          <a:latin typeface="Arial Narrow" pitchFamily="34" charset="0"/>
                        </a:rPr>
                        <a:t> </a:t>
                      </a:r>
                    </a:p>
                    <a:p>
                      <a:pPr marL="342265">
                        <a:lnSpc>
                          <a:spcPct val="115000"/>
                        </a:lnSpc>
                        <a:spcAft>
                          <a:spcPts val="0"/>
                        </a:spcAft>
                      </a:pPr>
                      <a:endParaRPr lang="sl-SI" sz="1600" dirty="0" smtClean="0">
                        <a:effectLst/>
                        <a:latin typeface="Arial Narrow" pitchFamily="34" charset="0"/>
                      </a:endParaRPr>
                    </a:p>
                    <a:p>
                      <a:pPr marL="342265">
                        <a:lnSpc>
                          <a:spcPct val="115000"/>
                        </a:lnSpc>
                        <a:spcAft>
                          <a:spcPts val="0"/>
                        </a:spcAft>
                      </a:pPr>
                      <a:endParaRPr lang="sl-SI" sz="1600" dirty="0" smtClean="0">
                        <a:effectLst/>
                        <a:latin typeface="Arial Narrow" pitchFamily="34" charset="0"/>
                      </a:endParaRPr>
                    </a:p>
                    <a:p>
                      <a:pPr marL="342265">
                        <a:lnSpc>
                          <a:spcPct val="115000"/>
                        </a:lnSpc>
                        <a:spcAft>
                          <a:spcPts val="0"/>
                        </a:spcAft>
                      </a:pPr>
                      <a:endParaRPr lang="sl-SI" sz="1600" dirty="0" smtClean="0">
                        <a:effectLst/>
                        <a:latin typeface="Arial Narrow" pitchFamily="34" charset="0"/>
                      </a:endParaRPr>
                    </a:p>
                    <a:p>
                      <a:pPr marL="342265">
                        <a:lnSpc>
                          <a:spcPct val="115000"/>
                        </a:lnSpc>
                        <a:spcAft>
                          <a:spcPts val="0"/>
                        </a:spcAft>
                      </a:pPr>
                      <a:r>
                        <a:rPr lang="sl-SI" sz="1600" dirty="0" smtClean="0">
                          <a:effectLst/>
                          <a:latin typeface="Arial Narrow" pitchFamily="34" charset="0"/>
                        </a:rPr>
                        <a:t>III</a:t>
                      </a:r>
                      <a:r>
                        <a:rPr lang="sl-SI" sz="1600" dirty="0">
                          <a:effectLst/>
                          <a:latin typeface="Arial Narrow" pitchFamily="34" charset="0"/>
                        </a:rPr>
                        <a:t>.</a:t>
                      </a:r>
                      <a:endParaRPr lang="sl-SI" sz="1600" dirty="0">
                        <a:effectLst/>
                        <a:latin typeface="Arial Narrow" pitchFamily="34" charset="0"/>
                        <a:ea typeface="Times New Roman"/>
                        <a:cs typeface="Times New Roman"/>
                      </a:endParaRPr>
                    </a:p>
                  </a:txBody>
                  <a:tcPr marL="0" marR="0" marT="0" marB="0"/>
                </a:tc>
                <a:tc>
                  <a:txBody>
                    <a:bodyPr/>
                    <a:lstStyle/>
                    <a:p>
                      <a:pPr marL="1270">
                        <a:lnSpc>
                          <a:spcPts val="830"/>
                        </a:lnSpc>
                        <a:spcBef>
                          <a:spcPts val="265"/>
                        </a:spcBef>
                        <a:spcAft>
                          <a:spcPts val="0"/>
                        </a:spcAft>
                      </a:pPr>
                      <a:endParaRPr lang="sl-SI" sz="1600" dirty="0">
                        <a:effectLst/>
                        <a:latin typeface="Arial Narrow" pitchFamily="34" charset="0"/>
                      </a:endParaRPr>
                    </a:p>
                    <a:p>
                      <a:pPr marL="229235">
                        <a:lnSpc>
                          <a:spcPts val="720"/>
                        </a:lnSpc>
                        <a:spcAft>
                          <a:spcPts val="0"/>
                        </a:spcAft>
                      </a:pPr>
                      <a:r>
                        <a:rPr lang="sl-SI" sz="1600" dirty="0">
                          <a:effectLst/>
                          <a:latin typeface="Arial Narrow" pitchFamily="34" charset="0"/>
                        </a:rPr>
                        <a:t>I</a:t>
                      </a:r>
                      <a:r>
                        <a:rPr lang="sl-SI" sz="1600" spc="5" dirty="0">
                          <a:effectLst/>
                          <a:latin typeface="Arial Narrow" pitchFamily="34" charset="0"/>
                        </a:rPr>
                        <a:t>z</a:t>
                      </a:r>
                      <a:r>
                        <a:rPr lang="sl-SI" sz="1600" dirty="0">
                          <a:effectLst/>
                          <a:latin typeface="Arial Narrow" pitchFamily="34" charset="0"/>
                        </a:rPr>
                        <a:t>pitna</a:t>
                      </a:r>
                      <a:r>
                        <a:rPr lang="sl-SI" sz="1600" spc="-25" dirty="0">
                          <a:effectLst/>
                          <a:latin typeface="Arial Narrow" pitchFamily="34" charset="0"/>
                        </a:rPr>
                        <a:t> </a:t>
                      </a:r>
                      <a:r>
                        <a:rPr lang="sl-SI" sz="1600" dirty="0">
                          <a:effectLst/>
                          <a:latin typeface="Arial Narrow" pitchFamily="34" charset="0"/>
                        </a:rPr>
                        <a:t>po</a:t>
                      </a:r>
                      <a:r>
                        <a:rPr lang="sl-SI" sz="1600" spc="5" dirty="0">
                          <a:effectLst/>
                          <a:latin typeface="Arial Narrow" pitchFamily="34" charset="0"/>
                        </a:rPr>
                        <a:t>l</a:t>
                      </a:r>
                      <a:r>
                        <a:rPr lang="sl-SI" sz="1600" dirty="0">
                          <a:effectLst/>
                          <a:latin typeface="Arial Narrow" pitchFamily="34" charset="0"/>
                        </a:rPr>
                        <a:t>a</a:t>
                      </a:r>
                      <a:r>
                        <a:rPr lang="sl-SI" sz="1600" spc="-15" dirty="0">
                          <a:effectLst/>
                          <a:latin typeface="Arial Narrow" pitchFamily="34" charset="0"/>
                        </a:rPr>
                        <a:t> </a:t>
                      </a:r>
                      <a:r>
                        <a:rPr lang="sl-SI" sz="1600" dirty="0">
                          <a:effectLst/>
                          <a:latin typeface="Arial Narrow" pitchFamily="34" charset="0"/>
                        </a:rPr>
                        <a:t>1</a:t>
                      </a:r>
                      <a:endParaRPr lang="sl-SI" sz="1600" dirty="0">
                        <a:effectLst/>
                        <a:latin typeface="Arial Narrow" pitchFamily="34" charset="0"/>
                        <a:ea typeface="Times New Roman"/>
                        <a:cs typeface="Times New Roman"/>
                      </a:endParaRPr>
                    </a:p>
                  </a:txBody>
                  <a:tcPr marL="0" marR="0" marT="0" marB="0"/>
                </a:tc>
                <a:tc>
                  <a:txBody>
                    <a:bodyPr/>
                    <a:lstStyle/>
                    <a:p>
                      <a:pPr>
                        <a:lnSpc>
                          <a:spcPts val="750"/>
                        </a:lnSpc>
                        <a:spcBef>
                          <a:spcPts val="35"/>
                        </a:spcBef>
                        <a:spcAft>
                          <a:spcPts val="0"/>
                        </a:spcAft>
                      </a:pPr>
                      <a:r>
                        <a:rPr lang="sl-SI" sz="1600">
                          <a:effectLst/>
                          <a:latin typeface="Arial Narrow" pitchFamily="34" charset="0"/>
                        </a:rPr>
                        <a:t> </a:t>
                      </a:r>
                    </a:p>
                    <a:p>
                      <a:pPr marL="45720">
                        <a:lnSpc>
                          <a:spcPct val="115000"/>
                        </a:lnSpc>
                        <a:spcAft>
                          <a:spcPts val="0"/>
                        </a:spcAft>
                      </a:pPr>
                      <a:r>
                        <a:rPr lang="sl-SI" sz="1600">
                          <a:effectLst/>
                          <a:latin typeface="Arial Narrow" pitchFamily="34" charset="0"/>
                        </a:rPr>
                        <a:t>I</a:t>
                      </a:r>
                      <a:r>
                        <a:rPr lang="sl-SI" sz="1600" spc="5">
                          <a:effectLst/>
                          <a:latin typeface="Arial Narrow" pitchFamily="34" charset="0"/>
                        </a:rPr>
                        <a:t>z</a:t>
                      </a:r>
                      <a:r>
                        <a:rPr lang="sl-SI" sz="1600">
                          <a:effectLst/>
                          <a:latin typeface="Arial Narrow" pitchFamily="34" charset="0"/>
                        </a:rPr>
                        <a:t>pitna</a:t>
                      </a:r>
                      <a:r>
                        <a:rPr lang="sl-SI" sz="1600" spc="-25">
                          <a:effectLst/>
                          <a:latin typeface="Arial Narrow" pitchFamily="34" charset="0"/>
                        </a:rPr>
                        <a:t> </a:t>
                      </a:r>
                      <a:r>
                        <a:rPr lang="sl-SI" sz="1600">
                          <a:effectLst/>
                          <a:latin typeface="Arial Narrow" pitchFamily="34" charset="0"/>
                        </a:rPr>
                        <a:t>po</a:t>
                      </a:r>
                      <a:r>
                        <a:rPr lang="sl-SI" sz="1600" spc="5">
                          <a:effectLst/>
                          <a:latin typeface="Arial Narrow" pitchFamily="34" charset="0"/>
                        </a:rPr>
                        <a:t>l</a:t>
                      </a:r>
                      <a:r>
                        <a:rPr lang="sl-SI" sz="1600">
                          <a:effectLst/>
                          <a:latin typeface="Arial Narrow" pitchFamily="34" charset="0"/>
                        </a:rPr>
                        <a:t>a</a:t>
                      </a:r>
                      <a:r>
                        <a:rPr lang="sl-SI" sz="1600" spc="-15">
                          <a:effectLst/>
                          <a:latin typeface="Arial Narrow" pitchFamily="34" charset="0"/>
                        </a:rPr>
                        <a:t> </a:t>
                      </a:r>
                      <a:r>
                        <a:rPr lang="sl-SI" sz="1600">
                          <a:effectLst/>
                          <a:latin typeface="Arial Narrow" pitchFamily="34" charset="0"/>
                        </a:rPr>
                        <a:t>2</a:t>
                      </a:r>
                      <a:endParaRPr lang="sl-SI" sz="1600">
                        <a:effectLst/>
                        <a:latin typeface="Arial Narrow" pitchFamily="34" charset="0"/>
                        <a:ea typeface="Times New Roman"/>
                        <a:cs typeface="Times New Roman"/>
                      </a:endParaRPr>
                    </a:p>
                  </a:txBody>
                  <a:tcPr marL="0" marR="0" marT="0" marB="0"/>
                </a:tc>
                <a:tc>
                  <a:txBody>
                    <a:bodyPr/>
                    <a:lstStyle/>
                    <a:p>
                      <a:pPr>
                        <a:lnSpc>
                          <a:spcPts val="750"/>
                        </a:lnSpc>
                        <a:spcBef>
                          <a:spcPts val="35"/>
                        </a:spcBef>
                        <a:spcAft>
                          <a:spcPts val="0"/>
                        </a:spcAft>
                      </a:pPr>
                      <a:r>
                        <a:rPr lang="sl-SI" sz="1600">
                          <a:effectLst/>
                          <a:latin typeface="Arial Narrow" pitchFamily="34" charset="0"/>
                        </a:rPr>
                        <a:t> </a:t>
                      </a:r>
                    </a:p>
                    <a:p>
                      <a:pPr marL="97790">
                        <a:lnSpc>
                          <a:spcPct val="115000"/>
                        </a:lnSpc>
                        <a:spcAft>
                          <a:spcPts val="0"/>
                        </a:spcAft>
                      </a:pPr>
                      <a:r>
                        <a:rPr lang="sl-SI" sz="1600">
                          <a:effectLst/>
                          <a:latin typeface="Arial Narrow" pitchFamily="34" charset="0"/>
                        </a:rPr>
                        <a:t>Ustni</a:t>
                      </a:r>
                      <a:r>
                        <a:rPr lang="sl-SI" sz="1600" spc="-20">
                          <a:effectLst/>
                          <a:latin typeface="Arial Narrow" pitchFamily="34" charset="0"/>
                        </a:rPr>
                        <a:t> </a:t>
                      </a:r>
                      <a:r>
                        <a:rPr lang="sl-SI" sz="1600">
                          <a:effectLst/>
                          <a:latin typeface="Arial Narrow" pitchFamily="34" charset="0"/>
                        </a:rPr>
                        <a:t>izpit</a:t>
                      </a:r>
                      <a:endParaRPr lang="sl-SI" sz="1600">
                        <a:effectLst/>
                        <a:latin typeface="Arial Narrow" pitchFamily="34" charset="0"/>
                        <a:ea typeface="Times New Roman"/>
                        <a:cs typeface="Times New Roman"/>
                      </a:endParaRPr>
                    </a:p>
                  </a:txBody>
                  <a:tcPr marL="0" marR="0" marT="0" marB="0"/>
                </a:tc>
                <a:tc>
                  <a:txBody>
                    <a:bodyPr/>
                    <a:lstStyle/>
                    <a:p>
                      <a:pPr>
                        <a:lnSpc>
                          <a:spcPts val="750"/>
                        </a:lnSpc>
                        <a:spcBef>
                          <a:spcPts val="35"/>
                        </a:spcBef>
                        <a:spcAft>
                          <a:spcPts val="0"/>
                        </a:spcAft>
                      </a:pPr>
                      <a:r>
                        <a:rPr lang="sl-SI" sz="1600" b="1" dirty="0">
                          <a:effectLst/>
                          <a:latin typeface="Arial Narrow" pitchFamily="34" charset="0"/>
                        </a:rPr>
                        <a:t> </a:t>
                      </a:r>
                    </a:p>
                    <a:p>
                      <a:pPr marL="156210">
                        <a:lnSpc>
                          <a:spcPct val="115000"/>
                        </a:lnSpc>
                        <a:spcAft>
                          <a:spcPts val="0"/>
                        </a:spcAft>
                      </a:pPr>
                      <a:r>
                        <a:rPr lang="sl-SI" sz="1600" b="1" dirty="0">
                          <a:effectLst/>
                          <a:latin typeface="Arial Narrow" pitchFamily="34" charset="0"/>
                        </a:rPr>
                        <a:t>Skupaj</a:t>
                      </a:r>
                      <a:endParaRPr lang="sl-SI" sz="1600" b="1" dirty="0">
                        <a:effectLst/>
                        <a:latin typeface="Arial Narrow" pitchFamily="34" charset="0"/>
                        <a:ea typeface="Times New Roman"/>
                        <a:cs typeface="Times New Roman"/>
                      </a:endParaRPr>
                    </a:p>
                  </a:txBody>
                  <a:tcPr marL="0" marR="0" marT="0" marB="0"/>
                </a:tc>
              </a:tr>
              <a:tr h="199475">
                <a:tc vMerge="1">
                  <a:txBody>
                    <a:bodyPr/>
                    <a:lstStyle/>
                    <a:p>
                      <a:endParaRPr lang="sl-SI"/>
                    </a:p>
                  </a:txBody>
                  <a:tcPr/>
                </a:tc>
                <a:tc>
                  <a:txBody>
                    <a:bodyPr/>
                    <a:lstStyle/>
                    <a:p>
                      <a:pPr marL="229235">
                        <a:lnSpc>
                          <a:spcPct val="115000"/>
                        </a:lnSpc>
                        <a:spcBef>
                          <a:spcPts val="155"/>
                        </a:spcBef>
                        <a:spcAft>
                          <a:spcPts val="0"/>
                        </a:spcAft>
                      </a:pPr>
                      <a:r>
                        <a:rPr lang="sl-SI" sz="1600" dirty="0">
                          <a:effectLst/>
                          <a:latin typeface="Arial Narrow" pitchFamily="34" charset="0"/>
                        </a:rPr>
                        <a:t>poznavanje in p</a:t>
                      </a:r>
                      <a:r>
                        <a:rPr lang="sl-SI" sz="1600" spc="10" dirty="0">
                          <a:effectLst/>
                          <a:latin typeface="Arial Narrow" pitchFamily="34" charset="0"/>
                        </a:rPr>
                        <a:t>r</a:t>
                      </a:r>
                      <a:r>
                        <a:rPr lang="sl-SI" sz="1600" dirty="0">
                          <a:effectLst/>
                          <a:latin typeface="Arial Narrow" pitchFamily="34" charset="0"/>
                        </a:rPr>
                        <a:t>oblemska</a:t>
                      </a:r>
                      <a:endParaRPr lang="sl-SI" sz="1600" dirty="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marL="45720">
                        <a:lnSpc>
                          <a:spcPct val="115000"/>
                        </a:lnSpc>
                        <a:spcBef>
                          <a:spcPts val="155"/>
                        </a:spcBef>
                        <a:spcAft>
                          <a:spcPts val="0"/>
                        </a:spcAft>
                      </a:pPr>
                      <a:r>
                        <a:rPr lang="sl-SI" sz="1600" dirty="0">
                          <a:effectLst/>
                          <a:latin typeface="Arial Narrow" pitchFamily="34" charset="0"/>
                        </a:rPr>
                        <a:t>dobesedno razumevanje,</a:t>
                      </a:r>
                      <a:endParaRPr lang="sl-SI" sz="1600" dirty="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marL="97790">
                        <a:lnSpc>
                          <a:spcPct val="115000"/>
                        </a:lnSpc>
                        <a:spcBef>
                          <a:spcPts val="155"/>
                        </a:spcBef>
                        <a:spcAft>
                          <a:spcPts val="0"/>
                        </a:spcAft>
                      </a:pPr>
                      <a:r>
                        <a:rPr lang="sl-SI" sz="1600" dirty="0">
                          <a:effectLst/>
                          <a:latin typeface="Arial Narrow" pitchFamily="34" charset="0"/>
                        </a:rPr>
                        <a:t>obnavljanje,</a:t>
                      </a:r>
                      <a:r>
                        <a:rPr lang="sl-SI" sz="1600" spc="5" dirty="0">
                          <a:effectLst/>
                          <a:latin typeface="Arial Narrow" pitchFamily="34" charset="0"/>
                        </a:rPr>
                        <a:t> </a:t>
                      </a:r>
                      <a:r>
                        <a:rPr lang="sl-SI" sz="1600" dirty="0">
                          <a:effectLst/>
                          <a:latin typeface="Arial Narrow" pitchFamily="34" charset="0"/>
                        </a:rPr>
                        <a:t>zn</a:t>
                      </a:r>
                      <a:r>
                        <a:rPr lang="sl-SI" sz="1600" spc="5" dirty="0">
                          <a:effectLst/>
                          <a:latin typeface="Arial Narrow" pitchFamily="34" charset="0"/>
                        </a:rPr>
                        <a:t>a</a:t>
                      </a:r>
                      <a:r>
                        <a:rPr lang="sl-SI" sz="1600" dirty="0">
                          <a:effectLst/>
                          <a:latin typeface="Arial Narrow" pitchFamily="34" charset="0"/>
                        </a:rPr>
                        <a:t>nje,</a:t>
                      </a:r>
                      <a:endParaRPr lang="sl-SI" sz="1600" dirty="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marL="104140">
                        <a:lnSpc>
                          <a:spcPct val="115000"/>
                        </a:lnSpc>
                        <a:spcBef>
                          <a:spcPts val="155"/>
                        </a:spcBef>
                        <a:spcAft>
                          <a:spcPts val="0"/>
                        </a:spcAft>
                      </a:pPr>
                      <a:r>
                        <a:rPr lang="sl-SI" sz="1600" b="1" dirty="0">
                          <a:effectLst/>
                          <a:latin typeface="Arial Narrow" pitchFamily="34" charset="0"/>
                        </a:rPr>
                        <a:t>20–30 %</a:t>
                      </a:r>
                      <a:endParaRPr lang="sl-SI" sz="1600" b="1" dirty="0">
                        <a:effectLst/>
                        <a:latin typeface="Arial Narrow" pitchFamily="34" charset="0"/>
                        <a:ea typeface="Times New Roman"/>
                        <a:cs typeface="Times New Roman"/>
                      </a:endParaRPr>
                    </a:p>
                  </a:txBody>
                  <a:tcPr marL="0" marR="0" marT="0" marB="0"/>
                </a:tc>
              </a:tr>
              <a:tr h="325070">
                <a:tc vMerge="1">
                  <a:txBody>
                    <a:bodyPr/>
                    <a:lstStyle/>
                    <a:p>
                      <a:endParaRPr lang="sl-SI"/>
                    </a:p>
                  </a:txBody>
                  <a:tcPr/>
                </a:tc>
                <a:tc>
                  <a:txBody>
                    <a:bodyPr/>
                    <a:lstStyle/>
                    <a:p>
                      <a:pPr marL="229235">
                        <a:lnSpc>
                          <a:spcPts val="1100"/>
                        </a:lnSpc>
                        <a:spcAft>
                          <a:spcPts val="0"/>
                        </a:spcAft>
                      </a:pPr>
                      <a:r>
                        <a:rPr lang="sl-SI" sz="1600" dirty="0">
                          <a:effectLst/>
                          <a:latin typeface="Arial Narrow" pitchFamily="34" charset="0"/>
                        </a:rPr>
                        <a:t>obravnava izho</a:t>
                      </a:r>
                      <a:r>
                        <a:rPr lang="sl-SI" sz="1600" spc="5" dirty="0">
                          <a:effectLst/>
                          <a:latin typeface="Arial Narrow" pitchFamily="34" charset="0"/>
                        </a:rPr>
                        <a:t>d</a:t>
                      </a:r>
                      <a:r>
                        <a:rPr lang="sl-SI" sz="1600" dirty="0">
                          <a:effectLst/>
                          <a:latin typeface="Arial Narrow" pitchFamily="34" charset="0"/>
                        </a:rPr>
                        <a:t>iš</a:t>
                      </a:r>
                      <a:r>
                        <a:rPr lang="sl-SI" sz="1600" spc="-5" dirty="0">
                          <a:effectLst/>
                          <a:latin typeface="Arial Narrow" pitchFamily="34" charset="0"/>
                        </a:rPr>
                        <a:t>č</a:t>
                      </a:r>
                      <a:r>
                        <a:rPr lang="sl-SI" sz="1600" dirty="0">
                          <a:effectLst/>
                          <a:latin typeface="Arial Narrow" pitchFamily="34" charset="0"/>
                        </a:rPr>
                        <a:t>ne teme s</a:t>
                      </a:r>
                      <a:endParaRPr lang="sl-SI" sz="1600" dirty="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marL="45720">
                        <a:lnSpc>
                          <a:spcPts val="1100"/>
                        </a:lnSpc>
                        <a:spcAft>
                          <a:spcPts val="0"/>
                        </a:spcAft>
                      </a:pPr>
                      <a:r>
                        <a:rPr lang="sl-SI" sz="1600">
                          <a:effectLst/>
                          <a:latin typeface="Arial Narrow" pitchFamily="34" charset="0"/>
                        </a:rPr>
                        <a:t>poznavanje dejstev, teorij,</a:t>
                      </a:r>
                      <a:endParaRPr lang="sl-SI" sz="160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marL="97790">
                        <a:lnSpc>
                          <a:spcPts val="1100"/>
                        </a:lnSpc>
                        <a:spcAft>
                          <a:spcPts val="0"/>
                        </a:spcAft>
                      </a:pPr>
                      <a:r>
                        <a:rPr lang="sl-SI" sz="1600" dirty="0">
                          <a:effectLst/>
                          <a:latin typeface="Arial Narrow" pitchFamily="34" charset="0"/>
                        </a:rPr>
                        <a:t>poznavanje dejstev, pravil</a:t>
                      </a:r>
                      <a:endParaRPr lang="sl-SI" sz="1600" dirty="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a:lnSpc>
                          <a:spcPct val="115000"/>
                        </a:lnSpc>
                        <a:spcAft>
                          <a:spcPts val="0"/>
                        </a:spcAft>
                      </a:pPr>
                      <a:r>
                        <a:rPr lang="sl-SI" sz="1600" b="1">
                          <a:effectLst/>
                          <a:latin typeface="Arial Narrow" pitchFamily="34" charset="0"/>
                        </a:rPr>
                        <a:t> </a:t>
                      </a:r>
                      <a:endParaRPr lang="sl-SI" sz="1600" b="1">
                        <a:effectLst/>
                        <a:latin typeface="Arial Narrow" pitchFamily="34" charset="0"/>
                        <a:ea typeface="Times New Roman"/>
                        <a:cs typeface="Times New Roman"/>
                      </a:endParaRPr>
                    </a:p>
                  </a:txBody>
                  <a:tcPr marL="0" marR="0" marT="0" marB="0"/>
                </a:tc>
              </a:tr>
              <a:tr h="230357">
                <a:tc vMerge="1">
                  <a:txBody>
                    <a:bodyPr/>
                    <a:lstStyle/>
                    <a:p>
                      <a:endParaRPr lang="sl-SI"/>
                    </a:p>
                  </a:txBody>
                  <a:tcPr/>
                </a:tc>
                <a:tc>
                  <a:txBody>
                    <a:bodyPr/>
                    <a:lstStyle/>
                    <a:p>
                      <a:pPr marL="229235">
                        <a:lnSpc>
                          <a:spcPts val="1100"/>
                        </a:lnSpc>
                        <a:spcAft>
                          <a:spcPts val="0"/>
                        </a:spcAft>
                      </a:pPr>
                      <a:r>
                        <a:rPr lang="sl-SI" sz="1600">
                          <a:effectLst/>
                          <a:latin typeface="Arial Narrow" pitchFamily="34" charset="0"/>
                        </a:rPr>
                        <a:t>pripovedovanj</a:t>
                      </a:r>
                      <a:r>
                        <a:rPr lang="sl-SI" sz="1600" spc="5">
                          <a:effectLst/>
                          <a:latin typeface="Arial Narrow" pitchFamily="34" charset="0"/>
                        </a:rPr>
                        <a:t>e</a:t>
                      </a:r>
                      <a:r>
                        <a:rPr lang="sl-SI" sz="1600">
                          <a:effectLst/>
                          <a:latin typeface="Arial Narrow" pitchFamily="34" charset="0"/>
                        </a:rPr>
                        <a:t>m, z</a:t>
                      </a:r>
                      <a:endParaRPr lang="sl-SI" sz="160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marL="45720">
                        <a:lnSpc>
                          <a:spcPts val="1100"/>
                        </a:lnSpc>
                        <a:spcAft>
                          <a:spcPts val="0"/>
                        </a:spcAft>
                      </a:pPr>
                      <a:r>
                        <a:rPr lang="sl-SI" sz="1600">
                          <a:effectLst/>
                          <a:latin typeface="Arial Narrow" pitchFamily="34" charset="0"/>
                        </a:rPr>
                        <a:t>postopkov, pre</a:t>
                      </a:r>
                      <a:r>
                        <a:rPr lang="sl-SI" sz="1600" spc="5">
                          <a:effectLst/>
                          <a:latin typeface="Arial Narrow" pitchFamily="34" charset="0"/>
                        </a:rPr>
                        <a:t>p</a:t>
                      </a:r>
                      <a:r>
                        <a:rPr lang="sl-SI" sz="1600">
                          <a:effectLst/>
                          <a:latin typeface="Arial Narrow" pitchFamily="34" charset="0"/>
                        </a:rPr>
                        <a:t>oznavanje</a:t>
                      </a:r>
                      <a:endParaRPr lang="sl-SI" sz="160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a:lnSpc>
                          <a:spcPct val="115000"/>
                        </a:lnSpc>
                        <a:spcAft>
                          <a:spcPts val="0"/>
                        </a:spcAft>
                      </a:pPr>
                      <a:r>
                        <a:rPr lang="sl-SI" sz="1600" dirty="0">
                          <a:effectLst/>
                          <a:latin typeface="Arial Narrow" pitchFamily="34" charset="0"/>
                        </a:rPr>
                        <a:t> </a:t>
                      </a:r>
                      <a:endParaRPr lang="sl-SI" sz="1600" dirty="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a:lnSpc>
                          <a:spcPct val="115000"/>
                        </a:lnSpc>
                        <a:spcAft>
                          <a:spcPts val="0"/>
                        </a:spcAft>
                      </a:pPr>
                      <a:r>
                        <a:rPr lang="sl-SI" sz="1600" b="1" dirty="0">
                          <a:effectLst/>
                          <a:latin typeface="Arial Narrow" pitchFamily="34" charset="0"/>
                        </a:rPr>
                        <a:t> </a:t>
                      </a:r>
                      <a:endParaRPr lang="sl-SI" sz="1600" b="1" dirty="0">
                        <a:effectLst/>
                        <a:latin typeface="Arial Narrow" pitchFamily="34" charset="0"/>
                        <a:ea typeface="Times New Roman"/>
                        <a:cs typeface="Times New Roman"/>
                      </a:endParaRPr>
                    </a:p>
                  </a:txBody>
                  <a:tcPr marL="0" marR="0" marT="0" marB="0"/>
                </a:tc>
              </a:tr>
              <a:tr h="325070">
                <a:tc vMerge="1">
                  <a:txBody>
                    <a:bodyPr/>
                    <a:lstStyle/>
                    <a:p>
                      <a:endParaRPr lang="sl-SI"/>
                    </a:p>
                  </a:txBody>
                  <a:tcPr/>
                </a:tc>
                <a:tc>
                  <a:txBody>
                    <a:bodyPr/>
                    <a:lstStyle/>
                    <a:p>
                      <a:pPr marL="229235">
                        <a:lnSpc>
                          <a:spcPts val="1100"/>
                        </a:lnSpc>
                        <a:spcAft>
                          <a:spcPts val="0"/>
                        </a:spcAft>
                      </a:pPr>
                      <a:r>
                        <a:rPr lang="sl-SI" sz="1600" dirty="0">
                          <a:effectLst/>
                          <a:latin typeface="Arial Narrow" pitchFamily="34" charset="0"/>
                        </a:rPr>
                        <a:t>opisovanjem</a:t>
                      </a:r>
                      <a:r>
                        <a:rPr lang="sl-SI" sz="1600" spc="5" dirty="0">
                          <a:effectLst/>
                          <a:latin typeface="Arial Narrow" pitchFamily="34" charset="0"/>
                        </a:rPr>
                        <a:t> </a:t>
                      </a:r>
                      <a:r>
                        <a:rPr lang="sl-SI" sz="1600" dirty="0">
                          <a:effectLst/>
                          <a:latin typeface="Arial Narrow" pitchFamily="34" charset="0"/>
                        </a:rPr>
                        <a:t>in</a:t>
                      </a:r>
                      <a:r>
                        <a:rPr lang="sl-SI" sz="1600" spc="5" dirty="0">
                          <a:effectLst/>
                          <a:latin typeface="Arial Narrow" pitchFamily="34" charset="0"/>
                        </a:rPr>
                        <a:t> </a:t>
                      </a:r>
                      <a:r>
                        <a:rPr lang="sl-SI" sz="1600" dirty="0">
                          <a:effectLst/>
                          <a:latin typeface="Arial Narrow" pitchFamily="34" charset="0"/>
                        </a:rPr>
                        <a:t>ozna</a:t>
                      </a:r>
                      <a:r>
                        <a:rPr lang="sl-SI" sz="1600" spc="-5" dirty="0">
                          <a:effectLst/>
                          <a:latin typeface="Arial Narrow" pitchFamily="34" charset="0"/>
                        </a:rPr>
                        <a:t>č</a:t>
                      </a:r>
                      <a:r>
                        <a:rPr lang="sl-SI" sz="1600" dirty="0">
                          <a:effectLst/>
                          <a:latin typeface="Arial Narrow" pitchFamily="34" charset="0"/>
                        </a:rPr>
                        <a:t>evanjem</a:t>
                      </a:r>
                      <a:endParaRPr lang="sl-SI" sz="1600" dirty="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a:lnSpc>
                          <a:spcPct val="115000"/>
                        </a:lnSpc>
                        <a:spcAft>
                          <a:spcPts val="0"/>
                        </a:spcAft>
                      </a:pPr>
                      <a:r>
                        <a:rPr lang="sl-SI" sz="1600">
                          <a:effectLst/>
                          <a:latin typeface="Arial Narrow" pitchFamily="34" charset="0"/>
                        </a:rPr>
                        <a:t> </a:t>
                      </a:r>
                      <a:endParaRPr lang="sl-SI" sz="160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a:lnSpc>
                          <a:spcPct val="115000"/>
                        </a:lnSpc>
                        <a:spcAft>
                          <a:spcPts val="0"/>
                        </a:spcAft>
                      </a:pPr>
                      <a:r>
                        <a:rPr lang="sl-SI" sz="1600" dirty="0">
                          <a:effectLst/>
                          <a:latin typeface="Arial Narrow" pitchFamily="34" charset="0"/>
                        </a:rPr>
                        <a:t> </a:t>
                      </a:r>
                      <a:endParaRPr lang="sl-SI" sz="1600" dirty="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a:lnSpc>
                          <a:spcPct val="115000"/>
                        </a:lnSpc>
                        <a:spcAft>
                          <a:spcPts val="0"/>
                        </a:spcAft>
                      </a:pPr>
                      <a:r>
                        <a:rPr lang="sl-SI" sz="1600" b="1" dirty="0">
                          <a:effectLst/>
                          <a:latin typeface="Arial Narrow" pitchFamily="34" charset="0"/>
                        </a:rPr>
                        <a:t> </a:t>
                      </a:r>
                      <a:endParaRPr lang="sl-SI" sz="1600" b="1" dirty="0">
                        <a:effectLst/>
                        <a:latin typeface="Arial Narrow" pitchFamily="34" charset="0"/>
                        <a:ea typeface="Times New Roman"/>
                        <a:cs typeface="Times New Roman"/>
                      </a:endParaRPr>
                    </a:p>
                  </a:txBody>
                  <a:tcPr marL="0" marR="0" marT="0" marB="0"/>
                </a:tc>
              </a:tr>
              <a:tr h="395847">
                <a:tc vMerge="1">
                  <a:txBody>
                    <a:bodyPr/>
                    <a:lstStyle/>
                    <a:p>
                      <a:endParaRPr lang="sl-SI"/>
                    </a:p>
                  </a:txBody>
                  <a:tcPr/>
                </a:tc>
                <a:tc>
                  <a:txBody>
                    <a:bodyPr/>
                    <a:lstStyle/>
                    <a:p>
                      <a:pPr marL="228600">
                        <a:lnSpc>
                          <a:spcPct val="115000"/>
                        </a:lnSpc>
                        <a:spcBef>
                          <a:spcPts val="280"/>
                        </a:spcBef>
                        <a:spcAft>
                          <a:spcPts val="0"/>
                        </a:spcAft>
                      </a:pPr>
                      <a:r>
                        <a:rPr lang="sl-SI" sz="1600" dirty="0">
                          <a:effectLst/>
                          <a:latin typeface="Arial Narrow" pitchFamily="34" charset="0"/>
                        </a:rPr>
                        <a:t>poznavanje in p</a:t>
                      </a:r>
                      <a:r>
                        <a:rPr lang="sl-SI" sz="1600" spc="10" dirty="0">
                          <a:effectLst/>
                          <a:latin typeface="Arial Narrow" pitchFamily="34" charset="0"/>
                        </a:rPr>
                        <a:t>r</a:t>
                      </a:r>
                      <a:r>
                        <a:rPr lang="sl-SI" sz="1600" dirty="0">
                          <a:effectLst/>
                          <a:latin typeface="Arial Narrow" pitchFamily="34" charset="0"/>
                        </a:rPr>
                        <a:t>oblemska</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marL="45720">
                        <a:lnSpc>
                          <a:spcPct val="115000"/>
                        </a:lnSpc>
                        <a:spcBef>
                          <a:spcPts val="280"/>
                        </a:spcBef>
                        <a:spcAft>
                          <a:spcPts val="0"/>
                        </a:spcAft>
                      </a:pPr>
                      <a:r>
                        <a:rPr lang="sl-SI" sz="1600" dirty="0">
                          <a:effectLst/>
                          <a:latin typeface="Arial Narrow" pitchFamily="34" charset="0"/>
                        </a:rPr>
                        <a:t>razumevanje s sklepanjem;</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marL="97790">
                        <a:lnSpc>
                          <a:spcPct val="115000"/>
                        </a:lnSpc>
                        <a:spcBef>
                          <a:spcPts val="280"/>
                        </a:spcBef>
                        <a:spcAft>
                          <a:spcPts val="0"/>
                        </a:spcAft>
                      </a:pPr>
                      <a:r>
                        <a:rPr lang="sl-SI" sz="1600">
                          <a:effectLst/>
                          <a:latin typeface="Arial Narrow" pitchFamily="34" charset="0"/>
                        </a:rPr>
                        <a:t>povzemanje, u</a:t>
                      </a:r>
                      <a:r>
                        <a:rPr lang="sl-SI" sz="1600" spc="5">
                          <a:effectLst/>
                          <a:latin typeface="Arial Narrow" pitchFamily="34" charset="0"/>
                        </a:rPr>
                        <a:t>p</a:t>
                      </a:r>
                      <a:r>
                        <a:rPr lang="sl-SI" sz="1600">
                          <a:effectLst/>
                          <a:latin typeface="Arial Narrow" pitchFamily="34" charset="0"/>
                        </a:rPr>
                        <a:t>oraba</a:t>
                      </a:r>
                      <a:endParaRPr lang="sl-SI" sz="160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marL="104140">
                        <a:lnSpc>
                          <a:spcPct val="115000"/>
                        </a:lnSpc>
                        <a:spcBef>
                          <a:spcPts val="280"/>
                        </a:spcBef>
                        <a:spcAft>
                          <a:spcPts val="0"/>
                        </a:spcAft>
                      </a:pPr>
                      <a:r>
                        <a:rPr lang="sl-SI" sz="1600" b="1" dirty="0">
                          <a:effectLst/>
                          <a:latin typeface="Arial Narrow" pitchFamily="34" charset="0"/>
                        </a:rPr>
                        <a:t>50–60 %</a:t>
                      </a:r>
                      <a:endParaRPr lang="sl-SI" sz="1600" b="1" dirty="0">
                        <a:effectLst/>
                        <a:latin typeface="Arial Narrow" pitchFamily="34" charset="0"/>
                        <a:ea typeface="Times New Roman"/>
                        <a:cs typeface="Times New Roman"/>
                      </a:endParaRPr>
                    </a:p>
                  </a:txBody>
                  <a:tcPr marL="0" marR="0" marT="0" marB="0"/>
                </a:tc>
              </a:tr>
              <a:tr h="325070">
                <a:tc vMerge="1">
                  <a:txBody>
                    <a:bodyPr/>
                    <a:lstStyle/>
                    <a:p>
                      <a:endParaRPr lang="sl-SI"/>
                    </a:p>
                  </a:txBody>
                  <a:tcPr/>
                </a:tc>
                <a:tc>
                  <a:txBody>
                    <a:bodyPr/>
                    <a:lstStyle/>
                    <a:p>
                      <a:pPr marL="229235">
                        <a:lnSpc>
                          <a:spcPts val="1100"/>
                        </a:lnSpc>
                        <a:spcAft>
                          <a:spcPts val="0"/>
                        </a:spcAft>
                      </a:pPr>
                      <a:r>
                        <a:rPr lang="sl-SI" sz="1600" dirty="0">
                          <a:effectLst/>
                          <a:latin typeface="Arial Narrow" pitchFamily="34" charset="0"/>
                        </a:rPr>
                        <a:t>obravnava izho</a:t>
                      </a:r>
                      <a:r>
                        <a:rPr lang="sl-SI" sz="1600" spc="5" dirty="0">
                          <a:effectLst/>
                          <a:latin typeface="Arial Narrow" pitchFamily="34" charset="0"/>
                        </a:rPr>
                        <a:t>d</a:t>
                      </a:r>
                      <a:r>
                        <a:rPr lang="sl-SI" sz="1600" dirty="0">
                          <a:effectLst/>
                          <a:latin typeface="Arial Narrow" pitchFamily="34" charset="0"/>
                        </a:rPr>
                        <a:t>i</a:t>
                      </a:r>
                      <a:r>
                        <a:rPr lang="sl-SI" sz="1600" spc="-5" dirty="0">
                          <a:effectLst/>
                          <a:latin typeface="Arial Narrow" pitchFamily="34" charset="0"/>
                        </a:rPr>
                        <a:t>šč</a:t>
                      </a:r>
                      <a:r>
                        <a:rPr lang="sl-SI" sz="1600" dirty="0">
                          <a:effectLst/>
                          <a:latin typeface="Arial Narrow" pitchFamily="34" charset="0"/>
                        </a:rPr>
                        <a:t>ne teme z</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marL="45720">
                        <a:lnSpc>
                          <a:spcPts val="1100"/>
                        </a:lnSpc>
                        <a:spcAft>
                          <a:spcPts val="0"/>
                        </a:spcAft>
                      </a:pPr>
                      <a:r>
                        <a:rPr lang="sl-SI" sz="1600" dirty="0">
                          <a:effectLst/>
                          <a:latin typeface="Arial Narrow" pitchFamily="34" charset="0"/>
                        </a:rPr>
                        <a:t>uporaba, preoblikovanje,</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marL="97790">
                        <a:lnSpc>
                          <a:spcPts val="1100"/>
                        </a:lnSpc>
                        <a:spcAft>
                          <a:spcPts val="0"/>
                        </a:spcAft>
                      </a:pPr>
                      <a:r>
                        <a:rPr lang="sl-SI" sz="1600">
                          <a:effectLst/>
                          <a:latin typeface="Arial Narrow" pitchFamily="34" charset="0"/>
                        </a:rPr>
                        <a:t>znanja, analiza,</a:t>
                      </a:r>
                      <a:r>
                        <a:rPr lang="sl-SI" sz="1600" spc="5">
                          <a:effectLst/>
                          <a:latin typeface="Arial Narrow" pitchFamily="34" charset="0"/>
                        </a:rPr>
                        <a:t> </a:t>
                      </a:r>
                      <a:r>
                        <a:rPr lang="sl-SI" sz="1600">
                          <a:effectLst/>
                          <a:latin typeface="Arial Narrow" pitchFamily="34" charset="0"/>
                        </a:rPr>
                        <a:t>razlaga</a:t>
                      </a:r>
                      <a:endParaRPr lang="sl-SI" sz="160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a:lnSpc>
                          <a:spcPct val="115000"/>
                        </a:lnSpc>
                        <a:spcAft>
                          <a:spcPts val="0"/>
                        </a:spcAft>
                      </a:pPr>
                      <a:r>
                        <a:rPr lang="sl-SI" sz="1600" b="1" dirty="0">
                          <a:effectLst/>
                          <a:latin typeface="Arial Narrow" pitchFamily="34" charset="0"/>
                        </a:rPr>
                        <a:t> </a:t>
                      </a:r>
                      <a:endParaRPr lang="sl-SI" sz="1600" b="1" dirty="0">
                        <a:effectLst/>
                        <a:latin typeface="Arial Narrow" pitchFamily="34" charset="0"/>
                        <a:ea typeface="Times New Roman"/>
                        <a:cs typeface="Times New Roman"/>
                      </a:endParaRPr>
                    </a:p>
                  </a:txBody>
                  <a:tcPr marL="0" marR="0" marT="0" marB="0"/>
                </a:tc>
              </a:tr>
              <a:tr h="230357">
                <a:tc vMerge="1">
                  <a:txBody>
                    <a:bodyPr/>
                    <a:lstStyle/>
                    <a:p>
                      <a:endParaRPr lang="sl-SI"/>
                    </a:p>
                  </a:txBody>
                  <a:tcPr/>
                </a:tc>
                <a:tc>
                  <a:txBody>
                    <a:bodyPr/>
                    <a:lstStyle/>
                    <a:p>
                      <a:pPr marL="229235">
                        <a:lnSpc>
                          <a:spcPts val="1100"/>
                        </a:lnSpc>
                        <a:spcAft>
                          <a:spcPts val="0"/>
                        </a:spcAft>
                      </a:pPr>
                      <a:r>
                        <a:rPr lang="sl-SI" sz="1600" spc="-5" dirty="0">
                          <a:effectLst/>
                          <a:latin typeface="Arial Narrow" pitchFamily="34" charset="0"/>
                        </a:rPr>
                        <a:t>vz</a:t>
                      </a:r>
                      <a:r>
                        <a:rPr lang="sl-SI" sz="1600" dirty="0">
                          <a:effectLst/>
                          <a:latin typeface="Arial Narrow" pitchFamily="34" charset="0"/>
                        </a:rPr>
                        <a:t>ro</a:t>
                      </a:r>
                      <a:r>
                        <a:rPr lang="sl-SI" sz="1600" spc="-5" dirty="0">
                          <a:effectLst/>
                          <a:latin typeface="Arial Narrow" pitchFamily="34" charset="0"/>
                        </a:rPr>
                        <a:t>č</a:t>
                      </a:r>
                      <a:r>
                        <a:rPr lang="sl-SI" sz="1600" dirty="0">
                          <a:effectLst/>
                          <a:latin typeface="Arial Narrow" pitchFamily="34" charset="0"/>
                        </a:rPr>
                        <a:t>no-posled</a:t>
                      </a:r>
                      <a:r>
                        <a:rPr lang="sl-SI" sz="1600" spc="5" dirty="0">
                          <a:effectLst/>
                          <a:latin typeface="Arial Narrow" pitchFamily="34" charset="0"/>
                        </a:rPr>
                        <a:t>i</a:t>
                      </a:r>
                      <a:r>
                        <a:rPr lang="sl-SI" sz="1600" spc="-5" dirty="0">
                          <a:effectLst/>
                          <a:latin typeface="Arial Narrow" pitchFamily="34" charset="0"/>
                        </a:rPr>
                        <a:t>č</a:t>
                      </a:r>
                      <a:r>
                        <a:rPr lang="sl-SI" sz="1600" dirty="0">
                          <a:effectLst/>
                          <a:latin typeface="Arial Narrow" pitchFamily="34" charset="0"/>
                        </a:rPr>
                        <a:t>nim</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marL="45720">
                        <a:lnSpc>
                          <a:spcPts val="1100"/>
                        </a:lnSpc>
                        <a:spcAft>
                          <a:spcPts val="0"/>
                        </a:spcAft>
                      </a:pPr>
                      <a:r>
                        <a:rPr lang="sl-SI" sz="1600" dirty="0">
                          <a:effectLst/>
                          <a:latin typeface="Arial Narrow" pitchFamily="34" charset="0"/>
                        </a:rPr>
                        <a:t>razlaganje, prenos znanja,</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marL="97790">
                        <a:lnSpc>
                          <a:spcPts val="1100"/>
                        </a:lnSpc>
                        <a:spcAft>
                          <a:spcPts val="0"/>
                        </a:spcAft>
                      </a:pPr>
                      <a:r>
                        <a:rPr lang="sl-SI" sz="1600">
                          <a:effectLst/>
                          <a:latin typeface="Arial Narrow" pitchFamily="34" charset="0"/>
                        </a:rPr>
                        <a:t>razmerij, primer</a:t>
                      </a:r>
                      <a:r>
                        <a:rPr lang="sl-SI" sz="1600" spc="-10">
                          <a:effectLst/>
                          <a:latin typeface="Arial Narrow" pitchFamily="34" charset="0"/>
                        </a:rPr>
                        <a:t>j</a:t>
                      </a:r>
                      <a:r>
                        <a:rPr lang="sl-SI" sz="1600">
                          <a:effectLst/>
                          <a:latin typeface="Arial Narrow" pitchFamily="34" charset="0"/>
                        </a:rPr>
                        <a:t>ava,</a:t>
                      </a:r>
                      <a:endParaRPr lang="sl-SI" sz="160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a:lnSpc>
                          <a:spcPct val="115000"/>
                        </a:lnSpc>
                        <a:spcAft>
                          <a:spcPts val="0"/>
                        </a:spcAft>
                      </a:pPr>
                      <a:r>
                        <a:rPr lang="sl-SI" sz="1600" b="1">
                          <a:effectLst/>
                          <a:latin typeface="Arial Narrow" pitchFamily="34" charset="0"/>
                        </a:rPr>
                        <a:t> </a:t>
                      </a:r>
                      <a:endParaRPr lang="sl-SI" sz="1600" b="1">
                        <a:effectLst/>
                        <a:latin typeface="Arial Narrow" pitchFamily="34" charset="0"/>
                        <a:ea typeface="Times New Roman"/>
                        <a:cs typeface="Times New Roman"/>
                      </a:endParaRPr>
                    </a:p>
                  </a:txBody>
                  <a:tcPr marL="0" marR="0" marT="0" marB="0"/>
                </a:tc>
              </a:tr>
              <a:tr h="230357">
                <a:tc vMerge="1">
                  <a:txBody>
                    <a:bodyPr/>
                    <a:lstStyle/>
                    <a:p>
                      <a:endParaRPr lang="sl-SI"/>
                    </a:p>
                  </a:txBody>
                  <a:tcPr/>
                </a:tc>
                <a:tc>
                  <a:txBody>
                    <a:bodyPr/>
                    <a:lstStyle/>
                    <a:p>
                      <a:pPr marL="229235">
                        <a:lnSpc>
                          <a:spcPts val="1100"/>
                        </a:lnSpc>
                        <a:spcAft>
                          <a:spcPts val="0"/>
                        </a:spcAft>
                      </a:pPr>
                      <a:r>
                        <a:rPr lang="sl-SI" sz="1600">
                          <a:effectLst/>
                          <a:latin typeface="Arial Narrow" pitchFamily="34" charset="0"/>
                        </a:rPr>
                        <a:t>razvijanjem, d</a:t>
                      </a:r>
                      <a:r>
                        <a:rPr lang="sl-SI" sz="1600" spc="5">
                          <a:effectLst/>
                          <a:latin typeface="Arial Narrow" pitchFamily="34" charset="0"/>
                        </a:rPr>
                        <a:t>o</a:t>
                      </a:r>
                      <a:r>
                        <a:rPr lang="sl-SI" sz="1600">
                          <a:effectLst/>
                          <a:latin typeface="Arial Narrow" pitchFamily="34" charset="0"/>
                        </a:rPr>
                        <a:t>kazovanjem</a:t>
                      </a:r>
                      <a:endParaRPr lang="sl-SI" sz="160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marL="45720">
                        <a:lnSpc>
                          <a:spcPts val="1100"/>
                        </a:lnSpc>
                        <a:spcAft>
                          <a:spcPts val="0"/>
                        </a:spcAft>
                      </a:pPr>
                      <a:r>
                        <a:rPr lang="sl-SI" sz="1600" dirty="0">
                          <a:effectLst/>
                          <a:latin typeface="Arial Narrow" pitchFamily="34" charset="0"/>
                        </a:rPr>
                        <a:t>analiza, ra</a:t>
                      </a:r>
                      <a:r>
                        <a:rPr lang="sl-SI" sz="1600" spc="-5" dirty="0">
                          <a:effectLst/>
                          <a:latin typeface="Arial Narrow" pitchFamily="34" charset="0"/>
                        </a:rPr>
                        <a:t>z</a:t>
                      </a:r>
                      <a:r>
                        <a:rPr lang="sl-SI" sz="1600" spc="5" dirty="0">
                          <a:effectLst/>
                          <a:latin typeface="Arial Narrow" pitchFamily="34" charset="0"/>
                        </a:rPr>
                        <a:t>č</a:t>
                      </a:r>
                      <a:r>
                        <a:rPr lang="sl-SI" sz="1600" dirty="0">
                          <a:effectLst/>
                          <a:latin typeface="Arial Narrow" pitchFamily="34" charset="0"/>
                        </a:rPr>
                        <a:t>lenjevanje</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marL="97790">
                        <a:lnSpc>
                          <a:spcPts val="1100"/>
                        </a:lnSpc>
                        <a:spcAft>
                          <a:spcPts val="0"/>
                        </a:spcAft>
                      </a:pPr>
                      <a:r>
                        <a:rPr lang="sl-SI" sz="1600" dirty="0">
                          <a:effectLst/>
                          <a:latin typeface="Arial Narrow" pitchFamily="34" charset="0"/>
                        </a:rPr>
                        <a:t>preoblikovanje</a:t>
                      </a:r>
                      <a:r>
                        <a:rPr lang="sl-SI" sz="1600" spc="5" dirty="0">
                          <a:effectLst/>
                          <a:latin typeface="Arial Narrow" pitchFamily="34" charset="0"/>
                        </a:rPr>
                        <a:t> </a:t>
                      </a:r>
                      <a:r>
                        <a:rPr lang="sl-SI" sz="1600" dirty="0">
                          <a:effectLst/>
                          <a:latin typeface="Arial Narrow" pitchFamily="34" charset="0"/>
                        </a:rPr>
                        <a:t>…</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a:lnSpc>
                          <a:spcPct val="115000"/>
                        </a:lnSpc>
                        <a:spcAft>
                          <a:spcPts val="0"/>
                        </a:spcAft>
                      </a:pPr>
                      <a:r>
                        <a:rPr lang="sl-SI" sz="1600" b="1">
                          <a:effectLst/>
                          <a:latin typeface="Arial Narrow" pitchFamily="34" charset="0"/>
                        </a:rPr>
                        <a:t> </a:t>
                      </a:r>
                      <a:endParaRPr lang="sl-SI" sz="1600" b="1">
                        <a:effectLst/>
                        <a:latin typeface="Arial Narrow" pitchFamily="34" charset="0"/>
                        <a:ea typeface="Times New Roman"/>
                        <a:cs typeface="Times New Roman"/>
                      </a:endParaRPr>
                    </a:p>
                  </a:txBody>
                  <a:tcPr marL="0" marR="0" marT="0" marB="0"/>
                </a:tc>
              </a:tr>
              <a:tr h="230357">
                <a:tc vMerge="1">
                  <a:txBody>
                    <a:bodyPr/>
                    <a:lstStyle/>
                    <a:p>
                      <a:endParaRPr lang="sl-SI"/>
                    </a:p>
                  </a:txBody>
                  <a:tcPr/>
                </a:tc>
                <a:tc>
                  <a:txBody>
                    <a:bodyPr/>
                    <a:lstStyle/>
                    <a:p>
                      <a:pPr marL="229235" marR="0" indent="0" algn="l" defTabSz="914400" rtl="0" eaLnBrk="1" fontAlgn="auto" latinLnBrk="0" hangingPunct="1">
                        <a:lnSpc>
                          <a:spcPts val="1100"/>
                        </a:lnSpc>
                        <a:spcBef>
                          <a:spcPts val="0"/>
                        </a:spcBef>
                        <a:spcAft>
                          <a:spcPts val="0"/>
                        </a:spcAft>
                        <a:buClrTx/>
                        <a:buSzTx/>
                        <a:buFontTx/>
                        <a:buNone/>
                        <a:tabLst/>
                        <a:defRPr/>
                      </a:pPr>
                      <a:r>
                        <a:rPr lang="sl-SI" sz="1600" dirty="0">
                          <a:effectLst/>
                          <a:latin typeface="Arial Narrow" pitchFamily="34" charset="0"/>
                        </a:rPr>
                        <a:t>trditev in razlag</a:t>
                      </a:r>
                      <a:r>
                        <a:rPr lang="sl-SI" sz="1600" spc="5" dirty="0">
                          <a:effectLst/>
                          <a:latin typeface="Arial Narrow" pitchFamily="34" charset="0"/>
                        </a:rPr>
                        <a:t>a</a:t>
                      </a:r>
                      <a:r>
                        <a:rPr lang="sl-SI" sz="1600" dirty="0">
                          <a:effectLst/>
                          <a:latin typeface="Arial Narrow" pitchFamily="34" charset="0"/>
                        </a:rPr>
                        <a:t>njem ter </a:t>
                      </a:r>
                      <a:r>
                        <a:rPr lang="sl-SI" sz="1600" dirty="0" smtClean="0">
                          <a:effectLst/>
                          <a:latin typeface="Arial Narrow" pitchFamily="34" charset="0"/>
                        </a:rPr>
                        <a:t>s posploševa</a:t>
                      </a:r>
                      <a:r>
                        <a:rPr lang="sl-SI" sz="1600" spc="5" dirty="0" smtClean="0">
                          <a:effectLst/>
                          <a:latin typeface="Arial Narrow" pitchFamily="34" charset="0"/>
                        </a:rPr>
                        <a:t>n</a:t>
                      </a:r>
                      <a:r>
                        <a:rPr lang="sl-SI" sz="1600" dirty="0" smtClean="0">
                          <a:effectLst/>
                          <a:latin typeface="Arial Narrow" pitchFamily="34" charset="0"/>
                        </a:rPr>
                        <a:t>jem</a:t>
                      </a:r>
                      <a:r>
                        <a:rPr lang="sl-SI" sz="1600" spc="5" dirty="0" smtClean="0">
                          <a:effectLst/>
                          <a:latin typeface="Arial Narrow" pitchFamily="34" charset="0"/>
                        </a:rPr>
                        <a:t> </a:t>
                      </a:r>
                      <a:r>
                        <a:rPr lang="sl-SI" sz="1600" dirty="0" smtClean="0">
                          <a:effectLst/>
                          <a:latin typeface="Arial Narrow" pitchFamily="34" charset="0"/>
                        </a:rPr>
                        <a:t>primerjalnih ugotovitev</a:t>
                      </a:r>
                      <a:endParaRPr lang="sl-SI" sz="1600" dirty="0" smtClean="0">
                        <a:effectLst/>
                        <a:latin typeface="Arial Narrow" pitchFamily="34" charset="0"/>
                        <a:ea typeface="Times New Roman"/>
                        <a:cs typeface="Times New Roman"/>
                      </a:endParaRPr>
                    </a:p>
                    <a:p>
                      <a:pPr marL="229235">
                        <a:lnSpc>
                          <a:spcPts val="1100"/>
                        </a:lnSpc>
                        <a:spcAft>
                          <a:spcPts val="0"/>
                        </a:spcAft>
                      </a:pP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a:lnSpc>
                          <a:spcPct val="115000"/>
                        </a:lnSpc>
                        <a:spcAft>
                          <a:spcPts val="0"/>
                        </a:spcAft>
                      </a:pPr>
                      <a:r>
                        <a:rPr lang="sl-SI" sz="1600" dirty="0">
                          <a:effectLst/>
                          <a:latin typeface="Arial Narrow" pitchFamily="34" charset="0"/>
                        </a:rPr>
                        <a:t> </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a:lnSpc>
                          <a:spcPct val="115000"/>
                        </a:lnSpc>
                        <a:spcAft>
                          <a:spcPts val="0"/>
                        </a:spcAft>
                      </a:pPr>
                      <a:r>
                        <a:rPr lang="sl-SI" sz="1600" dirty="0">
                          <a:effectLst/>
                          <a:latin typeface="Arial Narrow" pitchFamily="34" charset="0"/>
                        </a:rPr>
                        <a:t> </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a:lnSpc>
                          <a:spcPct val="115000"/>
                        </a:lnSpc>
                        <a:spcAft>
                          <a:spcPts val="0"/>
                        </a:spcAft>
                      </a:pPr>
                      <a:r>
                        <a:rPr lang="sl-SI" sz="1600" b="1" dirty="0">
                          <a:effectLst/>
                          <a:latin typeface="Arial Narrow" pitchFamily="34" charset="0"/>
                        </a:rPr>
                        <a:t> </a:t>
                      </a:r>
                      <a:endParaRPr lang="sl-SI" sz="1600" b="1" dirty="0">
                        <a:effectLst/>
                        <a:latin typeface="Arial Narrow" pitchFamily="34" charset="0"/>
                        <a:ea typeface="Times New Roman"/>
                        <a:cs typeface="Times New Roman"/>
                      </a:endParaRPr>
                    </a:p>
                  </a:txBody>
                  <a:tcPr marL="0" marR="0" marT="0" marB="0"/>
                </a:tc>
              </a:tr>
              <a:tr h="217945">
                <a:tc vMerge="1">
                  <a:txBody>
                    <a:bodyPr/>
                    <a:lstStyle/>
                    <a:p>
                      <a:endParaRPr lang="sl-SI"/>
                    </a:p>
                  </a:txBody>
                  <a:tcPr/>
                </a:tc>
                <a:tc>
                  <a:txBody>
                    <a:bodyPr/>
                    <a:lstStyle/>
                    <a:p>
                      <a:pPr marL="228600">
                        <a:lnSpc>
                          <a:spcPct val="115000"/>
                        </a:lnSpc>
                        <a:spcBef>
                          <a:spcPts val="280"/>
                        </a:spcBef>
                        <a:spcAft>
                          <a:spcPts val="0"/>
                        </a:spcAft>
                      </a:pPr>
                      <a:r>
                        <a:rPr lang="sl-SI" sz="1600" dirty="0">
                          <a:effectLst/>
                          <a:latin typeface="Arial Narrow" pitchFamily="34" charset="0"/>
                        </a:rPr>
                        <a:t>poznavanje in p</a:t>
                      </a:r>
                      <a:r>
                        <a:rPr lang="sl-SI" sz="1600" spc="10" dirty="0">
                          <a:effectLst/>
                          <a:latin typeface="Arial Narrow" pitchFamily="34" charset="0"/>
                        </a:rPr>
                        <a:t>r</a:t>
                      </a:r>
                      <a:r>
                        <a:rPr lang="sl-SI" sz="1600" dirty="0">
                          <a:effectLst/>
                          <a:latin typeface="Arial Narrow" pitchFamily="34" charset="0"/>
                        </a:rPr>
                        <a:t>oblemska</a:t>
                      </a:r>
                      <a:endParaRPr lang="sl-SI" sz="1600" dirty="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45720">
                        <a:lnSpc>
                          <a:spcPct val="115000"/>
                        </a:lnSpc>
                        <a:spcBef>
                          <a:spcPts val="280"/>
                        </a:spcBef>
                        <a:spcAft>
                          <a:spcPts val="0"/>
                        </a:spcAft>
                      </a:pPr>
                      <a:r>
                        <a:rPr lang="sl-SI" sz="1600">
                          <a:effectLst/>
                          <a:latin typeface="Arial Narrow" pitchFamily="34" charset="0"/>
                        </a:rPr>
                        <a:t>ustvarjalno oz.</a:t>
                      </a:r>
                      <a:r>
                        <a:rPr lang="sl-SI" sz="1600" spc="5">
                          <a:effectLst/>
                          <a:latin typeface="Arial Narrow" pitchFamily="34" charset="0"/>
                        </a:rPr>
                        <a:t> </a:t>
                      </a:r>
                      <a:r>
                        <a:rPr lang="sl-SI" sz="1600">
                          <a:effectLst/>
                          <a:latin typeface="Arial Narrow" pitchFamily="34" charset="0"/>
                        </a:rPr>
                        <a:t>kriti</a:t>
                      </a:r>
                      <a:r>
                        <a:rPr lang="sl-SI" sz="1600" spc="-5">
                          <a:effectLst/>
                          <a:latin typeface="Arial Narrow" pitchFamily="34" charset="0"/>
                        </a:rPr>
                        <a:t>č</a:t>
                      </a:r>
                      <a:r>
                        <a:rPr lang="sl-SI" sz="1600">
                          <a:effectLst/>
                          <a:latin typeface="Arial Narrow" pitchFamily="34" charset="0"/>
                        </a:rPr>
                        <a:t>no</a:t>
                      </a:r>
                      <a:endParaRPr lang="sl-SI" sz="160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97790">
                        <a:lnSpc>
                          <a:spcPct val="115000"/>
                        </a:lnSpc>
                        <a:spcBef>
                          <a:spcPts val="280"/>
                        </a:spcBef>
                        <a:spcAft>
                          <a:spcPts val="0"/>
                        </a:spcAft>
                      </a:pPr>
                      <a:r>
                        <a:rPr lang="sl-SI" sz="1600">
                          <a:effectLst/>
                          <a:latin typeface="Arial Narrow" pitchFamily="34" charset="0"/>
                        </a:rPr>
                        <a:t>ocenjevanje</a:t>
                      </a:r>
                      <a:r>
                        <a:rPr lang="sl-SI" sz="1600" spc="5">
                          <a:effectLst/>
                          <a:latin typeface="Arial Narrow" pitchFamily="34" charset="0"/>
                        </a:rPr>
                        <a:t> </a:t>
                      </a:r>
                      <a:r>
                        <a:rPr lang="sl-SI" sz="1600">
                          <a:effectLst/>
                          <a:latin typeface="Arial Narrow" pitchFamily="34" charset="0"/>
                        </a:rPr>
                        <a:t>z</a:t>
                      </a:r>
                      <a:endParaRPr lang="sl-SI" sz="160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104140">
                        <a:lnSpc>
                          <a:spcPct val="115000"/>
                        </a:lnSpc>
                        <a:spcBef>
                          <a:spcPts val="280"/>
                        </a:spcBef>
                        <a:spcAft>
                          <a:spcPts val="0"/>
                        </a:spcAft>
                      </a:pPr>
                      <a:r>
                        <a:rPr lang="sl-SI" sz="1600" b="1" dirty="0">
                          <a:effectLst/>
                          <a:latin typeface="Arial Narrow" pitchFamily="34" charset="0"/>
                        </a:rPr>
                        <a:t>20–30 %</a:t>
                      </a:r>
                      <a:endParaRPr lang="sl-SI" sz="1600" b="1" dirty="0">
                        <a:effectLst/>
                        <a:latin typeface="Arial Narrow" pitchFamily="34" charset="0"/>
                        <a:ea typeface="Times New Roman"/>
                        <a:cs typeface="Times New Roman"/>
                      </a:endParaRPr>
                    </a:p>
                  </a:txBody>
                  <a:tcPr marL="0" marR="0" marT="0" marB="0"/>
                </a:tc>
              </a:tr>
              <a:tr h="230357">
                <a:tc vMerge="1">
                  <a:txBody>
                    <a:bodyPr/>
                    <a:lstStyle/>
                    <a:p>
                      <a:endParaRPr lang="sl-SI"/>
                    </a:p>
                  </a:txBody>
                  <a:tcPr/>
                </a:tc>
                <a:tc>
                  <a:txBody>
                    <a:bodyPr/>
                    <a:lstStyle/>
                    <a:p>
                      <a:pPr marL="229235">
                        <a:lnSpc>
                          <a:spcPts val="1100"/>
                        </a:lnSpc>
                        <a:spcAft>
                          <a:spcPts val="0"/>
                        </a:spcAft>
                      </a:pPr>
                      <a:r>
                        <a:rPr lang="sl-SI" sz="1600" dirty="0">
                          <a:effectLst/>
                          <a:latin typeface="Arial Narrow" pitchFamily="34" charset="0"/>
                        </a:rPr>
                        <a:t>obravnava izho</a:t>
                      </a:r>
                      <a:r>
                        <a:rPr lang="sl-SI" sz="1600" spc="5" dirty="0">
                          <a:effectLst/>
                          <a:latin typeface="Arial Narrow" pitchFamily="34" charset="0"/>
                        </a:rPr>
                        <a:t>d</a:t>
                      </a:r>
                      <a:r>
                        <a:rPr lang="sl-SI" sz="1600" dirty="0">
                          <a:effectLst/>
                          <a:latin typeface="Arial Narrow" pitchFamily="34" charset="0"/>
                        </a:rPr>
                        <a:t>i</a:t>
                      </a:r>
                      <a:r>
                        <a:rPr lang="sl-SI" sz="1600" spc="-5" dirty="0">
                          <a:effectLst/>
                          <a:latin typeface="Arial Narrow" pitchFamily="34" charset="0"/>
                        </a:rPr>
                        <a:t>šč</a:t>
                      </a:r>
                      <a:r>
                        <a:rPr lang="sl-SI" sz="1600" dirty="0">
                          <a:effectLst/>
                          <a:latin typeface="Arial Narrow" pitchFamily="34" charset="0"/>
                        </a:rPr>
                        <a:t>ne teme</a:t>
                      </a:r>
                      <a:endParaRPr lang="sl-SI" sz="1600" dirty="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45720">
                        <a:lnSpc>
                          <a:spcPts val="1100"/>
                        </a:lnSpc>
                        <a:spcAft>
                          <a:spcPts val="0"/>
                        </a:spcAft>
                      </a:pPr>
                      <a:r>
                        <a:rPr lang="sl-SI" sz="1600" dirty="0">
                          <a:effectLst/>
                          <a:latin typeface="Arial Narrow" pitchFamily="34" charset="0"/>
                        </a:rPr>
                        <a:t>razumevanje; sinteza,</a:t>
                      </a:r>
                      <a:endParaRPr lang="sl-SI" sz="1600" dirty="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97790">
                        <a:lnSpc>
                          <a:spcPts val="1100"/>
                        </a:lnSpc>
                        <a:spcAft>
                          <a:spcPts val="0"/>
                        </a:spcAft>
                      </a:pPr>
                      <a:r>
                        <a:rPr lang="sl-SI" sz="1600">
                          <a:effectLst/>
                          <a:latin typeface="Arial Narrow" pitchFamily="34" charset="0"/>
                        </a:rPr>
                        <a:t>utemeljevanjem,</a:t>
                      </a:r>
                      <a:endParaRPr lang="sl-SI" sz="160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a:lnSpc>
                          <a:spcPct val="115000"/>
                        </a:lnSpc>
                        <a:spcAft>
                          <a:spcPts val="0"/>
                        </a:spcAft>
                      </a:pPr>
                      <a:r>
                        <a:rPr lang="sl-SI" sz="1600" b="1" dirty="0">
                          <a:effectLst/>
                          <a:latin typeface="Arial Narrow" pitchFamily="34" charset="0"/>
                        </a:rPr>
                        <a:t> </a:t>
                      </a:r>
                      <a:endParaRPr lang="sl-SI" sz="1600" b="1" dirty="0">
                        <a:effectLst/>
                        <a:latin typeface="Arial Narrow" pitchFamily="34" charset="0"/>
                        <a:ea typeface="Times New Roman"/>
                        <a:cs typeface="Times New Roman"/>
                      </a:endParaRPr>
                    </a:p>
                  </a:txBody>
                  <a:tcPr marL="0" marR="0" marT="0" marB="0"/>
                </a:tc>
              </a:tr>
              <a:tr h="230357">
                <a:tc vMerge="1">
                  <a:txBody>
                    <a:bodyPr/>
                    <a:lstStyle/>
                    <a:p>
                      <a:endParaRPr lang="sl-SI"/>
                    </a:p>
                  </a:txBody>
                  <a:tcPr/>
                </a:tc>
                <a:tc>
                  <a:txBody>
                    <a:bodyPr/>
                    <a:lstStyle/>
                    <a:p>
                      <a:pPr marL="229235">
                        <a:lnSpc>
                          <a:spcPts val="1100"/>
                        </a:lnSpc>
                        <a:spcAft>
                          <a:spcPts val="0"/>
                        </a:spcAft>
                      </a:pPr>
                      <a:r>
                        <a:rPr lang="sl-SI" sz="1600">
                          <a:effectLst/>
                          <a:latin typeface="Arial Narrow" pitchFamily="34" charset="0"/>
                        </a:rPr>
                        <a:t>z razlaganjem in</a:t>
                      </a:r>
                      <a:endParaRPr lang="sl-SI" sz="160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45720">
                        <a:lnSpc>
                          <a:spcPts val="1100"/>
                        </a:lnSpc>
                        <a:spcAft>
                          <a:spcPts val="0"/>
                        </a:spcAft>
                      </a:pPr>
                      <a:r>
                        <a:rPr lang="sl-SI" sz="1600" dirty="0">
                          <a:effectLst/>
                          <a:latin typeface="Arial Narrow" pitchFamily="34" charset="0"/>
                        </a:rPr>
                        <a:t>ocenjevanje</a:t>
                      </a:r>
                      <a:r>
                        <a:rPr lang="sl-SI" sz="1600" spc="5" dirty="0">
                          <a:effectLst/>
                          <a:latin typeface="Arial Narrow" pitchFamily="34" charset="0"/>
                        </a:rPr>
                        <a:t> </a:t>
                      </a:r>
                      <a:r>
                        <a:rPr lang="sl-SI" sz="1600" dirty="0">
                          <a:effectLst/>
                          <a:latin typeface="Arial Narrow" pitchFamily="34" charset="0"/>
                        </a:rPr>
                        <a:t>z</a:t>
                      </a:r>
                      <a:endParaRPr lang="sl-SI" sz="1600" dirty="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97790">
                        <a:lnSpc>
                          <a:spcPts val="1100"/>
                        </a:lnSpc>
                        <a:spcAft>
                          <a:spcPts val="0"/>
                        </a:spcAft>
                      </a:pPr>
                      <a:r>
                        <a:rPr lang="sl-SI" sz="1600" dirty="0">
                          <a:effectLst/>
                          <a:latin typeface="Arial Narrow" pitchFamily="34" charset="0"/>
                        </a:rPr>
                        <a:t>aktualiz</a:t>
                      </a:r>
                      <a:r>
                        <a:rPr lang="sl-SI" sz="1600" spc="5" dirty="0">
                          <a:effectLst/>
                          <a:latin typeface="Arial Narrow" pitchFamily="34" charset="0"/>
                        </a:rPr>
                        <a:t>a</a:t>
                      </a:r>
                      <a:r>
                        <a:rPr lang="sl-SI" sz="1600" spc="-5" dirty="0">
                          <a:effectLst/>
                          <a:latin typeface="Arial Narrow" pitchFamily="34" charset="0"/>
                        </a:rPr>
                        <a:t>c</a:t>
                      </a:r>
                      <a:r>
                        <a:rPr lang="sl-SI" sz="1600" dirty="0">
                          <a:effectLst/>
                          <a:latin typeface="Arial Narrow" pitchFamily="34" charset="0"/>
                        </a:rPr>
                        <a:t>ija, u</a:t>
                      </a:r>
                      <a:r>
                        <a:rPr lang="sl-SI" sz="1600" spc="5" dirty="0">
                          <a:effectLst/>
                          <a:latin typeface="Arial Narrow" pitchFamily="34" charset="0"/>
                        </a:rPr>
                        <a:t>p</a:t>
                      </a:r>
                      <a:r>
                        <a:rPr lang="sl-SI" sz="1600" dirty="0">
                          <a:effectLst/>
                          <a:latin typeface="Arial Narrow" pitchFamily="34" charset="0"/>
                        </a:rPr>
                        <a:t>oraba</a:t>
                      </a:r>
                      <a:endParaRPr lang="sl-SI" sz="1600" dirty="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a:lnSpc>
                          <a:spcPct val="115000"/>
                        </a:lnSpc>
                        <a:spcAft>
                          <a:spcPts val="0"/>
                        </a:spcAft>
                      </a:pPr>
                      <a:r>
                        <a:rPr lang="sl-SI" sz="1600" b="1" dirty="0">
                          <a:effectLst/>
                          <a:latin typeface="Arial Narrow" pitchFamily="34" charset="0"/>
                        </a:rPr>
                        <a:t> </a:t>
                      </a:r>
                      <a:endParaRPr lang="sl-SI" sz="1600" b="1" dirty="0">
                        <a:effectLst/>
                        <a:latin typeface="Arial Narrow" pitchFamily="34" charset="0"/>
                        <a:ea typeface="Times New Roman"/>
                        <a:cs typeface="Times New Roman"/>
                      </a:endParaRPr>
                    </a:p>
                  </a:txBody>
                  <a:tcPr marL="0" marR="0" marT="0" marB="0"/>
                </a:tc>
              </a:tr>
              <a:tr h="325070">
                <a:tc vMerge="1">
                  <a:txBody>
                    <a:bodyPr/>
                    <a:lstStyle/>
                    <a:p>
                      <a:endParaRPr lang="sl-SI"/>
                    </a:p>
                  </a:txBody>
                  <a:tcPr/>
                </a:tc>
                <a:tc>
                  <a:txBody>
                    <a:bodyPr/>
                    <a:lstStyle/>
                    <a:p>
                      <a:pPr marL="229235">
                        <a:lnSpc>
                          <a:spcPts val="1100"/>
                        </a:lnSpc>
                        <a:spcAft>
                          <a:spcPts val="0"/>
                        </a:spcAft>
                      </a:pPr>
                      <a:r>
                        <a:rPr lang="sl-SI" sz="1600">
                          <a:effectLst/>
                          <a:latin typeface="Arial Narrow" pitchFamily="34" charset="0"/>
                        </a:rPr>
                        <a:t>utemeljevanjem</a:t>
                      </a:r>
                      <a:r>
                        <a:rPr lang="sl-SI" sz="1600" spc="5">
                          <a:effectLst/>
                          <a:latin typeface="Arial Narrow" pitchFamily="34" charset="0"/>
                        </a:rPr>
                        <a:t> </a:t>
                      </a:r>
                      <a:r>
                        <a:rPr lang="sl-SI" sz="1600">
                          <a:effectLst/>
                          <a:latin typeface="Arial Narrow" pitchFamily="34" charset="0"/>
                        </a:rPr>
                        <a:t>vrednostnih</a:t>
                      </a:r>
                      <a:endParaRPr lang="sl-SI" sz="160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45720">
                        <a:lnSpc>
                          <a:spcPts val="1100"/>
                        </a:lnSpc>
                        <a:spcAft>
                          <a:spcPts val="0"/>
                        </a:spcAft>
                      </a:pPr>
                      <a:r>
                        <a:rPr lang="sl-SI" sz="1600">
                          <a:effectLst/>
                          <a:latin typeface="Arial Narrow" pitchFamily="34" charset="0"/>
                        </a:rPr>
                        <a:t>utemeljevanjem,</a:t>
                      </a:r>
                      <a:r>
                        <a:rPr lang="sl-SI" sz="1600" spc="5">
                          <a:effectLst/>
                          <a:latin typeface="Arial Narrow" pitchFamily="34" charset="0"/>
                        </a:rPr>
                        <a:t> </a:t>
                      </a:r>
                      <a:r>
                        <a:rPr lang="sl-SI" sz="1600">
                          <a:effectLst/>
                          <a:latin typeface="Arial Narrow" pitchFamily="34" charset="0"/>
                        </a:rPr>
                        <a:t>ustvarjalna</a:t>
                      </a:r>
                      <a:endParaRPr lang="sl-SI" sz="160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97790">
                        <a:lnSpc>
                          <a:spcPts val="1100"/>
                        </a:lnSpc>
                        <a:spcAft>
                          <a:spcPts val="0"/>
                        </a:spcAft>
                      </a:pPr>
                      <a:r>
                        <a:rPr lang="sl-SI" sz="1600" dirty="0">
                          <a:effectLst/>
                          <a:latin typeface="Arial Narrow" pitchFamily="34" charset="0"/>
                        </a:rPr>
                        <a:t>znanja v novih </a:t>
                      </a:r>
                      <a:r>
                        <a:rPr lang="sl-SI" sz="1600" spc="5" dirty="0">
                          <a:effectLst/>
                          <a:latin typeface="Arial Narrow" pitchFamily="34" charset="0"/>
                        </a:rPr>
                        <a:t>pr</a:t>
                      </a:r>
                      <a:r>
                        <a:rPr lang="sl-SI" sz="1600" dirty="0">
                          <a:effectLst/>
                          <a:latin typeface="Arial Narrow" pitchFamily="34" charset="0"/>
                        </a:rPr>
                        <a:t>imerih …</a:t>
                      </a:r>
                      <a:endParaRPr lang="sl-SI" sz="1600" dirty="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a:lnSpc>
                          <a:spcPct val="115000"/>
                        </a:lnSpc>
                        <a:spcAft>
                          <a:spcPts val="0"/>
                        </a:spcAft>
                      </a:pPr>
                      <a:r>
                        <a:rPr lang="sl-SI" sz="1600" b="1" dirty="0">
                          <a:effectLst/>
                          <a:latin typeface="Arial Narrow" pitchFamily="34" charset="0"/>
                        </a:rPr>
                        <a:t> </a:t>
                      </a:r>
                      <a:endParaRPr lang="sl-SI" sz="1600" b="1" dirty="0">
                        <a:effectLst/>
                        <a:latin typeface="Arial Narrow" pitchFamily="34" charset="0"/>
                        <a:ea typeface="Times New Roman"/>
                        <a:cs typeface="Times New Roman"/>
                      </a:endParaRPr>
                    </a:p>
                  </a:txBody>
                  <a:tcPr marL="0" marR="0" marT="0" marB="0"/>
                </a:tc>
              </a:tr>
              <a:tr h="230357">
                <a:tc vMerge="1">
                  <a:txBody>
                    <a:bodyPr/>
                    <a:lstStyle/>
                    <a:p>
                      <a:endParaRPr lang="sl-SI"/>
                    </a:p>
                  </a:txBody>
                  <a:tcPr/>
                </a:tc>
                <a:tc>
                  <a:txBody>
                    <a:bodyPr/>
                    <a:lstStyle/>
                    <a:p>
                      <a:pPr marL="229235">
                        <a:lnSpc>
                          <a:spcPts val="1100"/>
                        </a:lnSpc>
                        <a:spcAft>
                          <a:spcPts val="0"/>
                        </a:spcAft>
                      </a:pPr>
                      <a:r>
                        <a:rPr lang="sl-SI" sz="1600">
                          <a:effectLst/>
                          <a:latin typeface="Arial Narrow" pitchFamily="34" charset="0"/>
                        </a:rPr>
                        <a:t>meril</a:t>
                      </a:r>
                      <a:endParaRPr lang="sl-SI" sz="160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45720">
                        <a:lnSpc>
                          <a:spcPts val="1100"/>
                        </a:lnSpc>
                        <a:spcAft>
                          <a:spcPts val="0"/>
                        </a:spcAft>
                      </a:pPr>
                      <a:r>
                        <a:rPr lang="sl-SI" sz="1600">
                          <a:effectLst/>
                          <a:latin typeface="Arial Narrow" pitchFamily="34" charset="0"/>
                        </a:rPr>
                        <a:t>uporaba</a:t>
                      </a:r>
                      <a:endParaRPr lang="sl-SI" sz="160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a:lnSpc>
                          <a:spcPct val="115000"/>
                        </a:lnSpc>
                        <a:spcAft>
                          <a:spcPts val="0"/>
                        </a:spcAft>
                      </a:pPr>
                      <a:r>
                        <a:rPr lang="sl-SI" sz="1600" dirty="0">
                          <a:effectLst/>
                          <a:latin typeface="Arial Narrow" pitchFamily="34" charset="0"/>
                        </a:rPr>
                        <a:t> </a:t>
                      </a:r>
                      <a:endParaRPr lang="sl-SI" sz="1600" dirty="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a:lnSpc>
                          <a:spcPct val="115000"/>
                        </a:lnSpc>
                        <a:spcAft>
                          <a:spcPts val="0"/>
                        </a:spcAft>
                      </a:pPr>
                      <a:r>
                        <a:rPr lang="sl-SI" sz="1600" b="1" dirty="0">
                          <a:effectLst/>
                          <a:latin typeface="Arial Narrow" pitchFamily="34" charset="0"/>
                        </a:rPr>
                        <a:t> </a:t>
                      </a:r>
                      <a:endParaRPr lang="sl-SI" sz="1600" b="1" dirty="0">
                        <a:effectLst/>
                        <a:latin typeface="Arial Narrow" pitchFamily="34" charset="0"/>
                        <a:ea typeface="Times New Roman"/>
                        <a:cs typeface="Times New Roman"/>
                      </a:endParaRPr>
                    </a:p>
                  </a:txBody>
                  <a:tcPr marL="0" marR="0" marT="0" marB="0"/>
                </a:tc>
              </a:tr>
              <a:tr h="275571">
                <a:tc>
                  <a:txBody>
                    <a:bodyPr/>
                    <a:lstStyle/>
                    <a:p>
                      <a:pPr marL="36830">
                        <a:lnSpc>
                          <a:spcPct val="115000"/>
                        </a:lnSpc>
                        <a:spcBef>
                          <a:spcPts val="280"/>
                        </a:spcBef>
                        <a:spcAft>
                          <a:spcPts val="0"/>
                        </a:spcAft>
                      </a:pPr>
                      <a:r>
                        <a:rPr lang="sl-SI" sz="1600" b="1" dirty="0">
                          <a:effectLst/>
                          <a:latin typeface="Arial Narrow" pitchFamily="34" charset="0"/>
                        </a:rPr>
                        <a:t>Skupaj</a:t>
                      </a:r>
                      <a:endParaRPr lang="sl-SI" sz="1600" b="1" dirty="0">
                        <a:effectLst/>
                        <a:latin typeface="Arial Narrow" pitchFamily="34" charset="0"/>
                        <a:ea typeface="Times New Roman"/>
                        <a:cs typeface="Times New Roman"/>
                      </a:endParaRPr>
                    </a:p>
                  </a:txBody>
                  <a:tcPr marL="0" marR="0" marT="0" marB="0"/>
                </a:tc>
                <a:tc>
                  <a:txBody>
                    <a:bodyPr/>
                    <a:lstStyle/>
                    <a:p>
                      <a:pPr marL="794385" marR="579755" algn="ctr">
                        <a:lnSpc>
                          <a:spcPct val="115000"/>
                        </a:lnSpc>
                        <a:spcBef>
                          <a:spcPts val="280"/>
                        </a:spcBef>
                        <a:spcAft>
                          <a:spcPts val="0"/>
                        </a:spcAft>
                      </a:pPr>
                      <a:r>
                        <a:rPr lang="sl-SI" sz="1600" b="1" dirty="0">
                          <a:effectLst/>
                          <a:latin typeface="Arial Narrow" pitchFamily="34" charset="0"/>
                        </a:rPr>
                        <a:t>50 %</a:t>
                      </a:r>
                      <a:endParaRPr lang="sl-SI" sz="1600" b="1" dirty="0">
                        <a:effectLst/>
                        <a:latin typeface="Arial Narrow" pitchFamily="34" charset="0"/>
                        <a:ea typeface="Times New Roman"/>
                        <a:cs typeface="Times New Roman"/>
                      </a:endParaRPr>
                    </a:p>
                  </a:txBody>
                  <a:tcPr marL="0" marR="0" marT="0" marB="0"/>
                </a:tc>
                <a:tc>
                  <a:txBody>
                    <a:bodyPr/>
                    <a:lstStyle/>
                    <a:p>
                      <a:pPr marL="610870" marR="527685" algn="ctr">
                        <a:lnSpc>
                          <a:spcPct val="115000"/>
                        </a:lnSpc>
                        <a:spcBef>
                          <a:spcPts val="280"/>
                        </a:spcBef>
                        <a:spcAft>
                          <a:spcPts val="0"/>
                        </a:spcAft>
                      </a:pPr>
                      <a:r>
                        <a:rPr lang="sl-SI" sz="1600" b="1" dirty="0">
                          <a:effectLst/>
                          <a:latin typeface="Arial Narrow" pitchFamily="34" charset="0"/>
                        </a:rPr>
                        <a:t>30 %</a:t>
                      </a:r>
                      <a:endParaRPr lang="sl-SI" sz="1600" b="1" dirty="0">
                        <a:effectLst/>
                        <a:latin typeface="Arial Narrow" pitchFamily="34" charset="0"/>
                        <a:ea typeface="Times New Roman"/>
                        <a:cs typeface="Times New Roman"/>
                      </a:endParaRPr>
                    </a:p>
                  </a:txBody>
                  <a:tcPr marL="0" marR="0" marT="0" marB="0"/>
                </a:tc>
                <a:tc>
                  <a:txBody>
                    <a:bodyPr/>
                    <a:lstStyle/>
                    <a:p>
                      <a:pPr marL="581025" marR="530860" algn="ctr">
                        <a:lnSpc>
                          <a:spcPct val="115000"/>
                        </a:lnSpc>
                        <a:spcBef>
                          <a:spcPts val="280"/>
                        </a:spcBef>
                        <a:spcAft>
                          <a:spcPts val="0"/>
                        </a:spcAft>
                      </a:pPr>
                      <a:r>
                        <a:rPr lang="sl-SI" sz="1600" b="1" dirty="0">
                          <a:effectLst/>
                          <a:latin typeface="Arial Narrow" pitchFamily="34" charset="0"/>
                        </a:rPr>
                        <a:t>20 %</a:t>
                      </a:r>
                      <a:endParaRPr lang="sl-SI" sz="1600" b="1" dirty="0">
                        <a:effectLst/>
                        <a:latin typeface="Arial Narrow" pitchFamily="34" charset="0"/>
                        <a:ea typeface="Times New Roman"/>
                        <a:cs typeface="Times New Roman"/>
                      </a:endParaRPr>
                    </a:p>
                  </a:txBody>
                  <a:tcPr marL="0" marR="0" marT="0" marB="0"/>
                </a:tc>
                <a:tc>
                  <a:txBody>
                    <a:bodyPr/>
                    <a:lstStyle/>
                    <a:p>
                      <a:pPr marL="161925">
                        <a:lnSpc>
                          <a:spcPct val="115000"/>
                        </a:lnSpc>
                        <a:spcBef>
                          <a:spcPts val="280"/>
                        </a:spcBef>
                        <a:spcAft>
                          <a:spcPts val="0"/>
                        </a:spcAft>
                      </a:pPr>
                      <a:r>
                        <a:rPr lang="sl-SI" sz="1600" b="1" dirty="0">
                          <a:effectLst/>
                          <a:latin typeface="Arial Narrow" pitchFamily="34" charset="0"/>
                        </a:rPr>
                        <a:t>100 %</a:t>
                      </a:r>
                      <a:endParaRPr lang="sl-SI" sz="1600" b="1" dirty="0">
                        <a:effectLst/>
                        <a:latin typeface="Arial Narrow" pitchFamily="34" charset="0"/>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306306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755576" y="404664"/>
            <a:ext cx="6912768" cy="3108543"/>
          </a:xfrm>
          <a:prstGeom prst="rect">
            <a:avLst/>
          </a:prstGeom>
          <a:noFill/>
        </p:spPr>
        <p:txBody>
          <a:bodyPr wrap="square" rtlCol="0">
            <a:spAutoFit/>
          </a:bodyPr>
          <a:lstStyle/>
          <a:p>
            <a:r>
              <a:rPr lang="hr-BA" sz="2800" dirty="0" smtClean="0"/>
              <a:t>Dnevni red:</a:t>
            </a:r>
          </a:p>
          <a:p>
            <a:endParaRPr lang="hr-BA" sz="2800" dirty="0" smtClean="0"/>
          </a:p>
          <a:p>
            <a:pPr marL="457200" indent="-457200">
              <a:buAutoNum type="arabicPeriod"/>
            </a:pPr>
            <a:r>
              <a:rPr lang="hr-BA" sz="2800" dirty="0" smtClean="0"/>
              <a:t>Predmeti na maturi u Sloveniji</a:t>
            </a:r>
          </a:p>
          <a:p>
            <a:pPr marL="457200" indent="-457200">
              <a:buAutoNum type="arabicPeriod"/>
            </a:pPr>
            <a:r>
              <a:rPr lang="hr-BA" sz="2800" dirty="0" smtClean="0"/>
              <a:t>Primjeri predmeta (Slovenija)</a:t>
            </a:r>
          </a:p>
          <a:p>
            <a:pPr marL="457200" indent="-457200">
              <a:buAutoNum type="arabicPeriod"/>
            </a:pPr>
            <a:r>
              <a:rPr lang="hr-BA" sz="2800" dirty="0" smtClean="0"/>
              <a:t>Primjeri predmeta (UK)</a:t>
            </a:r>
          </a:p>
          <a:p>
            <a:pPr marL="457200" indent="-457200">
              <a:buAutoNum type="arabicPeriod"/>
            </a:pPr>
            <a:r>
              <a:rPr lang="hr-BA" sz="2800" dirty="0" smtClean="0"/>
              <a:t>Predmeti na maturi u BiH</a:t>
            </a:r>
          </a:p>
          <a:p>
            <a:endParaRPr lang="hr-BA" sz="2800" dirty="0" smtClean="0"/>
          </a:p>
        </p:txBody>
      </p:sp>
      <p:pic>
        <p:nvPicPr>
          <p:cNvPr id="5" name="Picture 2" descr="C:\Users\GMohorcic\Documents\0 Gregor\ZRSS\5-Skupne službe\mednarodno\Twinning Bosna - ZRSŠ CPI RIC\Logotip\Twinning_logo_F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529" y="2564904"/>
            <a:ext cx="4124771" cy="3548351"/>
          </a:xfrm>
          <a:prstGeom prst="rect">
            <a:avLst/>
          </a:prstGeom>
        </p:spPr>
      </p:pic>
    </p:spTree>
    <p:extLst>
      <p:ext uri="{BB962C8B-B14F-4D97-AF65-F5344CB8AC3E}">
        <p14:creationId xmlns:p14="http://schemas.microsoft.com/office/powerpoint/2010/main" val="3567021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smtClean="0"/>
              <a:t>Povratan utjecaj</a:t>
            </a:r>
            <a:endParaRPr lang="hr-BA"/>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611560" y="1412776"/>
            <a:ext cx="7272808" cy="2677656"/>
          </a:xfrm>
          <a:prstGeom prst="rect">
            <a:avLst/>
          </a:prstGeom>
          <a:noFill/>
        </p:spPr>
        <p:txBody>
          <a:bodyPr wrap="square" rtlCol="0">
            <a:spAutoFit/>
          </a:bodyPr>
          <a:lstStyle/>
          <a:p>
            <a:r>
              <a:rPr lang="hr-BA" sz="2400" dirty="0" smtClean="0"/>
              <a:t>Matura ima povratan utjecaj na nastavu. Puno promjena u Sloveniji se desilo u školskom sistemu kroz maturu. To se ponekad desilo namjerno, ponekad ne.</a:t>
            </a:r>
          </a:p>
          <a:p>
            <a:endParaRPr lang="hr-BA" sz="2400" dirty="0"/>
          </a:p>
          <a:p>
            <a:r>
              <a:rPr lang="hr-BA" sz="2400" dirty="0" err="1" smtClean="0"/>
              <a:t>Stališta</a:t>
            </a:r>
            <a:r>
              <a:rPr lang="hr-BA" sz="2400" dirty="0" smtClean="0"/>
              <a:t> (jeli to dobro ili ne) su različita ali efekt je realan i treba ga </a:t>
            </a:r>
            <a:r>
              <a:rPr lang="hr-BA" sz="2400" dirty="0" smtClean="0"/>
              <a:t>imati </a:t>
            </a:r>
            <a:r>
              <a:rPr lang="hr-BA" sz="2400" dirty="0" smtClean="0"/>
              <a:t>u vidu.</a:t>
            </a:r>
          </a:p>
          <a:p>
            <a:endParaRPr lang="hr-BA" sz="2400" dirty="0"/>
          </a:p>
        </p:txBody>
      </p:sp>
    </p:spTree>
    <p:extLst>
      <p:ext uri="{BB962C8B-B14F-4D97-AF65-F5344CB8AC3E}">
        <p14:creationId xmlns:p14="http://schemas.microsoft.com/office/powerpoint/2010/main" val="3340132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Bodovanje ispita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611560" y="1412776"/>
            <a:ext cx="7272808" cy="1569660"/>
          </a:xfrm>
          <a:prstGeom prst="rect">
            <a:avLst/>
          </a:prstGeom>
          <a:noFill/>
        </p:spPr>
        <p:txBody>
          <a:bodyPr wrap="square" rtlCol="0">
            <a:spAutoFit/>
          </a:bodyPr>
          <a:lstStyle/>
          <a:p>
            <a:r>
              <a:rPr lang="hr-BA" sz="2400" dirty="0" smtClean="0"/>
              <a:t>Koliko bodova za pozitivnu ocjenu? Zašto?</a:t>
            </a:r>
          </a:p>
          <a:p>
            <a:endParaRPr lang="hr-BA" sz="2400" dirty="0"/>
          </a:p>
          <a:p>
            <a:r>
              <a:rPr lang="hr-BA" sz="2400" dirty="0" smtClean="0"/>
              <a:t>Sve zavisi od svrhe.</a:t>
            </a:r>
            <a:endParaRPr lang="hr-BA" sz="2400" dirty="0" smtClean="0"/>
          </a:p>
          <a:p>
            <a:endParaRPr lang="hr-BA"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44" y="2708920"/>
            <a:ext cx="4147769" cy="250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2653865"/>
            <a:ext cx="4238833" cy="261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879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251520" y="17760"/>
            <a:ext cx="8229600" cy="634082"/>
          </a:xfrm>
        </p:spPr>
        <p:txBody>
          <a:bodyPr>
            <a:normAutofit fontScale="90000"/>
          </a:bodyPr>
          <a:lstStyle/>
          <a:p>
            <a:r>
              <a:rPr lang="hr-BA" dirty="0" smtClean="0"/>
              <a:t>Primjer -  matematika – ispitni ciljevi</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419572" y="836712"/>
            <a:ext cx="8424936" cy="4893647"/>
          </a:xfrm>
          <a:prstGeom prst="rect">
            <a:avLst/>
          </a:prstGeom>
        </p:spPr>
        <p:txBody>
          <a:bodyPr wrap="square">
            <a:spAutoFit/>
          </a:bodyPr>
          <a:lstStyle/>
          <a:p>
            <a:r>
              <a:rPr lang="sl-SI" sz="2400" dirty="0"/>
              <a:t>−   brati matematična besedila in jih korektno interpretirati;</a:t>
            </a:r>
          </a:p>
          <a:p>
            <a:r>
              <a:rPr lang="sl-SI" sz="2400" dirty="0"/>
              <a:t> </a:t>
            </a:r>
            <a:r>
              <a:rPr lang="sl-SI" sz="2400" dirty="0" smtClean="0"/>
              <a:t>−   </a:t>
            </a:r>
            <a:r>
              <a:rPr lang="sl-SI" sz="2400" dirty="0"/>
              <a:t>natančno predstaviti matematične vsebine v pisni obliki, v tabelah, grafih ali diagramih;</a:t>
            </a:r>
          </a:p>
          <a:p>
            <a:r>
              <a:rPr lang="sl-SI" sz="2400" dirty="0"/>
              <a:t> </a:t>
            </a:r>
            <a:r>
              <a:rPr lang="sl-SI" sz="2400" dirty="0" smtClean="0"/>
              <a:t>−   </a:t>
            </a:r>
            <a:r>
              <a:rPr lang="sl-SI" sz="2400" dirty="0"/>
              <a:t>računati s števili, oceniti in zapisati rezultat z določeno natančnostjo ter presoditi njegovo veljavnost;</a:t>
            </a:r>
          </a:p>
          <a:p>
            <a:r>
              <a:rPr lang="sl-SI" sz="2400" dirty="0"/>
              <a:t> </a:t>
            </a:r>
            <a:r>
              <a:rPr lang="sl-SI" sz="2400" dirty="0" smtClean="0"/>
              <a:t>−   </a:t>
            </a:r>
            <a:r>
              <a:rPr lang="sl-SI" sz="2400" dirty="0"/>
              <a:t>pri računanju uporabiti primerno metodo;</a:t>
            </a:r>
          </a:p>
          <a:p>
            <a:r>
              <a:rPr lang="sl-SI" sz="2400" dirty="0"/>
              <a:t> </a:t>
            </a:r>
            <a:r>
              <a:rPr lang="sl-SI" sz="2400" dirty="0" smtClean="0"/>
              <a:t>−   </a:t>
            </a:r>
            <a:r>
              <a:rPr lang="sl-SI" sz="2400" dirty="0"/>
              <a:t>uporabljati informacijsko-komunikacijsko tehnologijo (IKT) pri reševanju matematičnih problemov;</a:t>
            </a:r>
          </a:p>
          <a:p>
            <a:r>
              <a:rPr lang="sl-SI" sz="2400" dirty="0"/>
              <a:t> </a:t>
            </a:r>
            <a:r>
              <a:rPr lang="sl-SI" sz="2400" dirty="0" smtClean="0"/>
              <a:t>−   </a:t>
            </a:r>
            <a:r>
              <a:rPr lang="sl-SI" sz="2400" dirty="0"/>
              <a:t>uporabljati geometrijsko orodje za načrtovanje;</a:t>
            </a:r>
          </a:p>
          <a:p>
            <a:r>
              <a:rPr lang="sl-SI" sz="2400" dirty="0"/>
              <a:t> </a:t>
            </a:r>
            <a:r>
              <a:rPr lang="sl-SI" sz="2400" dirty="0" smtClean="0"/>
              <a:t>−   </a:t>
            </a:r>
            <a:r>
              <a:rPr lang="sl-SI" sz="2400" dirty="0"/>
              <a:t>interpretirati, preoblikovati in pravilno uporabljati matematične trditve, izražene z besedami ali s simboli;</a:t>
            </a:r>
          </a:p>
          <a:p>
            <a:r>
              <a:rPr lang="sl-SI" sz="2400" dirty="0" smtClean="0"/>
              <a:t>−   </a:t>
            </a:r>
            <a:r>
              <a:rPr lang="sl-SI" sz="2400" dirty="0"/>
              <a:t>prepoznati in uporabljati odnose med geometrijskimi objekti v dveh in treh dimenzijah</a:t>
            </a:r>
            <a:r>
              <a:rPr lang="sl-SI" sz="2400" dirty="0" smtClean="0"/>
              <a:t>;</a:t>
            </a:r>
            <a:endParaRPr lang="sl-SI" sz="2400" dirty="0"/>
          </a:p>
        </p:txBody>
      </p:sp>
    </p:spTree>
    <p:extLst>
      <p:ext uri="{BB962C8B-B14F-4D97-AF65-F5344CB8AC3E}">
        <p14:creationId xmlns:p14="http://schemas.microsoft.com/office/powerpoint/2010/main" val="50084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251520" y="17760"/>
            <a:ext cx="8229600" cy="634082"/>
          </a:xfrm>
        </p:spPr>
        <p:txBody>
          <a:bodyPr>
            <a:normAutofit fontScale="90000"/>
          </a:bodyPr>
          <a:lstStyle/>
          <a:p>
            <a:r>
              <a:rPr lang="hr-BA" dirty="0" smtClean="0"/>
              <a:t>Primjer -  matematika – ispitni ciljevi</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419572" y="836712"/>
            <a:ext cx="8424936" cy="4893647"/>
          </a:xfrm>
          <a:prstGeom prst="rect">
            <a:avLst/>
          </a:prstGeom>
        </p:spPr>
        <p:txBody>
          <a:bodyPr wrap="square">
            <a:spAutoFit/>
          </a:bodyPr>
          <a:lstStyle/>
          <a:p>
            <a:r>
              <a:rPr lang="sl-SI" sz="2400" dirty="0"/>
              <a:t> </a:t>
            </a:r>
            <a:r>
              <a:rPr lang="sl-SI" sz="2400" dirty="0" smtClean="0"/>
              <a:t>−   </a:t>
            </a:r>
            <a:r>
              <a:rPr lang="sl-SI" sz="2400" dirty="0"/>
              <a:t>logično sklepati iz danih matematičnih podatkov;</a:t>
            </a:r>
          </a:p>
          <a:p>
            <a:r>
              <a:rPr lang="sl-SI" sz="2400" dirty="0"/>
              <a:t> </a:t>
            </a:r>
            <a:r>
              <a:rPr lang="sl-SI" sz="2400" dirty="0" smtClean="0"/>
              <a:t>−   </a:t>
            </a:r>
            <a:r>
              <a:rPr lang="sl-SI" sz="2400" dirty="0"/>
              <a:t>prepoznati vzorce in strukture v različnih situacijah;</a:t>
            </a:r>
          </a:p>
          <a:p>
            <a:r>
              <a:rPr lang="sl-SI" sz="2400" dirty="0"/>
              <a:t> </a:t>
            </a:r>
            <a:r>
              <a:rPr lang="sl-SI" sz="2400" dirty="0" smtClean="0"/>
              <a:t>−   </a:t>
            </a:r>
            <a:r>
              <a:rPr lang="sl-SI" sz="2400" dirty="0"/>
              <a:t>analizirati problem in izbrati ustrezen način reševanja;</a:t>
            </a:r>
          </a:p>
          <a:p>
            <a:r>
              <a:rPr lang="sl-SI" sz="2400" dirty="0"/>
              <a:t> </a:t>
            </a:r>
            <a:r>
              <a:rPr lang="sl-SI" sz="2400" dirty="0" smtClean="0"/>
              <a:t>−   </a:t>
            </a:r>
            <a:r>
              <a:rPr lang="sl-SI" sz="2400" dirty="0"/>
              <a:t>videti in izkoristiti soodvisnost različnih vej (področij) matematike;</a:t>
            </a:r>
          </a:p>
          <a:p>
            <a:r>
              <a:rPr lang="sl-SI" sz="2400" dirty="0"/>
              <a:t> </a:t>
            </a:r>
            <a:r>
              <a:rPr lang="sl-SI" sz="2400" dirty="0" smtClean="0"/>
              <a:t>−   </a:t>
            </a:r>
            <a:r>
              <a:rPr lang="sl-SI" sz="2400" dirty="0"/>
              <a:t>uporabiti kombinacijo več matematičnih veščin in tehnik pri reševanju problemov;</a:t>
            </a:r>
          </a:p>
          <a:p>
            <a:r>
              <a:rPr lang="sl-SI" sz="2400" dirty="0"/>
              <a:t> </a:t>
            </a:r>
            <a:r>
              <a:rPr lang="sl-SI" sz="2400" dirty="0" smtClean="0"/>
              <a:t>−   </a:t>
            </a:r>
            <a:r>
              <a:rPr lang="sl-SI" sz="2400" dirty="0"/>
              <a:t>predstaviti matematični izdelek logično in jasno, z uporabo ustrezne simbolike in terminologije;</a:t>
            </a:r>
          </a:p>
          <a:p>
            <a:r>
              <a:rPr lang="sl-SI" sz="2400" dirty="0"/>
              <a:t> </a:t>
            </a:r>
            <a:r>
              <a:rPr lang="sl-SI" sz="2400" dirty="0" smtClean="0"/>
              <a:t>−   </a:t>
            </a:r>
            <a:r>
              <a:rPr lang="sl-SI" sz="2400" dirty="0"/>
              <a:t>uporabiti matematično znanje v vsakdanjih življenjskih situacijah;</a:t>
            </a:r>
          </a:p>
          <a:p>
            <a:r>
              <a:rPr lang="sl-SI" sz="2400" dirty="0"/>
              <a:t> </a:t>
            </a:r>
            <a:r>
              <a:rPr lang="sl-SI" sz="2400" dirty="0" smtClean="0"/>
              <a:t>−   </a:t>
            </a:r>
            <a:r>
              <a:rPr lang="sl-SI" sz="2400" dirty="0"/>
              <a:t>uporabiti matematiko kot sredstvo komunikacije s poudarkom na natančnem izražanju.</a:t>
            </a:r>
          </a:p>
        </p:txBody>
      </p:sp>
    </p:spTree>
    <p:extLst>
      <p:ext uri="{BB962C8B-B14F-4D97-AF65-F5344CB8AC3E}">
        <p14:creationId xmlns:p14="http://schemas.microsoft.com/office/powerpoint/2010/main" val="868207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251520" y="17760"/>
            <a:ext cx="8229600" cy="634082"/>
          </a:xfrm>
        </p:spPr>
        <p:txBody>
          <a:bodyPr>
            <a:normAutofit fontScale="90000"/>
          </a:bodyPr>
          <a:lstStyle/>
          <a:p>
            <a:r>
              <a:rPr lang="hr-BA" dirty="0" smtClean="0"/>
              <a:t>Primjer -  matematika – shema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a 2"/>
          <p:cNvGraphicFramePr>
            <a:graphicFrameLocks noGrp="1"/>
          </p:cNvGraphicFramePr>
          <p:nvPr>
            <p:extLst>
              <p:ext uri="{D42A27DB-BD31-4B8C-83A1-F6EECF244321}">
                <p14:modId xmlns:p14="http://schemas.microsoft.com/office/powerpoint/2010/main" val="3517272135"/>
              </p:ext>
            </p:extLst>
          </p:nvPr>
        </p:nvGraphicFramePr>
        <p:xfrm>
          <a:off x="467544" y="836712"/>
          <a:ext cx="8352929" cy="3240360"/>
        </p:xfrm>
        <a:graphic>
          <a:graphicData uri="http://schemas.openxmlformats.org/drawingml/2006/table">
            <a:tbl>
              <a:tblPr>
                <a:tableStyleId>{5C22544A-7EE6-4342-B048-85BDC9FD1C3A}</a:tableStyleId>
              </a:tblPr>
              <a:tblGrid>
                <a:gridCol w="1366842"/>
                <a:gridCol w="1214971"/>
                <a:gridCol w="1063100"/>
                <a:gridCol w="1290907"/>
                <a:gridCol w="2192972"/>
                <a:gridCol w="1224137"/>
              </a:tblGrid>
              <a:tr h="678717">
                <a:tc>
                  <a:txBody>
                    <a:bodyPr/>
                    <a:lstStyle/>
                    <a:p>
                      <a:pPr marL="151130">
                        <a:lnSpc>
                          <a:spcPct val="115000"/>
                        </a:lnSpc>
                        <a:spcBef>
                          <a:spcPts val="265"/>
                        </a:spcBef>
                        <a:spcAft>
                          <a:spcPts val="0"/>
                        </a:spcAft>
                      </a:pPr>
                      <a:r>
                        <a:rPr lang="sl-SI" sz="1800" b="1" dirty="0">
                          <a:effectLst/>
                          <a:latin typeface="Arial Narrow" pitchFamily="34" charset="0"/>
                        </a:rPr>
                        <a:t>I</a:t>
                      </a:r>
                      <a:r>
                        <a:rPr lang="sl-SI" sz="1800" b="1" spc="5" dirty="0">
                          <a:effectLst/>
                          <a:latin typeface="Arial Narrow" pitchFamily="34" charset="0"/>
                        </a:rPr>
                        <a:t>z</a:t>
                      </a:r>
                      <a:r>
                        <a:rPr lang="sl-SI" sz="1800" b="1" dirty="0">
                          <a:effectLst/>
                          <a:latin typeface="Arial Narrow" pitchFamily="34" charset="0"/>
                        </a:rPr>
                        <a:t>pitna</a:t>
                      </a:r>
                      <a:r>
                        <a:rPr lang="sl-SI" sz="1800" b="1" spc="-20" dirty="0">
                          <a:effectLst/>
                          <a:latin typeface="Arial Narrow" pitchFamily="34" charset="0"/>
                        </a:rPr>
                        <a:t> </a:t>
                      </a:r>
                      <a:r>
                        <a:rPr lang="sl-SI" sz="1800" b="1" dirty="0">
                          <a:effectLst/>
                          <a:latin typeface="Arial Narrow" pitchFamily="34" charset="0"/>
                        </a:rPr>
                        <a:t>po</a:t>
                      </a:r>
                      <a:r>
                        <a:rPr lang="sl-SI" sz="1800" b="1" spc="5" dirty="0">
                          <a:effectLst/>
                          <a:latin typeface="Arial Narrow" pitchFamily="34" charset="0"/>
                        </a:rPr>
                        <a:t>l</a:t>
                      </a:r>
                      <a:r>
                        <a:rPr lang="sl-SI" sz="1800" b="1" dirty="0">
                          <a:effectLst/>
                          <a:latin typeface="Arial Narrow" pitchFamily="34" charset="0"/>
                        </a:rPr>
                        <a:t>a</a:t>
                      </a:r>
                      <a:endParaRPr lang="sl-SI" sz="1800" b="1" dirty="0">
                        <a:effectLst/>
                        <a:latin typeface="Arial Narrow" pitchFamily="34" charset="0"/>
                        <a:ea typeface="Times New Roman"/>
                        <a:cs typeface="Times New Roman"/>
                      </a:endParaRPr>
                    </a:p>
                  </a:txBody>
                  <a:tcPr marL="0" marR="0" marT="0" marB="0"/>
                </a:tc>
                <a:tc>
                  <a:txBody>
                    <a:bodyPr/>
                    <a:lstStyle/>
                    <a:p>
                      <a:pPr marL="214630">
                        <a:lnSpc>
                          <a:spcPct val="115000"/>
                        </a:lnSpc>
                        <a:spcBef>
                          <a:spcPts val="265"/>
                        </a:spcBef>
                        <a:spcAft>
                          <a:spcPts val="0"/>
                        </a:spcAft>
                      </a:pPr>
                      <a:r>
                        <a:rPr lang="sl-SI" sz="1800" b="1">
                          <a:effectLst/>
                          <a:latin typeface="Arial Narrow" pitchFamily="34" charset="0"/>
                        </a:rPr>
                        <a:t>Trajan</a:t>
                      </a:r>
                      <a:r>
                        <a:rPr lang="sl-SI" sz="1800" b="1" spc="5">
                          <a:effectLst/>
                          <a:latin typeface="Arial Narrow" pitchFamily="34" charset="0"/>
                        </a:rPr>
                        <a:t>j</a:t>
                      </a:r>
                      <a:r>
                        <a:rPr lang="sl-SI" sz="1800" b="1">
                          <a:effectLst/>
                          <a:latin typeface="Arial Narrow" pitchFamily="34" charset="0"/>
                        </a:rPr>
                        <a:t>e</a:t>
                      </a:r>
                      <a:endParaRPr lang="sl-SI" sz="1800" b="1">
                        <a:effectLst/>
                        <a:latin typeface="Arial Narrow" pitchFamily="34" charset="0"/>
                        <a:ea typeface="Times New Roman"/>
                        <a:cs typeface="Times New Roman"/>
                      </a:endParaRPr>
                    </a:p>
                  </a:txBody>
                  <a:tcPr marL="0" marR="0" marT="0" marB="0"/>
                </a:tc>
                <a:tc>
                  <a:txBody>
                    <a:bodyPr/>
                    <a:lstStyle/>
                    <a:p>
                      <a:pPr marL="129540">
                        <a:lnSpc>
                          <a:spcPct val="115000"/>
                        </a:lnSpc>
                        <a:spcBef>
                          <a:spcPts val="265"/>
                        </a:spcBef>
                        <a:spcAft>
                          <a:spcPts val="0"/>
                        </a:spcAft>
                      </a:pPr>
                      <a:r>
                        <a:rPr lang="sl-SI" sz="1800" b="1">
                          <a:effectLst/>
                          <a:latin typeface="Arial Narrow" pitchFamily="34" charset="0"/>
                        </a:rPr>
                        <a:t>Delež pri</a:t>
                      </a:r>
                      <a:r>
                        <a:rPr lang="sl-SI" sz="1800" b="1" spc="-10">
                          <a:effectLst/>
                          <a:latin typeface="Arial Narrow" pitchFamily="34" charset="0"/>
                        </a:rPr>
                        <a:t> </a:t>
                      </a:r>
                      <a:r>
                        <a:rPr lang="sl-SI" sz="1800" b="1">
                          <a:effectLst/>
                          <a:latin typeface="Arial Narrow" pitchFamily="34" charset="0"/>
                        </a:rPr>
                        <a:t>o</a:t>
                      </a:r>
                      <a:r>
                        <a:rPr lang="sl-SI" sz="1800" b="1" spc="5">
                          <a:effectLst/>
                          <a:latin typeface="Arial Narrow" pitchFamily="34" charset="0"/>
                        </a:rPr>
                        <a:t>c</a:t>
                      </a:r>
                      <a:r>
                        <a:rPr lang="sl-SI" sz="1800" b="1">
                          <a:effectLst/>
                          <a:latin typeface="Arial Narrow" pitchFamily="34" charset="0"/>
                        </a:rPr>
                        <a:t>eni</a:t>
                      </a:r>
                      <a:endParaRPr lang="sl-SI" sz="1800" b="1">
                        <a:effectLst/>
                        <a:latin typeface="Arial Narrow" pitchFamily="34" charset="0"/>
                        <a:ea typeface="Times New Roman"/>
                        <a:cs typeface="Times New Roman"/>
                      </a:endParaRPr>
                    </a:p>
                  </a:txBody>
                  <a:tcPr marL="0" marR="0" marT="0" marB="0"/>
                </a:tc>
                <a:tc>
                  <a:txBody>
                    <a:bodyPr/>
                    <a:lstStyle/>
                    <a:p>
                      <a:pPr marL="106045">
                        <a:lnSpc>
                          <a:spcPct val="115000"/>
                        </a:lnSpc>
                        <a:spcBef>
                          <a:spcPts val="265"/>
                        </a:spcBef>
                        <a:spcAft>
                          <a:spcPts val="0"/>
                        </a:spcAft>
                      </a:pPr>
                      <a:r>
                        <a:rPr lang="sl-SI" sz="1800" b="1">
                          <a:effectLst/>
                          <a:latin typeface="Arial Narrow" pitchFamily="34" charset="0"/>
                        </a:rPr>
                        <a:t>Ocenj</a:t>
                      </a:r>
                      <a:r>
                        <a:rPr lang="sl-SI" sz="1800" b="1" spc="5">
                          <a:effectLst/>
                          <a:latin typeface="Arial Narrow" pitchFamily="34" charset="0"/>
                        </a:rPr>
                        <a:t>e</a:t>
                      </a:r>
                      <a:r>
                        <a:rPr lang="sl-SI" sz="1800" b="1">
                          <a:effectLst/>
                          <a:latin typeface="Arial Narrow" pitchFamily="34" charset="0"/>
                        </a:rPr>
                        <a:t>van</a:t>
                      </a:r>
                      <a:r>
                        <a:rPr lang="sl-SI" sz="1800" b="1" spc="5">
                          <a:effectLst/>
                          <a:latin typeface="Arial Narrow" pitchFamily="34" charset="0"/>
                        </a:rPr>
                        <a:t>j</a:t>
                      </a:r>
                      <a:r>
                        <a:rPr lang="sl-SI" sz="1800" b="1">
                          <a:effectLst/>
                          <a:latin typeface="Arial Narrow" pitchFamily="34" charset="0"/>
                        </a:rPr>
                        <a:t>e</a:t>
                      </a:r>
                      <a:endParaRPr lang="sl-SI" sz="1800" b="1">
                        <a:effectLst/>
                        <a:latin typeface="Arial Narrow" pitchFamily="34" charset="0"/>
                        <a:ea typeface="Times New Roman"/>
                        <a:cs typeface="Times New Roman"/>
                      </a:endParaRPr>
                    </a:p>
                  </a:txBody>
                  <a:tcPr marL="0" marR="0" marT="0" marB="0"/>
                </a:tc>
                <a:tc>
                  <a:txBody>
                    <a:bodyPr/>
                    <a:lstStyle/>
                    <a:p>
                      <a:pPr marL="84455">
                        <a:lnSpc>
                          <a:spcPct val="115000"/>
                        </a:lnSpc>
                        <a:spcBef>
                          <a:spcPts val="265"/>
                        </a:spcBef>
                        <a:spcAft>
                          <a:spcPts val="0"/>
                        </a:spcAft>
                      </a:pPr>
                      <a:r>
                        <a:rPr lang="sl-SI" sz="1800" b="1">
                          <a:effectLst/>
                          <a:latin typeface="Arial Narrow" pitchFamily="34" charset="0"/>
                        </a:rPr>
                        <a:t>Pripom</a:t>
                      </a:r>
                      <a:r>
                        <a:rPr lang="sl-SI" sz="1800" b="1" spc="5">
                          <a:effectLst/>
                          <a:latin typeface="Arial Narrow" pitchFamily="34" charset="0"/>
                        </a:rPr>
                        <a:t>oč</a:t>
                      </a:r>
                      <a:r>
                        <a:rPr lang="sl-SI" sz="1800" b="1">
                          <a:effectLst/>
                          <a:latin typeface="Arial Narrow" pitchFamily="34" charset="0"/>
                        </a:rPr>
                        <a:t>ki</a:t>
                      </a:r>
                      <a:endParaRPr lang="sl-SI" sz="1800" b="1">
                        <a:effectLst/>
                        <a:latin typeface="Arial Narrow" pitchFamily="34" charset="0"/>
                        <a:ea typeface="Times New Roman"/>
                        <a:cs typeface="Times New Roman"/>
                      </a:endParaRPr>
                    </a:p>
                  </a:txBody>
                  <a:tcPr marL="0" marR="0" marT="0" marB="0"/>
                </a:tc>
                <a:tc>
                  <a:txBody>
                    <a:bodyPr/>
                    <a:lstStyle/>
                    <a:p>
                      <a:pPr marL="49530">
                        <a:lnSpc>
                          <a:spcPct val="115000"/>
                        </a:lnSpc>
                        <a:spcBef>
                          <a:spcPts val="265"/>
                        </a:spcBef>
                        <a:spcAft>
                          <a:spcPts val="0"/>
                        </a:spcAft>
                      </a:pPr>
                      <a:r>
                        <a:rPr lang="sl-SI" sz="1800" b="1">
                          <a:effectLst/>
                          <a:latin typeface="Arial Narrow" pitchFamily="34" charset="0"/>
                        </a:rPr>
                        <a:t>Priloga</a:t>
                      </a:r>
                      <a:endParaRPr lang="sl-SI" sz="1800" b="1">
                        <a:effectLst/>
                        <a:latin typeface="Arial Narrow" pitchFamily="34" charset="0"/>
                        <a:ea typeface="Times New Roman"/>
                        <a:cs typeface="Times New Roman"/>
                      </a:endParaRPr>
                    </a:p>
                  </a:txBody>
                  <a:tcPr marL="0" marR="0" marT="0" marB="0"/>
                </a:tc>
              </a:tr>
              <a:tr h="678717">
                <a:tc>
                  <a:txBody>
                    <a:bodyPr/>
                    <a:lstStyle/>
                    <a:p>
                      <a:pPr marL="357505" marR="359410" algn="ctr">
                        <a:lnSpc>
                          <a:spcPct val="115000"/>
                        </a:lnSpc>
                        <a:spcBef>
                          <a:spcPts val="155"/>
                        </a:spcBef>
                        <a:spcAft>
                          <a:spcPts val="0"/>
                        </a:spcAft>
                      </a:pPr>
                      <a:r>
                        <a:rPr lang="sl-SI" sz="1800" b="1" dirty="0">
                          <a:effectLst/>
                          <a:latin typeface="Arial Narrow" pitchFamily="34" charset="0"/>
                        </a:rPr>
                        <a:t>1</a:t>
                      </a:r>
                      <a:endParaRPr lang="sl-SI" sz="1800" b="1" dirty="0">
                        <a:effectLst/>
                        <a:latin typeface="Arial Narrow" pitchFamily="34" charset="0"/>
                        <a:ea typeface="Times New Roman"/>
                        <a:cs typeface="Times New Roman"/>
                      </a:endParaRPr>
                    </a:p>
                  </a:txBody>
                  <a:tcPr marL="0" marR="0" marT="0" marB="0"/>
                </a:tc>
                <a:tc>
                  <a:txBody>
                    <a:bodyPr/>
                    <a:lstStyle/>
                    <a:p>
                      <a:pPr marL="165735">
                        <a:lnSpc>
                          <a:spcPct val="115000"/>
                        </a:lnSpc>
                        <a:spcBef>
                          <a:spcPts val="155"/>
                        </a:spcBef>
                        <a:spcAft>
                          <a:spcPts val="0"/>
                        </a:spcAft>
                      </a:pPr>
                      <a:r>
                        <a:rPr lang="sl-SI" sz="1800" b="1" dirty="0">
                          <a:effectLst/>
                          <a:latin typeface="Arial Narrow" pitchFamily="34" charset="0"/>
                        </a:rPr>
                        <a:t>120 minut</a:t>
                      </a:r>
                      <a:endParaRPr lang="sl-SI" sz="1800" b="1" dirty="0">
                        <a:effectLst/>
                        <a:latin typeface="Arial Narrow" pitchFamily="34" charset="0"/>
                        <a:ea typeface="Times New Roman"/>
                        <a:cs typeface="Times New Roman"/>
                      </a:endParaRPr>
                    </a:p>
                  </a:txBody>
                  <a:tcPr marL="0" marR="0" marT="0" marB="0"/>
                </a:tc>
                <a:tc>
                  <a:txBody>
                    <a:bodyPr/>
                    <a:lstStyle/>
                    <a:p>
                      <a:pPr marL="318770" marR="281940" algn="ctr">
                        <a:lnSpc>
                          <a:spcPct val="115000"/>
                        </a:lnSpc>
                        <a:spcBef>
                          <a:spcPts val="155"/>
                        </a:spcBef>
                        <a:spcAft>
                          <a:spcPts val="0"/>
                        </a:spcAft>
                      </a:pPr>
                      <a:r>
                        <a:rPr lang="sl-SI" sz="1800" b="1">
                          <a:effectLst/>
                          <a:latin typeface="Arial Narrow" pitchFamily="34" charset="0"/>
                        </a:rPr>
                        <a:t>80</a:t>
                      </a:r>
                      <a:r>
                        <a:rPr lang="sl-SI" sz="1800" b="1" spc="5">
                          <a:effectLst/>
                          <a:latin typeface="Arial Narrow" pitchFamily="34" charset="0"/>
                        </a:rPr>
                        <a:t> </a:t>
                      </a:r>
                      <a:r>
                        <a:rPr lang="sl-SI" sz="1800" b="1">
                          <a:effectLst/>
                          <a:latin typeface="Arial Narrow" pitchFamily="34" charset="0"/>
                        </a:rPr>
                        <a:t>%</a:t>
                      </a:r>
                      <a:endParaRPr lang="sl-SI" sz="1800" b="1">
                        <a:effectLst/>
                        <a:latin typeface="Arial Narrow" pitchFamily="34" charset="0"/>
                        <a:ea typeface="Times New Roman"/>
                        <a:cs typeface="Times New Roman"/>
                      </a:endParaRPr>
                    </a:p>
                  </a:txBody>
                  <a:tcPr marL="0" marR="0" marT="0" marB="0"/>
                </a:tc>
                <a:tc>
                  <a:txBody>
                    <a:bodyPr/>
                    <a:lstStyle/>
                    <a:p>
                      <a:pPr marL="200025">
                        <a:lnSpc>
                          <a:spcPct val="115000"/>
                        </a:lnSpc>
                        <a:spcBef>
                          <a:spcPts val="155"/>
                        </a:spcBef>
                        <a:spcAft>
                          <a:spcPts val="0"/>
                        </a:spcAft>
                      </a:pPr>
                      <a:r>
                        <a:rPr lang="sl-SI" sz="1800" b="1">
                          <a:effectLst/>
                          <a:latin typeface="Arial Narrow" pitchFamily="34" charset="0"/>
                        </a:rPr>
                        <a:t>zunanje</a:t>
                      </a:r>
                      <a:endParaRPr lang="sl-SI" sz="1800" b="1">
                        <a:effectLst/>
                        <a:latin typeface="Arial Narrow" pitchFamily="34" charset="0"/>
                        <a:ea typeface="Times New Roman"/>
                        <a:cs typeface="Times New Roman"/>
                      </a:endParaRPr>
                    </a:p>
                  </a:txBody>
                  <a:tcPr marL="0" marR="0" marT="0" marB="0"/>
                </a:tc>
                <a:tc>
                  <a:txBody>
                    <a:bodyPr/>
                    <a:lstStyle/>
                    <a:p>
                      <a:pPr marL="84455">
                        <a:lnSpc>
                          <a:spcPct val="115000"/>
                        </a:lnSpc>
                        <a:spcBef>
                          <a:spcPts val="155"/>
                        </a:spcBef>
                        <a:spcAft>
                          <a:spcPts val="0"/>
                        </a:spcAft>
                      </a:pPr>
                      <a:r>
                        <a:rPr lang="sl-SI" sz="1800" b="1">
                          <a:effectLst/>
                          <a:latin typeface="Arial Narrow" pitchFamily="34" charset="0"/>
                        </a:rPr>
                        <a:t>nalivno pero ali</a:t>
                      </a:r>
                      <a:r>
                        <a:rPr lang="sl-SI" sz="1800" b="1" spc="5">
                          <a:effectLst/>
                          <a:latin typeface="Arial Narrow" pitchFamily="34" charset="0"/>
                        </a:rPr>
                        <a:t> </a:t>
                      </a:r>
                      <a:r>
                        <a:rPr lang="sl-SI" sz="1800" b="1">
                          <a:effectLst/>
                          <a:latin typeface="Arial Narrow" pitchFamily="34" charset="0"/>
                        </a:rPr>
                        <a:t>kem</a:t>
                      </a:r>
                      <a:r>
                        <a:rPr lang="sl-SI" sz="1800" b="1" spc="-5">
                          <a:effectLst/>
                          <a:latin typeface="Arial Narrow" pitchFamily="34" charset="0"/>
                        </a:rPr>
                        <a:t>ič</a:t>
                      </a:r>
                      <a:r>
                        <a:rPr lang="sl-SI" sz="1800" b="1">
                          <a:effectLst/>
                          <a:latin typeface="Arial Narrow" pitchFamily="34" charset="0"/>
                        </a:rPr>
                        <a:t>ni</a:t>
                      </a:r>
                      <a:endParaRPr lang="sl-SI" sz="1800" b="1">
                        <a:effectLst/>
                        <a:latin typeface="Arial Narrow" pitchFamily="34" charset="0"/>
                        <a:ea typeface="Times New Roman"/>
                        <a:cs typeface="Times New Roman"/>
                      </a:endParaRPr>
                    </a:p>
                  </a:txBody>
                  <a:tcPr marL="0" marR="0" marT="0" marB="0"/>
                </a:tc>
                <a:tc>
                  <a:txBody>
                    <a:bodyPr/>
                    <a:lstStyle/>
                    <a:p>
                      <a:pPr marL="49530">
                        <a:lnSpc>
                          <a:spcPct val="115000"/>
                        </a:lnSpc>
                        <a:spcBef>
                          <a:spcPts val="155"/>
                        </a:spcBef>
                        <a:spcAft>
                          <a:spcPts val="0"/>
                        </a:spcAft>
                      </a:pPr>
                      <a:r>
                        <a:rPr lang="sl-SI" sz="1800" b="1">
                          <a:effectLst/>
                          <a:latin typeface="Arial Narrow" pitchFamily="34" charset="0"/>
                        </a:rPr>
                        <a:t>Priloga s formulami</a:t>
                      </a:r>
                      <a:endParaRPr lang="sl-SI" sz="1800" b="1">
                        <a:effectLst/>
                        <a:latin typeface="Arial Narrow" pitchFamily="34" charset="0"/>
                        <a:ea typeface="Times New Roman"/>
                        <a:cs typeface="Times New Roman"/>
                      </a:endParaRPr>
                    </a:p>
                  </a:txBody>
                  <a:tcPr marL="0" marR="0" marT="0" marB="0"/>
                </a:tc>
              </a:tr>
              <a:tr h="300559">
                <a:tc rowSpan="5" gridSpan="4">
                  <a:txBody>
                    <a:bodyPr/>
                    <a:lstStyle/>
                    <a:p>
                      <a:pPr>
                        <a:lnSpc>
                          <a:spcPct val="115000"/>
                        </a:lnSpc>
                        <a:spcAft>
                          <a:spcPts val="0"/>
                        </a:spcAft>
                      </a:pPr>
                      <a:r>
                        <a:rPr lang="sl-SI" sz="1800" b="1" dirty="0">
                          <a:effectLst/>
                          <a:latin typeface="Arial Narrow" pitchFamily="34" charset="0"/>
                        </a:rPr>
                        <a:t> </a:t>
                      </a:r>
                      <a:endParaRPr lang="sl-SI" sz="1800" b="1" dirty="0">
                        <a:effectLst/>
                        <a:latin typeface="Arial Narrow" pitchFamily="34" charset="0"/>
                        <a:ea typeface="Times New Roman"/>
                        <a:cs typeface="Times New Roman"/>
                      </a:endParaRPr>
                    </a:p>
                  </a:txBody>
                  <a:tcPr marL="0" marR="0" marT="0" marB="0"/>
                </a:tc>
                <a:tc rowSpan="5" hMerge="1">
                  <a:txBody>
                    <a:bodyPr/>
                    <a:lstStyle/>
                    <a:p>
                      <a:endParaRPr lang="sl-SI"/>
                    </a:p>
                  </a:txBody>
                  <a:tcPr/>
                </a:tc>
                <a:tc rowSpan="5" hMerge="1">
                  <a:txBody>
                    <a:bodyPr/>
                    <a:lstStyle/>
                    <a:p>
                      <a:endParaRPr lang="sl-SI"/>
                    </a:p>
                  </a:txBody>
                  <a:tcPr/>
                </a:tc>
                <a:tc rowSpan="5" hMerge="1">
                  <a:txBody>
                    <a:bodyPr/>
                    <a:lstStyle/>
                    <a:p>
                      <a:endParaRPr lang="sl-SI"/>
                    </a:p>
                  </a:txBody>
                  <a:tcPr/>
                </a:tc>
                <a:tc>
                  <a:txBody>
                    <a:bodyPr/>
                    <a:lstStyle/>
                    <a:p>
                      <a:pPr marL="84455">
                        <a:lnSpc>
                          <a:spcPts val="1100"/>
                        </a:lnSpc>
                        <a:spcAft>
                          <a:spcPts val="0"/>
                        </a:spcAft>
                      </a:pPr>
                      <a:r>
                        <a:rPr lang="sl-SI" sz="1800" b="1" spc="-5">
                          <a:effectLst/>
                          <a:latin typeface="Arial Narrow" pitchFamily="34" charset="0"/>
                        </a:rPr>
                        <a:t>svi</a:t>
                      </a:r>
                      <a:r>
                        <a:rPr lang="sl-SI" sz="1800" b="1">
                          <a:effectLst/>
                          <a:latin typeface="Arial Narrow" pitchFamily="34" charset="0"/>
                        </a:rPr>
                        <a:t>n</a:t>
                      </a:r>
                      <a:r>
                        <a:rPr lang="sl-SI" sz="1800" b="1" spc="-5">
                          <a:effectLst/>
                          <a:latin typeface="Arial Narrow" pitchFamily="34" charset="0"/>
                        </a:rPr>
                        <a:t>č</a:t>
                      </a:r>
                      <a:r>
                        <a:rPr lang="sl-SI" sz="1800" b="1" spc="5">
                          <a:effectLst/>
                          <a:latin typeface="Arial Narrow" pitchFamily="34" charset="0"/>
                        </a:rPr>
                        <a:t>n</a:t>
                      </a:r>
                      <a:r>
                        <a:rPr lang="sl-SI" sz="1800" b="1" spc="-5">
                          <a:effectLst/>
                          <a:latin typeface="Arial Narrow" pitchFamily="34" charset="0"/>
                        </a:rPr>
                        <a:t>i</a:t>
                      </a:r>
                      <a:r>
                        <a:rPr lang="sl-SI" sz="1800" b="1">
                          <a:effectLst/>
                          <a:latin typeface="Arial Narrow" pitchFamily="34" charset="0"/>
                        </a:rPr>
                        <a:t>k,</a:t>
                      </a:r>
                      <a:r>
                        <a:rPr lang="sl-SI" sz="1800" b="1" spc="5">
                          <a:effectLst/>
                          <a:latin typeface="Arial Narrow" pitchFamily="34" charset="0"/>
                        </a:rPr>
                        <a:t> </a:t>
                      </a:r>
                      <a:r>
                        <a:rPr lang="sl-SI" sz="1800" b="1">
                          <a:effectLst/>
                          <a:latin typeface="Arial Narrow" pitchFamily="34" charset="0"/>
                        </a:rPr>
                        <a:t>svi</a:t>
                      </a:r>
                      <a:r>
                        <a:rPr lang="sl-SI" sz="1800" b="1" spc="5">
                          <a:effectLst/>
                          <a:latin typeface="Arial Narrow" pitchFamily="34" charset="0"/>
                        </a:rPr>
                        <a:t>n</a:t>
                      </a:r>
                      <a:r>
                        <a:rPr lang="sl-SI" sz="1800" b="1" spc="-5">
                          <a:effectLst/>
                          <a:latin typeface="Arial Narrow" pitchFamily="34" charset="0"/>
                        </a:rPr>
                        <a:t>č</a:t>
                      </a:r>
                      <a:r>
                        <a:rPr lang="sl-SI" sz="1800" b="1">
                          <a:effectLst/>
                          <a:latin typeface="Arial Narrow" pitchFamily="34" charset="0"/>
                        </a:rPr>
                        <a:t>nik, radirka,</a:t>
                      </a:r>
                      <a:endParaRPr lang="sl-SI" sz="1800" b="1">
                        <a:effectLst/>
                        <a:latin typeface="Arial Narrow" pitchFamily="34" charset="0"/>
                        <a:ea typeface="Times New Roman"/>
                        <a:cs typeface="Times New Roman"/>
                      </a:endParaRPr>
                    </a:p>
                  </a:txBody>
                  <a:tcPr marL="0" marR="0" marT="0" marB="0"/>
                </a:tc>
                <a:tc>
                  <a:txBody>
                    <a:bodyPr/>
                    <a:lstStyle/>
                    <a:p>
                      <a:pPr marL="49530">
                        <a:lnSpc>
                          <a:spcPts val="1100"/>
                        </a:lnSpc>
                        <a:spcAft>
                          <a:spcPts val="0"/>
                        </a:spcAft>
                      </a:pPr>
                      <a:r>
                        <a:rPr lang="sl-SI" sz="1800" b="1">
                          <a:effectLst/>
                          <a:latin typeface="Arial Narrow" pitchFamily="34" charset="0"/>
                        </a:rPr>
                        <a:t>je del iz</a:t>
                      </a:r>
                      <a:r>
                        <a:rPr lang="sl-SI" sz="1800" b="1" spc="5">
                          <a:effectLst/>
                          <a:latin typeface="Arial Narrow" pitchFamily="34" charset="0"/>
                        </a:rPr>
                        <a:t>p</a:t>
                      </a:r>
                      <a:r>
                        <a:rPr lang="sl-SI" sz="1800" b="1" spc="-5">
                          <a:effectLst/>
                          <a:latin typeface="Arial Narrow" pitchFamily="34" charset="0"/>
                        </a:rPr>
                        <a:t>i</a:t>
                      </a:r>
                      <a:r>
                        <a:rPr lang="sl-SI" sz="1800" b="1">
                          <a:effectLst/>
                          <a:latin typeface="Arial Narrow" pitchFamily="34" charset="0"/>
                        </a:rPr>
                        <a:t>tne pole.</a:t>
                      </a:r>
                      <a:endParaRPr lang="sl-SI" sz="1800" b="1">
                        <a:effectLst/>
                        <a:latin typeface="Arial Narrow" pitchFamily="34" charset="0"/>
                        <a:ea typeface="Times New Roman"/>
                        <a:cs typeface="Times New Roman"/>
                      </a:endParaRPr>
                    </a:p>
                  </a:txBody>
                  <a:tcPr marL="0" marR="0" marT="0" marB="0"/>
                </a:tc>
              </a:tr>
              <a:tr h="358719">
                <a:tc gridSpan="4" vMerge="1">
                  <a:txBody>
                    <a:bodyPr/>
                    <a:lstStyle/>
                    <a:p>
                      <a:endParaRPr lang="sl-SI"/>
                    </a:p>
                  </a:txBody>
                  <a:tcPr/>
                </a:tc>
                <a:tc hMerge="1" vMerge="1">
                  <a:txBody>
                    <a:bodyPr/>
                    <a:lstStyle/>
                    <a:p>
                      <a:endParaRPr lang="sl-SI"/>
                    </a:p>
                  </a:txBody>
                  <a:tcPr/>
                </a:tc>
                <a:tc hMerge="1" vMerge="1">
                  <a:txBody>
                    <a:bodyPr/>
                    <a:lstStyle/>
                    <a:p>
                      <a:endParaRPr lang="sl-SI"/>
                    </a:p>
                  </a:txBody>
                  <a:tcPr/>
                </a:tc>
                <a:tc hMerge="1" vMerge="1">
                  <a:txBody>
                    <a:bodyPr/>
                    <a:lstStyle/>
                    <a:p>
                      <a:endParaRPr lang="sl-SI"/>
                    </a:p>
                  </a:txBody>
                  <a:tcPr/>
                </a:tc>
                <a:tc>
                  <a:txBody>
                    <a:bodyPr/>
                    <a:lstStyle/>
                    <a:p>
                      <a:pPr marL="84455">
                        <a:lnSpc>
                          <a:spcPts val="1100"/>
                        </a:lnSpc>
                        <a:spcAft>
                          <a:spcPts val="0"/>
                        </a:spcAft>
                      </a:pPr>
                      <a:r>
                        <a:rPr lang="sl-SI" sz="1800" b="1">
                          <a:effectLst/>
                          <a:latin typeface="Arial Narrow" pitchFamily="34" charset="0"/>
                        </a:rPr>
                        <a:t>žepno r</a:t>
                      </a:r>
                      <a:r>
                        <a:rPr lang="sl-SI" sz="1800" b="1" spc="-5">
                          <a:effectLst/>
                          <a:latin typeface="Arial Narrow" pitchFamily="34" charset="0"/>
                        </a:rPr>
                        <a:t>ač</a:t>
                      </a:r>
                      <a:r>
                        <a:rPr lang="sl-SI" sz="1800" b="1">
                          <a:effectLst/>
                          <a:latin typeface="Arial Narrow" pitchFamily="34" charset="0"/>
                        </a:rPr>
                        <a:t>unalo in</a:t>
                      </a:r>
                      <a:endParaRPr lang="sl-SI" sz="1800" b="1">
                        <a:effectLst/>
                        <a:latin typeface="Arial Narrow" pitchFamily="34" charset="0"/>
                        <a:ea typeface="Times New Roman"/>
                        <a:cs typeface="Times New Roman"/>
                      </a:endParaRPr>
                    </a:p>
                  </a:txBody>
                  <a:tcPr marL="0" marR="0" marT="0" marB="0"/>
                </a:tc>
                <a:tc>
                  <a:txBody>
                    <a:bodyPr/>
                    <a:lstStyle/>
                    <a:p>
                      <a:pPr>
                        <a:lnSpc>
                          <a:spcPct val="115000"/>
                        </a:lnSpc>
                        <a:spcAft>
                          <a:spcPts val="0"/>
                        </a:spcAft>
                      </a:pPr>
                      <a:r>
                        <a:rPr lang="sl-SI" sz="1800" b="1">
                          <a:effectLst/>
                          <a:latin typeface="Arial Narrow" pitchFamily="34" charset="0"/>
                        </a:rPr>
                        <a:t> </a:t>
                      </a:r>
                      <a:endParaRPr lang="sl-SI" sz="1800" b="1">
                        <a:effectLst/>
                        <a:latin typeface="Arial Narrow" pitchFamily="34" charset="0"/>
                        <a:ea typeface="Times New Roman"/>
                        <a:cs typeface="Times New Roman"/>
                      </a:endParaRPr>
                    </a:p>
                  </a:txBody>
                  <a:tcPr marL="0" marR="0" marT="0" marB="0"/>
                </a:tc>
              </a:tr>
              <a:tr h="506210">
                <a:tc gridSpan="4" vMerge="1">
                  <a:txBody>
                    <a:bodyPr/>
                    <a:lstStyle/>
                    <a:p>
                      <a:endParaRPr lang="sl-SI"/>
                    </a:p>
                  </a:txBody>
                  <a:tcPr/>
                </a:tc>
                <a:tc hMerge="1" vMerge="1">
                  <a:txBody>
                    <a:bodyPr/>
                    <a:lstStyle/>
                    <a:p>
                      <a:endParaRPr lang="sl-SI"/>
                    </a:p>
                  </a:txBody>
                  <a:tcPr/>
                </a:tc>
                <a:tc hMerge="1" vMerge="1">
                  <a:txBody>
                    <a:bodyPr/>
                    <a:lstStyle/>
                    <a:p>
                      <a:endParaRPr lang="sl-SI"/>
                    </a:p>
                  </a:txBody>
                  <a:tcPr/>
                </a:tc>
                <a:tc hMerge="1" vMerge="1">
                  <a:txBody>
                    <a:bodyPr/>
                    <a:lstStyle/>
                    <a:p>
                      <a:endParaRPr lang="sl-SI"/>
                    </a:p>
                  </a:txBody>
                  <a:tcPr/>
                </a:tc>
                <a:tc>
                  <a:txBody>
                    <a:bodyPr/>
                    <a:lstStyle/>
                    <a:p>
                      <a:pPr marL="84455">
                        <a:lnSpc>
                          <a:spcPts val="1100"/>
                        </a:lnSpc>
                        <a:spcAft>
                          <a:spcPts val="0"/>
                        </a:spcAft>
                      </a:pPr>
                      <a:r>
                        <a:rPr lang="sl-SI" sz="1800" b="1" dirty="0">
                          <a:effectLst/>
                          <a:latin typeface="Arial Narrow" pitchFamily="34" charset="0"/>
                        </a:rPr>
                        <a:t>geometrijsko orodje (šestilo</a:t>
                      </a:r>
                      <a:r>
                        <a:rPr lang="sl-SI" sz="1800" b="1" spc="5" dirty="0">
                          <a:effectLst/>
                          <a:latin typeface="Arial Narrow" pitchFamily="34" charset="0"/>
                        </a:rPr>
                        <a:t> </a:t>
                      </a:r>
                      <a:r>
                        <a:rPr lang="sl-SI" sz="1800" b="1" dirty="0">
                          <a:effectLst/>
                          <a:latin typeface="Arial Narrow" pitchFamily="34" charset="0"/>
                        </a:rPr>
                        <a:t>in</a:t>
                      </a:r>
                      <a:endParaRPr lang="sl-SI" sz="1800" b="1" dirty="0">
                        <a:effectLst/>
                        <a:latin typeface="Arial Narrow" pitchFamily="34" charset="0"/>
                        <a:ea typeface="Times New Roman"/>
                        <a:cs typeface="Times New Roman"/>
                      </a:endParaRPr>
                    </a:p>
                  </a:txBody>
                  <a:tcPr marL="0" marR="0" marT="0" marB="0"/>
                </a:tc>
                <a:tc>
                  <a:txBody>
                    <a:bodyPr/>
                    <a:lstStyle/>
                    <a:p>
                      <a:pPr>
                        <a:lnSpc>
                          <a:spcPct val="115000"/>
                        </a:lnSpc>
                        <a:spcAft>
                          <a:spcPts val="0"/>
                        </a:spcAft>
                      </a:pPr>
                      <a:r>
                        <a:rPr lang="sl-SI" sz="1800" b="1">
                          <a:effectLst/>
                          <a:latin typeface="Arial Narrow" pitchFamily="34" charset="0"/>
                        </a:rPr>
                        <a:t> </a:t>
                      </a:r>
                      <a:endParaRPr lang="sl-SI" sz="1800" b="1">
                        <a:effectLst/>
                        <a:latin typeface="Arial Narrow" pitchFamily="34" charset="0"/>
                        <a:ea typeface="Times New Roman"/>
                        <a:cs typeface="Times New Roman"/>
                      </a:endParaRPr>
                    </a:p>
                  </a:txBody>
                  <a:tcPr marL="0" marR="0" marT="0" marB="0"/>
                </a:tc>
              </a:tr>
              <a:tr h="358719">
                <a:tc gridSpan="4" vMerge="1">
                  <a:txBody>
                    <a:bodyPr/>
                    <a:lstStyle/>
                    <a:p>
                      <a:endParaRPr lang="sl-SI"/>
                    </a:p>
                  </a:txBody>
                  <a:tcPr/>
                </a:tc>
                <a:tc hMerge="1" vMerge="1">
                  <a:txBody>
                    <a:bodyPr/>
                    <a:lstStyle/>
                    <a:p>
                      <a:endParaRPr lang="sl-SI"/>
                    </a:p>
                  </a:txBody>
                  <a:tcPr/>
                </a:tc>
                <a:tc hMerge="1" vMerge="1">
                  <a:txBody>
                    <a:bodyPr/>
                    <a:lstStyle/>
                    <a:p>
                      <a:endParaRPr lang="sl-SI"/>
                    </a:p>
                  </a:txBody>
                  <a:tcPr/>
                </a:tc>
                <a:tc hMerge="1" vMerge="1">
                  <a:txBody>
                    <a:bodyPr/>
                    <a:lstStyle/>
                    <a:p>
                      <a:endParaRPr lang="sl-SI"/>
                    </a:p>
                  </a:txBody>
                  <a:tcPr/>
                </a:tc>
                <a:tc>
                  <a:txBody>
                    <a:bodyPr/>
                    <a:lstStyle/>
                    <a:p>
                      <a:pPr marL="84455">
                        <a:lnSpc>
                          <a:spcPts val="1100"/>
                        </a:lnSpc>
                        <a:spcAft>
                          <a:spcPts val="0"/>
                        </a:spcAft>
                      </a:pPr>
                      <a:r>
                        <a:rPr lang="sl-SI" sz="1800" b="1" dirty="0">
                          <a:effectLst/>
                          <a:latin typeface="Arial Narrow" pitchFamily="34" charset="0"/>
                        </a:rPr>
                        <a:t>dva trikotnika,</a:t>
                      </a:r>
                      <a:r>
                        <a:rPr lang="sl-SI" sz="1800" b="1" spc="5" dirty="0">
                          <a:effectLst/>
                          <a:latin typeface="Arial Narrow" pitchFamily="34" charset="0"/>
                        </a:rPr>
                        <a:t> </a:t>
                      </a:r>
                      <a:r>
                        <a:rPr lang="sl-SI" sz="1800" b="1" dirty="0">
                          <a:effectLst/>
                          <a:latin typeface="Arial Narrow" pitchFamily="34" charset="0"/>
                        </a:rPr>
                        <a:t>l</a:t>
                      </a:r>
                      <a:r>
                        <a:rPr lang="sl-SI" sz="1800" b="1" spc="5" dirty="0">
                          <a:effectLst/>
                          <a:latin typeface="Arial Narrow" pitchFamily="34" charset="0"/>
                        </a:rPr>
                        <a:t>a</a:t>
                      </a:r>
                      <a:r>
                        <a:rPr lang="sl-SI" sz="1800" b="1" dirty="0">
                          <a:effectLst/>
                          <a:latin typeface="Arial Narrow" pitchFamily="34" charset="0"/>
                        </a:rPr>
                        <a:t>hko tudi</a:t>
                      </a:r>
                      <a:endParaRPr lang="sl-SI" sz="1800" b="1" dirty="0">
                        <a:effectLst/>
                        <a:latin typeface="Arial Narrow" pitchFamily="34" charset="0"/>
                        <a:ea typeface="Times New Roman"/>
                        <a:cs typeface="Times New Roman"/>
                      </a:endParaRPr>
                    </a:p>
                  </a:txBody>
                  <a:tcPr marL="0" marR="0" marT="0" marB="0"/>
                </a:tc>
                <a:tc>
                  <a:txBody>
                    <a:bodyPr/>
                    <a:lstStyle/>
                    <a:p>
                      <a:pPr>
                        <a:lnSpc>
                          <a:spcPct val="115000"/>
                        </a:lnSpc>
                        <a:spcAft>
                          <a:spcPts val="0"/>
                        </a:spcAft>
                      </a:pPr>
                      <a:r>
                        <a:rPr lang="sl-SI" sz="1800" b="1" dirty="0">
                          <a:effectLst/>
                          <a:latin typeface="Arial Narrow" pitchFamily="34" charset="0"/>
                        </a:rPr>
                        <a:t> </a:t>
                      </a:r>
                      <a:endParaRPr lang="sl-SI" sz="1800" b="1" dirty="0">
                        <a:effectLst/>
                        <a:latin typeface="Arial Narrow" pitchFamily="34" charset="0"/>
                        <a:ea typeface="Times New Roman"/>
                        <a:cs typeface="Times New Roman"/>
                      </a:endParaRPr>
                    </a:p>
                  </a:txBody>
                  <a:tcPr marL="0" marR="0" marT="0" marB="0"/>
                </a:tc>
              </a:tr>
              <a:tr h="358719">
                <a:tc gridSpan="4" vMerge="1">
                  <a:txBody>
                    <a:bodyPr/>
                    <a:lstStyle/>
                    <a:p>
                      <a:endParaRPr lang="sl-SI"/>
                    </a:p>
                  </a:txBody>
                  <a:tcPr/>
                </a:tc>
                <a:tc hMerge="1" vMerge="1">
                  <a:txBody>
                    <a:bodyPr/>
                    <a:lstStyle/>
                    <a:p>
                      <a:endParaRPr lang="sl-SI"/>
                    </a:p>
                  </a:txBody>
                  <a:tcPr/>
                </a:tc>
                <a:tc hMerge="1" vMerge="1">
                  <a:txBody>
                    <a:bodyPr/>
                    <a:lstStyle/>
                    <a:p>
                      <a:endParaRPr lang="sl-SI"/>
                    </a:p>
                  </a:txBody>
                  <a:tcPr/>
                </a:tc>
                <a:tc hMerge="1" vMerge="1">
                  <a:txBody>
                    <a:bodyPr/>
                    <a:lstStyle/>
                    <a:p>
                      <a:endParaRPr lang="sl-SI"/>
                    </a:p>
                  </a:txBody>
                  <a:tcPr/>
                </a:tc>
                <a:tc>
                  <a:txBody>
                    <a:bodyPr/>
                    <a:lstStyle/>
                    <a:p>
                      <a:pPr marL="84455">
                        <a:lnSpc>
                          <a:spcPts val="1100"/>
                        </a:lnSpc>
                        <a:spcAft>
                          <a:spcPts val="0"/>
                        </a:spcAft>
                      </a:pPr>
                      <a:r>
                        <a:rPr lang="sl-SI" sz="1800" b="1" dirty="0">
                          <a:effectLst/>
                          <a:latin typeface="Arial Narrow" pitchFamily="34" charset="0"/>
                        </a:rPr>
                        <a:t>ra</a:t>
                      </a:r>
                      <a:r>
                        <a:rPr lang="sl-SI" sz="1800" b="1" spc="-5" dirty="0">
                          <a:effectLst/>
                          <a:latin typeface="Arial Narrow" pitchFamily="34" charset="0"/>
                        </a:rPr>
                        <a:t>v</a:t>
                      </a:r>
                      <a:r>
                        <a:rPr lang="sl-SI" sz="1800" b="1" dirty="0">
                          <a:effectLst/>
                          <a:latin typeface="Arial Narrow" pitchFamily="34" charset="0"/>
                        </a:rPr>
                        <a:t>nilo)</a:t>
                      </a:r>
                      <a:endParaRPr lang="sl-SI" sz="1800" b="1" dirty="0">
                        <a:effectLst/>
                        <a:latin typeface="Arial Narrow" pitchFamily="34" charset="0"/>
                        <a:ea typeface="Times New Roman"/>
                        <a:cs typeface="Times New Roman"/>
                      </a:endParaRPr>
                    </a:p>
                  </a:txBody>
                  <a:tcPr marL="0" marR="0" marT="0" marB="0"/>
                </a:tc>
                <a:tc>
                  <a:txBody>
                    <a:bodyPr/>
                    <a:lstStyle/>
                    <a:p>
                      <a:pPr>
                        <a:lnSpc>
                          <a:spcPct val="115000"/>
                        </a:lnSpc>
                        <a:spcAft>
                          <a:spcPts val="0"/>
                        </a:spcAft>
                      </a:pPr>
                      <a:r>
                        <a:rPr lang="sl-SI" sz="1800" b="1" dirty="0">
                          <a:effectLst/>
                          <a:latin typeface="Arial Narrow" pitchFamily="34" charset="0"/>
                        </a:rPr>
                        <a:t> </a:t>
                      </a:r>
                      <a:endParaRPr lang="sl-SI" sz="1800" b="1" dirty="0">
                        <a:effectLst/>
                        <a:latin typeface="Arial Narrow" pitchFamily="34" charset="0"/>
                        <a:ea typeface="Times New Roman"/>
                        <a:cs typeface="Times New Roman"/>
                      </a:endParaRPr>
                    </a:p>
                  </a:txBody>
                  <a:tcPr marL="0" marR="0" marT="0" marB="0"/>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1076986537"/>
              </p:ext>
            </p:extLst>
          </p:nvPr>
        </p:nvGraphicFramePr>
        <p:xfrm>
          <a:off x="467544" y="4221088"/>
          <a:ext cx="8352928" cy="1148158"/>
        </p:xfrm>
        <a:graphic>
          <a:graphicData uri="http://schemas.openxmlformats.org/drawingml/2006/table">
            <a:tbl>
              <a:tblPr>
                <a:tableStyleId>{5C22544A-7EE6-4342-B048-85BDC9FD1C3A}</a:tableStyleId>
              </a:tblPr>
              <a:tblGrid>
                <a:gridCol w="1594105"/>
                <a:gridCol w="1466946"/>
                <a:gridCol w="1603320"/>
                <a:gridCol w="1353607"/>
                <a:gridCol w="2334950"/>
              </a:tblGrid>
              <a:tr h="517222">
                <a:tc>
                  <a:txBody>
                    <a:bodyPr/>
                    <a:lstStyle/>
                    <a:p>
                      <a:pPr>
                        <a:lnSpc>
                          <a:spcPct val="115000"/>
                        </a:lnSpc>
                        <a:spcAft>
                          <a:spcPts val="0"/>
                        </a:spcAft>
                      </a:pPr>
                      <a:r>
                        <a:rPr lang="sl-SI" sz="1800" b="1" dirty="0">
                          <a:effectLst/>
                          <a:latin typeface="Arial Narrow" pitchFamily="34" charset="0"/>
                        </a:rPr>
                        <a:t> </a:t>
                      </a:r>
                      <a:r>
                        <a:rPr lang="sl-SI" sz="1800" b="1" dirty="0" smtClean="0">
                          <a:effectLst/>
                          <a:latin typeface="Arial Narrow" pitchFamily="34" charset="0"/>
                        </a:rPr>
                        <a:t>Ustni </a:t>
                      </a:r>
                      <a:r>
                        <a:rPr lang="sl-SI" sz="1800" b="1" dirty="0" err="1" smtClean="0">
                          <a:effectLst/>
                          <a:latin typeface="Arial Narrow" pitchFamily="34" charset="0"/>
                        </a:rPr>
                        <a:t>ispit</a:t>
                      </a:r>
                      <a:endParaRPr lang="sl-SI" sz="1800" b="1" dirty="0">
                        <a:effectLst/>
                        <a:latin typeface="Arial Narrow" pitchFamily="34" charset="0"/>
                        <a:ea typeface="Times New Roman"/>
                        <a:cs typeface="Times New Roman"/>
                      </a:endParaRPr>
                    </a:p>
                  </a:txBody>
                  <a:tcPr marL="0" marR="0" marT="0" marB="0"/>
                </a:tc>
                <a:tc>
                  <a:txBody>
                    <a:bodyPr/>
                    <a:lstStyle/>
                    <a:p>
                      <a:pPr marL="323850">
                        <a:lnSpc>
                          <a:spcPct val="115000"/>
                        </a:lnSpc>
                        <a:spcBef>
                          <a:spcPts val="265"/>
                        </a:spcBef>
                        <a:spcAft>
                          <a:spcPts val="0"/>
                        </a:spcAft>
                      </a:pPr>
                      <a:r>
                        <a:rPr lang="sl-SI" sz="1800" b="1">
                          <a:effectLst/>
                          <a:latin typeface="Arial Narrow" pitchFamily="34" charset="0"/>
                        </a:rPr>
                        <a:t>Trajan</a:t>
                      </a:r>
                      <a:r>
                        <a:rPr lang="sl-SI" sz="1800" b="1" spc="5">
                          <a:effectLst/>
                          <a:latin typeface="Arial Narrow" pitchFamily="34" charset="0"/>
                        </a:rPr>
                        <a:t>j</a:t>
                      </a:r>
                      <a:r>
                        <a:rPr lang="sl-SI" sz="1800" b="1">
                          <a:effectLst/>
                          <a:latin typeface="Arial Narrow" pitchFamily="34" charset="0"/>
                        </a:rPr>
                        <a:t>e</a:t>
                      </a:r>
                      <a:endParaRPr lang="sl-SI" sz="1800" b="1">
                        <a:effectLst/>
                        <a:latin typeface="Arial Narrow" pitchFamily="34" charset="0"/>
                        <a:ea typeface="Times New Roman"/>
                        <a:cs typeface="Times New Roman"/>
                      </a:endParaRPr>
                    </a:p>
                  </a:txBody>
                  <a:tcPr marL="0" marR="0" marT="0" marB="0"/>
                </a:tc>
                <a:tc>
                  <a:txBody>
                    <a:bodyPr/>
                    <a:lstStyle/>
                    <a:p>
                      <a:pPr marL="214630">
                        <a:lnSpc>
                          <a:spcPct val="115000"/>
                        </a:lnSpc>
                        <a:spcBef>
                          <a:spcPts val="265"/>
                        </a:spcBef>
                        <a:spcAft>
                          <a:spcPts val="0"/>
                        </a:spcAft>
                      </a:pPr>
                      <a:r>
                        <a:rPr lang="sl-SI" sz="1800" b="1" dirty="0">
                          <a:effectLst/>
                          <a:latin typeface="Arial Narrow" pitchFamily="34" charset="0"/>
                        </a:rPr>
                        <a:t>Delež pri</a:t>
                      </a:r>
                      <a:r>
                        <a:rPr lang="sl-SI" sz="1800" b="1" spc="-10" dirty="0">
                          <a:effectLst/>
                          <a:latin typeface="Arial Narrow" pitchFamily="34" charset="0"/>
                        </a:rPr>
                        <a:t> </a:t>
                      </a:r>
                      <a:r>
                        <a:rPr lang="sl-SI" sz="1800" b="1" dirty="0">
                          <a:effectLst/>
                          <a:latin typeface="Arial Narrow" pitchFamily="34" charset="0"/>
                        </a:rPr>
                        <a:t>o</a:t>
                      </a:r>
                      <a:r>
                        <a:rPr lang="sl-SI" sz="1800" b="1" spc="5" dirty="0">
                          <a:effectLst/>
                          <a:latin typeface="Arial Narrow" pitchFamily="34" charset="0"/>
                        </a:rPr>
                        <a:t>c</a:t>
                      </a:r>
                      <a:r>
                        <a:rPr lang="sl-SI" sz="1800" b="1" dirty="0">
                          <a:effectLst/>
                          <a:latin typeface="Arial Narrow" pitchFamily="34" charset="0"/>
                        </a:rPr>
                        <a:t>eni</a:t>
                      </a:r>
                      <a:endParaRPr lang="sl-SI" sz="1800" b="1" dirty="0">
                        <a:effectLst/>
                        <a:latin typeface="Arial Narrow" pitchFamily="34" charset="0"/>
                        <a:ea typeface="Times New Roman"/>
                        <a:cs typeface="Times New Roman"/>
                      </a:endParaRPr>
                    </a:p>
                  </a:txBody>
                  <a:tcPr marL="0" marR="0" marT="0" marB="0"/>
                </a:tc>
                <a:tc>
                  <a:txBody>
                    <a:bodyPr/>
                    <a:lstStyle/>
                    <a:p>
                      <a:pPr marL="229870">
                        <a:lnSpc>
                          <a:spcPct val="115000"/>
                        </a:lnSpc>
                        <a:spcBef>
                          <a:spcPts val="265"/>
                        </a:spcBef>
                        <a:spcAft>
                          <a:spcPts val="0"/>
                        </a:spcAft>
                      </a:pPr>
                      <a:r>
                        <a:rPr lang="sl-SI" sz="1800" b="1">
                          <a:effectLst/>
                          <a:latin typeface="Arial Narrow" pitchFamily="34" charset="0"/>
                        </a:rPr>
                        <a:t>Ocenj</a:t>
                      </a:r>
                      <a:r>
                        <a:rPr lang="sl-SI" sz="1800" b="1" spc="5">
                          <a:effectLst/>
                          <a:latin typeface="Arial Narrow" pitchFamily="34" charset="0"/>
                        </a:rPr>
                        <a:t>e</a:t>
                      </a:r>
                      <a:r>
                        <a:rPr lang="sl-SI" sz="1800" b="1">
                          <a:effectLst/>
                          <a:latin typeface="Arial Narrow" pitchFamily="34" charset="0"/>
                        </a:rPr>
                        <a:t>van</a:t>
                      </a:r>
                      <a:r>
                        <a:rPr lang="sl-SI" sz="1800" b="1" spc="5">
                          <a:effectLst/>
                          <a:latin typeface="Arial Narrow" pitchFamily="34" charset="0"/>
                        </a:rPr>
                        <a:t>j</a:t>
                      </a:r>
                      <a:r>
                        <a:rPr lang="sl-SI" sz="1800" b="1">
                          <a:effectLst/>
                          <a:latin typeface="Arial Narrow" pitchFamily="34" charset="0"/>
                        </a:rPr>
                        <a:t>e</a:t>
                      </a:r>
                      <a:endParaRPr lang="sl-SI" sz="1800" b="1">
                        <a:effectLst/>
                        <a:latin typeface="Arial Narrow" pitchFamily="34" charset="0"/>
                        <a:ea typeface="Times New Roman"/>
                        <a:cs typeface="Times New Roman"/>
                      </a:endParaRPr>
                    </a:p>
                  </a:txBody>
                  <a:tcPr marL="0" marR="0" marT="0" marB="0"/>
                </a:tc>
                <a:tc>
                  <a:txBody>
                    <a:bodyPr/>
                    <a:lstStyle/>
                    <a:p>
                      <a:pPr marL="151130">
                        <a:lnSpc>
                          <a:spcPct val="115000"/>
                        </a:lnSpc>
                        <a:spcBef>
                          <a:spcPts val="265"/>
                        </a:spcBef>
                        <a:spcAft>
                          <a:spcPts val="0"/>
                        </a:spcAft>
                      </a:pPr>
                      <a:r>
                        <a:rPr lang="sl-SI" sz="1800" b="1">
                          <a:effectLst/>
                          <a:latin typeface="Arial Narrow" pitchFamily="34" charset="0"/>
                        </a:rPr>
                        <a:t>Pripomo</a:t>
                      </a:r>
                      <a:r>
                        <a:rPr lang="sl-SI" sz="1800" b="1" spc="5">
                          <a:effectLst/>
                          <a:latin typeface="Arial Narrow" pitchFamily="34" charset="0"/>
                        </a:rPr>
                        <a:t>č</a:t>
                      </a:r>
                      <a:r>
                        <a:rPr lang="sl-SI" sz="1800" b="1">
                          <a:effectLst/>
                          <a:latin typeface="Arial Narrow" pitchFamily="34" charset="0"/>
                        </a:rPr>
                        <a:t>ki</a:t>
                      </a:r>
                      <a:endParaRPr lang="sl-SI" sz="1800" b="1">
                        <a:effectLst/>
                        <a:latin typeface="Arial Narrow" pitchFamily="34" charset="0"/>
                        <a:ea typeface="Times New Roman"/>
                        <a:cs typeface="Times New Roman"/>
                      </a:endParaRPr>
                    </a:p>
                  </a:txBody>
                  <a:tcPr marL="0" marR="0" marT="0" marB="0"/>
                </a:tc>
              </a:tr>
              <a:tr h="515744">
                <a:tc>
                  <a:txBody>
                    <a:bodyPr/>
                    <a:lstStyle/>
                    <a:p>
                      <a:pPr marL="36830">
                        <a:lnSpc>
                          <a:spcPct val="115000"/>
                        </a:lnSpc>
                        <a:spcBef>
                          <a:spcPts val="155"/>
                        </a:spcBef>
                        <a:spcAft>
                          <a:spcPts val="0"/>
                        </a:spcAft>
                      </a:pPr>
                      <a:r>
                        <a:rPr lang="sl-SI" sz="1800" b="1">
                          <a:effectLst/>
                          <a:latin typeface="Arial Narrow" pitchFamily="34" charset="0"/>
                        </a:rPr>
                        <a:t>3 kratka vprašanja</a:t>
                      </a:r>
                      <a:endParaRPr lang="sl-SI" sz="1800" b="1">
                        <a:effectLst/>
                        <a:latin typeface="Arial Narrow" pitchFamily="34" charset="0"/>
                        <a:ea typeface="Times New Roman"/>
                        <a:cs typeface="Times New Roman"/>
                      </a:endParaRPr>
                    </a:p>
                  </a:txBody>
                  <a:tcPr marL="0" marR="0" marT="0" marB="0"/>
                </a:tc>
                <a:tc>
                  <a:txBody>
                    <a:bodyPr/>
                    <a:lstStyle/>
                    <a:p>
                      <a:pPr marL="231775">
                        <a:lnSpc>
                          <a:spcPct val="115000"/>
                        </a:lnSpc>
                        <a:spcBef>
                          <a:spcPts val="155"/>
                        </a:spcBef>
                        <a:spcAft>
                          <a:spcPts val="0"/>
                        </a:spcAft>
                      </a:pPr>
                      <a:r>
                        <a:rPr lang="sl-SI" sz="1800" b="1">
                          <a:effectLst/>
                          <a:latin typeface="Arial Narrow" pitchFamily="34" charset="0"/>
                        </a:rPr>
                        <a:t>do 20 minut</a:t>
                      </a:r>
                      <a:endParaRPr lang="sl-SI" sz="1800" b="1">
                        <a:effectLst/>
                        <a:latin typeface="Arial Narrow" pitchFamily="34" charset="0"/>
                        <a:ea typeface="Times New Roman"/>
                        <a:cs typeface="Times New Roman"/>
                      </a:endParaRPr>
                    </a:p>
                  </a:txBody>
                  <a:tcPr marL="0" marR="0" marT="0" marB="0"/>
                </a:tc>
                <a:tc>
                  <a:txBody>
                    <a:bodyPr/>
                    <a:lstStyle/>
                    <a:p>
                      <a:pPr marL="404495" marR="405130" algn="ctr">
                        <a:lnSpc>
                          <a:spcPct val="115000"/>
                        </a:lnSpc>
                        <a:spcBef>
                          <a:spcPts val="155"/>
                        </a:spcBef>
                        <a:spcAft>
                          <a:spcPts val="0"/>
                        </a:spcAft>
                      </a:pPr>
                      <a:r>
                        <a:rPr lang="sl-SI" sz="1800" b="1">
                          <a:effectLst/>
                          <a:latin typeface="Arial Narrow" pitchFamily="34" charset="0"/>
                        </a:rPr>
                        <a:t>20</a:t>
                      </a:r>
                      <a:r>
                        <a:rPr lang="sl-SI" sz="1800" b="1" spc="5">
                          <a:effectLst/>
                          <a:latin typeface="Arial Narrow" pitchFamily="34" charset="0"/>
                        </a:rPr>
                        <a:t> </a:t>
                      </a:r>
                      <a:r>
                        <a:rPr lang="sl-SI" sz="1800" b="1">
                          <a:effectLst/>
                          <a:latin typeface="Arial Narrow" pitchFamily="34" charset="0"/>
                        </a:rPr>
                        <a:t>%</a:t>
                      </a:r>
                      <a:endParaRPr lang="sl-SI" sz="1800" b="1">
                        <a:effectLst/>
                        <a:latin typeface="Arial Narrow" pitchFamily="34" charset="0"/>
                        <a:ea typeface="Times New Roman"/>
                        <a:cs typeface="Times New Roman"/>
                      </a:endParaRPr>
                    </a:p>
                  </a:txBody>
                  <a:tcPr marL="0" marR="0" marT="0" marB="0"/>
                </a:tc>
                <a:tc>
                  <a:txBody>
                    <a:bodyPr/>
                    <a:lstStyle/>
                    <a:p>
                      <a:pPr marL="317500">
                        <a:lnSpc>
                          <a:spcPct val="115000"/>
                        </a:lnSpc>
                        <a:spcBef>
                          <a:spcPts val="155"/>
                        </a:spcBef>
                        <a:spcAft>
                          <a:spcPts val="0"/>
                        </a:spcAft>
                      </a:pPr>
                      <a:r>
                        <a:rPr lang="sl-SI" sz="1800" b="1">
                          <a:effectLst/>
                          <a:latin typeface="Arial Narrow" pitchFamily="34" charset="0"/>
                        </a:rPr>
                        <a:t>notranje</a:t>
                      </a:r>
                      <a:endParaRPr lang="sl-SI" sz="1800" b="1">
                        <a:effectLst/>
                        <a:latin typeface="Arial Narrow" pitchFamily="34" charset="0"/>
                        <a:ea typeface="Times New Roman"/>
                        <a:cs typeface="Times New Roman"/>
                      </a:endParaRPr>
                    </a:p>
                  </a:txBody>
                  <a:tcPr marL="0" marR="0" marT="0" marB="0"/>
                </a:tc>
                <a:tc>
                  <a:txBody>
                    <a:bodyPr/>
                    <a:lstStyle/>
                    <a:p>
                      <a:pPr marL="150495">
                        <a:lnSpc>
                          <a:spcPct val="115000"/>
                        </a:lnSpc>
                        <a:spcBef>
                          <a:spcPts val="155"/>
                        </a:spcBef>
                        <a:spcAft>
                          <a:spcPts val="0"/>
                        </a:spcAft>
                      </a:pPr>
                      <a:r>
                        <a:rPr lang="sl-SI" sz="1800" b="1" dirty="0">
                          <a:effectLst/>
                          <a:latin typeface="Arial Narrow" pitchFamily="34" charset="0"/>
                        </a:rPr>
                        <a:t>geometrijsko orodje</a:t>
                      </a:r>
                      <a:endParaRPr lang="sl-SI" sz="1800" b="1" dirty="0">
                        <a:effectLst/>
                        <a:latin typeface="Arial Narrow" pitchFamily="34" charset="0"/>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1509728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323528" y="198601"/>
            <a:ext cx="8229600" cy="634082"/>
          </a:xfrm>
        </p:spPr>
        <p:txBody>
          <a:bodyPr>
            <a:normAutofit fontScale="90000"/>
          </a:bodyPr>
          <a:lstStyle/>
          <a:p>
            <a:r>
              <a:rPr lang="hr-BA" dirty="0" smtClean="0"/>
              <a:t>Primjer -  matematika – tipovi</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p:nvSpPr>
        <p:spPr bwMode="auto">
          <a:xfrm>
            <a:off x="107504" y="832683"/>
            <a:ext cx="14013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400" b="1" i="0" u="none" strike="noStrike" cap="none" normalizeH="0" baseline="0" dirty="0" smtClean="0">
                <a:ln>
                  <a:noFill/>
                </a:ln>
                <a:solidFill>
                  <a:schemeClr val="tx1"/>
                </a:solidFill>
                <a:effectLst/>
                <a:latin typeface="Calibri" pitchFamily="34" charset="0"/>
                <a:ea typeface="Times New Roman" pitchFamily="18" charset="0"/>
                <a:cs typeface="Arial Black" pitchFamily="34" charset="0"/>
              </a:rPr>
              <a:t>Pisni izpit</a:t>
            </a:r>
            <a:endParaRPr kumimoji="0" lang="sl-SI"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107504" y="1224166"/>
            <a:ext cx="73072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52500" algn="l"/>
                <a:tab pos="2908300" algn="l"/>
                <a:tab pos="4686300" algn="l"/>
              </a:tabLst>
            </a:pPr>
            <a:r>
              <a:rPr kumimoji="0" lang="sl-SI" sz="2400" b="1" i="0" u="none" strike="noStrike" cap="none" normalizeH="0" baseline="0" dirty="0" smtClean="0">
                <a:ln>
                  <a:noFill/>
                </a:ln>
                <a:solidFill>
                  <a:schemeClr val="tx1"/>
                </a:solidFill>
                <a:effectLst/>
                <a:latin typeface="Calibri" pitchFamily="34" charset="0"/>
                <a:ea typeface="Times New Roman" pitchFamily="18" charset="0"/>
                <a:cs typeface="Arial Narrow" pitchFamily="34" charset="0"/>
              </a:rPr>
              <a:t>Izpitna pola   Tip naloge    Število </a:t>
            </a:r>
            <a:r>
              <a:rPr kumimoji="0" lang="sl-SI" sz="2400" b="1" i="0" u="none" strike="noStrike" cap="none" normalizeH="0" baseline="0" dirty="0" err="1" smtClean="0">
                <a:ln>
                  <a:noFill/>
                </a:ln>
                <a:solidFill>
                  <a:schemeClr val="tx1"/>
                </a:solidFill>
                <a:effectLst/>
                <a:latin typeface="Calibri" pitchFamily="34" charset="0"/>
                <a:ea typeface="Times New Roman" pitchFamily="18" charset="0"/>
                <a:cs typeface="Arial Narrow" pitchFamily="34" charset="0"/>
              </a:rPr>
              <a:t>nalog	Ocenjevanje</a:t>
            </a:r>
            <a:endParaRPr kumimoji="0" lang="sl-SI"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52500" algn="l"/>
                <a:tab pos="2908300" algn="l"/>
                <a:tab pos="4686300" algn="l"/>
              </a:tabLst>
            </a:pPr>
            <a:endParaRPr kumimoji="0" lang="sl-SI"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6"/>
          <p:cNvSpPr>
            <a:spLocks noChangeArrowheads="1"/>
          </p:cNvSpPr>
          <p:nvPr/>
        </p:nvSpPr>
        <p:spPr bwMode="auto">
          <a:xfrm>
            <a:off x="1763688" y="1840851"/>
            <a:ext cx="69847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l"/>
                <a:tab pos="4787900" algn="l"/>
              </a:tabLst>
            </a:pPr>
            <a:r>
              <a:rPr kumimoji="0" lang="sl-SI" sz="2000" b="1" i="0" u="none" strike="noStrike" cap="none" normalizeH="0" baseline="0" dirty="0" smtClean="0">
                <a:ln>
                  <a:noFill/>
                </a:ln>
                <a:solidFill>
                  <a:schemeClr val="tx1"/>
                </a:solidFill>
                <a:effectLst/>
                <a:latin typeface="Calibri" pitchFamily="34" charset="0"/>
                <a:ea typeface="Times New Roman" pitchFamily="18" charset="0"/>
                <a:cs typeface="Arial Narrow" pitchFamily="34" charset="0"/>
              </a:rPr>
              <a:t>Kratke naloge                   12	vsaka naloga 5 do 8 točk</a:t>
            </a:r>
            <a:endParaRPr kumimoji="0" lang="sl-SI"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49600" algn="l"/>
                <a:tab pos="4787900" algn="l"/>
              </a:tabLst>
            </a:pPr>
            <a:r>
              <a:rPr kumimoji="0" lang="sl-SI" sz="2000" b="1" i="0" u="none" strike="noStrike" cap="none" normalizeH="0" baseline="0" dirty="0" smtClean="0">
                <a:ln>
                  <a:noFill/>
                </a:ln>
                <a:solidFill>
                  <a:schemeClr val="tx1"/>
                </a:solidFill>
                <a:effectLst/>
                <a:latin typeface="Calibri" pitchFamily="34" charset="0"/>
                <a:ea typeface="Times New Roman" pitchFamily="18" charset="0"/>
                <a:cs typeface="Arial Narrow" pitchFamily="34" charset="0"/>
              </a:rPr>
              <a:t>Skupaj                                12	80 točk</a:t>
            </a:r>
            <a:endParaRPr kumimoji="0" lang="sl-SI" sz="20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22744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323528" y="198601"/>
            <a:ext cx="8229600" cy="634082"/>
          </a:xfrm>
        </p:spPr>
        <p:txBody>
          <a:bodyPr>
            <a:normAutofit fontScale="90000"/>
          </a:bodyPr>
          <a:lstStyle/>
          <a:p>
            <a:r>
              <a:rPr lang="hr-BA" dirty="0" smtClean="0"/>
              <a:t>Primjer -  matematika – taksonomija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a 1"/>
          <p:cNvGraphicFramePr>
            <a:graphicFrameLocks noGrp="1"/>
          </p:cNvGraphicFramePr>
          <p:nvPr>
            <p:extLst>
              <p:ext uri="{D42A27DB-BD31-4B8C-83A1-F6EECF244321}">
                <p14:modId xmlns:p14="http://schemas.microsoft.com/office/powerpoint/2010/main" val="4146534414"/>
              </p:ext>
            </p:extLst>
          </p:nvPr>
        </p:nvGraphicFramePr>
        <p:xfrm>
          <a:off x="611560" y="1628800"/>
          <a:ext cx="6912768" cy="3600399"/>
        </p:xfrm>
        <a:graphic>
          <a:graphicData uri="http://schemas.openxmlformats.org/drawingml/2006/table">
            <a:tbl>
              <a:tblPr>
                <a:tableStyleId>{5C22544A-7EE6-4342-B048-85BDC9FD1C3A}</a:tableStyleId>
              </a:tblPr>
              <a:tblGrid>
                <a:gridCol w="3117610"/>
                <a:gridCol w="2313851"/>
                <a:gridCol w="1481307"/>
              </a:tblGrid>
              <a:tr h="565846">
                <a:tc>
                  <a:txBody>
                    <a:bodyPr/>
                    <a:lstStyle/>
                    <a:p>
                      <a:pPr marL="36830">
                        <a:lnSpc>
                          <a:spcPct val="115000"/>
                        </a:lnSpc>
                        <a:spcBef>
                          <a:spcPts val="265"/>
                        </a:spcBef>
                        <a:spcAft>
                          <a:spcPts val="0"/>
                        </a:spcAft>
                      </a:pPr>
                      <a:r>
                        <a:rPr lang="sl-SI" sz="1800" b="1" dirty="0">
                          <a:effectLst/>
                          <a:latin typeface="Arial Narrow" pitchFamily="34" charset="0"/>
                        </a:rPr>
                        <a:t>Taksono</a:t>
                      </a:r>
                      <a:r>
                        <a:rPr lang="sl-SI" sz="1800" b="1" spc="5" dirty="0">
                          <a:effectLst/>
                          <a:latin typeface="Arial Narrow" pitchFamily="34" charset="0"/>
                        </a:rPr>
                        <a:t>m</a:t>
                      </a:r>
                      <a:r>
                        <a:rPr lang="sl-SI" sz="1800" b="1" dirty="0">
                          <a:effectLst/>
                          <a:latin typeface="Arial Narrow" pitchFamily="34" charset="0"/>
                        </a:rPr>
                        <a:t>ske s</a:t>
                      </a:r>
                      <a:r>
                        <a:rPr lang="sl-SI" sz="1800" b="1" spc="5" dirty="0">
                          <a:effectLst/>
                          <a:latin typeface="Arial Narrow" pitchFamily="34" charset="0"/>
                        </a:rPr>
                        <a:t>t</a:t>
                      </a:r>
                      <a:r>
                        <a:rPr lang="sl-SI" sz="1800" b="1" dirty="0">
                          <a:effectLst/>
                          <a:latin typeface="Arial Narrow" pitchFamily="34" charset="0"/>
                        </a:rPr>
                        <a:t>opnje</a:t>
                      </a:r>
                      <a:endParaRPr lang="sl-SI" sz="1800" b="1" dirty="0">
                        <a:effectLst/>
                        <a:latin typeface="Arial Narrow" pitchFamily="34" charset="0"/>
                        <a:ea typeface="Times New Roman"/>
                        <a:cs typeface="Times New Roman"/>
                      </a:endParaRPr>
                    </a:p>
                  </a:txBody>
                  <a:tcPr marL="0" marR="0" marT="0" marB="0"/>
                </a:tc>
                <a:tc>
                  <a:txBody>
                    <a:bodyPr/>
                    <a:lstStyle/>
                    <a:p>
                      <a:pPr marL="137160">
                        <a:lnSpc>
                          <a:spcPct val="115000"/>
                        </a:lnSpc>
                        <a:spcBef>
                          <a:spcPts val="265"/>
                        </a:spcBef>
                        <a:spcAft>
                          <a:spcPts val="0"/>
                        </a:spcAft>
                      </a:pPr>
                      <a:r>
                        <a:rPr lang="sl-SI" sz="1800" b="1" dirty="0">
                          <a:effectLst/>
                          <a:latin typeface="Arial Narrow" pitchFamily="34" charset="0"/>
                        </a:rPr>
                        <a:t>Izpitna po</a:t>
                      </a:r>
                      <a:r>
                        <a:rPr lang="sl-SI" sz="1800" b="1" spc="5" dirty="0">
                          <a:effectLst/>
                          <a:latin typeface="Arial Narrow" pitchFamily="34" charset="0"/>
                        </a:rPr>
                        <a:t>l</a:t>
                      </a:r>
                      <a:r>
                        <a:rPr lang="sl-SI" sz="1800" b="1" dirty="0">
                          <a:effectLst/>
                          <a:latin typeface="Arial Narrow" pitchFamily="34" charset="0"/>
                        </a:rPr>
                        <a:t>a</a:t>
                      </a:r>
                      <a:r>
                        <a:rPr lang="sl-SI" sz="1800" b="1" spc="-10" dirty="0">
                          <a:effectLst/>
                          <a:latin typeface="Arial Narrow" pitchFamily="34" charset="0"/>
                        </a:rPr>
                        <a:t> </a:t>
                      </a:r>
                      <a:r>
                        <a:rPr lang="sl-SI" sz="1800" b="1" dirty="0">
                          <a:effectLst/>
                          <a:latin typeface="Arial Narrow" pitchFamily="34" charset="0"/>
                        </a:rPr>
                        <a:t>1 (</a:t>
                      </a:r>
                      <a:r>
                        <a:rPr lang="sl-SI" sz="1800" b="1" spc="10" dirty="0" smtClean="0">
                          <a:effectLst/>
                          <a:latin typeface="Arial Narrow" pitchFamily="34" charset="0"/>
                        </a:rPr>
                        <a:t>O</a:t>
                      </a:r>
                      <a:r>
                        <a:rPr lang="sl-SI" sz="1800" b="1" dirty="0" smtClean="0">
                          <a:effectLst/>
                          <a:latin typeface="Arial Narrow" pitchFamily="34" charset="0"/>
                        </a:rPr>
                        <a:t>R)</a:t>
                      </a:r>
                      <a:endParaRPr lang="sl-SI" sz="1800" b="1" dirty="0">
                        <a:effectLst/>
                        <a:latin typeface="Arial Narrow" pitchFamily="34" charset="0"/>
                        <a:ea typeface="Times New Roman"/>
                        <a:cs typeface="Times New Roman"/>
                      </a:endParaRPr>
                    </a:p>
                  </a:txBody>
                  <a:tcPr marL="0" marR="0" marT="0" marB="0"/>
                </a:tc>
                <a:tc>
                  <a:txBody>
                    <a:bodyPr/>
                    <a:lstStyle/>
                    <a:p>
                      <a:pPr marL="93345">
                        <a:lnSpc>
                          <a:spcPct val="115000"/>
                        </a:lnSpc>
                        <a:spcBef>
                          <a:spcPts val="265"/>
                        </a:spcBef>
                        <a:spcAft>
                          <a:spcPts val="0"/>
                        </a:spcAft>
                      </a:pPr>
                      <a:r>
                        <a:rPr lang="sl-SI" sz="1800" b="1" dirty="0">
                          <a:effectLst/>
                          <a:latin typeface="Arial Narrow" pitchFamily="34" charset="0"/>
                        </a:rPr>
                        <a:t>Ustni</a:t>
                      </a:r>
                      <a:r>
                        <a:rPr lang="sl-SI" sz="1800" b="1" spc="-20" dirty="0">
                          <a:effectLst/>
                          <a:latin typeface="Arial Narrow" pitchFamily="34" charset="0"/>
                        </a:rPr>
                        <a:t> </a:t>
                      </a:r>
                      <a:r>
                        <a:rPr lang="sl-SI" sz="1800" b="1" dirty="0">
                          <a:effectLst/>
                          <a:latin typeface="Arial Narrow" pitchFamily="34" charset="0"/>
                        </a:rPr>
                        <a:t>izpit (OR)</a:t>
                      </a:r>
                      <a:endParaRPr lang="sl-SI" sz="1800" b="1" dirty="0">
                        <a:effectLst/>
                        <a:latin typeface="Arial Narrow" pitchFamily="34" charset="0"/>
                        <a:ea typeface="Times New Roman"/>
                        <a:cs typeface="Times New Roman"/>
                      </a:endParaRPr>
                    </a:p>
                  </a:txBody>
                  <a:tcPr marL="0" marR="0" marT="0" marB="0"/>
                </a:tc>
              </a:tr>
              <a:tr h="522195">
                <a:tc>
                  <a:txBody>
                    <a:bodyPr/>
                    <a:lstStyle/>
                    <a:p>
                      <a:pPr marL="36830">
                        <a:lnSpc>
                          <a:spcPct val="115000"/>
                        </a:lnSpc>
                        <a:spcBef>
                          <a:spcPts val="155"/>
                        </a:spcBef>
                        <a:spcAft>
                          <a:spcPts val="0"/>
                        </a:spcAft>
                      </a:pPr>
                      <a:r>
                        <a:rPr lang="sl-SI" sz="1800" b="1">
                          <a:effectLst/>
                          <a:latin typeface="Arial Narrow" pitchFamily="34" charset="0"/>
                        </a:rPr>
                        <a:t>I. poznavanje</a:t>
                      </a:r>
                      <a:endParaRPr lang="sl-SI" sz="1800" b="1">
                        <a:effectLst/>
                        <a:latin typeface="Arial Narrow" pitchFamily="34" charset="0"/>
                        <a:ea typeface="Times New Roman"/>
                        <a:cs typeface="Times New Roman"/>
                      </a:endParaRPr>
                    </a:p>
                  </a:txBody>
                  <a:tcPr marL="0" marR="0" marT="0" marB="0"/>
                </a:tc>
                <a:tc>
                  <a:txBody>
                    <a:bodyPr/>
                    <a:lstStyle/>
                    <a:p>
                      <a:pPr marL="454660">
                        <a:lnSpc>
                          <a:spcPct val="115000"/>
                        </a:lnSpc>
                        <a:spcBef>
                          <a:spcPts val="155"/>
                        </a:spcBef>
                        <a:spcAft>
                          <a:spcPts val="0"/>
                        </a:spcAft>
                      </a:pPr>
                      <a:r>
                        <a:rPr lang="sl-SI" sz="1800" b="1">
                          <a:effectLst/>
                          <a:latin typeface="Arial Narrow" pitchFamily="34" charset="0"/>
                        </a:rPr>
                        <a:t>vsaj 30</a:t>
                      </a:r>
                      <a:r>
                        <a:rPr lang="sl-SI" sz="1800" b="1" spc="10">
                          <a:effectLst/>
                          <a:latin typeface="Arial Narrow" pitchFamily="34" charset="0"/>
                        </a:rPr>
                        <a:t> </a:t>
                      </a:r>
                      <a:r>
                        <a:rPr lang="sl-SI" sz="1800" b="1">
                          <a:effectLst/>
                          <a:latin typeface="Arial Narrow" pitchFamily="34" charset="0"/>
                        </a:rPr>
                        <a:t>%</a:t>
                      </a:r>
                      <a:endParaRPr lang="sl-SI" sz="1800" b="1">
                        <a:effectLst/>
                        <a:latin typeface="Arial Narrow" pitchFamily="34" charset="0"/>
                        <a:ea typeface="Times New Roman"/>
                        <a:cs typeface="Times New Roman"/>
                      </a:endParaRPr>
                    </a:p>
                  </a:txBody>
                  <a:tcPr marL="0" marR="0" marT="0" marB="0"/>
                </a:tc>
                <a:tc>
                  <a:txBody>
                    <a:bodyPr/>
                    <a:lstStyle/>
                    <a:p>
                      <a:pPr marL="247015">
                        <a:lnSpc>
                          <a:spcPct val="115000"/>
                        </a:lnSpc>
                        <a:spcBef>
                          <a:spcPts val="155"/>
                        </a:spcBef>
                        <a:spcAft>
                          <a:spcPts val="0"/>
                        </a:spcAft>
                      </a:pPr>
                      <a:r>
                        <a:rPr lang="sl-SI" sz="1800" b="1" dirty="0">
                          <a:effectLst/>
                          <a:latin typeface="Arial Narrow" pitchFamily="34" charset="0"/>
                        </a:rPr>
                        <a:t>vsaj 30</a:t>
                      </a:r>
                      <a:r>
                        <a:rPr lang="sl-SI" sz="1800" b="1" spc="10" dirty="0">
                          <a:effectLst/>
                          <a:latin typeface="Arial Narrow" pitchFamily="34" charset="0"/>
                        </a:rPr>
                        <a:t> </a:t>
                      </a:r>
                      <a:r>
                        <a:rPr lang="sl-SI" sz="1800" b="1" dirty="0">
                          <a:effectLst/>
                          <a:latin typeface="Arial Narrow" pitchFamily="34" charset="0"/>
                        </a:rPr>
                        <a:t>%</a:t>
                      </a:r>
                      <a:endParaRPr lang="sl-SI" sz="1800" b="1" dirty="0">
                        <a:effectLst/>
                        <a:latin typeface="Arial Narrow" pitchFamily="34" charset="0"/>
                        <a:ea typeface="Times New Roman"/>
                        <a:cs typeface="Times New Roman"/>
                      </a:endParaRPr>
                    </a:p>
                  </a:txBody>
                  <a:tcPr marL="0" marR="0" marT="0" marB="0"/>
                </a:tc>
              </a:tr>
              <a:tr h="562612">
                <a:tc>
                  <a:txBody>
                    <a:bodyPr/>
                    <a:lstStyle/>
                    <a:p>
                      <a:pPr marL="36830">
                        <a:lnSpc>
                          <a:spcPct val="115000"/>
                        </a:lnSpc>
                        <a:spcBef>
                          <a:spcPts val="280"/>
                        </a:spcBef>
                        <a:spcAft>
                          <a:spcPts val="0"/>
                        </a:spcAft>
                      </a:pPr>
                      <a:r>
                        <a:rPr lang="sl-SI" sz="1800" b="1">
                          <a:effectLst/>
                          <a:latin typeface="Arial Narrow" pitchFamily="34" charset="0"/>
                        </a:rPr>
                        <a:t>II. razumevanje in uporaba</a:t>
                      </a:r>
                      <a:endParaRPr lang="sl-SI" sz="1800" b="1">
                        <a:effectLst/>
                        <a:latin typeface="Arial Narrow" pitchFamily="34" charset="0"/>
                        <a:ea typeface="Times New Roman"/>
                        <a:cs typeface="Times New Roman"/>
                      </a:endParaRPr>
                    </a:p>
                  </a:txBody>
                  <a:tcPr marL="0" marR="0" marT="0" marB="0"/>
                </a:tc>
                <a:tc>
                  <a:txBody>
                    <a:bodyPr/>
                    <a:lstStyle/>
                    <a:p>
                      <a:pPr marL="474345">
                        <a:lnSpc>
                          <a:spcPct val="115000"/>
                        </a:lnSpc>
                        <a:spcBef>
                          <a:spcPts val="280"/>
                        </a:spcBef>
                        <a:spcAft>
                          <a:spcPts val="0"/>
                        </a:spcAft>
                      </a:pPr>
                      <a:r>
                        <a:rPr lang="sl-SI" sz="1800" b="1">
                          <a:effectLst/>
                          <a:latin typeface="Arial Narrow" pitchFamily="34" charset="0"/>
                        </a:rPr>
                        <a:t>30–50</a:t>
                      </a:r>
                      <a:r>
                        <a:rPr lang="sl-SI" sz="1800" b="1" spc="5">
                          <a:effectLst/>
                          <a:latin typeface="Arial Narrow" pitchFamily="34" charset="0"/>
                        </a:rPr>
                        <a:t> </a:t>
                      </a:r>
                      <a:r>
                        <a:rPr lang="sl-SI" sz="1800" b="1">
                          <a:effectLst/>
                          <a:latin typeface="Arial Narrow" pitchFamily="34" charset="0"/>
                        </a:rPr>
                        <a:t>%</a:t>
                      </a:r>
                      <a:endParaRPr lang="sl-SI" sz="1800" b="1">
                        <a:effectLst/>
                        <a:latin typeface="Arial Narrow" pitchFamily="34" charset="0"/>
                        <a:ea typeface="Times New Roman"/>
                        <a:cs typeface="Times New Roman"/>
                      </a:endParaRPr>
                    </a:p>
                  </a:txBody>
                  <a:tcPr marL="0" marR="0" marT="0" marB="0"/>
                </a:tc>
                <a:tc>
                  <a:txBody>
                    <a:bodyPr/>
                    <a:lstStyle/>
                    <a:p>
                      <a:pPr marL="267335">
                        <a:lnSpc>
                          <a:spcPct val="115000"/>
                        </a:lnSpc>
                        <a:spcBef>
                          <a:spcPts val="280"/>
                        </a:spcBef>
                        <a:spcAft>
                          <a:spcPts val="0"/>
                        </a:spcAft>
                      </a:pPr>
                      <a:r>
                        <a:rPr lang="sl-SI" sz="1800" b="1">
                          <a:effectLst/>
                          <a:latin typeface="Arial Narrow" pitchFamily="34" charset="0"/>
                        </a:rPr>
                        <a:t>30–50</a:t>
                      </a:r>
                      <a:r>
                        <a:rPr lang="sl-SI" sz="1800" b="1" spc="5">
                          <a:effectLst/>
                          <a:latin typeface="Arial Narrow" pitchFamily="34" charset="0"/>
                        </a:rPr>
                        <a:t> </a:t>
                      </a:r>
                      <a:r>
                        <a:rPr lang="sl-SI" sz="1800" b="1">
                          <a:effectLst/>
                          <a:latin typeface="Arial Narrow" pitchFamily="34" charset="0"/>
                        </a:rPr>
                        <a:t>%</a:t>
                      </a:r>
                      <a:endParaRPr lang="sl-SI" sz="1800" b="1">
                        <a:effectLst/>
                        <a:latin typeface="Arial Narrow" pitchFamily="34" charset="0"/>
                        <a:ea typeface="Times New Roman"/>
                        <a:cs typeface="Times New Roman"/>
                      </a:endParaRPr>
                    </a:p>
                  </a:txBody>
                  <a:tcPr marL="0" marR="0" marT="0" marB="0"/>
                </a:tc>
              </a:tr>
              <a:tr h="1346715">
                <a:tc>
                  <a:txBody>
                    <a:bodyPr/>
                    <a:lstStyle/>
                    <a:p>
                      <a:pPr marL="36830" marR="102870">
                        <a:lnSpc>
                          <a:spcPct val="115000"/>
                        </a:lnSpc>
                        <a:spcBef>
                          <a:spcPts val="280"/>
                        </a:spcBef>
                        <a:spcAft>
                          <a:spcPts val="0"/>
                        </a:spcAft>
                      </a:pPr>
                      <a:r>
                        <a:rPr lang="sl-SI" sz="1800" b="1">
                          <a:effectLst/>
                          <a:latin typeface="Arial Narrow" pitchFamily="34" charset="0"/>
                        </a:rPr>
                        <a:t>III. samostojna interpretacija, vrednotenje, samostojno rešev</a:t>
                      </a:r>
                      <a:r>
                        <a:rPr lang="sl-SI" sz="1800" b="1" spc="5">
                          <a:effectLst/>
                          <a:latin typeface="Arial Narrow" pitchFamily="34" charset="0"/>
                        </a:rPr>
                        <a:t>a</a:t>
                      </a:r>
                      <a:r>
                        <a:rPr lang="sl-SI" sz="1800" b="1">
                          <a:effectLst/>
                          <a:latin typeface="Arial Narrow" pitchFamily="34" charset="0"/>
                        </a:rPr>
                        <a:t>nje novih problemov</a:t>
                      </a:r>
                      <a:endParaRPr lang="sl-SI" sz="1800" b="1">
                        <a:effectLst/>
                        <a:latin typeface="Arial Narrow" pitchFamily="34" charset="0"/>
                        <a:ea typeface="Times New Roman"/>
                        <a:cs typeface="Times New Roman"/>
                      </a:endParaRPr>
                    </a:p>
                  </a:txBody>
                  <a:tcPr marL="0" marR="0" marT="0" marB="0"/>
                </a:tc>
                <a:tc>
                  <a:txBody>
                    <a:bodyPr/>
                    <a:lstStyle/>
                    <a:p>
                      <a:pPr marL="397510">
                        <a:lnSpc>
                          <a:spcPct val="115000"/>
                        </a:lnSpc>
                        <a:spcBef>
                          <a:spcPts val="280"/>
                        </a:spcBef>
                        <a:spcAft>
                          <a:spcPts val="0"/>
                        </a:spcAft>
                      </a:pPr>
                      <a:r>
                        <a:rPr lang="sl-SI" sz="1800" b="1">
                          <a:effectLst/>
                          <a:latin typeface="Arial Narrow" pitchFamily="34" charset="0"/>
                        </a:rPr>
                        <a:t>največ</a:t>
                      </a:r>
                      <a:r>
                        <a:rPr lang="sl-SI" sz="1800" b="1" spc="-5">
                          <a:effectLst/>
                          <a:latin typeface="Arial Narrow" pitchFamily="34" charset="0"/>
                        </a:rPr>
                        <a:t> </a:t>
                      </a:r>
                      <a:r>
                        <a:rPr lang="sl-SI" sz="1800" b="1">
                          <a:effectLst/>
                          <a:latin typeface="Arial Narrow" pitchFamily="34" charset="0"/>
                        </a:rPr>
                        <a:t>30</a:t>
                      </a:r>
                      <a:r>
                        <a:rPr lang="sl-SI" sz="1800" b="1" spc="10">
                          <a:effectLst/>
                          <a:latin typeface="Arial Narrow" pitchFamily="34" charset="0"/>
                        </a:rPr>
                        <a:t> </a:t>
                      </a:r>
                      <a:r>
                        <a:rPr lang="sl-SI" sz="1800" b="1">
                          <a:effectLst/>
                          <a:latin typeface="Arial Narrow" pitchFamily="34" charset="0"/>
                        </a:rPr>
                        <a:t>%</a:t>
                      </a:r>
                      <a:endParaRPr lang="sl-SI" sz="1800" b="1">
                        <a:effectLst/>
                        <a:latin typeface="Arial Narrow" pitchFamily="34" charset="0"/>
                        <a:ea typeface="Times New Roman"/>
                        <a:cs typeface="Times New Roman"/>
                      </a:endParaRPr>
                    </a:p>
                  </a:txBody>
                  <a:tcPr marL="0" marR="0" marT="0" marB="0"/>
                </a:tc>
                <a:tc>
                  <a:txBody>
                    <a:bodyPr/>
                    <a:lstStyle/>
                    <a:p>
                      <a:pPr marL="189230">
                        <a:lnSpc>
                          <a:spcPct val="115000"/>
                        </a:lnSpc>
                        <a:spcBef>
                          <a:spcPts val="280"/>
                        </a:spcBef>
                        <a:spcAft>
                          <a:spcPts val="0"/>
                        </a:spcAft>
                      </a:pPr>
                      <a:r>
                        <a:rPr lang="sl-SI" sz="1800" b="1">
                          <a:effectLst/>
                          <a:latin typeface="Arial Narrow" pitchFamily="34" charset="0"/>
                        </a:rPr>
                        <a:t>največ</a:t>
                      </a:r>
                      <a:r>
                        <a:rPr lang="sl-SI" sz="1800" b="1" spc="-5">
                          <a:effectLst/>
                          <a:latin typeface="Arial Narrow" pitchFamily="34" charset="0"/>
                        </a:rPr>
                        <a:t> </a:t>
                      </a:r>
                      <a:r>
                        <a:rPr lang="sl-SI" sz="1800" b="1">
                          <a:effectLst/>
                          <a:latin typeface="Arial Narrow" pitchFamily="34" charset="0"/>
                        </a:rPr>
                        <a:t>30</a:t>
                      </a:r>
                      <a:r>
                        <a:rPr lang="sl-SI" sz="1800" b="1" spc="10">
                          <a:effectLst/>
                          <a:latin typeface="Arial Narrow" pitchFamily="34" charset="0"/>
                        </a:rPr>
                        <a:t> </a:t>
                      </a:r>
                      <a:r>
                        <a:rPr lang="sl-SI" sz="1800" b="1">
                          <a:effectLst/>
                          <a:latin typeface="Arial Narrow" pitchFamily="34" charset="0"/>
                        </a:rPr>
                        <a:t>%</a:t>
                      </a:r>
                      <a:endParaRPr lang="sl-SI" sz="1800" b="1">
                        <a:effectLst/>
                        <a:latin typeface="Arial Narrow" pitchFamily="34" charset="0"/>
                        <a:ea typeface="Times New Roman"/>
                        <a:cs typeface="Times New Roman"/>
                      </a:endParaRPr>
                    </a:p>
                  </a:txBody>
                  <a:tcPr marL="0" marR="0" marT="0" marB="0"/>
                </a:tc>
              </a:tr>
              <a:tr h="603031">
                <a:tc>
                  <a:txBody>
                    <a:bodyPr/>
                    <a:lstStyle/>
                    <a:p>
                      <a:pPr marL="36830">
                        <a:lnSpc>
                          <a:spcPct val="115000"/>
                        </a:lnSpc>
                        <a:spcBef>
                          <a:spcPts val="280"/>
                        </a:spcBef>
                        <a:spcAft>
                          <a:spcPts val="0"/>
                        </a:spcAft>
                      </a:pPr>
                      <a:r>
                        <a:rPr lang="sl-SI" sz="1800" b="1">
                          <a:effectLst/>
                          <a:latin typeface="Arial Narrow" pitchFamily="34" charset="0"/>
                        </a:rPr>
                        <a:t>Skupaj</a:t>
                      </a:r>
                      <a:endParaRPr lang="sl-SI" sz="1800" b="1">
                        <a:effectLst/>
                        <a:latin typeface="Arial Narrow" pitchFamily="34" charset="0"/>
                        <a:ea typeface="Times New Roman"/>
                        <a:cs typeface="Times New Roman"/>
                      </a:endParaRPr>
                    </a:p>
                  </a:txBody>
                  <a:tcPr marL="0" marR="0" marT="0" marB="0"/>
                </a:tc>
                <a:tc>
                  <a:txBody>
                    <a:bodyPr/>
                    <a:lstStyle/>
                    <a:p>
                      <a:pPr marL="525145" marR="478155" algn="ctr">
                        <a:lnSpc>
                          <a:spcPct val="115000"/>
                        </a:lnSpc>
                        <a:spcBef>
                          <a:spcPts val="280"/>
                        </a:spcBef>
                        <a:spcAft>
                          <a:spcPts val="0"/>
                        </a:spcAft>
                      </a:pPr>
                      <a:r>
                        <a:rPr lang="sl-SI" sz="1800" b="1">
                          <a:effectLst/>
                          <a:latin typeface="Arial Narrow" pitchFamily="34" charset="0"/>
                        </a:rPr>
                        <a:t>100%</a:t>
                      </a:r>
                      <a:endParaRPr lang="sl-SI" sz="1800" b="1">
                        <a:effectLst/>
                        <a:latin typeface="Arial Narrow" pitchFamily="34" charset="0"/>
                        <a:ea typeface="Times New Roman"/>
                        <a:cs typeface="Times New Roman"/>
                      </a:endParaRPr>
                    </a:p>
                  </a:txBody>
                  <a:tcPr marL="0" marR="0" marT="0" marB="0"/>
                </a:tc>
                <a:tc>
                  <a:txBody>
                    <a:bodyPr/>
                    <a:lstStyle/>
                    <a:p>
                      <a:pPr marL="339725">
                        <a:lnSpc>
                          <a:spcPct val="115000"/>
                        </a:lnSpc>
                        <a:spcBef>
                          <a:spcPts val="280"/>
                        </a:spcBef>
                        <a:spcAft>
                          <a:spcPts val="0"/>
                        </a:spcAft>
                      </a:pPr>
                      <a:r>
                        <a:rPr lang="sl-SI" sz="1800" b="1" dirty="0">
                          <a:effectLst/>
                          <a:latin typeface="Arial Narrow" pitchFamily="34" charset="0"/>
                        </a:rPr>
                        <a:t>100%</a:t>
                      </a:r>
                      <a:endParaRPr lang="sl-SI" sz="1800" b="1" dirty="0">
                        <a:effectLst/>
                        <a:latin typeface="Arial Narrow" pitchFamily="34" charset="0"/>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249957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323528" y="198601"/>
            <a:ext cx="8229600" cy="634082"/>
          </a:xfrm>
        </p:spPr>
        <p:txBody>
          <a:bodyPr>
            <a:normAutofit fontScale="90000"/>
          </a:bodyPr>
          <a:lstStyle/>
          <a:p>
            <a:r>
              <a:rPr lang="hr-BA" dirty="0" smtClean="0"/>
              <a:t>Primjer -  matematika – područja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95025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12544" tIns="901416" rIns="812544" bIns="49514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600" b="1" i="0" u="none" strike="noStrike" cap="none" normalizeH="0" baseline="0" dirty="0" smtClean="0">
                <a:ln>
                  <a:noFill/>
                </a:ln>
                <a:solidFill>
                  <a:schemeClr val="tx1"/>
                </a:solidFill>
                <a:effectLst/>
                <a:latin typeface="Calibri" pitchFamily="34" charset="0"/>
                <a:ea typeface="Times New Roman" pitchFamily="18" charset="0"/>
                <a:cs typeface="Arial Black" pitchFamily="34" charset="0"/>
              </a:rPr>
              <a:t>4.3 Številske množice</a:t>
            </a:r>
            <a:endParaRPr kumimoji="0" lang="sl-SI"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683568" y="1520788"/>
            <a:ext cx="554461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Vsebine</a:t>
            </a:r>
          </a:p>
          <a:p>
            <a:pPr marL="0" marR="0" lvl="0" indent="0" algn="l" defTabSz="914400" rtl="0" eaLnBrk="1" fontAlgn="base" latinLnBrk="0" hangingPunct="1">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4.3.1 Naravna števila in cela števila</a:t>
            </a:r>
            <a:endParaRPr kumimoji="0" lang="sl-SI"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0"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r>
            <a:br>
              <a:rPr kumimoji="0" lang="sl-SI" b="0"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br>
            <a:endParaRPr kumimoji="0" lang="sl-SI"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Računske operacije in njihove lastnosti</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Praštevila in sestavljena števila</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Matematična indukcija</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Desetiški mestni zapis</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Kriteriji deljivosti z 2, 3, 4, 5, 6, 8, 9 in 10</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Relacija deljivosti</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Največji skupni delitelj in najmanjši skupni večkratnik</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Osnovni izrek o deljenju</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Evklidov algoritem in zveza med </a:t>
            </a:r>
            <a:r>
              <a:rPr kumimoji="0" lang="sl-SI" b="1" i="1" u="none" strike="noStrike" cap="none" normalizeH="0" baseline="0" dirty="0" smtClean="0">
                <a:ln>
                  <a:noFill/>
                </a:ln>
                <a:solidFill>
                  <a:schemeClr val="tx1"/>
                </a:solidFill>
                <a:effectLst/>
                <a:latin typeface="Arial Narrow" pitchFamily="34" charset="0"/>
                <a:ea typeface="Times New Roman" pitchFamily="18" charset="0"/>
                <a:cs typeface="Euclid" pitchFamily="18" charset="0"/>
              </a:rPr>
              <a:t>D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in </a:t>
            </a:r>
            <a:r>
              <a:rPr kumimoji="0" lang="sl-SI" b="1" i="1" u="none" strike="noStrike" cap="none" normalizeH="0" baseline="0" dirty="0" smtClean="0">
                <a:ln>
                  <a:noFill/>
                </a:ln>
                <a:solidFill>
                  <a:schemeClr val="tx1"/>
                </a:solidFill>
                <a:effectLst/>
                <a:latin typeface="Arial Narrow" pitchFamily="34" charset="0"/>
                <a:ea typeface="Times New Roman" pitchFamily="18" charset="0"/>
                <a:cs typeface="Euclid" pitchFamily="18" charset="0"/>
              </a:rPr>
              <a:t>v</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Desetiški številski sestav</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Dvojiški številski sestav</a:t>
            </a:r>
          </a:p>
        </p:txBody>
      </p:sp>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934" y="1196752"/>
            <a:ext cx="2624292" cy="2016224"/>
          </a:xfrm>
          <a:prstGeom prst="rect">
            <a:avLst/>
          </a:prstGeom>
        </p:spPr>
      </p:pic>
    </p:spTree>
    <p:extLst>
      <p:ext uri="{BB962C8B-B14F-4D97-AF65-F5344CB8AC3E}">
        <p14:creationId xmlns:p14="http://schemas.microsoft.com/office/powerpoint/2010/main" val="640257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323528" y="198601"/>
            <a:ext cx="8229600" cy="634082"/>
          </a:xfrm>
        </p:spPr>
        <p:txBody>
          <a:bodyPr>
            <a:normAutofit fontScale="90000"/>
          </a:bodyPr>
          <a:lstStyle/>
          <a:p>
            <a:r>
              <a:rPr lang="hr-BA" dirty="0" smtClean="0"/>
              <a:t>Primjer -  matematika – ciljevi</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644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12544" tIns="901416" rIns="812544" bIns="49514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600" b="1" i="0" u="none" strike="noStrike" cap="none" normalizeH="0" baseline="0" dirty="0" smtClean="0">
                <a:ln>
                  <a:noFill/>
                </a:ln>
                <a:solidFill>
                  <a:schemeClr val="tx1"/>
                </a:solidFill>
                <a:effectLst/>
                <a:latin typeface="Calibri" pitchFamily="34" charset="0"/>
                <a:ea typeface="Times New Roman" pitchFamily="18" charset="0"/>
                <a:cs typeface="Arial Black" pitchFamily="34" charset="0"/>
              </a:rPr>
              <a:t>4.3 Številske množice</a:t>
            </a:r>
            <a:endParaRPr kumimoji="0" lang="sl-SI"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169268" y="989236"/>
            <a:ext cx="9736961"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Cilji</a:t>
            </a:r>
            <a:endParaRPr kumimoji="0" lang="sl-SI"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endPar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4.3.1 Naravna števila in cela števila</a:t>
            </a:r>
            <a:endParaRPr kumimoji="0" lang="sl-SI"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endParaRPr kumimoji="0" lang="sl-SI"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Kandidat</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pozna pomen naravnih števil in razloge za vpeljavo celih števil ter primere njihove uporabe,</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uporablja računske operacije v množici naravnih in celih števil in na primerih utemelji njihove lastnosti,</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predstavi naravna in cela števila na številski premici,</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induktivno sklepa, posplošuje, posplošitev dokaže ali ovrže in dokazuje z matematično indukcijo,</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uporablja desetiški mestni zapis celega števila,</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utemelji in uporablja osnovne kriterije za deljivost,</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pozna in uporablja lastnosti relacije deljivosti,</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določi največji skupni delitelj in najmanjši skupni večkratnik dveh ali več celih števil,</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uporablja osnovni izrek o deljenju celih števil,</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uporablja Evklidov algoritem za iskanje največjega skupnega delitelja,</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v problemskih nalogah uporablja zvezo </a:t>
            </a:r>
            <a:r>
              <a:rPr kumimoji="0" lang="sl-SI" b="1" i="1" u="none" strike="noStrike" cap="none" normalizeH="0" baseline="0" dirty="0" err="1" smtClean="0">
                <a:ln>
                  <a:noFill/>
                </a:ln>
                <a:solidFill>
                  <a:schemeClr val="tx1"/>
                </a:solidFill>
                <a:effectLst/>
                <a:latin typeface="Arial Narrow" pitchFamily="34" charset="0"/>
                <a:ea typeface="Times New Roman" pitchFamily="18" charset="0"/>
                <a:cs typeface="Euclid" pitchFamily="18" charset="0"/>
              </a:rPr>
              <a:t>Dv</a:t>
            </a:r>
            <a:r>
              <a:rPr kumimoji="0" lang="sl-SI" b="1" i="1" u="none" strike="noStrike" cap="none" normalizeH="0" baseline="0" dirty="0" smtClean="0">
                <a:ln>
                  <a:noFill/>
                </a:ln>
                <a:solidFill>
                  <a:schemeClr val="tx1"/>
                </a:solidFill>
                <a:effectLst/>
                <a:latin typeface="Arial Narrow" pitchFamily="34" charset="0"/>
                <a:ea typeface="Times New Roman" pitchFamily="18" charset="0"/>
                <a:cs typeface="Euclid" pitchFamily="18" charset="0"/>
              </a:rPr>
              <a:t> </a:t>
            </a:r>
            <a:r>
              <a:rPr kumimoji="0" lang="sl-SI" b="1" i="0" u="none" strike="noStrike" cap="none" normalizeH="0" baseline="0" dirty="0" smtClean="0">
                <a:ln>
                  <a:noFill/>
                </a:ln>
                <a:solidFill>
                  <a:schemeClr val="tx1"/>
                </a:solidFill>
                <a:effectLst/>
                <a:latin typeface="Arial Narrow" pitchFamily="34" charset="0"/>
                <a:ea typeface="Meiryo" pitchFamily="34" charset="-128"/>
                <a:cs typeface="Meiryo" pitchFamily="34" charset="-128"/>
              </a:rPr>
              <a:t>= </a:t>
            </a:r>
            <a:r>
              <a:rPr kumimoji="0" lang="sl-SI" b="1" i="1" u="none" strike="noStrike" cap="none" normalizeH="0" baseline="0" dirty="0" err="1" smtClean="0">
                <a:ln>
                  <a:noFill/>
                </a:ln>
                <a:solidFill>
                  <a:schemeClr val="tx1"/>
                </a:solidFill>
                <a:effectLst/>
                <a:latin typeface="Arial Narrow" pitchFamily="34" charset="0"/>
                <a:ea typeface="Meiryo" pitchFamily="34" charset="-128"/>
                <a:cs typeface="Euclid" pitchFamily="18" charset="0"/>
              </a:rPr>
              <a:t>ab</a:t>
            </a:r>
            <a:r>
              <a:rPr kumimoji="0" lang="sl-SI" b="1" i="0" u="none" strike="noStrike" cap="none" normalizeH="0" baseline="0" dirty="0" smtClean="0">
                <a:ln>
                  <a:noFill/>
                </a:ln>
                <a:solidFill>
                  <a:schemeClr val="tx1"/>
                </a:solidFill>
                <a:effectLst/>
                <a:latin typeface="Arial Narrow" pitchFamily="34" charset="0"/>
                <a:ea typeface="Meiryo" pitchFamily="34" charset="-128"/>
                <a:cs typeface="Arial" pitchFamily="34" charset="0"/>
              </a:rPr>
              <a:t>,</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Meiryo" pitchFamily="34" charset="-128"/>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Meiryo" pitchFamily="34" charset="-128"/>
                <a:cs typeface="Times New Roman" pitchFamily="18" charset="0"/>
              </a:rPr>
              <a:t> </a:t>
            </a:r>
            <a:r>
              <a:rPr kumimoji="0" lang="sl-SI" b="1" i="0" u="none" strike="noStrike" cap="none" normalizeH="0" baseline="0" dirty="0" smtClean="0">
                <a:ln>
                  <a:noFill/>
                </a:ln>
                <a:solidFill>
                  <a:schemeClr val="tx1"/>
                </a:solidFill>
                <a:effectLst/>
                <a:latin typeface="Arial Narrow" pitchFamily="34" charset="0"/>
                <a:ea typeface="Meiryo" pitchFamily="34" charset="-128"/>
                <a:cs typeface="Arial" pitchFamily="34" charset="0"/>
              </a:rPr>
              <a:t>pretvarja med desetiškim in dvojiškim številskim sestavom;</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p:txBody>
      </p:sp>
    </p:spTree>
    <p:extLst>
      <p:ext uri="{BB962C8B-B14F-4D97-AF65-F5344CB8AC3E}">
        <p14:creationId xmlns:p14="http://schemas.microsoft.com/office/powerpoint/2010/main" val="2203703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UK GCSE </a:t>
            </a:r>
            <a:r>
              <a:rPr lang="hr-BA" dirty="0" err="1" smtClean="0"/>
              <a:t>Science</a:t>
            </a:r>
            <a:r>
              <a:rPr lang="hr-BA" dirty="0" smtClean="0"/>
              <a:t> 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p:cNvPicPr>
            <a:picLocks noChangeAspect="1"/>
          </p:cNvPicPr>
          <p:nvPr/>
        </p:nvPicPr>
        <p:blipFill rotWithShape="1">
          <a:blip r:embed="rId4" cstate="print">
            <a:extLst>
              <a:ext uri="{28A0092B-C50C-407E-A947-70E740481C1C}">
                <a14:useLocalDpi xmlns:a14="http://schemas.microsoft.com/office/drawing/2010/main" val="0"/>
              </a:ext>
            </a:extLst>
          </a:blip>
          <a:srcRect l="7389" t="10232" r="11628" b="35456"/>
          <a:stretch/>
        </p:blipFill>
        <p:spPr>
          <a:xfrm>
            <a:off x="1537820" y="1161104"/>
            <a:ext cx="5656976" cy="5364240"/>
          </a:xfrm>
          <a:prstGeom prst="rect">
            <a:avLst/>
          </a:prstGeom>
        </p:spPr>
      </p:pic>
    </p:spTree>
    <p:extLst>
      <p:ext uri="{BB962C8B-B14F-4D97-AF65-F5344CB8AC3E}">
        <p14:creationId xmlns:p14="http://schemas.microsoft.com/office/powerpoint/2010/main" val="3007952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fontScale="90000"/>
          </a:bodyPr>
          <a:lstStyle/>
          <a:p>
            <a:r>
              <a:rPr lang="hr-BA" dirty="0" smtClean="0"/>
              <a:t>Struktura</a:t>
            </a:r>
            <a:r>
              <a:rPr lang="sl-SI" dirty="0" smtClean="0"/>
              <a:t> predmeta na maturi u Sloveniji</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611560" y="1412776"/>
            <a:ext cx="7272808" cy="4770537"/>
          </a:xfrm>
          <a:prstGeom prst="rect">
            <a:avLst/>
          </a:prstGeom>
          <a:noFill/>
        </p:spPr>
        <p:txBody>
          <a:bodyPr wrap="square" rtlCol="0">
            <a:spAutoFit/>
          </a:bodyPr>
          <a:lstStyle/>
          <a:p>
            <a:r>
              <a:rPr lang="hr-BA" sz="2400" dirty="0" smtClean="0"/>
              <a:t>Zakon (22. </a:t>
            </a:r>
            <a:r>
              <a:rPr lang="hr-BA" sz="2400" dirty="0" err="1" smtClean="0"/>
              <a:t>člen</a:t>
            </a:r>
            <a:r>
              <a:rPr lang="hr-BA" sz="2400" dirty="0" smtClean="0"/>
              <a:t>) kaže:</a:t>
            </a:r>
          </a:p>
          <a:p>
            <a:r>
              <a:rPr lang="hr-BA" sz="2400" dirty="0" smtClean="0"/>
              <a:t>Sa </a:t>
            </a:r>
            <a:r>
              <a:rPr lang="hr-BA" sz="2400" b="1" dirty="0" smtClean="0"/>
              <a:t>predmetnim ispitnim katalogom </a:t>
            </a:r>
            <a:r>
              <a:rPr lang="hr-BA" sz="2400" dirty="0" smtClean="0"/>
              <a:t>definira se:</a:t>
            </a:r>
          </a:p>
          <a:p>
            <a:r>
              <a:rPr lang="hr-BA" sz="2400" dirty="0" smtClean="0"/>
              <a:t>– </a:t>
            </a:r>
            <a:r>
              <a:rPr lang="hr-BA" sz="2400" b="1" dirty="0" smtClean="0"/>
              <a:t>ciljeve mature </a:t>
            </a:r>
            <a:r>
              <a:rPr lang="hr-BA" sz="2400" dirty="0" smtClean="0"/>
              <a:t>kod pojedinačnog </a:t>
            </a:r>
            <a:r>
              <a:rPr lang="hr-BA" sz="2400" dirty="0" err="1" smtClean="0"/>
              <a:t>maturitetnog</a:t>
            </a:r>
            <a:r>
              <a:rPr lang="hr-BA" sz="2400" dirty="0" smtClean="0"/>
              <a:t> predmeta;</a:t>
            </a:r>
          </a:p>
          <a:p>
            <a:r>
              <a:rPr lang="hr-BA" sz="2400" dirty="0" smtClean="0"/>
              <a:t>– </a:t>
            </a:r>
            <a:r>
              <a:rPr lang="hr-BA" sz="2400" b="1" dirty="0" smtClean="0"/>
              <a:t>znanja</a:t>
            </a:r>
            <a:r>
              <a:rPr lang="hr-BA" sz="2400" dirty="0" smtClean="0"/>
              <a:t>, koja se provjerava;</a:t>
            </a:r>
          </a:p>
          <a:p>
            <a:r>
              <a:rPr lang="hr-BA" sz="2400" dirty="0" smtClean="0"/>
              <a:t>– načini i oblike </a:t>
            </a:r>
            <a:r>
              <a:rPr lang="hr-BA" sz="2400" b="1" dirty="0" smtClean="0"/>
              <a:t>provjeravanja</a:t>
            </a:r>
            <a:r>
              <a:rPr lang="hr-BA" sz="2400" dirty="0" smtClean="0"/>
              <a:t> i </a:t>
            </a:r>
            <a:r>
              <a:rPr lang="hr-BA" sz="2400" b="1" dirty="0" smtClean="0"/>
              <a:t>ocjenjivanja</a:t>
            </a:r>
            <a:r>
              <a:rPr lang="hr-BA" sz="2400" dirty="0" smtClean="0"/>
              <a:t> znanja;</a:t>
            </a:r>
          </a:p>
          <a:p>
            <a:r>
              <a:rPr lang="hr-BA" sz="2400" dirty="0" smtClean="0"/>
              <a:t>– </a:t>
            </a:r>
            <a:r>
              <a:rPr lang="hr-BA" sz="2400" b="1" dirty="0" smtClean="0"/>
              <a:t>udio</a:t>
            </a:r>
            <a:r>
              <a:rPr lang="hr-BA" sz="2400" dirty="0" smtClean="0"/>
              <a:t> pojedinačnih dijelova ispita v skupni ocjeni;</a:t>
            </a:r>
          </a:p>
          <a:p>
            <a:r>
              <a:rPr lang="hr-BA" sz="2400" dirty="0" smtClean="0"/>
              <a:t>– </a:t>
            </a:r>
            <a:r>
              <a:rPr lang="hr-BA" sz="2400" b="1" dirty="0" smtClean="0"/>
              <a:t>ispitni pribor i stvari</a:t>
            </a:r>
            <a:r>
              <a:rPr lang="hr-BA" sz="2400" dirty="0" smtClean="0"/>
              <a:t>, koje je dopušteno upotrebljavati;</a:t>
            </a:r>
          </a:p>
          <a:p>
            <a:r>
              <a:rPr lang="hr-BA" sz="2400" dirty="0" smtClean="0"/>
              <a:t>– </a:t>
            </a:r>
            <a:r>
              <a:rPr lang="hr-BA" sz="2400" b="1" dirty="0" smtClean="0"/>
              <a:t>dužina</a:t>
            </a:r>
            <a:r>
              <a:rPr lang="hr-BA" sz="2400" dirty="0" smtClean="0"/>
              <a:t> pojedinačnih dijelova ispita;</a:t>
            </a:r>
          </a:p>
          <a:p>
            <a:r>
              <a:rPr lang="hr-BA" sz="2400" dirty="0" smtClean="0"/>
              <a:t>– </a:t>
            </a:r>
            <a:r>
              <a:rPr lang="hr-BA" sz="2400" b="1" dirty="0" smtClean="0"/>
              <a:t>primjeri</a:t>
            </a:r>
            <a:r>
              <a:rPr lang="hr-BA" sz="2400" dirty="0" smtClean="0"/>
              <a:t> ispitnih pitanja i primjeri ocjenjivanja;</a:t>
            </a:r>
          </a:p>
          <a:p>
            <a:r>
              <a:rPr lang="hr-BA" sz="2400" dirty="0" smtClean="0"/>
              <a:t>– </a:t>
            </a:r>
            <a:r>
              <a:rPr lang="hr-BA" sz="2400" b="1" dirty="0" err="1" smtClean="0"/>
              <a:t>prilagođenja</a:t>
            </a:r>
            <a:r>
              <a:rPr lang="hr-BA" sz="2400" dirty="0" smtClean="0"/>
              <a:t> za kandidate.</a:t>
            </a:r>
          </a:p>
          <a:p>
            <a:r>
              <a:rPr lang="hr-BA" sz="2400" dirty="0" smtClean="0"/>
              <a:t>Sve to se obično sastavi u Shemu ispita.</a:t>
            </a:r>
          </a:p>
          <a:p>
            <a:endParaRPr lang="hr-BA" sz="1600" dirty="0"/>
          </a:p>
        </p:txBody>
      </p:sp>
    </p:spTree>
    <p:extLst>
      <p:ext uri="{BB962C8B-B14F-4D97-AF65-F5344CB8AC3E}">
        <p14:creationId xmlns:p14="http://schemas.microsoft.com/office/powerpoint/2010/main" val="246588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UK GCSE </a:t>
            </a:r>
            <a:r>
              <a:rPr lang="hr-BA" dirty="0" err="1" smtClean="0"/>
              <a:t>Science</a:t>
            </a:r>
            <a:r>
              <a:rPr lang="hr-BA" dirty="0" smtClean="0"/>
              <a:t> 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val="0"/>
              </a:ext>
            </a:extLst>
          </a:blip>
          <a:srcRect t="11799" b="49380"/>
          <a:stretch/>
        </p:blipFill>
        <p:spPr>
          <a:xfrm>
            <a:off x="467543" y="1340768"/>
            <a:ext cx="8527175" cy="4680520"/>
          </a:xfrm>
          <a:prstGeom prst="rect">
            <a:avLst/>
          </a:prstGeom>
        </p:spPr>
      </p:pic>
    </p:spTree>
    <p:extLst>
      <p:ext uri="{BB962C8B-B14F-4D97-AF65-F5344CB8AC3E}">
        <p14:creationId xmlns:p14="http://schemas.microsoft.com/office/powerpoint/2010/main" val="847745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UK GCSE </a:t>
            </a:r>
            <a:r>
              <a:rPr lang="hr-BA" dirty="0" err="1" smtClean="0"/>
              <a:t>Science</a:t>
            </a:r>
            <a:r>
              <a:rPr lang="hr-BA" dirty="0" smtClean="0"/>
              <a:t> 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val="0"/>
              </a:ext>
            </a:extLst>
          </a:blip>
          <a:srcRect t="10148" b="51976"/>
          <a:stretch/>
        </p:blipFill>
        <p:spPr>
          <a:xfrm>
            <a:off x="251520" y="1124744"/>
            <a:ext cx="8739686" cy="4680520"/>
          </a:xfrm>
          <a:prstGeom prst="rect">
            <a:avLst/>
          </a:prstGeom>
        </p:spPr>
      </p:pic>
    </p:spTree>
    <p:extLst>
      <p:ext uri="{BB962C8B-B14F-4D97-AF65-F5344CB8AC3E}">
        <p14:creationId xmlns:p14="http://schemas.microsoft.com/office/powerpoint/2010/main" val="1704564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UK GCSE </a:t>
            </a:r>
            <a:r>
              <a:rPr lang="hr-BA" dirty="0" err="1" smtClean="0"/>
              <a:t>Science</a:t>
            </a:r>
            <a:r>
              <a:rPr lang="hr-BA" dirty="0" smtClean="0"/>
              <a:t> 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val="0"/>
              </a:ext>
            </a:extLst>
          </a:blip>
          <a:srcRect t="11563" b="50486"/>
          <a:stretch/>
        </p:blipFill>
        <p:spPr>
          <a:xfrm>
            <a:off x="251520" y="1412776"/>
            <a:ext cx="8496172" cy="4559146"/>
          </a:xfrm>
          <a:prstGeom prst="rect">
            <a:avLst/>
          </a:prstGeom>
        </p:spPr>
      </p:pic>
    </p:spTree>
    <p:extLst>
      <p:ext uri="{BB962C8B-B14F-4D97-AF65-F5344CB8AC3E}">
        <p14:creationId xmlns:p14="http://schemas.microsoft.com/office/powerpoint/2010/main" val="3729850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UK GCSE </a:t>
            </a:r>
            <a:r>
              <a:rPr lang="hr-BA" dirty="0" err="1" smtClean="0"/>
              <a:t>Science</a:t>
            </a:r>
            <a:r>
              <a:rPr lang="hr-BA" dirty="0" smtClean="0"/>
              <a:t> 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val="0"/>
              </a:ext>
            </a:extLst>
          </a:blip>
          <a:srcRect t="41770" b="20236"/>
          <a:stretch/>
        </p:blipFill>
        <p:spPr>
          <a:xfrm>
            <a:off x="179512" y="1340768"/>
            <a:ext cx="8578506" cy="4608512"/>
          </a:xfrm>
          <a:prstGeom prst="rect">
            <a:avLst/>
          </a:prstGeom>
        </p:spPr>
      </p:pic>
    </p:spTree>
    <p:extLst>
      <p:ext uri="{BB962C8B-B14F-4D97-AF65-F5344CB8AC3E}">
        <p14:creationId xmlns:p14="http://schemas.microsoft.com/office/powerpoint/2010/main" val="1198825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UK GCSE </a:t>
            </a:r>
            <a:r>
              <a:rPr lang="hr-BA" dirty="0" err="1" smtClean="0"/>
              <a:t>Science</a:t>
            </a:r>
            <a:r>
              <a:rPr lang="hr-BA" dirty="0" smtClean="0"/>
              <a:t> 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val="0"/>
              </a:ext>
            </a:extLst>
          </a:blip>
          <a:srcRect t="26195" b="36903"/>
          <a:stretch/>
        </p:blipFill>
        <p:spPr>
          <a:xfrm>
            <a:off x="251520" y="1268760"/>
            <a:ext cx="8556222" cy="4464496"/>
          </a:xfrm>
          <a:prstGeom prst="rect">
            <a:avLst/>
          </a:prstGeom>
        </p:spPr>
      </p:pic>
    </p:spTree>
    <p:extLst>
      <p:ext uri="{BB962C8B-B14F-4D97-AF65-F5344CB8AC3E}">
        <p14:creationId xmlns:p14="http://schemas.microsoft.com/office/powerpoint/2010/main" val="1272639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a:t>
            </a:r>
            <a:r>
              <a:rPr lang="hr-BA" dirty="0" err="1" smtClean="0"/>
              <a:t>Cambridge</a:t>
            </a:r>
            <a:r>
              <a:rPr lang="hr-BA" dirty="0" smtClean="0"/>
              <a:t> IGCSE </a:t>
            </a:r>
            <a:r>
              <a:rPr lang="hr-BA" dirty="0" err="1" smtClean="0"/>
              <a:t>Math</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6"/>
          <p:cNvPicPr>
            <a:picLocks noChangeAspect="1"/>
          </p:cNvPicPr>
          <p:nvPr/>
        </p:nvPicPr>
        <p:blipFill rotWithShape="1">
          <a:blip r:embed="rId4" cstate="print">
            <a:extLst>
              <a:ext uri="{28A0092B-C50C-407E-A947-70E740481C1C}">
                <a14:useLocalDpi xmlns:a14="http://schemas.microsoft.com/office/drawing/2010/main" val="0"/>
              </a:ext>
            </a:extLst>
          </a:blip>
          <a:srcRect t="33647" b="10861"/>
          <a:stretch/>
        </p:blipFill>
        <p:spPr>
          <a:xfrm>
            <a:off x="2627784" y="1218240"/>
            <a:ext cx="7128792" cy="5597388"/>
          </a:xfrm>
          <a:prstGeom prst="rect">
            <a:avLst/>
          </a:prstGeom>
        </p:spPr>
      </p:pic>
    </p:spTree>
    <p:extLst>
      <p:ext uri="{BB962C8B-B14F-4D97-AF65-F5344CB8AC3E}">
        <p14:creationId xmlns:p14="http://schemas.microsoft.com/office/powerpoint/2010/main" val="3665276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a:t>
            </a:r>
            <a:r>
              <a:rPr lang="hr-BA" dirty="0" err="1" smtClean="0"/>
              <a:t>Cambridge</a:t>
            </a:r>
            <a:r>
              <a:rPr lang="hr-BA" dirty="0" smtClean="0"/>
              <a:t> IGCSE </a:t>
            </a:r>
            <a:r>
              <a:rPr lang="hr-BA" dirty="0" err="1" smtClean="0"/>
              <a:t>Math</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val="0"/>
              </a:ext>
            </a:extLst>
          </a:blip>
          <a:srcRect t="21357" b="51859"/>
          <a:stretch/>
        </p:blipFill>
        <p:spPr>
          <a:xfrm>
            <a:off x="323528" y="1628800"/>
            <a:ext cx="8740186" cy="3312368"/>
          </a:xfrm>
          <a:prstGeom prst="rect">
            <a:avLst/>
          </a:prstGeom>
        </p:spPr>
      </p:pic>
    </p:spTree>
    <p:extLst>
      <p:ext uri="{BB962C8B-B14F-4D97-AF65-F5344CB8AC3E}">
        <p14:creationId xmlns:p14="http://schemas.microsoft.com/office/powerpoint/2010/main" val="40861982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a:t>
            </a:r>
            <a:r>
              <a:rPr lang="hr-BA" dirty="0" err="1" smtClean="0"/>
              <a:t>Cambridge</a:t>
            </a:r>
            <a:r>
              <a:rPr lang="hr-BA" dirty="0" smtClean="0"/>
              <a:t> IGCSE </a:t>
            </a:r>
            <a:r>
              <a:rPr lang="hr-BA" dirty="0" err="1" smtClean="0"/>
              <a:t>Math</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val="0"/>
              </a:ext>
            </a:extLst>
          </a:blip>
          <a:srcRect t="21475" b="41593"/>
          <a:stretch/>
        </p:blipFill>
        <p:spPr>
          <a:xfrm>
            <a:off x="467544" y="1491124"/>
            <a:ext cx="8531370" cy="4458156"/>
          </a:xfrm>
          <a:prstGeom prst="rect">
            <a:avLst/>
          </a:prstGeom>
        </p:spPr>
      </p:pic>
    </p:spTree>
    <p:extLst>
      <p:ext uri="{BB962C8B-B14F-4D97-AF65-F5344CB8AC3E}">
        <p14:creationId xmlns:p14="http://schemas.microsoft.com/office/powerpoint/2010/main" val="153515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a:t>
            </a:r>
            <a:r>
              <a:rPr lang="hr-BA" dirty="0" err="1" smtClean="0"/>
              <a:t>Cambridge</a:t>
            </a:r>
            <a:r>
              <a:rPr lang="hr-BA" dirty="0" smtClean="0"/>
              <a:t> IGCSE </a:t>
            </a:r>
            <a:r>
              <a:rPr lang="hr-BA" dirty="0" err="1" smtClean="0"/>
              <a:t>Math</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val="0"/>
              </a:ext>
            </a:extLst>
          </a:blip>
          <a:srcRect t="59587" b="10859"/>
          <a:stretch/>
        </p:blipFill>
        <p:spPr>
          <a:xfrm>
            <a:off x="323528" y="1484784"/>
            <a:ext cx="8954553" cy="3744416"/>
          </a:xfrm>
          <a:prstGeom prst="rect">
            <a:avLst/>
          </a:prstGeom>
        </p:spPr>
      </p:pic>
    </p:spTree>
    <p:extLst>
      <p:ext uri="{BB962C8B-B14F-4D97-AF65-F5344CB8AC3E}">
        <p14:creationId xmlns:p14="http://schemas.microsoft.com/office/powerpoint/2010/main" val="587540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a:t>
            </a:r>
            <a:r>
              <a:rPr lang="hr-BA" dirty="0" err="1" smtClean="0"/>
              <a:t>Cambridge</a:t>
            </a:r>
            <a:r>
              <a:rPr lang="hr-BA" dirty="0" smtClean="0"/>
              <a:t> IGCSE </a:t>
            </a:r>
            <a:r>
              <a:rPr lang="hr-BA" dirty="0" err="1" smtClean="0"/>
              <a:t>Math</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p:cNvPicPr>
            <a:picLocks noChangeAspect="1"/>
          </p:cNvPicPr>
          <p:nvPr/>
        </p:nvPicPr>
        <p:blipFill rotWithShape="1">
          <a:blip r:embed="rId4" cstate="print">
            <a:extLst>
              <a:ext uri="{28A0092B-C50C-407E-A947-70E740481C1C}">
                <a14:useLocalDpi xmlns:a14="http://schemas.microsoft.com/office/drawing/2010/main" val="0"/>
              </a:ext>
            </a:extLst>
          </a:blip>
          <a:srcRect t="18171" b="46903"/>
          <a:stretch/>
        </p:blipFill>
        <p:spPr>
          <a:xfrm>
            <a:off x="107504" y="1556792"/>
            <a:ext cx="8451324" cy="4176464"/>
          </a:xfrm>
          <a:prstGeom prst="rect">
            <a:avLst/>
          </a:prstGeom>
        </p:spPr>
      </p:pic>
    </p:spTree>
    <p:extLst>
      <p:ext uri="{BB962C8B-B14F-4D97-AF65-F5344CB8AC3E}">
        <p14:creationId xmlns:p14="http://schemas.microsoft.com/office/powerpoint/2010/main" val="3433098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sl-SI" dirty="0" err="1" smtClean="0"/>
              <a:t>Ciljevi</a:t>
            </a:r>
            <a:r>
              <a:rPr lang="sl-SI" dirty="0" smtClean="0"/>
              <a:t> i znanja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611560" y="1412776"/>
            <a:ext cx="7992888" cy="3416320"/>
          </a:xfrm>
          <a:prstGeom prst="rect">
            <a:avLst/>
          </a:prstGeom>
          <a:noFill/>
        </p:spPr>
        <p:txBody>
          <a:bodyPr wrap="square" rtlCol="0">
            <a:spAutoFit/>
          </a:bodyPr>
          <a:lstStyle/>
          <a:p>
            <a:r>
              <a:rPr lang="hr-BA" sz="2400" dirty="0" smtClean="0"/>
              <a:t>Imate </a:t>
            </a:r>
            <a:r>
              <a:rPr lang="hr-BA" sz="2400" dirty="0" err="1" smtClean="0"/>
              <a:t>opšte</a:t>
            </a:r>
            <a:r>
              <a:rPr lang="hr-BA" sz="2400" dirty="0" smtClean="0"/>
              <a:t> ciljeve mature – da na cjelovit, pravičan, jednak način provjerava znanje kandidata; da su ispiti usklađeni s </a:t>
            </a:r>
            <a:r>
              <a:rPr lang="hr-BA" sz="2400" dirty="0" err="1" smtClean="0"/>
              <a:t>kurikulom</a:t>
            </a:r>
            <a:r>
              <a:rPr lang="hr-BA" sz="2400" dirty="0" smtClean="0"/>
              <a:t>, da su svake godine slični, ...</a:t>
            </a:r>
          </a:p>
          <a:p>
            <a:endParaRPr lang="hr-BA" sz="2400" dirty="0"/>
          </a:p>
          <a:p>
            <a:r>
              <a:rPr lang="hr-BA" sz="2400" dirty="0" smtClean="0"/>
              <a:t>Ciljeve ispita – da provjerava znanje na različitim razinama.(I sposobnost, nezavisnost, ... )</a:t>
            </a:r>
          </a:p>
          <a:p>
            <a:endParaRPr lang="hr-BA" sz="2400" dirty="0"/>
          </a:p>
          <a:p>
            <a:r>
              <a:rPr lang="hr-BA" sz="2400" dirty="0" smtClean="0"/>
              <a:t>Znanja – detaljni opisi konkretnih znanja, koje mora kandidat </a:t>
            </a:r>
            <a:r>
              <a:rPr lang="hr-BA" sz="2400" dirty="0" smtClean="0"/>
              <a:t>iskazati</a:t>
            </a:r>
            <a:endParaRPr lang="hr-BA" sz="2400" dirty="0" smtClean="0"/>
          </a:p>
        </p:txBody>
      </p:sp>
      <p:pic>
        <p:nvPicPr>
          <p:cNvPr id="3" name="Slika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4368001"/>
            <a:ext cx="1484995" cy="2107908"/>
          </a:xfrm>
          <a:prstGeom prst="rect">
            <a:avLst/>
          </a:prstGeom>
        </p:spPr>
      </p:pic>
    </p:spTree>
    <p:extLst>
      <p:ext uri="{BB962C8B-B14F-4D97-AF65-F5344CB8AC3E}">
        <p14:creationId xmlns:p14="http://schemas.microsoft.com/office/powerpoint/2010/main" val="2224137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a:t>
            </a:r>
            <a:r>
              <a:rPr lang="hr-BA" dirty="0" err="1" smtClean="0"/>
              <a:t>Cambridge</a:t>
            </a:r>
            <a:r>
              <a:rPr lang="hr-BA" dirty="0" smtClean="0"/>
              <a:t> IGCSE </a:t>
            </a:r>
            <a:r>
              <a:rPr lang="hr-BA" dirty="0" err="1" smtClean="0"/>
              <a:t>Math</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val="0"/>
              </a:ext>
            </a:extLst>
          </a:blip>
          <a:srcRect t="21593" b="38053"/>
          <a:stretch/>
        </p:blipFill>
        <p:spPr>
          <a:xfrm>
            <a:off x="251520" y="1480842"/>
            <a:ext cx="7200800" cy="4111488"/>
          </a:xfrm>
          <a:prstGeom prst="rect">
            <a:avLst/>
          </a:prstGeom>
        </p:spPr>
      </p:pic>
    </p:spTree>
    <p:extLst>
      <p:ext uri="{BB962C8B-B14F-4D97-AF65-F5344CB8AC3E}">
        <p14:creationId xmlns:p14="http://schemas.microsoft.com/office/powerpoint/2010/main" val="22619774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0"/>
            <a:ext cx="8229600" cy="778098"/>
          </a:xfrm>
        </p:spPr>
        <p:txBody>
          <a:bodyPr>
            <a:normAutofit/>
          </a:bodyPr>
          <a:lstStyle/>
          <a:p>
            <a:r>
              <a:rPr lang="hr-BA" dirty="0" smtClean="0"/>
              <a:t>Recept (sažetak) </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251520" y="692696"/>
            <a:ext cx="8712968" cy="5509200"/>
          </a:xfrm>
          <a:prstGeom prst="rect">
            <a:avLst/>
          </a:prstGeom>
          <a:noFill/>
        </p:spPr>
        <p:txBody>
          <a:bodyPr wrap="square" rtlCol="0">
            <a:spAutoFit/>
          </a:bodyPr>
          <a:lstStyle/>
          <a:p>
            <a:r>
              <a:rPr lang="hr-BA" sz="2200" dirty="0" smtClean="0"/>
              <a:t>Uzimamo </a:t>
            </a:r>
            <a:r>
              <a:rPr lang="hr-BA" sz="2200" dirty="0" err="1" smtClean="0"/>
              <a:t>učne</a:t>
            </a:r>
            <a:r>
              <a:rPr lang="hr-BA" sz="2200" dirty="0" smtClean="0"/>
              <a:t> ishode– </a:t>
            </a:r>
            <a:r>
              <a:rPr lang="hr-BA" sz="2200" dirty="0" smtClean="0"/>
              <a:t>to je osnova. Moguće je i uzeti zadatke, koje učenici obično rješavaju u školi i privremeno pripremiti jedan cjelokupni pregled koji služi umjesto </a:t>
            </a:r>
            <a:r>
              <a:rPr lang="hr-BA" sz="2200" dirty="0" smtClean="0"/>
              <a:t>toga</a:t>
            </a:r>
            <a:r>
              <a:rPr lang="hr-BA" sz="2200" dirty="0" smtClean="0"/>
              <a:t>.</a:t>
            </a:r>
            <a:endParaRPr lang="hr-BA" sz="2200" dirty="0"/>
          </a:p>
          <a:p>
            <a:endParaRPr lang="hr-BA" sz="2200" dirty="0"/>
          </a:p>
          <a:p>
            <a:r>
              <a:rPr lang="hr-BA" sz="2200" dirty="0" smtClean="0"/>
              <a:t>Napišemo operativne ciljeve. Cilj je dovoljno dobro zapisan, kad možemo jednoznačno kreirati zadatke. Ponekad su veoma korisni primjeri zadataka.</a:t>
            </a:r>
          </a:p>
          <a:p>
            <a:endParaRPr lang="hr-BA" sz="2200" dirty="0"/>
          </a:p>
          <a:p>
            <a:r>
              <a:rPr lang="hr-BA" sz="2200" dirty="0" err="1" smtClean="0"/>
              <a:t>Konsenzom</a:t>
            </a:r>
            <a:r>
              <a:rPr lang="hr-BA" sz="2200" dirty="0" smtClean="0"/>
              <a:t> treba utvrditi ciljeve/područja predmeta. To omogućava kreiranje zadataka.</a:t>
            </a:r>
          </a:p>
          <a:p>
            <a:endParaRPr lang="hr-BA" sz="2200" dirty="0"/>
          </a:p>
          <a:p>
            <a:r>
              <a:rPr lang="hr-BA" sz="2200" dirty="0" smtClean="0"/>
              <a:t>Odlučiti je potrebno o shemi ispita – načinih provjeravanja, težini zadataka, </a:t>
            </a:r>
            <a:r>
              <a:rPr lang="hr-BA" sz="2200" dirty="0" err="1" smtClean="0"/>
              <a:t>tipovih</a:t>
            </a:r>
            <a:r>
              <a:rPr lang="hr-BA" sz="2200" dirty="0" smtClean="0"/>
              <a:t> zadataka, dužini, dozvoljenom priboru, odnosu među </a:t>
            </a:r>
            <a:r>
              <a:rPr lang="hr-BA" sz="2200" dirty="0" err="1" smtClean="0"/>
              <a:t>taksonomijskim</a:t>
            </a:r>
            <a:r>
              <a:rPr lang="hr-BA" sz="2200" dirty="0" smtClean="0"/>
              <a:t> razinama, ...Ako je moguće neka bude samo par varijanti za sve predmete – ako je moguće, neka se </a:t>
            </a:r>
            <a:r>
              <a:rPr lang="hr-BA" sz="2200" dirty="0" err="1" smtClean="0"/>
              <a:t>usklade..</a:t>
            </a:r>
            <a:r>
              <a:rPr lang="hr-BA" sz="2200" dirty="0" smtClean="0"/>
              <a:t>.</a:t>
            </a:r>
          </a:p>
          <a:p>
            <a:endParaRPr lang="hr-BA" sz="2200" dirty="0"/>
          </a:p>
          <a:p>
            <a:r>
              <a:rPr lang="hr-BA" sz="2200" dirty="0" smtClean="0"/>
              <a:t>Kad imamo shemu ispita možemo iz kreiranih zadataka sastaviti ispit.</a:t>
            </a:r>
          </a:p>
        </p:txBody>
      </p:sp>
    </p:spTree>
    <p:extLst>
      <p:ext uri="{BB962C8B-B14F-4D97-AF65-F5344CB8AC3E}">
        <p14:creationId xmlns:p14="http://schemas.microsoft.com/office/powerpoint/2010/main" val="37405886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0"/>
            <a:ext cx="8229600" cy="778098"/>
          </a:xfrm>
        </p:spPr>
        <p:txBody>
          <a:bodyPr>
            <a:normAutofit/>
          </a:bodyPr>
          <a:lstStyle/>
          <a:p>
            <a:r>
              <a:rPr lang="hr-BA" dirty="0" smtClean="0"/>
              <a:t>Predmet na maturi - BiH</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251520" y="692696"/>
            <a:ext cx="8712968" cy="5509200"/>
          </a:xfrm>
          <a:prstGeom prst="rect">
            <a:avLst/>
          </a:prstGeom>
          <a:noFill/>
        </p:spPr>
        <p:txBody>
          <a:bodyPr wrap="square" rtlCol="0">
            <a:spAutoFit/>
          </a:bodyPr>
          <a:lstStyle/>
          <a:p>
            <a:r>
              <a:rPr lang="hr-BA" sz="2200" dirty="0" smtClean="0"/>
              <a:t>Obrazovni ciljevi/ </a:t>
            </a:r>
            <a:r>
              <a:rPr lang="hr-BA" sz="2200" dirty="0" smtClean="0"/>
              <a:t>udžbenici / </a:t>
            </a:r>
            <a:endParaRPr lang="hr-BA" sz="2200" dirty="0"/>
          </a:p>
          <a:p>
            <a:endParaRPr lang="hr-BA" sz="2200" dirty="0"/>
          </a:p>
          <a:p>
            <a:r>
              <a:rPr lang="hr-BA" sz="2200" dirty="0" smtClean="0"/>
              <a:t>Operativni ciljevi</a:t>
            </a:r>
          </a:p>
          <a:p>
            <a:r>
              <a:rPr lang="hr-BA" sz="2200" dirty="0" smtClean="0"/>
              <a:t>Područja / </a:t>
            </a:r>
            <a:r>
              <a:rPr lang="hr-BA" sz="2200" dirty="0" err="1" smtClean="0"/>
              <a:t>opšti</a:t>
            </a:r>
            <a:r>
              <a:rPr lang="hr-BA" sz="2200" dirty="0" smtClean="0"/>
              <a:t> ciljevi</a:t>
            </a:r>
            <a:endParaRPr lang="hr-BA" sz="2200" dirty="0"/>
          </a:p>
          <a:p>
            <a:endParaRPr lang="hr-BA" sz="2200" dirty="0" smtClean="0"/>
          </a:p>
          <a:p>
            <a:r>
              <a:rPr lang="hr-BA" sz="2200" dirty="0" smtClean="0"/>
              <a:t>Načini provjeravanja – </a:t>
            </a:r>
            <a:r>
              <a:rPr lang="hr-BA" sz="2200" dirty="0" err="1" smtClean="0"/>
              <a:t>pisno</a:t>
            </a:r>
            <a:r>
              <a:rPr lang="hr-BA" sz="2200" dirty="0" smtClean="0"/>
              <a:t>, usno, ?</a:t>
            </a:r>
          </a:p>
          <a:p>
            <a:r>
              <a:rPr lang="hr-BA" sz="2200" dirty="0" smtClean="0"/>
              <a:t>Razine?</a:t>
            </a:r>
          </a:p>
          <a:p>
            <a:r>
              <a:rPr lang="hr-BA" sz="2200" dirty="0" smtClean="0"/>
              <a:t>Dužine dijelova?</a:t>
            </a:r>
            <a:endParaRPr lang="hr-BA" sz="2200" dirty="0"/>
          </a:p>
          <a:p>
            <a:r>
              <a:rPr lang="hr-BA" sz="2200" dirty="0" smtClean="0"/>
              <a:t>Tipovi zadataka</a:t>
            </a:r>
          </a:p>
          <a:p>
            <a:r>
              <a:rPr lang="hr-BA" sz="2200" dirty="0" smtClean="0"/>
              <a:t>Dozvoljeni pribor</a:t>
            </a:r>
          </a:p>
          <a:p>
            <a:r>
              <a:rPr lang="hr-BA" sz="2200" dirty="0" smtClean="0"/>
              <a:t>Bodovanje i odnos među područjima sadržaja</a:t>
            </a:r>
          </a:p>
          <a:p>
            <a:r>
              <a:rPr lang="hr-BA" sz="2200" dirty="0" smtClean="0"/>
              <a:t>Odnos među </a:t>
            </a:r>
            <a:r>
              <a:rPr lang="hr-BA" sz="2200" dirty="0" err="1" smtClean="0"/>
              <a:t>taksonomijskim</a:t>
            </a:r>
            <a:r>
              <a:rPr lang="hr-BA" sz="2200" dirty="0" smtClean="0"/>
              <a:t> razinama</a:t>
            </a:r>
          </a:p>
          <a:p>
            <a:r>
              <a:rPr lang="hr-BA" sz="2200" dirty="0" smtClean="0"/>
              <a:t>Kandidati PP</a:t>
            </a:r>
          </a:p>
          <a:p>
            <a:r>
              <a:rPr lang="hr-BA" sz="2200" dirty="0" smtClean="0"/>
              <a:t>Kreiranje specifikacijske sheme ispita</a:t>
            </a:r>
          </a:p>
          <a:p>
            <a:endParaRPr lang="hr-BA" sz="2200" dirty="0"/>
          </a:p>
          <a:p>
            <a:r>
              <a:rPr lang="hr-BA" sz="2200" dirty="0" smtClean="0"/>
              <a:t>Za ispitni katalog trebaju još samo primjeri  zadataka</a:t>
            </a:r>
            <a:endParaRPr lang="hr-BA" sz="2200" dirty="0"/>
          </a:p>
        </p:txBody>
      </p:sp>
    </p:spTree>
    <p:extLst>
      <p:ext uri="{BB962C8B-B14F-4D97-AF65-F5344CB8AC3E}">
        <p14:creationId xmlns:p14="http://schemas.microsoft.com/office/powerpoint/2010/main" val="24694316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253523" y="178762"/>
            <a:ext cx="6408712" cy="3970318"/>
          </a:xfrm>
          <a:prstGeom prst="rect">
            <a:avLst/>
          </a:prstGeom>
          <a:noFill/>
        </p:spPr>
        <p:txBody>
          <a:bodyPr wrap="square" rtlCol="0">
            <a:spAutoFit/>
          </a:bodyPr>
          <a:lstStyle/>
          <a:p>
            <a:pPr algn="r"/>
            <a:endParaRPr lang="sr-Latn-BA" sz="3600" dirty="0"/>
          </a:p>
          <a:p>
            <a:pPr algn="r"/>
            <a:endParaRPr lang="sr-Latn-BA" sz="3600" dirty="0" smtClean="0"/>
          </a:p>
          <a:p>
            <a:pPr algn="ctr"/>
            <a:r>
              <a:rPr lang="sr-Latn-BA" sz="3600" dirty="0" smtClean="0"/>
              <a:t>Hvala na pažnji!</a:t>
            </a:r>
          </a:p>
          <a:p>
            <a:endParaRPr lang="sr-Latn-BA" sz="3600" dirty="0"/>
          </a:p>
          <a:p>
            <a:pPr algn="ctr"/>
            <a:r>
              <a:rPr lang="sr-Latn-BA" sz="3600" dirty="0"/>
              <a:t>g</a:t>
            </a:r>
            <a:r>
              <a:rPr lang="sr-Latn-BA" sz="3600" dirty="0" smtClean="0"/>
              <a:t>asper.cankar@ric.si</a:t>
            </a:r>
            <a:endParaRPr lang="sr-Latn-BA" sz="3600" dirty="0"/>
          </a:p>
          <a:p>
            <a:endParaRPr lang="sr-Latn-BA" sz="3600" dirty="0" smtClean="0"/>
          </a:p>
          <a:p>
            <a:endParaRPr lang="sr-Latn-BA" sz="3600" dirty="0"/>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848" y="2985805"/>
            <a:ext cx="4168062" cy="2912348"/>
          </a:xfrm>
          <a:prstGeom prst="rect">
            <a:avLst/>
          </a:prstGeom>
        </p:spPr>
      </p:pic>
    </p:spTree>
    <p:extLst>
      <p:ext uri="{BB962C8B-B14F-4D97-AF65-F5344CB8AC3E}">
        <p14:creationId xmlns:p14="http://schemas.microsoft.com/office/powerpoint/2010/main" val="1748152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892480" cy="562074"/>
          </a:xfrm>
        </p:spPr>
        <p:txBody>
          <a:bodyPr>
            <a:normAutofit fontScale="90000"/>
          </a:bodyPr>
          <a:lstStyle/>
          <a:p>
            <a:r>
              <a:rPr lang="hr-BA" dirty="0" smtClean="0"/>
              <a:t>Načini provjeravanja</a:t>
            </a:r>
            <a:r>
              <a:rPr lang="sl-SI" dirty="0" smtClean="0"/>
              <a:t> predmeta na maturi</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424318" y="908719"/>
            <a:ext cx="8712968" cy="5632311"/>
          </a:xfrm>
          <a:prstGeom prst="rect">
            <a:avLst/>
          </a:prstGeom>
          <a:noFill/>
        </p:spPr>
        <p:txBody>
          <a:bodyPr wrap="square" rtlCol="0">
            <a:spAutoFit/>
          </a:bodyPr>
          <a:lstStyle/>
          <a:p>
            <a:r>
              <a:rPr lang="hr-BA" sz="2400" dirty="0" smtClean="0"/>
              <a:t>Velika pažnja namijenjena je tome, da su ispiti </a:t>
            </a:r>
            <a:r>
              <a:rPr lang="hr-BA" sz="2400" b="1" dirty="0" smtClean="0"/>
              <a:t>valjani</a:t>
            </a:r>
            <a:r>
              <a:rPr lang="hr-BA" sz="2400" dirty="0" smtClean="0"/>
              <a:t> – da što bolje provjeravaju sve (!) svrhe predmeta u školi. To se među drugim stvarima kaže i na broju načina, na koje se provjerava znanje kandidata. Tako imamo:</a:t>
            </a:r>
          </a:p>
          <a:p>
            <a:endParaRPr lang="hr-BA" sz="2400" dirty="0"/>
          </a:p>
          <a:p>
            <a:pPr marL="342900" indent="-342900">
              <a:buFont typeface="Arial" pitchFamily="34" charset="0"/>
              <a:buChar char="•"/>
            </a:pPr>
            <a:r>
              <a:rPr lang="hr-BA" sz="2400" dirty="0"/>
              <a:t>pisni </a:t>
            </a:r>
            <a:r>
              <a:rPr lang="hr-BA" sz="2400" dirty="0" smtClean="0"/>
              <a:t>dijel (koji može obuzimati slušno razumijevanje</a:t>
            </a:r>
            <a:r>
              <a:rPr lang="hr-BA" sz="2400" dirty="0"/>
              <a:t>, </a:t>
            </a:r>
            <a:r>
              <a:rPr lang="hr-BA" sz="2400" dirty="0" smtClean="0"/>
              <a:t>kraće ili duže pisne zadatke, esej, prijevod, </a:t>
            </a:r>
            <a:r>
              <a:rPr lang="hr-BA" sz="2400" dirty="0"/>
              <a:t>MC</a:t>
            </a:r>
            <a:r>
              <a:rPr lang="hr-BA" sz="2400" dirty="0" smtClean="0"/>
              <a:t>, čak i glazbene i likovne zadatke, ...) </a:t>
            </a:r>
            <a:endParaRPr lang="hr-BA" sz="2400" dirty="0"/>
          </a:p>
          <a:p>
            <a:pPr marL="342900" indent="-342900">
              <a:buFont typeface="Arial" pitchFamily="34" charset="0"/>
              <a:buChar char="•"/>
            </a:pPr>
            <a:r>
              <a:rPr lang="hr-BA" sz="2400" dirty="0"/>
              <a:t>u</a:t>
            </a:r>
            <a:r>
              <a:rPr lang="hr-BA" sz="2400" dirty="0" smtClean="0"/>
              <a:t>sni dijel</a:t>
            </a:r>
            <a:endParaRPr lang="hr-BA" sz="2400" dirty="0"/>
          </a:p>
          <a:p>
            <a:pPr marL="342900" indent="-342900">
              <a:buFont typeface="Arial" pitchFamily="34" charset="0"/>
              <a:buChar char="•"/>
            </a:pPr>
            <a:r>
              <a:rPr lang="hr-BA" sz="2400" dirty="0"/>
              <a:t>l</a:t>
            </a:r>
            <a:r>
              <a:rPr lang="hr-BA" sz="2400" dirty="0" smtClean="0"/>
              <a:t>aboratorijski rad</a:t>
            </a:r>
            <a:endParaRPr lang="hr-BA" sz="2400" dirty="0"/>
          </a:p>
          <a:p>
            <a:pPr marL="342900" indent="-342900">
              <a:buFont typeface="Arial" pitchFamily="34" charset="0"/>
              <a:buChar char="•"/>
            </a:pPr>
            <a:r>
              <a:rPr lang="hr-BA" sz="2400" dirty="0" smtClean="0"/>
              <a:t>terenski rad</a:t>
            </a:r>
            <a:endParaRPr lang="hr-BA" sz="2400" dirty="0"/>
          </a:p>
          <a:p>
            <a:pPr marL="342900" indent="-342900">
              <a:buFont typeface="Arial" pitchFamily="34" charset="0"/>
              <a:buChar char="•"/>
            </a:pPr>
            <a:r>
              <a:rPr lang="hr-BA" sz="2400" dirty="0" smtClean="0"/>
              <a:t>eksperimentalni rad</a:t>
            </a:r>
            <a:endParaRPr lang="hr-BA" sz="2400" dirty="0"/>
          </a:p>
          <a:p>
            <a:pPr marL="342900" indent="-342900">
              <a:buFont typeface="Arial" pitchFamily="34" charset="0"/>
              <a:buChar char="•"/>
            </a:pPr>
            <a:r>
              <a:rPr lang="hr-BA" sz="2400" dirty="0" smtClean="0"/>
              <a:t>Seminarski rad</a:t>
            </a:r>
            <a:endParaRPr lang="hr-BA" sz="2400" dirty="0"/>
          </a:p>
          <a:p>
            <a:pPr marL="342900" indent="-342900">
              <a:buFont typeface="Arial" pitchFamily="34" charset="0"/>
              <a:buChar char="•"/>
            </a:pPr>
            <a:r>
              <a:rPr lang="hr-BA" sz="2400" dirty="0" smtClean="0"/>
              <a:t>nastup</a:t>
            </a:r>
            <a:endParaRPr lang="hr-BA" sz="2400" dirty="0"/>
          </a:p>
          <a:p>
            <a:pPr marL="342900" indent="-342900">
              <a:buFont typeface="Arial" pitchFamily="34" charset="0"/>
              <a:buChar char="•"/>
            </a:pPr>
            <a:r>
              <a:rPr lang="hr-BA" sz="2400" dirty="0" smtClean="0"/>
              <a:t>(ručni rad – proizvod ili usluga) – stručna matura</a:t>
            </a:r>
            <a:endParaRPr lang="hr-BA" sz="2400" dirty="0"/>
          </a:p>
        </p:txBody>
      </p:sp>
    </p:spTree>
    <p:extLst>
      <p:ext uri="{BB962C8B-B14F-4D97-AF65-F5344CB8AC3E}">
        <p14:creationId xmlns:p14="http://schemas.microsoft.com/office/powerpoint/2010/main" val="2439769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418982" y="2740"/>
            <a:ext cx="8229600" cy="1194012"/>
          </a:xfrm>
        </p:spPr>
        <p:txBody>
          <a:bodyPr>
            <a:normAutofit/>
          </a:bodyPr>
          <a:lstStyle/>
          <a:p>
            <a:r>
              <a:rPr lang="hr-BA" dirty="0" smtClean="0"/>
              <a:t>Usni ispit</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405284" y="1412776"/>
            <a:ext cx="8496944" cy="4524315"/>
          </a:xfrm>
          <a:prstGeom prst="rect">
            <a:avLst/>
          </a:prstGeom>
          <a:noFill/>
        </p:spPr>
        <p:txBody>
          <a:bodyPr wrap="square" rtlCol="0">
            <a:spAutoFit/>
          </a:bodyPr>
          <a:lstStyle/>
          <a:p>
            <a:r>
              <a:rPr lang="sr-Latn-BA" sz="2400" dirty="0" smtClean="0">
                <a:solidFill>
                  <a:srgbClr val="C00000"/>
                </a:solidFill>
              </a:rPr>
              <a:t>Usni ispit</a:t>
            </a:r>
            <a:r>
              <a:rPr lang="sr-Latn-BA" sz="2400" dirty="0" smtClean="0"/>
              <a:t>:</a:t>
            </a:r>
          </a:p>
          <a:p>
            <a:pPr marL="342900" indent="-342900">
              <a:buFontTx/>
              <a:buChar char="-"/>
            </a:pPr>
            <a:r>
              <a:rPr lang="sr-Latn-BA" sz="2400" dirty="0" smtClean="0"/>
              <a:t>Usna pitanja </a:t>
            </a:r>
            <a:r>
              <a:rPr lang="sr-Latn-BA" sz="2400" dirty="0"/>
              <a:t>i kriterije za </a:t>
            </a:r>
            <a:r>
              <a:rPr lang="sr-Latn-BA" sz="2400" dirty="0" smtClean="0"/>
              <a:t>bodovanje priprema </a:t>
            </a:r>
            <a:r>
              <a:rPr lang="sr-Latn-BA" sz="2400" dirty="0"/>
              <a:t>DPK. </a:t>
            </a:r>
          </a:p>
          <a:p>
            <a:pPr marL="342900" indent="-342900">
              <a:buFontTx/>
              <a:buChar char="-"/>
            </a:pPr>
            <a:r>
              <a:rPr lang="sr-Latn-BA" sz="2400" dirty="0" smtClean="0"/>
              <a:t>Vrši se pred ŠIK: imenovana sa strane ŠMK; sastava: predsjednik, ispitivač i član; najmanje dva su učitelja tog predmeta. </a:t>
            </a:r>
          </a:p>
          <a:p>
            <a:r>
              <a:rPr lang="sr-Latn-BA" sz="2400" dirty="0" smtClean="0"/>
              <a:t>-    Ispitivač je učitelj tog predmeta i po pravilu učitelj učenika.</a:t>
            </a:r>
          </a:p>
          <a:p>
            <a:r>
              <a:rPr lang="sr-Latn-BA" sz="2400" dirty="0" smtClean="0"/>
              <a:t>-    Trajanje 20 minuta i 15 minuta pripreme.</a:t>
            </a:r>
          </a:p>
          <a:p>
            <a:r>
              <a:rPr lang="sr-Latn-BA" sz="2400" dirty="0" smtClean="0"/>
              <a:t>-    Učenik može 1x menjati pitanje (listič).</a:t>
            </a:r>
          </a:p>
          <a:p>
            <a:r>
              <a:rPr lang="sr-Latn-BA" sz="2400" dirty="0" smtClean="0"/>
              <a:t>-    Svi ispitni lističi se vračaju u komplet (35 lističa).</a:t>
            </a:r>
          </a:p>
          <a:p>
            <a:r>
              <a:rPr lang="sr-Latn-BA" sz="2400" dirty="0" smtClean="0"/>
              <a:t>-    Vodi se zapisnik.</a:t>
            </a:r>
          </a:p>
          <a:p>
            <a:pPr marL="285750" indent="-285750">
              <a:buFontTx/>
              <a:buChar char="-"/>
            </a:pPr>
            <a:r>
              <a:rPr lang="sr-Latn-BA" sz="2400" dirty="0" smtClean="0"/>
              <a:t>Broj bodova predlaže ispitivač. Ako komisija ne saglašava, predsjednik komisije vrši usklajivanje. Ako to nije uspješno, onda članovi o predlogu glasuju. </a:t>
            </a:r>
          </a:p>
        </p:txBody>
      </p:sp>
    </p:spTree>
    <p:extLst>
      <p:ext uri="{BB962C8B-B14F-4D97-AF65-F5344CB8AC3E}">
        <p14:creationId xmlns:p14="http://schemas.microsoft.com/office/powerpoint/2010/main" val="1140667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418982" y="2740"/>
            <a:ext cx="8229600" cy="1194012"/>
          </a:xfrm>
        </p:spPr>
        <p:txBody>
          <a:bodyPr>
            <a:normAutofit/>
          </a:bodyPr>
          <a:lstStyle/>
          <a:p>
            <a:r>
              <a:rPr lang="hr-BA" dirty="0" smtClean="0"/>
              <a:t>Usni ispit – primjer (SLO)</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405284" y="1412776"/>
            <a:ext cx="8496944" cy="5262979"/>
          </a:xfrm>
          <a:prstGeom prst="rect">
            <a:avLst/>
          </a:prstGeom>
          <a:noFill/>
        </p:spPr>
        <p:txBody>
          <a:bodyPr wrap="square" rtlCol="0">
            <a:spAutoFit/>
          </a:bodyPr>
          <a:lstStyle/>
          <a:p>
            <a:r>
              <a:rPr lang="sl-SI" sz="2400" dirty="0"/>
              <a:t>► </a:t>
            </a:r>
            <a:r>
              <a:rPr lang="sl-SI" sz="2400" b="1" dirty="0"/>
              <a:t>Ustni </a:t>
            </a:r>
            <a:r>
              <a:rPr lang="sl-SI" sz="2400" b="1" dirty="0" smtClean="0"/>
              <a:t>izpit</a:t>
            </a:r>
            <a:endParaRPr lang="sl-SI" sz="2400" dirty="0"/>
          </a:p>
          <a:p>
            <a:r>
              <a:rPr lang="sl-SI" sz="2400" dirty="0"/>
              <a:t> </a:t>
            </a:r>
            <a:r>
              <a:rPr lang="sl-SI" sz="2400" b="1" dirty="0" smtClean="0"/>
              <a:t>Tip </a:t>
            </a:r>
            <a:r>
              <a:rPr lang="sl-SI" sz="2400" b="1" dirty="0" err="1"/>
              <a:t>naloge	Ocenjevanje</a:t>
            </a:r>
            <a:endParaRPr lang="sl-SI" sz="2400" dirty="0"/>
          </a:p>
          <a:p>
            <a:pPr marL="342900" indent="-342900">
              <a:buFont typeface="Arial" pitchFamily="34" charset="0"/>
              <a:buChar char="•"/>
            </a:pPr>
            <a:r>
              <a:rPr lang="sl-SI" sz="2400" dirty="0" smtClean="0"/>
              <a:t>Glasno </a:t>
            </a:r>
            <a:r>
              <a:rPr lang="sl-SI" sz="2400" dirty="0"/>
              <a:t>branje predloženega literarnega/</a:t>
            </a:r>
            <a:r>
              <a:rPr lang="sl-SI" sz="2400" dirty="0" err="1"/>
              <a:t>polliterarnega</a:t>
            </a:r>
            <a:r>
              <a:rPr lang="sl-SI" sz="2400" dirty="0"/>
              <a:t> besedila ali </a:t>
            </a:r>
            <a:r>
              <a:rPr lang="sl-SI" sz="2400" dirty="0" smtClean="0"/>
              <a:t>odlomka - 3 </a:t>
            </a:r>
            <a:r>
              <a:rPr lang="sl-SI" sz="2400" dirty="0"/>
              <a:t>točke</a:t>
            </a:r>
          </a:p>
          <a:p>
            <a:pPr marL="342900" indent="-342900">
              <a:buFont typeface="Arial" pitchFamily="34" charset="0"/>
              <a:buChar char="•"/>
            </a:pPr>
            <a:r>
              <a:rPr lang="sl-SI" sz="2400" dirty="0" smtClean="0"/>
              <a:t>Vprašanja </a:t>
            </a:r>
            <a:r>
              <a:rPr lang="sl-SI" sz="2400" dirty="0"/>
              <a:t>ob predloženem literarnem/</a:t>
            </a:r>
            <a:r>
              <a:rPr lang="sl-SI" sz="2400" dirty="0" err="1"/>
              <a:t>polliterarnem</a:t>
            </a:r>
            <a:r>
              <a:rPr lang="sl-SI" sz="2400" dirty="0"/>
              <a:t> besedilu ali odlomku (usmerjena interpretacija oz. dialog</a:t>
            </a:r>
            <a:r>
              <a:rPr lang="sl-SI" sz="2400" dirty="0" smtClean="0"/>
              <a:t>) - </a:t>
            </a:r>
            <a:r>
              <a:rPr lang="sl-SI" sz="2400" dirty="0"/>
              <a:t>7 točk</a:t>
            </a:r>
          </a:p>
          <a:p>
            <a:pPr marL="342900" indent="-342900">
              <a:buFont typeface="Arial" pitchFamily="34" charset="0"/>
              <a:buChar char="•"/>
            </a:pPr>
            <a:r>
              <a:rPr lang="sl-SI" sz="2400" dirty="0"/>
              <a:t> </a:t>
            </a:r>
            <a:r>
              <a:rPr lang="sl-SI" sz="2400" dirty="0" smtClean="0"/>
              <a:t>Pregledna </a:t>
            </a:r>
            <a:r>
              <a:rPr lang="sl-SI" sz="2400" dirty="0"/>
              <a:t>vprašanja iz književnosti ali strukturirana jezikovna naloga ob predloženem besedilu oz. </a:t>
            </a:r>
            <a:r>
              <a:rPr lang="sl-SI" sz="2400" dirty="0" smtClean="0"/>
              <a:t>odlomku - 7 </a:t>
            </a:r>
            <a:r>
              <a:rPr lang="sl-SI" sz="2400" dirty="0"/>
              <a:t>točk</a:t>
            </a:r>
          </a:p>
          <a:p>
            <a:pPr marL="342900" indent="-342900">
              <a:buFont typeface="Arial" pitchFamily="34" charset="0"/>
              <a:buChar char="•"/>
            </a:pPr>
            <a:r>
              <a:rPr lang="sl-SI" sz="2400" dirty="0"/>
              <a:t> </a:t>
            </a:r>
            <a:r>
              <a:rPr lang="sl-SI" sz="2400" dirty="0" smtClean="0"/>
              <a:t>Govorno </a:t>
            </a:r>
            <a:r>
              <a:rPr lang="sl-SI" sz="2400" dirty="0"/>
              <a:t>nastopanje, uradno pogovarjanje in kultura </a:t>
            </a:r>
            <a:r>
              <a:rPr lang="sl-SI" sz="2400" dirty="0" smtClean="0"/>
              <a:t>dialoga - 3 </a:t>
            </a:r>
            <a:r>
              <a:rPr lang="sl-SI" sz="2400" dirty="0"/>
              <a:t>točke</a:t>
            </a:r>
          </a:p>
          <a:p>
            <a:r>
              <a:rPr lang="sl-SI" sz="2400" dirty="0"/>
              <a:t> </a:t>
            </a:r>
          </a:p>
          <a:p>
            <a:r>
              <a:rPr lang="sl-SI" sz="2400" b="1" dirty="0"/>
              <a:t>Skupaj	20 točk</a:t>
            </a:r>
            <a:endParaRPr lang="sl-SI" sz="2400" dirty="0"/>
          </a:p>
          <a:p>
            <a:r>
              <a:rPr lang="sl-SI" sz="2400" dirty="0"/>
              <a:t> </a:t>
            </a:r>
          </a:p>
          <a:p>
            <a:endParaRPr lang="sr-Latn-BA" sz="2400" dirty="0" smtClean="0"/>
          </a:p>
        </p:txBody>
      </p:sp>
    </p:spTree>
    <p:extLst>
      <p:ext uri="{BB962C8B-B14F-4D97-AF65-F5344CB8AC3E}">
        <p14:creationId xmlns:p14="http://schemas.microsoft.com/office/powerpoint/2010/main" val="2316828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418982" y="2740"/>
            <a:ext cx="8229600" cy="1338028"/>
          </a:xfrm>
        </p:spPr>
        <p:txBody>
          <a:bodyPr>
            <a:normAutofit/>
          </a:bodyPr>
          <a:lstStyle/>
          <a:p>
            <a:r>
              <a:rPr lang="hr-BA" dirty="0" smtClean="0"/>
              <a:t>Praktički dio ispita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395536" y="1124744"/>
            <a:ext cx="8496944" cy="6986528"/>
          </a:xfrm>
          <a:prstGeom prst="rect">
            <a:avLst/>
          </a:prstGeom>
          <a:noFill/>
        </p:spPr>
        <p:txBody>
          <a:bodyPr wrap="square" rtlCol="0">
            <a:spAutoFit/>
          </a:bodyPr>
          <a:lstStyle/>
          <a:p>
            <a:endParaRPr lang="sr-Latn-BA" sz="3200" dirty="0" smtClean="0"/>
          </a:p>
          <a:p>
            <a:r>
              <a:rPr lang="sr-Latn-BA" sz="3200" dirty="0" smtClean="0">
                <a:solidFill>
                  <a:srgbClr val="C00000"/>
                </a:solidFill>
              </a:rPr>
              <a:t>Praktički dio ispita </a:t>
            </a:r>
            <a:r>
              <a:rPr lang="sr-Latn-BA" sz="3200" dirty="0" smtClean="0"/>
              <a:t>(</a:t>
            </a:r>
            <a:r>
              <a:rPr lang="hr-BA" sz="3200" dirty="0"/>
              <a:t>laboratorijski </a:t>
            </a:r>
            <a:r>
              <a:rPr lang="hr-BA" sz="3200" dirty="0" smtClean="0"/>
              <a:t>rad, terenski rad, eksperimentalni rad, </a:t>
            </a:r>
            <a:r>
              <a:rPr lang="hr-BA" sz="3200" dirty="0" smtClean="0"/>
              <a:t>seminarski </a:t>
            </a:r>
            <a:r>
              <a:rPr lang="hr-BA" sz="3200" dirty="0" smtClean="0"/>
              <a:t>rad, ...)</a:t>
            </a:r>
            <a:endParaRPr lang="hr-BA" sz="3200" dirty="0"/>
          </a:p>
          <a:p>
            <a:endParaRPr lang="sr-Latn-BA" sz="3200" dirty="0" smtClean="0"/>
          </a:p>
          <a:p>
            <a:pPr marL="285750" indent="-285750">
              <a:buFontTx/>
              <a:buChar char="-"/>
            </a:pPr>
            <a:r>
              <a:rPr lang="sr-Latn-BA" sz="3200" dirty="0" smtClean="0"/>
              <a:t>Učenici izrade seminarske zadatke, laboratorijske vježbe… tekom nastave u 4</a:t>
            </a:r>
            <a:r>
              <a:rPr lang="sr-Latn-BA" sz="3200" dirty="0" smtClean="0"/>
              <a:t>. </a:t>
            </a:r>
            <a:r>
              <a:rPr lang="sr-Latn-BA" sz="3200" dirty="0" smtClean="0"/>
              <a:t>razredu kod svog učitelja predmeta. </a:t>
            </a:r>
          </a:p>
          <a:p>
            <a:r>
              <a:rPr lang="sr-Latn-BA" sz="3200" dirty="0" smtClean="0"/>
              <a:t>-    Učitelj ocjeni ta dio ispita u skladu </a:t>
            </a:r>
            <a:r>
              <a:rPr lang="sr-Latn-BA" sz="3200" dirty="0" smtClean="0"/>
              <a:t>sa </a:t>
            </a:r>
            <a:r>
              <a:rPr lang="sr-Latn-BA" sz="3200" dirty="0" smtClean="0"/>
              <a:t>PIK i </a:t>
            </a:r>
            <a:r>
              <a:rPr lang="sr-Latn-BA" sz="3200" dirty="0" err="1" smtClean="0"/>
              <a:t>pisnim</a:t>
            </a:r>
            <a:r>
              <a:rPr lang="sr-Latn-BA" sz="3200" dirty="0" smtClean="0"/>
              <a:t> uputstvom sa strane DPK. </a:t>
            </a:r>
          </a:p>
          <a:p>
            <a:endParaRPr lang="sr-Latn-BA" sz="3200" dirty="0"/>
          </a:p>
          <a:p>
            <a:endParaRPr lang="sr-Latn-BA" sz="3200" dirty="0" smtClean="0"/>
          </a:p>
          <a:p>
            <a:endParaRPr lang="sr-Latn-BA" sz="3200" dirty="0"/>
          </a:p>
          <a:p>
            <a:endParaRPr lang="sr-Latn-BA" sz="3200" dirty="0" smtClean="0"/>
          </a:p>
          <a:p>
            <a:r>
              <a:rPr lang="sr-Latn-BA" sz="3200" dirty="0" smtClean="0"/>
              <a:t> </a:t>
            </a:r>
            <a:endParaRPr lang="sr-Latn-BA" sz="3200" dirty="0"/>
          </a:p>
        </p:txBody>
      </p:sp>
    </p:spTree>
    <p:extLst>
      <p:ext uri="{BB962C8B-B14F-4D97-AF65-F5344CB8AC3E}">
        <p14:creationId xmlns:p14="http://schemas.microsoft.com/office/powerpoint/2010/main" val="4128337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385192" y="-99392"/>
            <a:ext cx="8229600" cy="1143000"/>
          </a:xfrm>
        </p:spPr>
        <p:txBody>
          <a:bodyPr>
            <a:normAutofit/>
          </a:bodyPr>
          <a:lstStyle/>
          <a:p>
            <a:r>
              <a:rPr lang="hr-BA" dirty="0" smtClean="0"/>
              <a:t>‚Otvorenost‘ zadatka u ispitu</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251520" y="770575"/>
            <a:ext cx="8496944" cy="5693866"/>
          </a:xfrm>
          <a:prstGeom prst="rect">
            <a:avLst/>
          </a:prstGeom>
          <a:noFill/>
        </p:spPr>
        <p:txBody>
          <a:bodyPr wrap="square" rtlCol="0">
            <a:spAutoFit/>
          </a:bodyPr>
          <a:lstStyle/>
          <a:p>
            <a:r>
              <a:rPr lang="hr-BA" sz="2800" dirty="0" smtClean="0"/>
              <a:t>Da ispiti provjeravaju ono što učenici uče, zadatci u </a:t>
            </a:r>
            <a:r>
              <a:rPr lang="hr-BA" sz="2800" dirty="0" err="1" smtClean="0"/>
              <a:t>pisnim</a:t>
            </a:r>
            <a:r>
              <a:rPr lang="hr-BA" sz="2800" dirty="0" smtClean="0"/>
              <a:t> dijelovima su veoma </a:t>
            </a:r>
            <a:r>
              <a:rPr lang="hr-BA" sz="2800" b="1" dirty="0" smtClean="0"/>
              <a:t>različiti</a:t>
            </a:r>
            <a:r>
              <a:rPr lang="hr-BA" sz="2800" dirty="0" smtClean="0"/>
              <a:t>. Sa gledišta objektivnosti (mogućnosti za jasno ocjenjivanje) zadatci su tako više ili manje ‘</a:t>
            </a:r>
            <a:r>
              <a:rPr lang="hr-BA" sz="2800" b="1" dirty="0" smtClean="0"/>
              <a:t>otvoreni</a:t>
            </a:r>
            <a:r>
              <a:rPr lang="hr-BA" sz="2800" dirty="0" smtClean="0"/>
              <a:t>’ – </a:t>
            </a:r>
            <a:r>
              <a:rPr lang="hr-BA" sz="2800" dirty="0" err="1" smtClean="0"/>
              <a:t>dopuštajo</a:t>
            </a:r>
            <a:r>
              <a:rPr lang="hr-BA" sz="2800" dirty="0" smtClean="0"/>
              <a:t> više ili manje ‘sudačke slobode’.</a:t>
            </a:r>
            <a:endParaRPr lang="hr-BA" sz="2800" dirty="0"/>
          </a:p>
          <a:p>
            <a:endParaRPr lang="hr-BA" sz="2800" dirty="0"/>
          </a:p>
          <a:p>
            <a:r>
              <a:rPr lang="hr-BA" sz="2800" dirty="0" smtClean="0"/>
              <a:t>Sa gledišta izvršenja mature </a:t>
            </a:r>
            <a:r>
              <a:rPr lang="hr-BA" sz="2800" b="1" dirty="0" smtClean="0"/>
              <a:t>optimalno</a:t>
            </a:r>
            <a:r>
              <a:rPr lang="hr-BA" sz="2800" dirty="0" smtClean="0"/>
              <a:t> bi bilo, da su zadatci zatvorenog tipa. Otvoreni zadatci znače </a:t>
            </a:r>
            <a:r>
              <a:rPr lang="hr-BA" sz="2800" dirty="0" err="1" smtClean="0"/>
              <a:t>komplikovanije</a:t>
            </a:r>
            <a:r>
              <a:rPr lang="hr-BA" sz="2800" dirty="0" smtClean="0"/>
              <a:t> </a:t>
            </a:r>
            <a:r>
              <a:rPr lang="hr-BA" sz="2800" b="1" dirty="0" smtClean="0"/>
              <a:t>ocjenjivanje</a:t>
            </a:r>
            <a:r>
              <a:rPr lang="hr-BA" sz="2800" dirty="0" smtClean="0"/>
              <a:t> – više rada sa ocjenjivačima (seminari, </a:t>
            </a:r>
            <a:r>
              <a:rPr lang="hr-BA" sz="2800" dirty="0" err="1" smtClean="0"/>
              <a:t>treningi</a:t>
            </a:r>
            <a:r>
              <a:rPr lang="hr-BA" sz="2800" dirty="0"/>
              <a:t>, </a:t>
            </a:r>
            <a:r>
              <a:rPr lang="hr-BA" sz="2800" dirty="0" smtClean="0"/>
              <a:t>...). </a:t>
            </a:r>
            <a:r>
              <a:rPr lang="hr-BA" sz="2800" dirty="0"/>
              <a:t>Otvorenost zadataka </a:t>
            </a:r>
            <a:r>
              <a:rPr lang="hr-BA" sz="2800" dirty="0" err="1"/>
              <a:t>koriguje</a:t>
            </a:r>
            <a:r>
              <a:rPr lang="hr-BA" sz="2800" dirty="0"/>
              <a:t> se i obaveznim dvojnim nezavisnim ocjenjivanjem – kandidat </a:t>
            </a:r>
            <a:r>
              <a:rPr lang="hr-BA" sz="2800" dirty="0" err="1"/>
              <a:t>dobija</a:t>
            </a:r>
            <a:r>
              <a:rPr lang="hr-BA" sz="2800" dirty="0"/>
              <a:t> prosjek bodova (ili ide ispit u treće ocjenjivanje).</a:t>
            </a:r>
          </a:p>
          <a:p>
            <a:endParaRPr lang="hr-BA" sz="2800" dirty="0" smtClean="0"/>
          </a:p>
        </p:txBody>
      </p:sp>
    </p:spTree>
    <p:extLst>
      <p:ext uri="{BB962C8B-B14F-4D97-AF65-F5344CB8AC3E}">
        <p14:creationId xmlns:p14="http://schemas.microsoft.com/office/powerpoint/2010/main" val="4233590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4543</TotalTime>
  <Words>2384</Words>
  <Application>Microsoft Office PowerPoint</Application>
  <PresentationFormat>Diaprojekcija na zaslonu (4:3)</PresentationFormat>
  <Paragraphs>471</Paragraphs>
  <Slides>43</Slides>
  <Notes>41</Notes>
  <HiddenSlides>0</HiddenSlides>
  <MMClips>0</MMClips>
  <ScaleCrop>false</ScaleCrop>
  <HeadingPairs>
    <vt:vector size="4" baseType="variant">
      <vt:variant>
        <vt:lpstr>Tema</vt:lpstr>
      </vt:variant>
      <vt:variant>
        <vt:i4>1</vt:i4>
      </vt:variant>
      <vt:variant>
        <vt:lpstr>Naslovi diapozitivov</vt:lpstr>
      </vt:variant>
      <vt:variant>
        <vt:i4>43</vt:i4>
      </vt:variant>
    </vt:vector>
  </HeadingPairs>
  <TitlesOfParts>
    <vt:vector size="44" baseType="lpstr">
      <vt:lpstr>Officeova tema</vt:lpstr>
      <vt:lpstr>STRUKTURA PREDMETA NA MATURI</vt:lpstr>
      <vt:lpstr>PowerPointova predstavitev</vt:lpstr>
      <vt:lpstr>Struktura predmeta na maturi u Sloveniji</vt:lpstr>
      <vt:lpstr>Ciljevi i znanja</vt:lpstr>
      <vt:lpstr>Načini provjeravanja predmeta na maturi</vt:lpstr>
      <vt:lpstr>Usni ispit</vt:lpstr>
      <vt:lpstr>Usni ispit – primjer (SLO)</vt:lpstr>
      <vt:lpstr>Praktički dio ispita</vt:lpstr>
      <vt:lpstr>‚Otvorenost‘ zadatka u ispitu</vt:lpstr>
      <vt:lpstr>Dužina ispita</vt:lpstr>
      <vt:lpstr>Više razina zahtjevnosti testa</vt:lpstr>
      <vt:lpstr>Taksonomija</vt:lpstr>
      <vt:lpstr>Taksonomija - primjer</vt:lpstr>
      <vt:lpstr>Područja i udio u cjelokupni ocjeni </vt:lpstr>
      <vt:lpstr>Tipovi zadataka </vt:lpstr>
      <vt:lpstr>Tipovi zadataka - primjer</vt:lpstr>
      <vt:lpstr>Biranje zadataka </vt:lpstr>
      <vt:lpstr>Specifikacija ispita</vt:lpstr>
      <vt:lpstr>Specifikacija ispita - primjer</vt:lpstr>
      <vt:lpstr>Povratan utjecaj</vt:lpstr>
      <vt:lpstr>Bodovanje ispita</vt:lpstr>
      <vt:lpstr>Primjer -  matematika – ispitni ciljevi</vt:lpstr>
      <vt:lpstr>Primjer -  matematika – ispitni ciljevi</vt:lpstr>
      <vt:lpstr>Primjer -  matematika – shema</vt:lpstr>
      <vt:lpstr>Primjer -  matematika – tipovi</vt:lpstr>
      <vt:lpstr>Primjer -  matematika – taksonomija</vt:lpstr>
      <vt:lpstr>Primjer -  matematika – područja</vt:lpstr>
      <vt:lpstr>Primjer -  matematika – ciljevi</vt:lpstr>
      <vt:lpstr>Primjer -  UK GCSE Science A</vt:lpstr>
      <vt:lpstr>Primjer -  UK GCSE Science A</vt:lpstr>
      <vt:lpstr>Primjer -  UK GCSE Science A</vt:lpstr>
      <vt:lpstr>Primjer -  UK GCSE Science A</vt:lpstr>
      <vt:lpstr>Primjer -  UK GCSE Science A</vt:lpstr>
      <vt:lpstr>Primjer -  UK GCSE Science A</vt:lpstr>
      <vt:lpstr>Primjer -  Cambridge IGCSE Math</vt:lpstr>
      <vt:lpstr>Primjer -  Cambridge IGCSE Math</vt:lpstr>
      <vt:lpstr>Primjer -  Cambridge IGCSE Math</vt:lpstr>
      <vt:lpstr>Primjer -  Cambridge IGCSE Math</vt:lpstr>
      <vt:lpstr>Primjer -  Cambridge IGCSE Math</vt:lpstr>
      <vt:lpstr>Primjer -  Cambridge IGCSE Math</vt:lpstr>
      <vt:lpstr>Recept (sažetak) </vt:lpstr>
      <vt:lpstr>Predmet na maturi - BiH</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 to improve education – how could Slovenian experience help</dc:title>
  <dc:creator>Branko Slivar</dc:creator>
  <cp:lastModifiedBy>Gasper Cankar</cp:lastModifiedBy>
  <cp:revision>492</cp:revision>
  <cp:lastPrinted>2012-10-30T13:19:52Z</cp:lastPrinted>
  <dcterms:created xsi:type="dcterms:W3CDTF">2012-09-24T08:42:05Z</dcterms:created>
  <dcterms:modified xsi:type="dcterms:W3CDTF">2013-01-23T05:31:07Z</dcterms:modified>
</cp:coreProperties>
</file>