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0" r:id="rId3"/>
    <p:sldId id="263" r:id="rId4"/>
    <p:sldId id="367" r:id="rId5"/>
    <p:sldId id="357" r:id="rId6"/>
    <p:sldId id="324" r:id="rId7"/>
    <p:sldId id="385" r:id="rId8"/>
    <p:sldId id="386" r:id="rId9"/>
    <p:sldId id="387" r:id="rId10"/>
    <p:sldId id="264" r:id="rId11"/>
    <p:sldId id="325" r:id="rId12"/>
    <p:sldId id="327" r:id="rId13"/>
    <p:sldId id="397" r:id="rId14"/>
    <p:sldId id="388" r:id="rId15"/>
    <p:sldId id="389" r:id="rId16"/>
    <p:sldId id="391" r:id="rId17"/>
    <p:sldId id="398" r:id="rId18"/>
    <p:sldId id="400" r:id="rId19"/>
    <p:sldId id="399" r:id="rId20"/>
    <p:sldId id="401" r:id="rId21"/>
    <p:sldId id="402" r:id="rId22"/>
    <p:sldId id="403" r:id="rId23"/>
    <p:sldId id="405" r:id="rId24"/>
    <p:sldId id="404" r:id="rId25"/>
    <p:sldId id="406" r:id="rId26"/>
    <p:sldId id="407" r:id="rId27"/>
    <p:sldId id="408" r:id="rId28"/>
    <p:sldId id="409" r:id="rId29"/>
    <p:sldId id="410" r:id="rId30"/>
  </p:sldIdLst>
  <p:sldSz cx="9144000" cy="6858000" type="screen4x3"/>
  <p:notesSz cx="6811963" cy="98694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55B"/>
    <a:srgbClr val="FA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293" autoAdjust="0"/>
  </p:normalViewPr>
  <p:slideViewPr>
    <p:cSldViewPr>
      <p:cViewPr>
        <p:scale>
          <a:sx n="100" d="100"/>
          <a:sy n="100" d="100"/>
        </p:scale>
        <p:origin x="-194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A3DE-C89B-4F90-B21E-87A52B1BCF1F}" type="datetimeFigureOut">
              <a:rPr lang="hr-BA" smtClean="0"/>
              <a:t>25.1.2013.</a:t>
            </a:fld>
            <a:endParaRPr lang="hr-BA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8537" y="9374301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4A18-C107-419C-988C-4AC0AF65372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8666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2FA3-09CD-43AD-BC66-6DDAD63DF8FA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1197" y="4688007"/>
            <a:ext cx="544957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8537" y="9374301"/>
            <a:ext cx="295185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6142-1BCE-4B28-AA8F-C48499FB92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2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96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1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34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4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8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49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5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1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37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2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2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9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5ABC-E585-44B2-82A2-0CA4428E43CD}" type="datetimeFigureOut">
              <a:rPr lang="sl-SI" smtClean="0"/>
              <a:t>25.1.2013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6877-C4BC-4A17-9DB4-1411FF8964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1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848872" cy="1224136"/>
          </a:xfrm>
        </p:spPr>
        <p:txBody>
          <a:bodyPr>
            <a:normAutofit/>
          </a:bodyPr>
          <a:lstStyle/>
          <a:p>
            <a:r>
              <a:rPr lang="sl-SI" sz="2700" cap="small" dirty="0" err="1" smtClean="0">
                <a:latin typeface="Arial Rounded MT Bold" pitchFamily="34" charset="0"/>
              </a:rPr>
              <a:t>Priprema</a:t>
            </a:r>
            <a:r>
              <a:rPr lang="sl-SI" sz="2700" cap="small" dirty="0" smtClean="0">
                <a:latin typeface="Arial Rounded MT Bold" pitchFamily="34" charset="0"/>
              </a:rPr>
              <a:t>, </a:t>
            </a:r>
            <a:r>
              <a:rPr lang="sl-SI" sz="2700" cap="small" dirty="0" err="1" smtClean="0">
                <a:latin typeface="Arial Rounded MT Bold" pitchFamily="34" charset="0"/>
              </a:rPr>
              <a:t>štampanje</a:t>
            </a:r>
            <a:r>
              <a:rPr lang="sl-SI" sz="2700" cap="small" dirty="0" smtClean="0">
                <a:latin typeface="Arial Rounded MT Bold" pitchFamily="34" charset="0"/>
              </a:rPr>
              <a:t> i </a:t>
            </a:r>
            <a:r>
              <a:rPr lang="sl-SI" sz="2700" cap="small" dirty="0" err="1" smtClean="0">
                <a:latin typeface="Arial Rounded MT Bold" pitchFamily="34" charset="0"/>
              </a:rPr>
              <a:t>pakovanje</a:t>
            </a:r>
            <a:r>
              <a:rPr lang="sl-SI" sz="2700" cap="small" dirty="0" smtClean="0">
                <a:latin typeface="Arial Rounded MT Bold" pitchFamily="34" charset="0"/>
              </a:rPr>
              <a:t> </a:t>
            </a:r>
            <a:r>
              <a:rPr lang="sl-SI" sz="2700" cap="small" dirty="0" err="1" smtClean="0">
                <a:latin typeface="Arial Rounded MT Bold" pitchFamily="34" charset="0"/>
              </a:rPr>
              <a:t>testova</a:t>
            </a:r>
            <a:r>
              <a:rPr lang="sl-SI" sz="2700" cap="small" dirty="0" smtClean="0">
                <a:latin typeface="Arial Rounded MT Bold" pitchFamily="34" charset="0"/>
              </a:rPr>
              <a:t> </a:t>
            </a:r>
            <a:br>
              <a:rPr lang="sl-SI" sz="2700" cap="small" dirty="0" smtClean="0">
                <a:latin typeface="Arial Rounded MT Bold" pitchFamily="34" charset="0"/>
              </a:rPr>
            </a:br>
            <a:r>
              <a:rPr lang="sl-SI" sz="2700" cap="small" dirty="0" smtClean="0">
                <a:latin typeface="Arial Rounded MT Bold" pitchFamily="34" charset="0"/>
              </a:rPr>
              <a:t>za </a:t>
            </a:r>
            <a:r>
              <a:rPr lang="sl-SI" sz="2700" cap="small" dirty="0" err="1" smtClean="0">
                <a:latin typeface="Arial Rounded MT Bold" pitchFamily="34" charset="0"/>
              </a:rPr>
              <a:t>maturu</a:t>
            </a:r>
            <a:endParaRPr lang="en-US" sz="2700" cap="small" dirty="0" smtClean="0">
              <a:latin typeface="Arial Rounded MT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429000"/>
            <a:ext cx="6732240" cy="1656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sl-SI" sz="2000" b="1" dirty="0" smtClean="0">
                <a:solidFill>
                  <a:schemeClr val="tx1"/>
                </a:solidFill>
              </a:rPr>
              <a:t>TE</a:t>
            </a:r>
            <a:r>
              <a:rPr lang="en-GB" sz="2000" b="1" dirty="0" smtClean="0">
                <a:solidFill>
                  <a:schemeClr val="tx1"/>
                </a:solidFill>
              </a:rPr>
              <a:t>RMS </a:t>
            </a:r>
            <a:r>
              <a:rPr lang="en-GB" sz="2000" b="1" dirty="0">
                <a:solidFill>
                  <a:schemeClr val="tx1"/>
                </a:solidFill>
              </a:rPr>
              <a:t>OF REFERENCE: </a:t>
            </a:r>
            <a:r>
              <a:rPr lang="en-US" sz="2000" b="1" dirty="0">
                <a:solidFill>
                  <a:schemeClr val="tx1"/>
                </a:solidFill>
              </a:rPr>
              <a:t>BA09-IB-OT-01 RECIRCULATION </a:t>
            </a:r>
            <a:r>
              <a:rPr lang="en-GB" sz="2000" b="1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Strengthening Institutional Capacity of the Agency for Preprimary, Primary and</a:t>
            </a:r>
            <a:r>
              <a:rPr lang="en-GB" sz="2000" b="1" dirty="0">
                <a:solidFill>
                  <a:schemeClr val="tx1"/>
                </a:solidFill>
              </a:rPr>
              <a:t> Secondary Education”</a:t>
            </a:r>
            <a:endParaRPr lang="sl-SI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sl-SI" sz="2000" dirty="0">
              <a:solidFill>
                <a:schemeClr val="tx1"/>
              </a:solidFill>
            </a:endParaRPr>
          </a:p>
          <a:p>
            <a:pPr algn="l">
              <a:lnSpc>
                <a:spcPct val="85000"/>
              </a:lnSpc>
              <a:spcBef>
                <a:spcPct val="1000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r>
              <a:rPr lang="sr-Latn-CS" sz="2000" b="1" dirty="0" smtClean="0">
                <a:solidFill>
                  <a:schemeClr val="tx1"/>
                </a:solidFill>
              </a:rPr>
              <a:t> Peter Škrlj (Ric</a:t>
            </a:r>
            <a:r>
              <a:rPr lang="sr-Latn-CS" sz="20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60000"/>
              </a:lnSpc>
            </a:pPr>
            <a:endParaRPr lang="sr-Latn-CS" sz="22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sr-Latn-CS" sz="2200" dirty="0">
                <a:solidFill>
                  <a:schemeClr val="tx1"/>
                </a:solidFill>
              </a:rPr>
              <a:t>Sarajevo, </a:t>
            </a:r>
            <a:r>
              <a:rPr lang="sr-Latn-CS" sz="2200" dirty="0" smtClean="0">
                <a:solidFill>
                  <a:schemeClr val="tx1"/>
                </a:solidFill>
              </a:rPr>
              <a:t>28. januar 2013</a:t>
            </a:r>
            <a:endParaRPr lang="sr-Latn-CS" sz="2200" dirty="0">
              <a:solidFill>
                <a:schemeClr val="tx1"/>
              </a:solidFill>
            </a:endParaRPr>
          </a:p>
        </p:txBody>
      </p:sp>
      <p:pic>
        <p:nvPicPr>
          <p:cNvPr id="10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1259632" y="5282641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303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529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98" y="5485147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2" y="5492415"/>
            <a:ext cx="92205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astavaBi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6" y="5492415"/>
            <a:ext cx="95673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" y="5319742"/>
            <a:ext cx="38735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936750" y="6316840"/>
            <a:ext cx="4616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This</a:t>
            </a:r>
            <a:r>
              <a:rPr lang="sl-SI" sz="1100" dirty="0" smtClean="0"/>
              <a:t> </a:t>
            </a:r>
            <a:r>
              <a:rPr lang="sl-SI" sz="1100" dirty="0" err="1" smtClean="0"/>
              <a:t>project</a:t>
            </a:r>
            <a:r>
              <a:rPr lang="sl-SI" sz="1100" dirty="0" smtClean="0"/>
              <a:t> is </a:t>
            </a:r>
            <a:r>
              <a:rPr lang="sl-SI" sz="1100" dirty="0" err="1" smtClean="0"/>
              <a:t>funded</a:t>
            </a:r>
            <a:r>
              <a:rPr lang="sl-SI" sz="1100" dirty="0" smtClean="0"/>
              <a:t> </a:t>
            </a:r>
            <a:r>
              <a:rPr lang="sl-SI" sz="1100" dirty="0" err="1" smtClean="0"/>
              <a:t>by</a:t>
            </a:r>
            <a:r>
              <a:rPr lang="sl-SI" sz="1100" dirty="0" smtClean="0"/>
              <a:t> </a:t>
            </a:r>
            <a:r>
              <a:rPr lang="sl-SI" sz="1100" dirty="0" err="1" smtClean="0"/>
              <a:t>the</a:t>
            </a:r>
            <a:r>
              <a:rPr lang="sl-SI" sz="1100" dirty="0" smtClean="0"/>
              <a:t> </a:t>
            </a:r>
            <a:r>
              <a:rPr lang="sl-SI" sz="1100" dirty="0" err="1" smtClean="0"/>
              <a:t>European</a:t>
            </a:r>
            <a:r>
              <a:rPr lang="sl-SI" sz="1100" dirty="0" smtClean="0"/>
              <a:t> </a:t>
            </a:r>
            <a:r>
              <a:rPr lang="sl-SI" sz="1100" dirty="0" err="1" smtClean="0"/>
              <a:t>Uninon</a:t>
            </a:r>
            <a:endParaRPr lang="sl-SI" sz="1100" dirty="0" smtClean="0"/>
          </a:p>
          <a:p>
            <a:pPr algn="ctr"/>
            <a:r>
              <a:rPr lang="sl-SI" sz="1100" dirty="0" err="1" smtClean="0"/>
              <a:t>Ovaj</a:t>
            </a:r>
            <a:r>
              <a:rPr lang="sl-SI" sz="1100" dirty="0" smtClean="0"/>
              <a:t> </a:t>
            </a:r>
            <a:r>
              <a:rPr lang="sl-SI" sz="1100" dirty="0" err="1" smtClean="0"/>
              <a:t>projekat</a:t>
            </a:r>
            <a:r>
              <a:rPr lang="sl-SI" sz="1100" dirty="0" smtClean="0"/>
              <a:t> </a:t>
            </a:r>
            <a:r>
              <a:rPr lang="sl-SI" sz="1100" dirty="0" err="1" smtClean="0"/>
              <a:t>finansira</a:t>
            </a:r>
            <a:r>
              <a:rPr lang="sl-SI" sz="1100" dirty="0" smtClean="0"/>
              <a:t> Evropska unija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988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400" dirty="0"/>
              <a:t>Hardver: </a:t>
            </a:r>
            <a:r>
              <a:rPr lang="sr-Latn-CS" sz="2400" dirty="0" smtClean="0"/>
              <a:t>PC, </a:t>
            </a:r>
            <a:r>
              <a:rPr lang="sr-Latn-CS" sz="2400" dirty="0"/>
              <a:t>grafičke stanice sa </a:t>
            </a:r>
            <a:r>
              <a:rPr lang="sr-Latn-CS" sz="2400" dirty="0" smtClean="0"/>
              <a:t>skenerima, printeri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cunaln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11560" y="2647162"/>
            <a:ext cx="2780233" cy="22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ke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491880" y="2647534"/>
            <a:ext cx="23749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s4.mm.bing.net/th?id=H.4963299432794103&amp;pid=15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0041"/>
            <a:ext cx="2402210" cy="2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5" y="6021288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Predaja i </a:t>
            </a:r>
            <a:r>
              <a:rPr lang="sl-SI" sz="2400" b="1" dirty="0" err="1" smtClean="0">
                <a:latin typeface="Arial" pitchFamily="34" charset="0"/>
                <a:cs typeface="Arial" pitchFamily="34" charset="0"/>
              </a:rPr>
              <a:t>priprema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izpitnih materiala za </a:t>
            </a:r>
            <a:r>
              <a:rPr lang="sl-SI" sz="2400" b="1" dirty="0" err="1" smtClean="0">
                <a:latin typeface="Arial" pitchFamily="34" charset="0"/>
                <a:cs typeface="Arial" pitchFamily="34" charset="0"/>
              </a:rPr>
              <a:t>štampanje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sr-Latn-CS" sz="2400" dirty="0"/>
              <a:t>predaja ispitnog materijala,</a:t>
            </a:r>
            <a:r>
              <a:rPr lang="sl-SI" sz="2400" dirty="0"/>
              <a:t> </a:t>
            </a:r>
          </a:p>
          <a:p>
            <a:r>
              <a:rPr lang="sr-Latn-CS" sz="2400" dirty="0"/>
              <a:t>lektoriranje ispitnog materijala,</a:t>
            </a:r>
            <a:endParaRPr lang="sl-SI" sz="2400" dirty="0"/>
          </a:p>
          <a:p>
            <a:r>
              <a:rPr lang="sr-Latn-CS" sz="2400" dirty="0"/>
              <a:t>dizajniranje ispitnog materijala,</a:t>
            </a:r>
            <a:endParaRPr lang="sl-SI" sz="2400" dirty="0"/>
          </a:p>
          <a:p>
            <a:r>
              <a:rPr lang="sr-Latn-CS" sz="2400" dirty="0"/>
              <a:t>pregled ispitnog kompleta,</a:t>
            </a:r>
          </a:p>
          <a:p>
            <a:r>
              <a:rPr lang="sr-Latn-CS" sz="2400" dirty="0" smtClean="0"/>
              <a:t>ždrijeb</a:t>
            </a:r>
            <a:r>
              <a:rPr lang="sr-Latn-CS" sz="2400" dirty="0"/>
              <a:t>,</a:t>
            </a:r>
          </a:p>
          <a:p>
            <a:r>
              <a:rPr lang="sr-Latn-CS" sz="2400" dirty="0"/>
              <a:t>potpis konačnog </a:t>
            </a:r>
            <a:r>
              <a:rPr lang="sr-Latn-CS" sz="2400" dirty="0" smtClean="0"/>
              <a:t>primjerka </a:t>
            </a:r>
            <a:r>
              <a:rPr lang="sr-Latn-CS" sz="2400" dirty="0"/>
              <a:t>ispitnega kompleta (proof),</a:t>
            </a:r>
          </a:p>
          <a:p>
            <a:r>
              <a:rPr lang="sr-Latn-CS" sz="2400" dirty="0"/>
              <a:t>nakon podpisa proofa počne štampa, priprema materijala za prevode u italijanski i madžarski jezik i za kandidate sa posebnimi potrebama.</a:t>
            </a:r>
            <a:r>
              <a:rPr lang="sl-SI" sz="2400" dirty="0"/>
              <a:t> </a:t>
            </a:r>
            <a:endParaRPr lang="sl-SI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2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5" y="6021288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400" b="1" dirty="0" smtClean="0"/>
              <a:t>Prevodi</a:t>
            </a:r>
          </a:p>
          <a:p>
            <a:r>
              <a:rPr lang="sr-Latn-CS" sz="2400" dirty="0" smtClean="0"/>
              <a:t>prevodimo </a:t>
            </a:r>
            <a:r>
              <a:rPr lang="sr-Latn-CS" sz="2400" dirty="0"/>
              <a:t>u italijanski jezik (ispitne pole u italijanskom jeziku) i u madžarski jezik (ispitne pole su dvojezične),</a:t>
            </a:r>
          </a:p>
          <a:p>
            <a:r>
              <a:rPr lang="sr-Latn-CS" sz="2400" dirty="0"/>
              <a:t>prevodi se ispitni materijal za </a:t>
            </a:r>
            <a:r>
              <a:rPr lang="sr-Latn-CS" sz="2400" dirty="0" smtClean="0"/>
              <a:t>općtu </a:t>
            </a:r>
            <a:r>
              <a:rPr lang="sr-Latn-CS" sz="2400" dirty="0"/>
              <a:t>maturu, stručnu maturu, </a:t>
            </a:r>
            <a:br>
              <a:rPr lang="sr-Latn-CS" sz="2400" dirty="0"/>
            </a:br>
            <a:r>
              <a:rPr lang="sr-Latn-CS" sz="2400" dirty="0"/>
              <a:t>NPZ-3. period, NPZ-2. </a:t>
            </a:r>
            <a:r>
              <a:rPr lang="sr-Latn-CS" sz="2400" dirty="0" smtClean="0"/>
              <a:t>period.</a:t>
            </a:r>
            <a:endParaRPr lang="sr-Latn-CS" sz="2400" dirty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39131"/>
            <a:ext cx="2958888" cy="2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/>
              <a:t>prevodioci su </a:t>
            </a:r>
            <a:r>
              <a:rPr lang="sr-Latn-CS" sz="2000" dirty="0" smtClean="0"/>
              <a:t>vanjski suradnici</a:t>
            </a:r>
            <a:r>
              <a:rPr lang="sr-Latn-CS" sz="2000" dirty="0"/>
              <a:t>, koji su stručnjaci iz područja, kojeg prevedu i dobro poznaju </a:t>
            </a:r>
            <a:r>
              <a:rPr lang="sr-Latn-CS" sz="2000" dirty="0" smtClean="0"/>
              <a:t>slovenski </a:t>
            </a:r>
            <a:r>
              <a:rPr lang="sr-Latn-CS" sz="2000" dirty="0"/>
              <a:t>i italijanski/madžarski jezik; </a:t>
            </a:r>
            <a:endParaRPr lang="sr-Latn-C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prevođenje ispitnih materijala radi se kdje se izrađuju i ostali testovi, tako da prevodilac unosi prevod u elektronsku datoteku testova na računalu;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saradnik </a:t>
            </a:r>
            <a:r>
              <a:rPr lang="sr-Latn-CS" sz="2000" dirty="0"/>
              <a:t>za prevode posle toga promjeni naslovne stranice, formule, periodni sistem i dizajnira ispitni materijal </a:t>
            </a:r>
            <a:r>
              <a:rPr lang="sr-Latn-CS" sz="2000" dirty="0" smtClean="0"/>
              <a:t>...;</a:t>
            </a:r>
            <a:endParaRPr lang="sr-Latn-CS" sz="20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/>
              <a:t>prevođen materijal pregleda italijanski/madžarski lektor;</a:t>
            </a:r>
            <a:r>
              <a:rPr lang="sl-SI" sz="2000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/>
              <a:t>prevodilac na kraju pregleda in potvrdi štampani primjerak. Prevodilac je odgovoran za </a:t>
            </a:r>
            <a:r>
              <a:rPr lang="sr-Latn-CS" sz="2000" dirty="0" smtClean="0"/>
              <a:t>točan </a:t>
            </a:r>
            <a:r>
              <a:rPr lang="sr-Latn-CS" sz="2000" dirty="0"/>
              <a:t>prevod. Prevođen materijal mora biti identičan tekstu u </a:t>
            </a:r>
            <a:r>
              <a:rPr lang="sr-Latn-CS" sz="2000" dirty="0" smtClean="0"/>
              <a:t>slovenskom </a:t>
            </a:r>
            <a:r>
              <a:rPr lang="sr-Latn-CS" sz="2000" dirty="0"/>
              <a:t>jeziku</a:t>
            </a:r>
            <a:r>
              <a:rPr lang="sr-Latn-CS" sz="2000" dirty="0" smtClean="0"/>
              <a:t>;</a:t>
            </a:r>
            <a:endParaRPr lang="sr-Latn-CS" sz="20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suradnik </a:t>
            </a:r>
            <a:r>
              <a:rPr lang="sr-Latn-CS" sz="2000" dirty="0"/>
              <a:t>za prevode pregleda i potpiše proof.</a:t>
            </a:r>
          </a:p>
          <a:p>
            <a:pPr marL="0" indent="0">
              <a:buNone/>
            </a:pPr>
            <a:endParaRPr lang="hr-BA" sz="2200" dirty="0" smtClean="0"/>
          </a:p>
          <a:p>
            <a:endParaRPr lang="hr-BA" sz="2200" dirty="0"/>
          </a:p>
          <a:p>
            <a:endParaRPr lang="hr-BA" sz="2200" dirty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1600" dirty="0" smtClean="0"/>
          </a:p>
          <a:p>
            <a:pPr>
              <a:buFontTx/>
              <a:buChar char="-"/>
            </a:pPr>
            <a:endParaRPr lang="hr-BA" dirty="0" smtClean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400" b="1" dirty="0"/>
              <a:t>Tehničko prilagođavanje ispitnih kompleta </a:t>
            </a:r>
            <a:r>
              <a:rPr lang="sr-Latn-CS" sz="2400" b="1" dirty="0" smtClean="0"/>
              <a:t>za KPP</a:t>
            </a:r>
          </a:p>
          <a:p>
            <a:r>
              <a:rPr lang="sr-Latn-CS" sz="2400" dirty="0" smtClean="0"/>
              <a:t>Tehnička </a:t>
            </a:r>
            <a:r>
              <a:rPr lang="sr-Latn-CS" sz="2400" dirty="0"/>
              <a:t>prilagođavanja, </a:t>
            </a:r>
            <a:r>
              <a:rPr lang="sr-Latn-CS" sz="2400" dirty="0" smtClean="0"/>
              <a:t>gdje </a:t>
            </a:r>
            <a:r>
              <a:rPr lang="sr-Latn-CS" sz="2400" dirty="0"/>
              <a:t>nije potrebna </a:t>
            </a:r>
            <a:r>
              <a:rPr lang="sr-Latn-CS" sz="2400" dirty="0" smtClean="0"/>
              <a:t>suradnja </a:t>
            </a:r>
            <a:r>
              <a:rPr lang="sr-Latn-CS" sz="2400" dirty="0"/>
              <a:t>stručnjaka za defekte: PDF zapis na CD ploču, povećanje na A3 format.</a:t>
            </a:r>
          </a:p>
          <a:p>
            <a:r>
              <a:rPr lang="sr-Latn-CS" sz="2400" dirty="0"/>
              <a:t>Tehnička prilagođavanja, </a:t>
            </a:r>
            <a:r>
              <a:rPr lang="sr-Latn-CS" sz="2400" dirty="0" smtClean="0"/>
              <a:t>gdje </a:t>
            </a:r>
            <a:r>
              <a:rPr lang="sr-Latn-CS" sz="2400" dirty="0"/>
              <a:t>surađuju stručnjaci za defekte: </a:t>
            </a:r>
          </a:p>
          <a:p>
            <a:pPr>
              <a:buNone/>
            </a:pPr>
            <a:r>
              <a:rPr lang="sr-Latn-CS" sz="2400" dirty="0"/>
              <a:t>	– povećanje na A4, veličina slova 18, </a:t>
            </a:r>
            <a:br>
              <a:rPr lang="sr-Latn-CS" sz="2400" dirty="0"/>
            </a:br>
            <a:r>
              <a:rPr lang="sr-Latn-CS" sz="2400" dirty="0"/>
              <a:t>– zapis u Wordu </a:t>
            </a:r>
            <a:r>
              <a:rPr lang="sr-Latn-CS" sz="2400" dirty="0" smtClean="0"/>
              <a:t>kod </a:t>
            </a:r>
            <a:r>
              <a:rPr lang="sr-Latn-CS" sz="2400" dirty="0"/>
              <a:t>matematike, </a:t>
            </a:r>
            <a:r>
              <a:rPr lang="sr-Latn-CS" sz="2400" dirty="0" smtClean="0"/>
              <a:t>gdje </a:t>
            </a:r>
            <a:r>
              <a:rPr lang="sr-Latn-CS" sz="2400" dirty="0"/>
              <a:t>su matematički izrazi zapisani linearno (kao u programu Latex), </a:t>
            </a:r>
            <a:br>
              <a:rPr lang="sr-Latn-CS" sz="2400" dirty="0"/>
            </a:br>
            <a:r>
              <a:rPr lang="sr-Latn-CS" sz="2400" dirty="0"/>
              <a:t>– zvučni snimak kod matematike, </a:t>
            </a:r>
            <a:br>
              <a:rPr lang="sr-Latn-CS" sz="2400" dirty="0"/>
            </a:br>
            <a:r>
              <a:rPr lang="sr-Latn-CS" sz="2400" dirty="0"/>
              <a:t>– prevod u brajico.</a:t>
            </a:r>
            <a:endParaRPr lang="sl-SI" sz="2400" dirty="0"/>
          </a:p>
          <a:p>
            <a:pPr marL="0" indent="0">
              <a:buNone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1600" dirty="0" smtClean="0"/>
          </a:p>
          <a:p>
            <a:pPr>
              <a:buFontTx/>
              <a:buChar char="-"/>
            </a:pPr>
            <a:endParaRPr lang="hr-BA" dirty="0" smtClean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 err="1"/>
              <a:t>Priprem</a:t>
            </a:r>
            <a:r>
              <a:rPr lang="sl-SI" sz="2400" b="1" dirty="0" err="1">
                <a:latin typeface="Arial" charset="0"/>
              </a:rPr>
              <a:t>a</a:t>
            </a:r>
            <a:r>
              <a:rPr lang="sl-SI" sz="2400" b="1" dirty="0"/>
              <a:t> </a:t>
            </a:r>
            <a:r>
              <a:rPr lang="sl-SI" sz="2400" b="1" dirty="0" err="1"/>
              <a:t>tehničkog</a:t>
            </a:r>
            <a:r>
              <a:rPr lang="sl-SI" sz="2400" b="1" dirty="0"/>
              <a:t> </a:t>
            </a:r>
            <a:r>
              <a:rPr lang="sl-SI" sz="2400" b="1" dirty="0" err="1"/>
              <a:t>prilagođavanja</a:t>
            </a:r>
            <a:r>
              <a:rPr lang="sl-SI" sz="2400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sr-Latn-CS" sz="2000" dirty="0"/>
              <a:t>koordinator organizira sastanak stručnjaka za defekte i predsjednika DPK za određeni predmet;</a:t>
            </a:r>
          </a:p>
          <a:p>
            <a:pPr>
              <a:lnSpc>
                <a:spcPct val="80000"/>
              </a:lnSpc>
            </a:pPr>
            <a:endParaRPr lang="sr-Latn-CS" sz="1200" dirty="0"/>
          </a:p>
          <a:p>
            <a:pPr>
              <a:lnSpc>
                <a:spcPct val="80000"/>
              </a:lnSpc>
            </a:pPr>
            <a:r>
              <a:rPr lang="sr-Latn-CS" sz="2000" dirty="0"/>
              <a:t>stručnjak za defekte i predsjednik DPK pregledaju ispitni komplet (ispitne pole, upute za ocenjivanje, priloge) i označe korekture na štampani primjerak;</a:t>
            </a:r>
          </a:p>
          <a:p>
            <a:pPr>
              <a:lnSpc>
                <a:spcPct val="80000"/>
              </a:lnSpc>
            </a:pPr>
            <a:endParaRPr lang="sr-Latn-CS" sz="1200" dirty="0"/>
          </a:p>
          <a:p>
            <a:pPr>
              <a:lnSpc>
                <a:spcPct val="80000"/>
              </a:lnSpc>
            </a:pPr>
            <a:r>
              <a:rPr lang="sr-Latn-CS" sz="2000" dirty="0"/>
              <a:t>dizajner unosi korekture u elektronsku ispitnu polu i npr. povečava slova na 18 ili pripremi izpis u brajici i nacrta skice na pozitivne folije kot matematike ili pripremi linearni zapis matematičkih jednačina …;  </a:t>
            </a:r>
          </a:p>
          <a:p>
            <a:pPr>
              <a:lnSpc>
                <a:spcPct val="80000"/>
              </a:lnSpc>
            </a:pPr>
            <a:endParaRPr lang="sr-Latn-CS" sz="1200" dirty="0"/>
          </a:p>
          <a:p>
            <a:pPr>
              <a:lnSpc>
                <a:spcPct val="80000"/>
              </a:lnSpc>
            </a:pPr>
            <a:r>
              <a:rPr lang="sr-Latn-CS" sz="2000" dirty="0"/>
              <a:t>stručnjak za defekte na kraju pregleda i potvrdi štampani primerak ili zapis u brajici …;</a:t>
            </a:r>
          </a:p>
          <a:p>
            <a:pPr>
              <a:lnSpc>
                <a:spcPct val="80000"/>
              </a:lnSpc>
            </a:pPr>
            <a:endParaRPr lang="sr-Latn-CS" sz="1200" dirty="0"/>
          </a:p>
          <a:p>
            <a:pPr>
              <a:lnSpc>
                <a:spcPct val="80000"/>
              </a:lnSpc>
            </a:pPr>
            <a:r>
              <a:rPr lang="sr-Latn-CS" sz="2000" dirty="0"/>
              <a:t>koordinator potpisan proof ili prilagođen </a:t>
            </a:r>
            <a:r>
              <a:rPr lang="sr-Latn-CS" sz="2000" dirty="0" smtClean="0"/>
              <a:t>primjerak </a:t>
            </a:r>
            <a:r>
              <a:rPr lang="sr-Latn-CS" sz="2000" dirty="0"/>
              <a:t>ispitnog kompleta  preda u štampariju (elektronski zapis doc kod matematike, zvučni snimak kod matematike, prepis u brajicu).</a:t>
            </a:r>
          </a:p>
          <a:p>
            <a:pPr marL="0" indent="0">
              <a:buNone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2200" dirty="0" smtClean="0"/>
          </a:p>
          <a:p>
            <a:pPr>
              <a:buFontTx/>
              <a:buChar char="-"/>
            </a:pPr>
            <a:endParaRPr lang="hr-BA" sz="1600" dirty="0" smtClean="0"/>
          </a:p>
          <a:p>
            <a:pPr>
              <a:buFontTx/>
              <a:buChar char="-"/>
            </a:pPr>
            <a:endParaRPr lang="hr-BA" dirty="0" smtClean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400" b="1" dirty="0" smtClean="0"/>
              <a:t>Štampanje materijala:</a:t>
            </a:r>
          </a:p>
          <a:p>
            <a:pPr>
              <a:buNone/>
            </a:pPr>
            <a:r>
              <a:rPr lang="sr-Latn-CS" sz="2400" dirty="0"/>
              <a:t>Rad u štampariji:</a:t>
            </a:r>
          </a:p>
          <a:p>
            <a:r>
              <a:rPr lang="sr-Latn-CS" sz="2400" dirty="0"/>
              <a:t>štampanje,</a:t>
            </a:r>
          </a:p>
          <a:p>
            <a:r>
              <a:rPr lang="sr-Latn-CS" sz="2400" dirty="0"/>
              <a:t>priprema kompleta sa formularima za ocenjivanje i konceptnim </a:t>
            </a:r>
            <a:r>
              <a:rPr lang="sr-Latn-CS" sz="2400" dirty="0" smtClean="0"/>
              <a:t>listovima </a:t>
            </a:r>
            <a:r>
              <a:rPr lang="sr-Latn-CS" sz="2400" dirty="0"/>
              <a:t>(set), </a:t>
            </a:r>
          </a:p>
          <a:p>
            <a:r>
              <a:rPr lang="sr-Latn-CS" sz="2400" dirty="0"/>
              <a:t>perforiranje listova,</a:t>
            </a:r>
          </a:p>
          <a:p>
            <a:r>
              <a:rPr lang="sr-Latn-CS" sz="2400" dirty="0"/>
              <a:t>pakiranje </a:t>
            </a:r>
            <a:r>
              <a:rPr lang="sr-Latn-CS" sz="2400" dirty="0" smtClean="0"/>
              <a:t>u </a:t>
            </a:r>
            <a:r>
              <a:rPr lang="sr-Latn-CS" sz="2400" dirty="0"/>
              <a:t>vrećice. </a:t>
            </a:r>
            <a:endParaRPr lang="sl-SI" sz="2400" dirty="0"/>
          </a:p>
          <a:p>
            <a:pPr marL="0" indent="0">
              <a:buNone/>
            </a:pPr>
            <a:endParaRPr lang="hr-BA" dirty="0" smtClean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Oprema u </a:t>
            </a:r>
            <a:r>
              <a:rPr lang="sl-SI" sz="2400" dirty="0" err="1"/>
              <a:t>štampariji</a:t>
            </a:r>
            <a:endParaRPr lang="sl-SI" sz="2400" dirty="0"/>
          </a:p>
          <a:p>
            <a:pPr>
              <a:buFontTx/>
              <a:buNone/>
            </a:pPr>
            <a:r>
              <a:rPr lang="sl-SI" sz="2400" dirty="0"/>
              <a:t>	2 x </a:t>
            </a:r>
            <a:r>
              <a:rPr lang="sl-SI" sz="2400" dirty="0" err="1"/>
              <a:t>Xerox</a:t>
            </a:r>
            <a:r>
              <a:rPr lang="sl-SI" sz="2400" dirty="0"/>
              <a:t> </a:t>
            </a:r>
            <a:r>
              <a:rPr lang="sl-SI" sz="2400" dirty="0" smtClean="0"/>
              <a:t>NUVERA 288</a:t>
            </a:r>
            <a:endParaRPr lang="sl-SI" sz="2400" dirty="0"/>
          </a:p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endParaRPr lang="sl-SI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7543" y="1003473"/>
            <a:ext cx="8267675" cy="568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94" y="2996952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err="1" smtClean="0"/>
              <a:t>Xerox</a:t>
            </a:r>
            <a:r>
              <a:rPr lang="sl-SI" sz="2400" dirty="0" smtClean="0"/>
              <a:t> 770 </a:t>
            </a:r>
            <a:r>
              <a:rPr lang="sl-SI" sz="2400" dirty="0" err="1"/>
              <a:t>D</a:t>
            </a:r>
            <a:r>
              <a:rPr lang="sl-SI" sz="2400" dirty="0" err="1" smtClean="0"/>
              <a:t>igital</a:t>
            </a:r>
            <a:r>
              <a:rPr lang="sl-SI" sz="2400" dirty="0" smtClean="0"/>
              <a:t> </a:t>
            </a:r>
            <a:r>
              <a:rPr lang="sl-SI" sz="2400" dirty="0" err="1" smtClean="0"/>
              <a:t>Color</a:t>
            </a:r>
            <a:r>
              <a:rPr lang="sl-SI" sz="2400" dirty="0" smtClean="0"/>
              <a:t> </a:t>
            </a:r>
            <a:r>
              <a:rPr lang="sl-SI" sz="2400" dirty="0" err="1"/>
              <a:t>P</a:t>
            </a:r>
            <a:r>
              <a:rPr lang="sl-SI" sz="2400" dirty="0" err="1" smtClean="0"/>
              <a:t>ress</a:t>
            </a:r>
            <a:endParaRPr lang="sl-SI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976664" cy="216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Burg</a:t>
            </a:r>
            <a:r>
              <a:rPr lang="sl-SI" sz="2400" dirty="0" smtClean="0"/>
              <a:t> stroj za </a:t>
            </a:r>
            <a:r>
              <a:rPr lang="sl-SI" sz="2400" dirty="0" err="1" smtClean="0"/>
              <a:t>slaganje</a:t>
            </a:r>
            <a:r>
              <a:rPr lang="sl-SI" sz="2400" dirty="0" smtClean="0"/>
              <a:t> </a:t>
            </a:r>
            <a:r>
              <a:rPr lang="sl-SI" sz="2400" dirty="0" err="1" smtClean="0"/>
              <a:t>setova</a:t>
            </a:r>
            <a:r>
              <a:rPr lang="sl-SI" sz="2400" dirty="0" smtClean="0"/>
              <a:t> </a:t>
            </a:r>
            <a:endParaRPr lang="sl-SI" sz="2400" dirty="0"/>
          </a:p>
        </p:txBody>
      </p:sp>
      <p:pic>
        <p:nvPicPr>
          <p:cNvPr id="4" name="Picture 8" descr="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13843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/>
              <a:t>S</a:t>
            </a:r>
            <a:r>
              <a:rPr lang="hr-BA" sz="3200" dirty="0" smtClean="0"/>
              <a:t>heme odjela </a:t>
            </a:r>
            <a:r>
              <a:rPr lang="sl-SI" sz="3200" dirty="0" smtClean="0"/>
              <a:t>publicistike</a:t>
            </a:r>
            <a:endParaRPr lang="hr-BA" sz="3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ilni petkotnik 5"/>
          <p:cNvSpPr/>
          <p:nvPr/>
        </p:nvSpPr>
        <p:spPr>
          <a:xfrm>
            <a:off x="3131840" y="2449665"/>
            <a:ext cx="2540470" cy="2419495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PUBLICISTIKA</a:t>
            </a:r>
          </a:p>
        </p:txBody>
      </p:sp>
      <p:cxnSp>
        <p:nvCxnSpPr>
          <p:cNvPr id="12" name="Ukrivljen povezovalnik 11"/>
          <p:cNvCxnSpPr>
            <a:stCxn id="6" idx="1"/>
            <a:endCxn id="21" idx="0"/>
          </p:cNvCxnSpPr>
          <p:nvPr/>
        </p:nvCxnSpPr>
        <p:spPr>
          <a:xfrm rot="10800000">
            <a:off x="2339751" y="2492896"/>
            <a:ext cx="792093" cy="88093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kroži kota na diagonali pravokotnika 20"/>
          <p:cNvSpPr/>
          <p:nvPr/>
        </p:nvSpPr>
        <p:spPr>
          <a:xfrm>
            <a:off x="755576" y="2132856"/>
            <a:ext cx="1584174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DTP</a:t>
            </a:r>
            <a:endParaRPr lang="sl-SI" dirty="0"/>
          </a:p>
        </p:txBody>
      </p:sp>
      <p:sp>
        <p:nvSpPr>
          <p:cNvPr id="23" name="Zaokroži kota na diagonali pravokotnika 22"/>
          <p:cNvSpPr/>
          <p:nvPr/>
        </p:nvSpPr>
        <p:spPr>
          <a:xfrm>
            <a:off x="683566" y="3872086"/>
            <a:ext cx="1656183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ŠTAMPARIJA</a:t>
            </a:r>
            <a:endParaRPr lang="sl-SI" dirty="0"/>
          </a:p>
        </p:txBody>
      </p:sp>
      <p:sp>
        <p:nvSpPr>
          <p:cNvPr id="24" name="Zaokroži kota na diagonali pravokotnika 23"/>
          <p:cNvSpPr/>
          <p:nvPr/>
        </p:nvSpPr>
        <p:spPr>
          <a:xfrm>
            <a:off x="6804248" y="2204865"/>
            <a:ext cx="144016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BIBLIOTEKA</a:t>
            </a:r>
            <a:endParaRPr lang="sl-SI" dirty="0"/>
          </a:p>
        </p:txBody>
      </p:sp>
      <p:sp>
        <p:nvSpPr>
          <p:cNvPr id="25" name="Zaokroži kota na diagonali pravokotnika 24"/>
          <p:cNvSpPr/>
          <p:nvPr/>
        </p:nvSpPr>
        <p:spPr>
          <a:xfrm>
            <a:off x="6876256" y="3881214"/>
            <a:ext cx="1368152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NAKLADNIK</a:t>
            </a:r>
            <a:endParaRPr lang="sl-SI" dirty="0"/>
          </a:p>
        </p:txBody>
      </p:sp>
      <p:cxnSp>
        <p:nvCxnSpPr>
          <p:cNvPr id="26" name="Ukrivljen povezovalnik 25"/>
          <p:cNvCxnSpPr>
            <a:stCxn id="6" idx="1"/>
            <a:endCxn id="23" idx="0"/>
          </p:cNvCxnSpPr>
          <p:nvPr/>
        </p:nvCxnSpPr>
        <p:spPr>
          <a:xfrm rot="10800000" flipV="1">
            <a:off x="2339749" y="3373828"/>
            <a:ext cx="792094" cy="85829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Ukrivljen povezovalnik 29"/>
          <p:cNvCxnSpPr>
            <a:stCxn id="6" idx="5"/>
            <a:endCxn id="24" idx="2"/>
          </p:cNvCxnSpPr>
          <p:nvPr/>
        </p:nvCxnSpPr>
        <p:spPr>
          <a:xfrm flipV="1">
            <a:off x="5672307" y="2564905"/>
            <a:ext cx="1131941" cy="80892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Ukrivljen povezovalnik 33"/>
          <p:cNvCxnSpPr>
            <a:stCxn id="6" idx="5"/>
            <a:endCxn id="25" idx="2"/>
          </p:cNvCxnSpPr>
          <p:nvPr/>
        </p:nvCxnSpPr>
        <p:spPr>
          <a:xfrm>
            <a:off x="5672307" y="3373828"/>
            <a:ext cx="1203949" cy="867426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sr-Latn-CS" dirty="0"/>
              <a:t>Arhiv štamparije: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papirni arhiv: čuvaju se svi potpisani proofi;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elektronski arhiv: čuvaju se PDF datoteke potpisanih proofa, koje se upotrebljavaju za štampanje i kasneji za objavu na web stranicama.</a:t>
            </a:r>
          </a:p>
          <a:p>
            <a:pPr>
              <a:lnSpc>
                <a:spcPct val="80000"/>
              </a:lnSpc>
              <a:buNone/>
            </a:pPr>
            <a:endParaRPr lang="sr-Latn-CS" sz="1800" u="sng" dirty="0"/>
          </a:p>
          <a:p>
            <a:pPr>
              <a:lnSpc>
                <a:spcPct val="80000"/>
              </a:lnSpc>
            </a:pPr>
            <a:r>
              <a:rPr lang="sr-Latn-CS" dirty="0"/>
              <a:t>Štampanje: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sveske A4 </a:t>
            </a:r>
            <a:r>
              <a:rPr lang="sr-Latn-CS" dirty="0" smtClean="0"/>
              <a:t>crno-bijelo</a:t>
            </a:r>
            <a:r>
              <a:rPr lang="sr-Latn-CS" dirty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može </a:t>
            </a:r>
            <a:r>
              <a:rPr lang="sr-Latn-CS" dirty="0" smtClean="0"/>
              <a:t>s </a:t>
            </a:r>
            <a:r>
              <a:rPr lang="sr-Latn-CS" dirty="0"/>
              <a:t>perforiranim listovima,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knjige A4 </a:t>
            </a:r>
            <a:r>
              <a:rPr lang="sr-Latn-CS" dirty="0" smtClean="0"/>
              <a:t>s </a:t>
            </a:r>
            <a:r>
              <a:rPr lang="sr-Latn-CS" dirty="0"/>
              <a:t>mekim povezom,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u bojima A4 do A3+ liste.</a:t>
            </a:r>
          </a:p>
          <a:p>
            <a:pPr>
              <a:lnSpc>
                <a:spcPct val="80000"/>
              </a:lnSpc>
              <a:buNone/>
            </a:pPr>
            <a:endParaRPr lang="sr-Latn-CS" sz="1800" u="sng" dirty="0"/>
          </a:p>
          <a:p>
            <a:pPr>
              <a:lnSpc>
                <a:spcPct val="80000"/>
              </a:lnSpc>
            </a:pPr>
            <a:r>
              <a:rPr lang="sr-Latn-CS" dirty="0"/>
              <a:t>Pakiranje: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pakiranje u sigurnostne vrećice (</a:t>
            </a:r>
            <a:r>
              <a:rPr lang="sr-Latn-CS" dirty="0" smtClean="0"/>
              <a:t>vrećice </a:t>
            </a:r>
            <a:r>
              <a:rPr lang="sr-Latn-CS" dirty="0"/>
              <a:t>različitih boja ...),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pakira se po 5 ispitnih pola, s </a:t>
            </a:r>
            <a:r>
              <a:rPr lang="sr-Latn-CS" dirty="0" smtClean="0"/>
              <a:t>pripadajućim </a:t>
            </a:r>
            <a:r>
              <a:rPr lang="sr-Latn-CS" dirty="0"/>
              <a:t>brojem formulara za ocenjivanje i konceptnih listova), za KPP pakira se 1 ispitna pola, </a:t>
            </a:r>
          </a:p>
          <a:p>
            <a:pPr>
              <a:lnSpc>
                <a:spcPct val="80000"/>
              </a:lnSpc>
              <a:buNone/>
            </a:pPr>
            <a:r>
              <a:rPr lang="sr-Latn-CS" dirty="0"/>
              <a:t>	– sve vrećice se evidentiraju i stave u bunker štamparije.</a:t>
            </a:r>
            <a:endParaRPr lang="sr-Latn-CS" u="sng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63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Pakiranje </a:t>
            </a:r>
            <a:r>
              <a:rPr lang="sl-SI" sz="2400" dirty="0" err="1" smtClean="0"/>
              <a:t>testova</a:t>
            </a:r>
            <a:endParaRPr lang="sl-SI" sz="2400" dirty="0" smtClean="0"/>
          </a:p>
          <a:p>
            <a:r>
              <a:rPr lang="sl-SI" sz="2400" dirty="0" smtClean="0"/>
              <a:t>Pakiranje u specialne </a:t>
            </a:r>
            <a:r>
              <a:rPr lang="sl-SI" sz="2400" dirty="0" err="1" smtClean="0"/>
              <a:t>sigurnostne</a:t>
            </a:r>
            <a:r>
              <a:rPr lang="sl-SI" sz="2400" dirty="0" smtClean="0"/>
              <a:t> </a:t>
            </a:r>
            <a:r>
              <a:rPr lang="sl-SI" sz="2400" dirty="0" err="1" smtClean="0"/>
              <a:t>vrećice</a:t>
            </a:r>
            <a:r>
              <a:rPr lang="sl-SI" sz="2400" dirty="0" smtClean="0"/>
              <a:t> </a:t>
            </a:r>
          </a:p>
        </p:txBody>
      </p:sp>
      <p:pic>
        <p:nvPicPr>
          <p:cNvPr id="5" name="Picture 4" descr="IMGP8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6806"/>
            <a:ext cx="2232719" cy="33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u </a:t>
            </a:r>
            <a:r>
              <a:rPr lang="sl-SI" sz="2400" dirty="0" err="1" smtClean="0"/>
              <a:t>kontejnere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4" descr="IMGP8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592411" cy="17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P80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0" y="2492650"/>
            <a:ext cx="2700364" cy="18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P80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880446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Dodatna strojna oprema u </a:t>
            </a:r>
            <a:r>
              <a:rPr lang="sl-SI" sz="2400" b="1" dirty="0" err="1" smtClean="0"/>
              <a:t>štampariji</a:t>
            </a:r>
            <a:r>
              <a:rPr lang="sl-SI" sz="2400" b="1" dirty="0" smtClean="0"/>
              <a:t>:</a:t>
            </a:r>
            <a:endParaRPr lang="sl-SI" sz="2400" b="1" dirty="0"/>
          </a:p>
          <a:p>
            <a:r>
              <a:rPr lang="sl-SI" sz="2400" dirty="0" err="1"/>
              <a:t>mašina</a:t>
            </a:r>
            <a:r>
              <a:rPr lang="sl-SI" sz="2400" dirty="0"/>
              <a:t> za </a:t>
            </a:r>
            <a:r>
              <a:rPr lang="sl-SI" sz="2400" dirty="0" err="1" smtClean="0"/>
              <a:t>plastifikaciju</a:t>
            </a:r>
            <a:endParaRPr lang="sl-SI" sz="2400" dirty="0"/>
          </a:p>
        </p:txBody>
      </p:sp>
      <p:pic>
        <p:nvPicPr>
          <p:cNvPr id="10" name="Picture 4" descr="IMGP8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3816424" cy="25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Rezač </a:t>
            </a:r>
            <a:r>
              <a:rPr lang="sl-SI" sz="2400" dirty="0" err="1" smtClean="0"/>
              <a:t>papira</a:t>
            </a:r>
            <a:endParaRPr lang="sl-SI" sz="2400" dirty="0"/>
          </a:p>
        </p:txBody>
      </p:sp>
      <p:pic>
        <p:nvPicPr>
          <p:cNvPr id="9" name="Picture 6" descr="IMGP8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520280" cy="37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Mašina za </a:t>
            </a:r>
            <a:r>
              <a:rPr lang="sl-SI" sz="2400" dirty="0" err="1" smtClean="0"/>
              <a:t>meki</a:t>
            </a:r>
            <a:r>
              <a:rPr lang="sl-SI" sz="2400" dirty="0" smtClean="0"/>
              <a:t> </a:t>
            </a:r>
            <a:r>
              <a:rPr lang="sl-SI" sz="2400" dirty="0" err="1" smtClean="0"/>
              <a:t>uvez</a:t>
            </a:r>
            <a:endParaRPr lang="sl-SI" sz="2400" dirty="0"/>
          </a:p>
        </p:txBody>
      </p:sp>
      <p:pic>
        <p:nvPicPr>
          <p:cNvPr id="11" name="Picture 4" descr="IMGP8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960565" cy="26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Automatski</a:t>
            </a:r>
            <a:r>
              <a:rPr lang="sl-SI" sz="2400" dirty="0" smtClean="0"/>
              <a:t> skener</a:t>
            </a:r>
            <a:endParaRPr lang="sl-SI" sz="2400" dirty="0"/>
          </a:p>
        </p:txBody>
      </p:sp>
      <p:pic>
        <p:nvPicPr>
          <p:cNvPr id="8" name="Picture 4" descr="IMGP8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46259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Zaključak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err="1" smtClean="0"/>
              <a:t>Svi</a:t>
            </a:r>
            <a:r>
              <a:rPr lang="sl-SI" sz="2400" dirty="0" smtClean="0"/>
              <a:t> dokumenti za </a:t>
            </a:r>
            <a:r>
              <a:rPr lang="sl-SI" sz="2400" dirty="0" err="1" smtClean="0"/>
              <a:t>testove</a:t>
            </a:r>
            <a:r>
              <a:rPr lang="sl-SI" sz="2400" dirty="0" smtClean="0"/>
              <a:t> </a:t>
            </a:r>
            <a:r>
              <a:rPr lang="sl-SI" sz="2400" dirty="0" err="1" smtClean="0"/>
              <a:t>su</a:t>
            </a:r>
            <a:r>
              <a:rPr lang="sl-SI" sz="2400" dirty="0" smtClean="0"/>
              <a:t> </a:t>
            </a:r>
            <a:r>
              <a:rPr lang="sl-SI" sz="2400" dirty="0" err="1" smtClean="0"/>
              <a:t>povjerljive</a:t>
            </a:r>
            <a:r>
              <a:rPr lang="sl-SI" sz="2400" dirty="0" smtClean="0"/>
              <a:t> prirode – tajni zato se mora </a:t>
            </a:r>
            <a:r>
              <a:rPr lang="sl-SI" sz="2400" dirty="0" err="1" smtClean="0"/>
              <a:t>priprema</a:t>
            </a:r>
            <a:r>
              <a:rPr lang="sl-SI" sz="2400" dirty="0" smtClean="0"/>
              <a:t> i </a:t>
            </a:r>
            <a:r>
              <a:rPr lang="sl-SI" sz="2400" dirty="0" err="1" smtClean="0"/>
              <a:t>štampa</a:t>
            </a:r>
            <a:r>
              <a:rPr lang="sl-SI" sz="2400" dirty="0" smtClean="0"/>
              <a:t> </a:t>
            </a:r>
            <a:r>
              <a:rPr lang="sl-SI" sz="2400" dirty="0" err="1" smtClean="0"/>
              <a:t>izvoditi</a:t>
            </a:r>
            <a:r>
              <a:rPr lang="sl-SI" sz="2400" dirty="0" smtClean="0"/>
              <a:t> u posebnim </a:t>
            </a:r>
            <a:r>
              <a:rPr lang="sl-SI" sz="2400" dirty="0" err="1" smtClean="0"/>
              <a:t>prostorijama</a:t>
            </a:r>
            <a:r>
              <a:rPr lang="sl-SI" sz="2400" dirty="0" smtClean="0"/>
              <a:t> </a:t>
            </a:r>
            <a:r>
              <a:rPr lang="sl-SI" sz="2400" dirty="0" err="1" smtClean="0"/>
              <a:t>koji</a:t>
            </a:r>
            <a:r>
              <a:rPr lang="sl-SI" sz="2400" dirty="0" smtClean="0"/>
              <a:t> </a:t>
            </a:r>
            <a:r>
              <a:rPr lang="sl-SI" sz="2400" dirty="0" err="1" smtClean="0"/>
              <a:t>su</a:t>
            </a:r>
            <a:r>
              <a:rPr lang="sl-SI" sz="2400" dirty="0" smtClean="0"/>
              <a:t> posebno </a:t>
            </a:r>
            <a:r>
              <a:rPr lang="sl-SI" sz="2400" dirty="0" err="1" smtClean="0"/>
              <a:t>osigurani</a:t>
            </a:r>
            <a:r>
              <a:rPr lang="sl-SI" sz="2400" dirty="0" smtClean="0"/>
              <a:t>. Zato </a:t>
            </a:r>
            <a:r>
              <a:rPr lang="sl-SI" sz="2400" dirty="0" err="1" smtClean="0"/>
              <a:t>predlažem</a:t>
            </a:r>
            <a:r>
              <a:rPr lang="sl-SI" sz="2400" dirty="0" smtClean="0"/>
              <a:t>, da </a:t>
            </a:r>
            <a:r>
              <a:rPr lang="sl-SI" sz="2400" dirty="0" err="1" smtClean="0"/>
              <a:t>pripremu</a:t>
            </a:r>
            <a:r>
              <a:rPr lang="sl-SI" sz="2400" dirty="0" smtClean="0"/>
              <a:t> i </a:t>
            </a:r>
            <a:r>
              <a:rPr lang="sl-SI" sz="2400" dirty="0" err="1" smtClean="0"/>
              <a:t>štampanje</a:t>
            </a:r>
            <a:r>
              <a:rPr lang="sl-SI" sz="2400" dirty="0" smtClean="0"/>
              <a:t> izvedete u svojim </a:t>
            </a:r>
            <a:r>
              <a:rPr lang="sl-SI" sz="2400" dirty="0" err="1" smtClean="0"/>
              <a:t>prostorima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318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600" dirty="0" smtClean="0"/>
              <a:t>Za </a:t>
            </a:r>
            <a:r>
              <a:rPr lang="sl-SI" sz="2600" dirty="0" err="1" smtClean="0"/>
              <a:t>štampanje</a:t>
            </a:r>
            <a:r>
              <a:rPr lang="sl-SI" sz="2600" dirty="0" smtClean="0"/>
              <a:t> </a:t>
            </a:r>
            <a:r>
              <a:rPr lang="sl-SI" sz="2600" dirty="0" err="1" smtClean="0"/>
              <a:t>predlažem</a:t>
            </a:r>
            <a:r>
              <a:rPr lang="sl-SI" sz="2600" dirty="0" smtClean="0"/>
              <a:t> digitalno </a:t>
            </a:r>
            <a:r>
              <a:rPr lang="sl-SI" sz="2600" dirty="0" err="1" smtClean="0"/>
              <a:t>crno</a:t>
            </a:r>
            <a:r>
              <a:rPr lang="sl-SI" sz="2600" dirty="0" smtClean="0"/>
              <a:t> </a:t>
            </a:r>
            <a:r>
              <a:rPr lang="sl-SI" sz="2600" dirty="0" err="1" smtClean="0"/>
              <a:t>bjelu</a:t>
            </a:r>
            <a:r>
              <a:rPr lang="sl-SI" sz="2600" dirty="0" smtClean="0"/>
              <a:t> </a:t>
            </a:r>
            <a:r>
              <a:rPr lang="sl-SI" sz="2600" dirty="0" err="1" smtClean="0"/>
              <a:t>produkcijsku</a:t>
            </a:r>
            <a:r>
              <a:rPr lang="sl-SI" sz="2600" dirty="0" smtClean="0"/>
              <a:t> </a:t>
            </a:r>
            <a:r>
              <a:rPr lang="sl-SI" sz="2600" dirty="0" err="1" smtClean="0"/>
              <a:t>štamparsku</a:t>
            </a:r>
            <a:r>
              <a:rPr lang="sl-SI" sz="2600" dirty="0" smtClean="0"/>
              <a:t> </a:t>
            </a:r>
            <a:r>
              <a:rPr lang="sl-SI" sz="2600" dirty="0" err="1" smtClean="0"/>
              <a:t>mašinu</a:t>
            </a:r>
            <a:r>
              <a:rPr lang="sl-SI" sz="2600" dirty="0" smtClean="0"/>
              <a:t> i </a:t>
            </a:r>
            <a:r>
              <a:rPr lang="sl-SI" sz="2600" dirty="0" err="1" smtClean="0"/>
              <a:t>digitalnu</a:t>
            </a:r>
            <a:r>
              <a:rPr lang="sl-SI" sz="2600" dirty="0" smtClean="0"/>
              <a:t> </a:t>
            </a:r>
            <a:r>
              <a:rPr lang="sl-SI" sz="2600" dirty="0" err="1" smtClean="0"/>
              <a:t>color</a:t>
            </a:r>
            <a:r>
              <a:rPr lang="sl-SI" sz="2600" dirty="0" smtClean="0"/>
              <a:t>  </a:t>
            </a:r>
            <a:r>
              <a:rPr lang="sl-SI" sz="2600" dirty="0" err="1" smtClean="0"/>
              <a:t>mašinu</a:t>
            </a:r>
            <a:r>
              <a:rPr lang="sl-SI" sz="2600" dirty="0" smtClean="0"/>
              <a:t> zbog:</a:t>
            </a:r>
          </a:p>
          <a:p>
            <a:r>
              <a:rPr lang="sl-SI" sz="2600" dirty="0" err="1" smtClean="0"/>
              <a:t>brzine</a:t>
            </a:r>
            <a:r>
              <a:rPr lang="sl-SI" sz="2600" dirty="0" smtClean="0"/>
              <a:t> </a:t>
            </a:r>
            <a:r>
              <a:rPr lang="sl-SI" sz="2600" dirty="0" err="1" smtClean="0"/>
              <a:t>štampanja</a:t>
            </a:r>
            <a:endParaRPr lang="sl-SI" sz="2600" dirty="0" smtClean="0"/>
          </a:p>
          <a:p>
            <a:r>
              <a:rPr lang="sl-SI" sz="2600" dirty="0" err="1"/>
              <a:t>š</a:t>
            </a:r>
            <a:r>
              <a:rPr lang="sl-SI" sz="2600" dirty="0" err="1" smtClean="0"/>
              <a:t>tampanje</a:t>
            </a:r>
            <a:r>
              <a:rPr lang="sl-SI" sz="2600" dirty="0" smtClean="0"/>
              <a:t> </a:t>
            </a:r>
            <a:r>
              <a:rPr lang="sl-SI" sz="2600" dirty="0" err="1" smtClean="0"/>
              <a:t>puno</a:t>
            </a:r>
            <a:r>
              <a:rPr lang="sl-SI" sz="2600" dirty="0" smtClean="0"/>
              <a:t> </a:t>
            </a:r>
            <a:r>
              <a:rPr lang="sl-SI" sz="2600" dirty="0" err="1" smtClean="0"/>
              <a:t>dokumenata</a:t>
            </a:r>
            <a:r>
              <a:rPr lang="sl-SI" sz="2600" dirty="0" smtClean="0"/>
              <a:t> </a:t>
            </a:r>
            <a:r>
              <a:rPr lang="sl-SI" sz="2600" dirty="0" err="1" smtClean="0"/>
              <a:t>sa</a:t>
            </a:r>
            <a:r>
              <a:rPr lang="sl-SI" sz="2600" dirty="0" smtClean="0"/>
              <a:t> malo </a:t>
            </a:r>
            <a:r>
              <a:rPr lang="sl-SI" sz="2600" dirty="0" err="1" smtClean="0"/>
              <a:t>tiraže</a:t>
            </a:r>
            <a:endParaRPr lang="sl-SI" sz="2600" dirty="0" smtClean="0"/>
          </a:p>
          <a:p>
            <a:r>
              <a:rPr lang="sl-SI" sz="2600" dirty="0" err="1"/>
              <a:t>o</a:t>
            </a:r>
            <a:r>
              <a:rPr lang="sl-SI" sz="2600" dirty="0" err="1" smtClean="0"/>
              <a:t>siguranja</a:t>
            </a:r>
            <a:r>
              <a:rPr lang="sl-SI" sz="2600" dirty="0" smtClean="0"/>
              <a:t> </a:t>
            </a:r>
            <a:r>
              <a:rPr lang="sl-SI" sz="2600" dirty="0" err="1" smtClean="0"/>
              <a:t>odštampanih</a:t>
            </a:r>
            <a:r>
              <a:rPr lang="sl-SI" sz="2600" dirty="0" smtClean="0"/>
              <a:t> </a:t>
            </a:r>
            <a:r>
              <a:rPr lang="sl-SI" sz="2600" dirty="0" err="1" smtClean="0"/>
              <a:t>materijala</a:t>
            </a:r>
            <a:endParaRPr lang="sl-SI" sz="2600" dirty="0" smtClean="0"/>
          </a:p>
          <a:p>
            <a:r>
              <a:rPr lang="sl-SI" sz="2600" dirty="0" err="1" smtClean="0"/>
              <a:t>a</a:t>
            </a:r>
            <a:r>
              <a:rPr lang="sl-SI" sz="2600" dirty="0" err="1"/>
              <a:t>u</a:t>
            </a:r>
            <a:r>
              <a:rPr lang="sl-SI" sz="2600" dirty="0" err="1" smtClean="0"/>
              <a:t>tomatiziran</a:t>
            </a:r>
            <a:r>
              <a:rPr lang="sl-SI" sz="2600" dirty="0" smtClean="0"/>
              <a:t> </a:t>
            </a:r>
            <a:r>
              <a:rPr lang="sl-SI" sz="2600" dirty="0" err="1" smtClean="0"/>
              <a:t>postupak</a:t>
            </a:r>
            <a:r>
              <a:rPr lang="sl-SI" sz="2600" dirty="0" smtClean="0"/>
              <a:t> </a:t>
            </a:r>
            <a:r>
              <a:rPr lang="sl-SI" sz="2600" dirty="0" err="1" smtClean="0"/>
              <a:t>štampanja</a:t>
            </a:r>
            <a:endParaRPr lang="sl-SI" sz="2600" dirty="0" smtClean="0"/>
          </a:p>
          <a:p>
            <a:r>
              <a:rPr lang="sl-SI" sz="2600" dirty="0"/>
              <a:t>t</a:t>
            </a:r>
            <a:r>
              <a:rPr lang="sl-SI" sz="2600" dirty="0" smtClean="0"/>
              <a:t>rajni nadzor kvalitete </a:t>
            </a:r>
            <a:r>
              <a:rPr lang="sl-SI" sz="2600" dirty="0" err="1" smtClean="0"/>
              <a:t>štampanja</a:t>
            </a:r>
            <a:r>
              <a:rPr lang="sl-SI" sz="2600" dirty="0" smtClean="0"/>
              <a:t> i kontrola pakiranja </a:t>
            </a:r>
            <a:r>
              <a:rPr lang="sl-SI" sz="2600" dirty="0" err="1" smtClean="0"/>
              <a:t>materijala</a:t>
            </a:r>
            <a:endParaRPr lang="sl-SI" sz="2600" dirty="0" smtClean="0"/>
          </a:p>
          <a:p>
            <a:pPr marL="0" indent="0">
              <a:buNone/>
            </a:pPr>
            <a:r>
              <a:rPr lang="sl-SI" dirty="0" smtClean="0">
                <a:solidFill>
                  <a:schemeClr val="folHlink"/>
                </a:solidFill>
              </a:rPr>
              <a:t> </a:t>
            </a:r>
            <a:endParaRPr lang="sl-SI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600" dirty="0" smtClean="0"/>
              <a:t>Predaja, </a:t>
            </a:r>
            <a:r>
              <a:rPr lang="sl-SI" sz="2600" dirty="0" err="1" smtClean="0"/>
              <a:t>priprema</a:t>
            </a:r>
            <a:r>
              <a:rPr lang="sl-SI" sz="2600" dirty="0" smtClean="0"/>
              <a:t> </a:t>
            </a:r>
            <a:r>
              <a:rPr lang="sl-SI" sz="2600" dirty="0"/>
              <a:t>i dizajn </a:t>
            </a:r>
            <a:r>
              <a:rPr lang="sl-SI" sz="2600" dirty="0" err="1"/>
              <a:t>zadataka</a:t>
            </a:r>
            <a:r>
              <a:rPr lang="sl-SI" sz="2600" dirty="0"/>
              <a:t> bazira se na programu </a:t>
            </a:r>
            <a:r>
              <a:rPr lang="sl-SI" sz="2600" dirty="0" smtClean="0"/>
              <a:t>Microsoft Word</a:t>
            </a:r>
            <a:r>
              <a:rPr lang="sl-SI" sz="2600" dirty="0"/>
              <a:t>. </a:t>
            </a:r>
            <a:r>
              <a:rPr lang="sl-SI" sz="2600" dirty="0" err="1" smtClean="0"/>
              <a:t>Uz</a:t>
            </a:r>
            <a:r>
              <a:rPr lang="sl-SI" sz="2600" dirty="0"/>
              <a:t> Microsoft </a:t>
            </a:r>
            <a:r>
              <a:rPr lang="sl-SI" sz="2600" dirty="0" smtClean="0"/>
              <a:t>Word potrebno se koristiti i druge programa </a:t>
            </a:r>
            <a:r>
              <a:rPr lang="sl-SI" sz="2600" dirty="0" err="1" smtClean="0"/>
              <a:t>kao</a:t>
            </a:r>
            <a:r>
              <a:rPr lang="sl-SI" sz="2600" dirty="0" smtClean="0"/>
              <a:t> </a:t>
            </a:r>
            <a:r>
              <a:rPr lang="sl-SI" sz="2600" dirty="0" err="1" smtClean="0"/>
              <a:t>što</a:t>
            </a:r>
            <a:r>
              <a:rPr lang="sl-SI" sz="2600" dirty="0" smtClean="0"/>
              <a:t> </a:t>
            </a:r>
            <a:r>
              <a:rPr lang="sl-SI" sz="2600" dirty="0" err="1" smtClean="0"/>
              <a:t>su</a:t>
            </a:r>
            <a:r>
              <a:rPr lang="sl-SI" sz="2600" dirty="0" smtClean="0"/>
              <a:t>: </a:t>
            </a:r>
            <a:r>
              <a:rPr lang="sr-Latn-CS" sz="2800" dirty="0" smtClean="0"/>
              <a:t>Math Type, Visio, Adobe Photoshop, Adobe Illustrator, ...</a:t>
            </a:r>
            <a:endParaRPr lang="sl-SI" sz="2600" dirty="0" smtClean="0"/>
          </a:p>
          <a:p>
            <a:pPr marL="0" indent="0">
              <a:buNone/>
            </a:pPr>
            <a:r>
              <a:rPr lang="sl-SI" sz="2600" dirty="0" smtClean="0"/>
              <a:t>Arhiv </a:t>
            </a:r>
            <a:r>
              <a:rPr lang="sl-SI" sz="2600" dirty="0" err="1"/>
              <a:t>zadataka</a:t>
            </a:r>
            <a:r>
              <a:rPr lang="sl-SI" sz="2600" dirty="0"/>
              <a:t> vrši se u *.</a:t>
            </a:r>
            <a:r>
              <a:rPr lang="sl-SI" sz="2600" dirty="0" err="1"/>
              <a:t>pdf</a:t>
            </a:r>
            <a:r>
              <a:rPr lang="sl-SI" sz="2600" dirty="0"/>
              <a:t> dokumentu</a:t>
            </a:r>
            <a:r>
              <a:rPr lang="sl-SI" sz="2600" dirty="0" smtClean="0"/>
              <a:t>.</a:t>
            </a:r>
          </a:p>
          <a:p>
            <a:pPr marL="0" indent="0">
              <a:buNone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7868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1. </a:t>
            </a:r>
            <a:r>
              <a:rPr lang="sl-SI" sz="3200" b="1" dirty="0" err="1" smtClean="0"/>
              <a:t>Zadatci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pojedinih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odjela</a:t>
            </a:r>
            <a:endParaRPr lang="sl-SI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sz="2400" b="1" dirty="0" smtClean="0"/>
              <a:t>1.1 DTP</a:t>
            </a:r>
          </a:p>
          <a:p>
            <a:r>
              <a:rPr lang="sr-Latn-CS" sz="2400" dirty="0"/>
              <a:t>tehnička priprema ispita i drugih materijala,</a:t>
            </a:r>
          </a:p>
          <a:p>
            <a:r>
              <a:rPr lang="sr-Latn-CS" sz="2400" dirty="0"/>
              <a:t>organizuje prevođenje i priprema ispitni i ostali materijal za prevode</a:t>
            </a:r>
            <a:r>
              <a:rPr lang="sr-Latn-CS" sz="2400" dirty="0" smtClean="0"/>
              <a:t>,</a:t>
            </a:r>
            <a:endParaRPr lang="sr-Latn-CS" sz="2400" dirty="0"/>
          </a:p>
          <a:p>
            <a:r>
              <a:rPr lang="sr-Latn-CS" sz="2400" dirty="0"/>
              <a:t>priprema materijala za </a:t>
            </a:r>
            <a:r>
              <a:rPr lang="sl-SI" sz="2400" dirty="0"/>
              <a:t>kandidate </a:t>
            </a:r>
            <a:r>
              <a:rPr lang="sl-SI" sz="2400" dirty="0" err="1"/>
              <a:t>sa</a:t>
            </a:r>
            <a:r>
              <a:rPr lang="sl-SI" sz="2400" dirty="0"/>
              <a:t> posebnim potrebama (KPP</a:t>
            </a:r>
            <a:r>
              <a:rPr lang="sl-SI" sz="2400" dirty="0" smtClean="0"/>
              <a:t>),</a:t>
            </a:r>
          </a:p>
          <a:p>
            <a:r>
              <a:rPr lang="sl-SI" sz="2400" dirty="0" err="1"/>
              <a:t>p</a:t>
            </a:r>
            <a:r>
              <a:rPr lang="sl-SI" sz="2400" dirty="0" err="1" smtClean="0"/>
              <a:t>riprema</a:t>
            </a:r>
            <a:r>
              <a:rPr lang="sl-SI" sz="2400" dirty="0" smtClean="0"/>
              <a:t> </a:t>
            </a:r>
            <a:r>
              <a:rPr lang="sl-SI" sz="2400" dirty="0" err="1" smtClean="0"/>
              <a:t>različitih</a:t>
            </a:r>
            <a:r>
              <a:rPr lang="sl-SI" sz="2400" dirty="0" smtClean="0"/>
              <a:t> publikacija.</a:t>
            </a:r>
            <a:endParaRPr lang="sr-Latn-CS" sz="2400" dirty="0"/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37556"/>
            <a:ext cx="2488015" cy="18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400" b="1" dirty="0" smtClean="0"/>
              <a:t>1.2 Štamparija</a:t>
            </a:r>
            <a:endParaRPr lang="hr-BA" sz="2400" b="1" dirty="0"/>
          </a:p>
          <a:p>
            <a:r>
              <a:rPr lang="sr-Latn-CS" sz="2400" dirty="0"/>
              <a:t>štampanje </a:t>
            </a:r>
            <a:r>
              <a:rPr lang="sr-Latn-CS" sz="2400" dirty="0" smtClean="0"/>
              <a:t>materijala</a:t>
            </a:r>
          </a:p>
          <a:p>
            <a:r>
              <a:rPr lang="sr-Latn-CS" sz="2400" dirty="0"/>
              <a:t>p</a:t>
            </a:r>
            <a:r>
              <a:rPr lang="sr-Latn-CS" sz="2400" dirty="0" smtClean="0"/>
              <a:t>akiranje materjala</a:t>
            </a:r>
            <a:endParaRPr lang="sl-SI" sz="2400" dirty="0" smtClean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38" y="1916832"/>
            <a:ext cx="4850586" cy="36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5" y="6021288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b="1" dirty="0"/>
              <a:t>1.3 Biblioteka</a:t>
            </a:r>
          </a:p>
          <a:p>
            <a:pPr>
              <a:lnSpc>
                <a:spcPct val="80000"/>
              </a:lnSpc>
            </a:pPr>
            <a:r>
              <a:rPr lang="sr-Latn-CS" sz="2400" dirty="0" smtClean="0"/>
              <a:t>Specialna </a:t>
            </a:r>
            <a:r>
              <a:rPr lang="sr-Latn-CS" sz="2400" dirty="0"/>
              <a:t>biblioteka sa 2300 bibliografskih jedinica, služi zaposlenima i članovima predmetnih komisija. </a:t>
            </a:r>
          </a:p>
          <a:p>
            <a:pPr>
              <a:lnSpc>
                <a:spcPct val="80000"/>
              </a:lnSpc>
            </a:pPr>
            <a:r>
              <a:rPr lang="sr-Latn-CS" sz="2400" dirty="0"/>
              <a:t>Skuplja in čuva materijal sa područja eksterne provere znanja, ocenjivanja, testiranja, pedagoške statistike, nastavnih planova i udžbenika za osnovne i srednje škole. </a:t>
            </a:r>
          </a:p>
          <a:p>
            <a:pPr>
              <a:lnSpc>
                <a:spcPct val="80000"/>
              </a:lnSpc>
            </a:pPr>
            <a:r>
              <a:rPr lang="sr-Latn-CS" sz="2400" dirty="0"/>
              <a:t>Ima arhivsku zbirku izpitnih zadataka i izpitnih kataloga, koje se može pregledati u čitaonici. Uređeno ima među-bibliotekarsko iznajmljivanje.</a:t>
            </a:r>
          </a:p>
          <a:p>
            <a:pPr>
              <a:lnSpc>
                <a:spcPct val="80000"/>
              </a:lnSpc>
            </a:pPr>
            <a:r>
              <a:rPr lang="sr-Latn-CS" sz="2400" dirty="0"/>
              <a:t>Uključena je u uzajamnu sve-slovenčku bibliotekarsku bazu Cobiss. Ima slobodan pristup do elektronskih baza podataka ProQuest, Eifl Direct i Springerlink, koje zaposleni upotrebljavaju kao pomoć kod istraživačkog rada.</a:t>
            </a:r>
            <a:endParaRPr lang="hr-BA" sz="24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2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r-BA" sz="2400" b="1" dirty="0"/>
              <a:t>1.4 </a:t>
            </a:r>
            <a:r>
              <a:rPr lang="sl-SI" sz="2400" b="1" dirty="0" err="1" smtClean="0"/>
              <a:t>Nakladnik</a:t>
            </a:r>
            <a:endParaRPr lang="sl-SI" sz="2400" b="1" dirty="0"/>
          </a:p>
          <a:p>
            <a:r>
              <a:rPr lang="sr-Latn-CS" sz="2400" b="1" dirty="0" smtClean="0"/>
              <a:t>izdavanje publikacija: </a:t>
            </a:r>
            <a:r>
              <a:rPr lang="sr-Latn-CS" sz="2400" dirty="0"/>
              <a:t>katalozi, kalendari, izvještaji, zbirke zadataka, knjige sa područja istraživanja i razvoja u obrazovanju</a:t>
            </a:r>
            <a:endParaRPr lang="sr-Latn-CS" sz="2400" dirty="0" smtClean="0"/>
          </a:p>
          <a:p>
            <a:r>
              <a:rPr lang="sr-Latn-CS" sz="2400" b="1" dirty="0" smtClean="0"/>
              <a:t>prodaja publikacija: </a:t>
            </a:r>
            <a:r>
              <a:rPr lang="sr-Latn-CS" sz="2400" dirty="0"/>
              <a:t>zbirke zadataka,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katalozi</a:t>
            </a:r>
            <a:r>
              <a:rPr lang="sr-Latn-CS" sz="2400" dirty="0"/>
              <a:t>, neobvezan dio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predmaturitetnog </a:t>
            </a:r>
            <a:r>
              <a:rPr lang="sr-Latn-CS" sz="2400" dirty="0"/>
              <a:t>test za </a:t>
            </a:r>
            <a:r>
              <a:rPr lang="sr-Latn-CS" sz="2400" dirty="0" smtClean="0"/>
              <a:t>opću </a:t>
            </a:r>
            <a:br>
              <a:rPr lang="sr-Latn-CS" sz="2400" dirty="0" smtClean="0"/>
            </a:br>
            <a:r>
              <a:rPr lang="sr-Latn-CS" sz="2400" dirty="0" smtClean="0"/>
              <a:t>i stručnu </a:t>
            </a:r>
            <a:r>
              <a:rPr lang="sr-Latn-CS" sz="2400" dirty="0"/>
              <a:t>maturu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7"/>
            <a:ext cx="1746271" cy="30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2. DTP (</a:t>
            </a:r>
            <a:r>
              <a:rPr lang="sl-SI" sz="3200" b="1" dirty="0" err="1" smtClean="0"/>
              <a:t>priprema</a:t>
            </a:r>
            <a:r>
              <a:rPr lang="sl-SI" sz="3200" b="1" dirty="0" smtClean="0"/>
              <a:t>)</a:t>
            </a:r>
            <a:endParaRPr lang="sr-Latn-BA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1700808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Tehnička oprema:</a:t>
            </a:r>
          </a:p>
          <a:p>
            <a:r>
              <a:rPr lang="sr-Latn-CS" sz="2400" dirty="0" smtClean="0"/>
              <a:t>Softverski </a:t>
            </a:r>
            <a:r>
              <a:rPr lang="sr-Latn-CS" sz="2400" dirty="0"/>
              <a:t>alati:</a:t>
            </a:r>
            <a:endParaRPr lang="sr-Latn-C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/>
              <a:t>MICROSOFT </a:t>
            </a:r>
            <a:r>
              <a:rPr lang="sr-Latn-CS" sz="2400" b="1" dirty="0" smtClean="0"/>
              <a:t>WORD</a:t>
            </a:r>
            <a:r>
              <a:rPr lang="sr-Latn-CS" sz="2400" dirty="0" smtClean="0"/>
              <a:t> 2010 </a:t>
            </a:r>
            <a:r>
              <a:rPr lang="sr-Latn-CS" sz="2400" dirty="0"/>
              <a:t>for WINDOWS - editor za tekst, u njemu se formira </a:t>
            </a:r>
            <a:r>
              <a:rPr lang="sr-Latn-CS" sz="2400" dirty="0" smtClean="0"/>
              <a:t>cijeli </a:t>
            </a:r>
            <a:r>
              <a:rPr lang="sr-Latn-CS" sz="2400" dirty="0"/>
              <a:t>dokument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/>
              <a:t>MATH TYPE </a:t>
            </a:r>
            <a:r>
              <a:rPr lang="sr-Latn-CS" sz="2400" dirty="0" smtClean="0"/>
              <a:t>6.5 - </a:t>
            </a:r>
            <a:r>
              <a:rPr lang="sr-Latn-CS" sz="2400" dirty="0"/>
              <a:t>za pisanje svih znakova, koji nisu tekst (jednačine, oznake v </a:t>
            </a:r>
            <a:r>
              <a:rPr lang="sr-Latn-CS" sz="2400" dirty="0" smtClean="0"/>
              <a:t>kemijskim </a:t>
            </a:r>
            <a:r>
              <a:rPr lang="sr-Latn-CS" sz="2400" dirty="0"/>
              <a:t>formulama, variable, konstante ...)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/>
              <a:t>VISIO</a:t>
            </a:r>
            <a:r>
              <a:rPr lang="sr-Latn-CS" sz="2400" dirty="0"/>
              <a:t> </a:t>
            </a:r>
            <a:r>
              <a:rPr lang="sr-Latn-CS" sz="2400" dirty="0" smtClean="0"/>
              <a:t>2010 - </a:t>
            </a:r>
            <a:r>
              <a:rPr lang="sr-Latn-CS" sz="2400" dirty="0"/>
              <a:t>za crtanje skica i </a:t>
            </a:r>
            <a:r>
              <a:rPr lang="sr-Latn-CS" sz="2400" dirty="0" smtClean="0"/>
              <a:t>kemijskih </a:t>
            </a:r>
            <a:r>
              <a:rPr lang="sr-Latn-CS" sz="2400" dirty="0"/>
              <a:t>formula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/>
              <a:t>ADOBE PHOTOSHOP</a:t>
            </a:r>
            <a:r>
              <a:rPr lang="sr-Latn-CS" sz="2400" dirty="0" smtClean="0"/>
              <a:t> CS5 </a:t>
            </a:r>
            <a:r>
              <a:rPr lang="sr-Latn-CS" sz="2400" dirty="0"/>
              <a:t>- za digitalizaciju i obradu fotografija i drugih slikovnih materijala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 smtClean="0"/>
              <a:t>ADOBE ACROBAT</a:t>
            </a:r>
            <a:r>
              <a:rPr lang="sr-Latn-CS" sz="2400" dirty="0" smtClean="0"/>
              <a:t>  - </a:t>
            </a:r>
            <a:r>
              <a:rPr lang="sr-Latn-CS" sz="2400" dirty="0"/>
              <a:t>za pripremu dokumenata za </a:t>
            </a:r>
            <a:r>
              <a:rPr lang="sr-Latn-CS" sz="2400" dirty="0" smtClean="0"/>
              <a:t>štampu</a:t>
            </a:r>
            <a:endParaRPr lang="sr-Latn-CS" sz="2000" dirty="0"/>
          </a:p>
          <a:p>
            <a:endParaRPr lang="hr-HR" sz="2200" dirty="0" smtClean="0"/>
          </a:p>
          <a:p>
            <a:endParaRPr lang="hr-HR" sz="2200" dirty="0"/>
          </a:p>
          <a:p>
            <a:endParaRPr lang="sr-Latn-BA" dirty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oft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0563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" y="6083287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86830" y="134076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Kod formiranja nekih publikacija, koristimo još</a:t>
            </a:r>
            <a:r>
              <a:rPr lang="sr-Latn-CS" sz="2400" dirty="0" smtClean="0"/>
              <a:t>: </a:t>
            </a:r>
            <a:r>
              <a:rPr lang="sr-Latn-CS" sz="2400" dirty="0"/>
              <a:t>ADOBE</a:t>
            </a:r>
            <a:r>
              <a:rPr lang="sr-Latn-CS" sz="2400" dirty="0" smtClean="0"/>
              <a:t> </a:t>
            </a:r>
            <a:r>
              <a:rPr lang="sr-Latn-CS" sz="2400" dirty="0"/>
              <a:t>INDESIGN, ADOBE </a:t>
            </a:r>
            <a:r>
              <a:rPr lang="sr-Latn-CS" sz="2400" dirty="0" smtClean="0"/>
              <a:t>ILLUSTRATOR</a:t>
            </a:r>
            <a:r>
              <a:rPr lang="sr-Latn-CS" sz="2400" dirty="0"/>
              <a:t>, CORELDRAW i</a:t>
            </a:r>
            <a:r>
              <a:rPr lang="sr-Latn-CS" sz="2400" i="1" dirty="0"/>
              <a:t> </a:t>
            </a:r>
            <a:r>
              <a:rPr lang="sr-Latn-CS" sz="2400" dirty="0"/>
              <a:t>EXCEL</a:t>
            </a:r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</p:txBody>
      </p:sp>
      <p:pic>
        <p:nvPicPr>
          <p:cNvPr id="7" name="Picture 4" descr="softw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3723"/>
            <a:ext cx="548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892</Words>
  <Application>Microsoft Office PowerPoint</Application>
  <PresentationFormat>Diaprojekcija na zaslonu (4:3)</PresentationFormat>
  <Paragraphs>150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Officeova tema</vt:lpstr>
      <vt:lpstr>Priprema, štampanje i pakovanje testova  za maturu</vt:lpstr>
      <vt:lpstr>Sheme odjela publicistike</vt:lpstr>
      <vt:lpstr>1. Zadatci pojedinih odjela</vt:lpstr>
      <vt:lpstr>PowerPointova predstavitev</vt:lpstr>
      <vt:lpstr>PowerPointova predstavitev</vt:lpstr>
      <vt:lpstr>PowerPointova predstavitev</vt:lpstr>
      <vt:lpstr>2. DTP (priprema)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Zaključak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improve education – how could Slovenian experience help</dc:title>
  <dc:creator>Branko Slivar</dc:creator>
  <cp:lastModifiedBy>Peter Skrlj</cp:lastModifiedBy>
  <cp:revision>266</cp:revision>
  <cp:lastPrinted>2013-01-25T08:00:21Z</cp:lastPrinted>
  <dcterms:created xsi:type="dcterms:W3CDTF">2012-09-24T08:42:05Z</dcterms:created>
  <dcterms:modified xsi:type="dcterms:W3CDTF">2013-01-25T08:00:26Z</dcterms:modified>
</cp:coreProperties>
</file>