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9" r:id="rId2"/>
    <p:sldId id="283" r:id="rId3"/>
    <p:sldId id="289" r:id="rId4"/>
    <p:sldId id="288" r:id="rId5"/>
    <p:sldId id="275" r:id="rId6"/>
    <p:sldId id="298" r:id="rId7"/>
    <p:sldId id="272" r:id="rId8"/>
    <p:sldId id="285" r:id="rId9"/>
    <p:sldId id="299" r:id="rId10"/>
    <p:sldId id="284" r:id="rId11"/>
    <p:sldId id="271" r:id="rId12"/>
    <p:sldId id="290" r:id="rId13"/>
    <p:sldId id="300" r:id="rId14"/>
    <p:sldId id="291" r:id="rId15"/>
    <p:sldId id="292" r:id="rId16"/>
    <p:sldId id="301" r:id="rId17"/>
    <p:sldId id="293" r:id="rId18"/>
    <p:sldId id="294" r:id="rId19"/>
    <p:sldId id="295" r:id="rId20"/>
    <p:sldId id="296" r:id="rId21"/>
    <p:sldId id="297" r:id="rId22"/>
    <p:sldId id="303" r:id="rId23"/>
    <p:sldId id="304" r:id="rId24"/>
    <p:sldId id="302" r:id="rId25"/>
    <p:sldId id="282" r:id="rId26"/>
    <p:sldId id="305" r:id="rId27"/>
    <p:sldId id="306" r:id="rId28"/>
    <p:sldId id="307" r:id="rId2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88C575B5-A1C9-489B-A230-FB06246DD9CE}">
          <p14:sldIdLst>
            <p14:sldId id="259"/>
            <p14:sldId id="283"/>
            <p14:sldId id="289"/>
            <p14:sldId id="288"/>
            <p14:sldId id="275"/>
            <p14:sldId id="298"/>
            <p14:sldId id="272"/>
            <p14:sldId id="285"/>
            <p14:sldId id="299"/>
            <p14:sldId id="284"/>
            <p14:sldId id="271"/>
            <p14:sldId id="290"/>
            <p14:sldId id="300"/>
            <p14:sldId id="291"/>
            <p14:sldId id="292"/>
            <p14:sldId id="301"/>
            <p14:sldId id="293"/>
            <p14:sldId id="294"/>
            <p14:sldId id="295"/>
            <p14:sldId id="296"/>
            <p14:sldId id="297"/>
            <p14:sldId id="303"/>
            <p14:sldId id="304"/>
            <p14:sldId id="302"/>
          </p14:sldIdLst>
        </p14:section>
        <p14:section name="Razdelek brez naslova" id="{20CE4F64-BA0D-4DBC-8D54-533CD77BB985}">
          <p14:sldIdLst>
            <p14:sldId id="282"/>
            <p14:sldId id="305"/>
            <p14:sldId id="306"/>
            <p14:sldId id="30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75" autoAdjust="0"/>
  </p:normalViewPr>
  <p:slideViewPr>
    <p:cSldViewPr>
      <p:cViewPr>
        <p:scale>
          <a:sx n="100" d="100"/>
          <a:sy n="100" d="100"/>
        </p:scale>
        <p:origin x="-288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6965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A6142-1BCE-4B28-AA8F-C48499FB9252}" type="slidenum">
              <a:rPr lang="sl-SI" smtClean="0"/>
              <a:t>24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52628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A6142-1BCE-4B28-AA8F-C48499FB9252}" type="slidenum">
              <a:rPr lang="sl-SI" smtClean="0"/>
              <a:t>27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23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t>1.2.2013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/>
          </a:bodyPr>
          <a:lstStyle/>
          <a:p>
            <a:r>
              <a:rPr lang="sl-SI" sz="2700" cap="small" dirty="0" smtClean="0">
                <a:latin typeface="Arial Rounded MT Bold" pitchFamily="34" charset="0"/>
              </a:rPr>
              <a:t>Administracija mature </a:t>
            </a:r>
            <a:endParaRPr lang="en-US" sz="2700" cap="small" dirty="0" smtClean="0">
              <a:latin typeface="Arial Rounded MT Bold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 smtClean="0">
                <a:solidFill>
                  <a:schemeClr val="tx1"/>
                </a:solidFill>
              </a:rPr>
              <a:t>mag. Darija Domajnko (Ric</a:t>
            </a:r>
            <a:r>
              <a:rPr lang="sr-Latn-CS" sz="2000" b="1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Sarajevo, 27. januar 2013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3046012" y="2276872"/>
            <a:ext cx="856895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 Rounded MT Bold" pitchFamily="34" charset="0"/>
              </a:rPr>
              <a:t>, September 26th, 2012</a:t>
            </a:r>
          </a:p>
          <a:p>
            <a:pPr algn="r">
              <a:defRPr/>
            </a:pPr>
            <a:endParaRPr lang="en-US" sz="2400" dirty="0" smtClean="0"/>
          </a:p>
          <a:p>
            <a:pPr algn="r">
              <a:defRPr/>
            </a:pP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3.3. Rok prijave</a:t>
            </a:r>
            <a:endParaRPr lang="hr-BA" sz="3200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555787"/>
              </p:ext>
            </p:extLst>
          </p:nvPr>
        </p:nvGraphicFramePr>
        <p:xfrm>
          <a:off x="457200" y="1600200"/>
          <a:ext cx="8229600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345432"/>
                <a:gridCol w="2016224"/>
                <a:gridCol w="1810544"/>
              </a:tblGrid>
              <a:tr h="370840">
                <a:tc>
                  <a:txBody>
                    <a:bodyPr/>
                    <a:lstStyle/>
                    <a:p>
                      <a:endParaRPr lang="hr-BA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SLO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HR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BIH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Predprijava</a:t>
                      </a:r>
                      <a:endParaRPr lang="hr-B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15.</a:t>
                      </a:r>
                      <a:r>
                        <a:rPr lang="hr-BA" sz="1800" baseline="0" dirty="0" smtClean="0"/>
                        <a:t> novembar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1.</a:t>
                      </a:r>
                      <a:r>
                        <a:rPr lang="hr-BA" sz="1800" baseline="0" dirty="0" smtClean="0"/>
                        <a:t> – 15. oktobra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do 31.</a:t>
                      </a:r>
                      <a:r>
                        <a:rPr lang="hr-BA" sz="1800" baseline="0" dirty="0" smtClean="0"/>
                        <a:t> </a:t>
                      </a:r>
                      <a:r>
                        <a:rPr lang="hr-BA" sz="1800" baseline="0" dirty="0" err="1" smtClean="0"/>
                        <a:t>okt</a:t>
                      </a:r>
                      <a:endParaRPr lang="hr-BA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Prijava 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 sz="1800" b="1" dirty="0" smtClean="0">
                          <a:solidFill>
                            <a:srgbClr val="FF0000"/>
                          </a:solidFill>
                        </a:rPr>
                        <a:t>Ljetni rok</a:t>
                      </a:r>
                      <a:r>
                        <a:rPr lang="hr-BA" sz="1800" dirty="0" smtClean="0"/>
                        <a:t>: 60 dana</a:t>
                      </a:r>
                    </a:p>
                    <a:p>
                      <a:r>
                        <a:rPr lang="hr-BA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Jesenski rok</a:t>
                      </a:r>
                      <a:r>
                        <a:rPr lang="hr-BA" sz="1800" dirty="0" smtClean="0"/>
                        <a:t>: dan</a:t>
                      </a:r>
                      <a:r>
                        <a:rPr lang="hr-BA" sz="1800" baseline="0" dirty="0" smtClean="0"/>
                        <a:t> po ...</a:t>
                      </a:r>
                      <a:endParaRPr lang="hr-BA" sz="1800" dirty="0" smtClean="0"/>
                    </a:p>
                    <a:p>
                      <a:r>
                        <a:rPr lang="hr-BA" sz="1800" b="1" dirty="0" smtClean="0"/>
                        <a:t>Zimski rok</a:t>
                      </a:r>
                      <a:r>
                        <a:rPr lang="hr-BA" sz="1800" dirty="0" smtClean="0"/>
                        <a:t>: nema/</a:t>
                      </a:r>
                      <a:r>
                        <a:rPr lang="hr-BA" sz="1800" baseline="0" dirty="0" smtClean="0"/>
                        <a:t> ...</a:t>
                      </a:r>
                      <a:endParaRPr lang="hr-BA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1. </a:t>
                      </a:r>
                      <a:r>
                        <a:rPr lang="hr-BA" sz="1800" dirty="0" err="1" smtClean="0"/>
                        <a:t>dec</a:t>
                      </a:r>
                      <a:r>
                        <a:rPr lang="hr-BA" sz="1800" baseline="0" dirty="0" smtClean="0"/>
                        <a:t>  – 1. </a:t>
                      </a:r>
                      <a:r>
                        <a:rPr lang="hr-BA" sz="1800" baseline="0" dirty="0" err="1" smtClean="0"/>
                        <a:t>feb</a:t>
                      </a:r>
                      <a:r>
                        <a:rPr lang="hr-BA" sz="1800" baseline="0" dirty="0" smtClean="0"/>
                        <a:t> </a:t>
                      </a:r>
                    </a:p>
                    <a:p>
                      <a:r>
                        <a:rPr lang="hr-BA" sz="1800" dirty="0" smtClean="0"/>
                        <a:t>17. – 26. jula 2013</a:t>
                      </a:r>
                    </a:p>
                    <a:p>
                      <a:r>
                        <a:rPr lang="hr-BA" sz="1800" baseline="0" dirty="0" smtClean="0"/>
                        <a:t>(</a:t>
                      </a:r>
                      <a:r>
                        <a:rPr lang="hr-BA" sz="1800" baseline="0" dirty="0" err="1" smtClean="0"/>
                        <a:t>okt</a:t>
                      </a:r>
                      <a:r>
                        <a:rPr lang="hr-BA" sz="1800" baseline="0" dirty="0" smtClean="0"/>
                        <a:t>) ???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do</a:t>
                      </a:r>
                      <a:r>
                        <a:rPr lang="hr-BA" sz="1800" baseline="0" dirty="0" smtClean="0"/>
                        <a:t> 15. </a:t>
                      </a:r>
                      <a:r>
                        <a:rPr lang="hr-BA" sz="1800" baseline="0" dirty="0" err="1" smtClean="0"/>
                        <a:t>feb</a:t>
                      </a:r>
                      <a:endParaRPr lang="hr-BA" sz="1800" dirty="0" smtClean="0"/>
                    </a:p>
                    <a:p>
                      <a:r>
                        <a:rPr lang="hr-BA" sz="1800" dirty="0" smtClean="0"/>
                        <a:t>dan</a:t>
                      </a:r>
                      <a:r>
                        <a:rPr lang="hr-BA" sz="1800" baseline="0" dirty="0" smtClean="0"/>
                        <a:t> po</a:t>
                      </a:r>
                      <a:endParaRPr lang="hr-BA" sz="1800" dirty="0" smtClean="0"/>
                    </a:p>
                    <a:p>
                      <a:r>
                        <a:rPr lang="hr-BA" sz="1800" dirty="0" smtClean="0"/>
                        <a:t>do</a:t>
                      </a:r>
                      <a:r>
                        <a:rPr lang="hr-BA" sz="1800" baseline="0" dirty="0" smtClean="0"/>
                        <a:t> </a:t>
                      </a:r>
                      <a:r>
                        <a:rPr lang="hr-BA" sz="1800" dirty="0" smtClean="0"/>
                        <a:t>15</a:t>
                      </a:r>
                      <a:r>
                        <a:rPr lang="hr-BA" sz="1800" dirty="0" smtClean="0"/>
                        <a:t>. nov</a:t>
                      </a:r>
                      <a:endParaRPr lang="hr-BA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Promjena</a:t>
                      </a:r>
                      <a:r>
                        <a:rPr lang="hr-BA" b="1" baseline="0" dirty="0" smtClean="0">
                          <a:solidFill>
                            <a:schemeClr val="tx1"/>
                          </a:solidFill>
                        </a:rPr>
                        <a:t> prijave</a:t>
                      </a:r>
                      <a:endParaRPr lang="hr-B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Samo na ljetnome </a:t>
                      </a:r>
                      <a:r>
                        <a:rPr lang="hr-BA" sz="1800" baseline="0" dirty="0" smtClean="0"/>
                        <a:t>roku/UPIS </a:t>
                      </a:r>
                      <a:r>
                        <a:rPr lang="hr-BA" sz="1200" baseline="0" dirty="0" smtClean="0"/>
                        <a:t>ograničenje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30 dana prije</a:t>
                      </a:r>
                      <a:r>
                        <a:rPr lang="hr-BA" sz="1800" baseline="0" dirty="0" smtClean="0"/>
                        <a:t> iz opravdanih razloga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30 dana prije</a:t>
                      </a:r>
                      <a:r>
                        <a:rPr lang="hr-BA" sz="1800" baseline="0" dirty="0" smtClean="0"/>
                        <a:t> iz opravdanih razloga</a:t>
                      </a:r>
                      <a:endParaRPr lang="hr-BA" sz="1800" dirty="0" smtClean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Naknadna prijava</a:t>
                      </a:r>
                      <a:endParaRPr lang="hr-B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10 dana</a:t>
                      </a:r>
                      <a:r>
                        <a:rPr lang="hr-BA" sz="1800" baseline="0" dirty="0" smtClean="0"/>
                        <a:t> </a:t>
                      </a:r>
                      <a:r>
                        <a:rPr lang="hr-BA" sz="1800" dirty="0" smtClean="0"/>
                        <a:t>prije</a:t>
                      </a:r>
                      <a:r>
                        <a:rPr lang="hr-BA" sz="1800" baseline="0" dirty="0" smtClean="0"/>
                        <a:t> iz opravdanih razloga</a:t>
                      </a:r>
                      <a:endParaRPr lang="hr-BA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30 dana prije</a:t>
                      </a:r>
                      <a:r>
                        <a:rPr lang="hr-BA" sz="1800" baseline="0" dirty="0" smtClean="0"/>
                        <a:t> iz opravdanih razloga</a:t>
                      </a:r>
                      <a:endParaRPr lang="hr-BA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30 dana prije</a:t>
                      </a:r>
                      <a:r>
                        <a:rPr lang="hr-BA" sz="1800" baseline="0" dirty="0" smtClean="0"/>
                        <a:t> iz opravdanih razloga</a:t>
                      </a:r>
                      <a:endParaRPr lang="hr-BA" sz="1800" dirty="0" smtClean="0"/>
                    </a:p>
                    <a:p>
                      <a:endParaRPr lang="hr-BA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Odjava</a:t>
                      </a:r>
                      <a:endParaRPr lang="hr-B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4 dana prije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20 dana</a:t>
                      </a:r>
                      <a:r>
                        <a:rPr lang="hr-BA" sz="1800" baseline="0" dirty="0" smtClean="0"/>
                        <a:t> </a:t>
                      </a:r>
                      <a:r>
                        <a:rPr lang="hr-BA" sz="1800" dirty="0" smtClean="0"/>
                        <a:t>prije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4 dana prije</a:t>
                      </a:r>
                    </a:p>
                    <a:p>
                      <a:endParaRPr lang="hr-BA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="1" dirty="0" smtClean="0"/>
                        <a:t>Troškovi </a:t>
                      </a:r>
                      <a:endParaRPr lang="hr-BA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Odrasli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Da</a:t>
                      </a:r>
                      <a:endParaRPr lang="hr-B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dirty="0" smtClean="0"/>
                        <a:t>Da</a:t>
                      </a:r>
                      <a:r>
                        <a:rPr lang="hr-BA" sz="1800" baseline="0" dirty="0" smtClean="0"/>
                        <a:t> - upitnik</a:t>
                      </a:r>
                      <a:endParaRPr lang="hr-BA" sz="18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03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3.4. Opravdani razlozi</a:t>
            </a:r>
            <a:endParaRPr lang="hr-BA" sz="3200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BA" sz="2400" dirty="0" smtClean="0"/>
              <a:t>Opravdani razlozi:</a:t>
            </a:r>
          </a:p>
          <a:p>
            <a:pPr>
              <a:buFontTx/>
              <a:buChar char="-"/>
            </a:pPr>
            <a:r>
              <a:rPr lang="hr-BA" sz="2400" dirty="0"/>
              <a:t>z</a:t>
            </a:r>
            <a:r>
              <a:rPr lang="hr-BA" sz="2400" dirty="0" smtClean="0"/>
              <a:t>dravstveni problemi,</a:t>
            </a:r>
          </a:p>
          <a:p>
            <a:pPr>
              <a:buFontTx/>
              <a:buChar char="-"/>
            </a:pPr>
            <a:r>
              <a:rPr lang="hr-BA" sz="2400" dirty="0"/>
              <a:t>d</a:t>
            </a:r>
            <a:r>
              <a:rPr lang="hr-BA" sz="2400" dirty="0" smtClean="0"/>
              <a:t>rugi izvanredni događaji (smrt u obitelji, prometna ili druga nesreća),</a:t>
            </a:r>
          </a:p>
          <a:p>
            <a:pPr>
              <a:buFontTx/>
              <a:buChar char="-"/>
            </a:pPr>
            <a:r>
              <a:rPr lang="hr-BA" sz="2400" dirty="0"/>
              <a:t>o</a:t>
            </a:r>
            <a:r>
              <a:rPr lang="hr-BA" sz="2400" dirty="0" smtClean="0"/>
              <a:t>brazovanje u inozemstvu,</a:t>
            </a:r>
          </a:p>
          <a:p>
            <a:pPr>
              <a:buFontTx/>
              <a:buChar char="-"/>
            </a:pPr>
            <a:r>
              <a:rPr lang="hr-BA" sz="2400" dirty="0"/>
              <a:t>g</a:t>
            </a:r>
            <a:r>
              <a:rPr lang="hr-BA" sz="2400" dirty="0" smtClean="0"/>
              <a:t>ubitak prijave na školi,</a:t>
            </a:r>
          </a:p>
          <a:p>
            <a:pPr>
              <a:buFontTx/>
              <a:buChar char="-"/>
            </a:pPr>
            <a:r>
              <a:rPr lang="hr-BA" sz="2400" dirty="0"/>
              <a:t>d</a:t>
            </a:r>
            <a:r>
              <a:rPr lang="hr-BA" sz="2400" dirty="0" smtClean="0"/>
              <a:t>rugi opravdani razlozi.</a:t>
            </a:r>
          </a:p>
          <a:p>
            <a:pPr marL="0" indent="0">
              <a:buNone/>
            </a:pPr>
            <a:r>
              <a:rPr lang="hr-BA" sz="2400" dirty="0" smtClean="0">
                <a:solidFill>
                  <a:srgbClr val="FF0000"/>
                </a:solidFill>
              </a:rPr>
              <a:t>O opravdanosti razloga odlučuje škola – ŠMK </a:t>
            </a:r>
            <a:r>
              <a:rPr lang="hr-BA" sz="2400" dirty="0">
                <a:solidFill>
                  <a:srgbClr val="FF0000"/>
                </a:solidFill>
              </a:rPr>
              <a:t>sa pisanom </a:t>
            </a:r>
            <a:r>
              <a:rPr lang="hr-BA" sz="2400" dirty="0" smtClean="0">
                <a:solidFill>
                  <a:srgbClr val="FF0000"/>
                </a:solidFill>
              </a:rPr>
              <a:t>odlukom </a:t>
            </a:r>
          </a:p>
          <a:p>
            <a:pPr>
              <a:buFontTx/>
              <a:buChar char="-"/>
            </a:pPr>
            <a:r>
              <a:rPr lang="hr-BA" sz="2400" dirty="0" smtClean="0"/>
              <a:t>u roku pet dana na temelju pisanog zahtjeva kandidata i odgovarajućih dokaza</a:t>
            </a:r>
            <a:r>
              <a:rPr lang="hr-BA" sz="2400" dirty="0"/>
              <a:t>;</a:t>
            </a:r>
            <a:r>
              <a:rPr lang="hr-BA" sz="2400" dirty="0" smtClean="0"/>
              <a:t> </a:t>
            </a:r>
          </a:p>
          <a:p>
            <a:pPr>
              <a:buFontTx/>
              <a:buChar char="-"/>
            </a:pPr>
            <a:r>
              <a:rPr lang="hr-BA" sz="2400" dirty="0" smtClean="0"/>
              <a:t>ŠMK je dužna o odluci obavijestiti kandidata i APOSO.</a:t>
            </a:r>
          </a:p>
          <a:p>
            <a:pPr marL="0" indent="0">
              <a:buNone/>
            </a:pPr>
            <a:endParaRPr lang="hr-BA" sz="2400" dirty="0" smtClean="0"/>
          </a:p>
          <a:p>
            <a:pPr>
              <a:buFontTx/>
              <a:buChar char="-"/>
            </a:pPr>
            <a:endParaRPr lang="hr-BA" dirty="0" smtClean="0"/>
          </a:p>
          <a:p>
            <a:pPr>
              <a:buFontTx/>
              <a:buChar char="-"/>
            </a:pPr>
            <a:endParaRPr lang="hr-BA" dirty="0"/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23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3.5 Ponovno polaganje ispita</a:t>
            </a:r>
            <a:endParaRPr lang="hr-BA" sz="3200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539552" y="15872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BA" sz="2000" dirty="0" smtClean="0"/>
              <a:t>Rezultat ostvaren na ponovnom polaganju ispita </a:t>
            </a:r>
            <a:r>
              <a:rPr lang="hr-BA" sz="2000" dirty="0"/>
              <a:t>j</a:t>
            </a:r>
            <a:r>
              <a:rPr lang="hr-BA" sz="2000" dirty="0" smtClean="0"/>
              <a:t>e konačan (?).</a:t>
            </a:r>
          </a:p>
          <a:p>
            <a:pPr marL="457200" indent="-457200">
              <a:buAutoNum type="arabicPeriod"/>
            </a:pPr>
            <a:r>
              <a:rPr lang="hr-BA" sz="2000" dirty="0" smtClean="0"/>
              <a:t>Ponovno polaganje već položenog ispita – </a:t>
            </a:r>
            <a:r>
              <a:rPr lang="hr-BA" sz="2000" dirty="0" smtClean="0">
                <a:solidFill>
                  <a:srgbClr val="FF0000"/>
                </a:solidFill>
              </a:rPr>
              <a:t>poboljšavanje </a:t>
            </a:r>
          </a:p>
          <a:p>
            <a:pPr marL="0" indent="0">
              <a:buNone/>
            </a:pPr>
            <a:r>
              <a:rPr lang="hr-BA" sz="2400" dirty="0" smtClean="0"/>
              <a:t> </a:t>
            </a:r>
          </a:p>
          <a:p>
            <a:pPr marL="0" indent="0">
              <a:buNone/>
            </a:pPr>
            <a:endParaRPr lang="hr-BA" sz="2400" dirty="0"/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r>
              <a:rPr lang="hr-BA" sz="2400" dirty="0" smtClean="0"/>
              <a:t> </a:t>
            </a:r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r>
              <a:rPr lang="hr-BA" sz="2400" dirty="0" smtClean="0"/>
              <a:t>2. Ponovno </a:t>
            </a:r>
            <a:r>
              <a:rPr lang="hr-BA" sz="2400" dirty="0"/>
              <a:t>polaganje ispita kojeg nije položio – </a:t>
            </a:r>
            <a:r>
              <a:rPr lang="hr-BA" sz="2400" dirty="0">
                <a:solidFill>
                  <a:srgbClr val="FF0000"/>
                </a:solidFill>
              </a:rPr>
              <a:t>popravni ispit</a:t>
            </a:r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endParaRPr lang="hr-BA" sz="24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508008"/>
              </p:ext>
            </p:extLst>
          </p:nvPr>
        </p:nvGraphicFramePr>
        <p:xfrm>
          <a:off x="899592" y="2492896"/>
          <a:ext cx="6096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SLO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HR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BIH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sz="1400" dirty="0" smtClean="0"/>
                        <a:t>jedanput</a:t>
                      </a:r>
                      <a:r>
                        <a:rPr lang="hr-BA" sz="1400" baseline="0" dirty="0" smtClean="0"/>
                        <a:t> u roku dvije godine (1 x)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400" dirty="0" smtClean="0"/>
                        <a:t>u sljedećem ispitnom roku u istoj ili drugoj kalendarskoj godini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/>
                        <a:t>u sljedećem ispitnom roku u istoj ili drugoj kalendarskoj godini *(5x) – zimski rok samo obavezni dio</a:t>
                      </a:r>
                      <a:endParaRPr lang="hr-B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093155"/>
              </p:ext>
            </p:extLst>
          </p:nvPr>
        </p:nvGraphicFramePr>
        <p:xfrm>
          <a:off x="827584" y="4941168"/>
          <a:ext cx="6096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21744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SLO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HR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BIH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effectLst/>
                        </a:rPr>
                        <a:t>u roku od dvije godine </a:t>
                      </a:r>
                    </a:p>
                    <a:p>
                      <a:r>
                        <a:rPr lang="hr-HR" sz="1400" dirty="0" smtClean="0">
                          <a:effectLst/>
                        </a:rPr>
                        <a:t>(4 x)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400" dirty="0" smtClean="0"/>
                        <a:t>može ponovno polagati u nekome od sljedećih ispitnih rokova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effectLst/>
                        </a:rPr>
                        <a:t>u roku od dvije godine  </a:t>
                      </a:r>
                      <a:r>
                        <a:rPr lang="hr-HR" sz="1800" dirty="0" smtClean="0">
                          <a:effectLst/>
                        </a:rPr>
                        <a:t>(dva</a:t>
                      </a:r>
                      <a:r>
                        <a:rPr lang="hr-HR" sz="1800" baseline="0" dirty="0" smtClean="0">
                          <a:effectLst/>
                        </a:rPr>
                        <a:t> popravna)</a:t>
                      </a:r>
                      <a:endParaRPr lang="hr-HR" sz="1800" dirty="0" smtClean="0">
                        <a:effectLst/>
                      </a:endParaRPr>
                    </a:p>
                    <a:p>
                      <a:endParaRPr lang="hr-BA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959878"/>
              </p:ext>
            </p:extLst>
          </p:nvPr>
        </p:nvGraphicFramePr>
        <p:xfrm>
          <a:off x="4788024" y="6632748"/>
          <a:ext cx="2808312" cy="365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08312"/>
              </a:tblGrid>
              <a:tr h="149736">
                <a:tc>
                  <a:txBody>
                    <a:bodyPr/>
                    <a:lstStyle/>
                    <a:p>
                      <a:r>
                        <a:rPr lang="hr-BA" dirty="0" smtClean="0"/>
                        <a:t>Definicija</a:t>
                      </a:r>
                      <a:r>
                        <a:rPr lang="hr-BA" baseline="0" dirty="0" smtClean="0"/>
                        <a:t> </a:t>
                      </a:r>
                      <a:r>
                        <a:rPr lang="hr-BA" dirty="0" smtClean="0"/>
                        <a:t>p</a:t>
                      </a:r>
                      <a:r>
                        <a:rPr lang="hr-BA" baseline="0" dirty="0" smtClean="0"/>
                        <a:t>opravnog ispita!</a:t>
                      </a:r>
                      <a:endParaRPr lang="hr-B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11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4. DOSTAVA ISPITNOG MATERIJALA</a:t>
            </a:r>
            <a:endParaRPr lang="hr-BA" sz="3200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67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3600" dirty="0" smtClean="0"/>
              <a:t>4.1 Preuzimanje </a:t>
            </a:r>
            <a:r>
              <a:rPr lang="hr-BA" sz="3600" dirty="0"/>
              <a:t>ispitnog </a:t>
            </a:r>
            <a:r>
              <a:rPr lang="hr-BA" sz="3600" dirty="0" smtClean="0"/>
              <a:t>materijala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graphicFrame>
        <p:nvGraphicFramePr>
          <p:cNvPr id="2" name="Ograda vsebine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567410"/>
              </p:ext>
            </p:extLst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2472"/>
                <a:gridCol w="7067128"/>
              </a:tblGrid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 </a:t>
                      </a:r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DOSTAVA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Ispitne materijale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u škole dostavljaju djelatnici Pošte BIH </a:t>
                      </a: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najkasnije tri dana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prije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početka ispita na školi.</a:t>
                      </a:r>
                    </a:p>
                    <a:p>
                      <a:pPr algn="l"/>
                      <a:r>
                        <a:rPr lang="hr-BA" b="0" baseline="0" dirty="0" smtClean="0"/>
                        <a:t>Točan datum isporuke, kao i način pakiranja ispita, određuje APOSO i o  tome obavještava ŠMK. Samo </a:t>
                      </a: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tajnik ŠMK </a:t>
                      </a:r>
                      <a:r>
                        <a:rPr lang="hr-BA" b="0" baseline="0" dirty="0" smtClean="0"/>
                        <a:t>može preuzeti ispitne materijale ( iz opravdanih razloga i ravnatelj škole. Iznimno i osoba koju je za to ovlastio ravnatelj škole i potpisao </a:t>
                      </a: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punomoć</a:t>
                      </a:r>
                      <a:r>
                        <a:rPr lang="hr-BA" b="0" baseline="0" dirty="0" smtClean="0"/>
                        <a:t>. Na punomoći mora  biti potpis ravnatelja i pečat škole). </a:t>
                      </a:r>
                    </a:p>
                    <a:p>
                      <a:pPr algn="l"/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Sve pošiljke školama se isporučuje na dan isporuke u vremenu od 10.00 do 12.00 sati (ili: 8.00 – 17.00). Pošiljke koje ne budu isporučene do ... sati tajnik ŠMK mora odmah obavijestiti APOSO.</a:t>
                      </a:r>
                    </a:p>
                    <a:p>
                      <a:pPr algn="l"/>
                      <a:r>
                        <a:rPr lang="hr-BA" b="0" baseline="0" dirty="0" smtClean="0"/>
                        <a:t>Prilikom preuzimanja ispitnih materijala tajnik ŠMK djelatniku pošte BIH potpiše </a:t>
                      </a: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potvrdu o preuzimanju pošiljke </a:t>
                      </a:r>
                      <a:r>
                        <a:rPr lang="hr-BA" b="0" baseline="0" dirty="0" smtClean="0"/>
                        <a:t>u kojoj je naveden broj isporučenih „kutija”. </a:t>
                      </a:r>
                    </a:p>
                    <a:p>
                      <a:pPr algn="l"/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Prije potpisivanja tajnik ŠMK mora provjeriti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broj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i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rgbClr val="002060"/>
                          </a:solidFill>
                        </a:rPr>
                        <a:t>ispravnost 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kutija (kutije moraju biti zatvorene i neoštećene).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8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4.2 Evidentiranje i sprema </a:t>
            </a:r>
            <a:endParaRPr lang="hr-BA" sz="3200" dirty="0"/>
          </a:p>
        </p:txBody>
      </p:sp>
      <p:graphicFrame>
        <p:nvGraphicFramePr>
          <p:cNvPr id="8" name="Ograda vsebin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601380"/>
              </p:ext>
            </p:extLst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6995120"/>
              </a:tblGrid>
              <a:tr h="370840">
                <a:tc>
                  <a:txBody>
                    <a:bodyPr/>
                    <a:lstStyle/>
                    <a:p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KONTROLA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Tajnik ŠMK još istoga dana na sigurnome mjestu kontrolira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preuzeti ispitni materijal: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provjeri dali odgovara </a:t>
                      </a:r>
                      <a:r>
                        <a:rPr lang="hr-BA" b="0" dirty="0" smtClean="0">
                          <a:solidFill>
                            <a:srgbClr val="FF0000"/>
                          </a:solidFill>
                        </a:rPr>
                        <a:t>broj sigurnosnih</a:t>
                      </a:r>
                      <a:r>
                        <a:rPr lang="hr-BA" b="0" baseline="0" dirty="0" smtClean="0">
                          <a:solidFill>
                            <a:srgbClr val="FF0000"/>
                          </a:solidFill>
                        </a:rPr>
                        <a:t> vrećica</a:t>
                      </a:r>
                      <a:r>
                        <a:rPr lang="hr-BA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s ispitnim materijalom broju na </a:t>
                      </a:r>
                      <a:r>
                        <a:rPr lang="hr-BA" b="0" dirty="0" smtClean="0">
                          <a:solidFill>
                            <a:srgbClr val="FF0000"/>
                          </a:solidFill>
                        </a:rPr>
                        <a:t>listi poslanog materijala</a:t>
                      </a: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 odnosno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broju prijavljenih kandidata;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najkasnije u roku 4 sati </a:t>
                      </a:r>
                      <a:r>
                        <a:rPr lang="hr-BA" b="0" baseline="0" dirty="0" smtClean="0">
                          <a:solidFill>
                            <a:srgbClr val="FF0000"/>
                          </a:solidFill>
                        </a:rPr>
                        <a:t>potvrdi pravilnost prijema 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ispitnog materijala APOSO-u („mrežna aplikacija”);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i javi ako broj </a:t>
                      </a: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sigurnosnih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vrećica</a:t>
                      </a:r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s ispitnom materijalom ne odgovara broju prijavljenih kandidata. APOSO će nakon utvrđivanja pogreške u slanju i isporuci</a:t>
                      </a:r>
                      <a:r>
                        <a:rPr lang="hr-BA" b="0" baseline="0" dirty="0" smtClean="0">
                          <a:solidFill>
                            <a:srgbClr val="FF0000"/>
                          </a:solidFill>
                        </a:rPr>
                        <a:t> ispravnu pošiljku dostaviti na školu sljedeći dan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b="0" dirty="0" smtClean="0">
                          <a:solidFill>
                            <a:srgbClr val="FF0000"/>
                          </a:solidFill>
                        </a:rPr>
                        <a:t>Sigurnosne</a:t>
                      </a:r>
                      <a:r>
                        <a:rPr lang="hr-BA" b="0" baseline="0" dirty="0" smtClean="0">
                          <a:solidFill>
                            <a:srgbClr val="FF0000"/>
                          </a:solidFill>
                        </a:rPr>
                        <a:t> vrećice</a:t>
                      </a:r>
                      <a:r>
                        <a:rPr lang="hr-BA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s ispitnim materijalom ne smiju se otvarati do početka ispita.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r-BA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017006"/>
              </p:ext>
            </p:extLst>
          </p:nvPr>
        </p:nvGraphicFramePr>
        <p:xfrm>
          <a:off x="467544" y="5085184"/>
          <a:ext cx="8229600" cy="1188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136"/>
                <a:gridCol w="7005464"/>
              </a:tblGrid>
              <a:tr h="1172087">
                <a:tc>
                  <a:txBody>
                    <a:bodyPr/>
                    <a:lstStyle/>
                    <a:p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SPREMA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b="0" dirty="0" smtClean="0">
                          <a:solidFill>
                            <a:schemeClr val="tx1"/>
                          </a:solidFill>
                        </a:rPr>
                        <a:t>Tajnik ŠMK dužan je pohraniti ispitni materijal na unaprijed pripremljeno</a:t>
                      </a: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 sigurno mjesto u školi: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sef/ormar i prostorija koju se može zaključati;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="0" baseline="0" dirty="0" smtClean="0">
                          <a:solidFill>
                            <a:schemeClr val="tx1"/>
                          </a:solidFill>
                        </a:rPr>
                        <a:t>ključ imaju samo tajnik ŠMK i ravnatelj škole.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5" y="6237312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5. Postupak </a:t>
            </a:r>
            <a:r>
              <a:rPr lang="hr-BA" sz="3200" dirty="0"/>
              <a:t>polaganja ispita 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 dirty="0"/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6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idx="4294967295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BA" sz="2400" dirty="0" smtClean="0"/>
              <a:t>Ispitne prostorije</a:t>
            </a:r>
          </a:p>
          <a:p>
            <a:pPr marL="514350" indent="-514350">
              <a:buAutoNum type="arabicPeriod"/>
            </a:pPr>
            <a:r>
              <a:rPr lang="hr-BA" sz="2400" dirty="0" smtClean="0"/>
              <a:t>Prije ispita</a:t>
            </a:r>
          </a:p>
          <a:p>
            <a:pPr marL="514350" indent="-514350">
              <a:buAutoNum type="arabicPeriod"/>
            </a:pPr>
            <a:r>
              <a:rPr lang="hr-BA" sz="2400" dirty="0" smtClean="0"/>
              <a:t>Za vrijeme pisanja ispita</a:t>
            </a:r>
          </a:p>
          <a:p>
            <a:pPr marL="514350" indent="-514350">
              <a:buAutoNum type="arabicPeriod"/>
            </a:pPr>
            <a:r>
              <a:rPr lang="hr-BA" sz="2400" dirty="0" smtClean="0"/>
              <a:t>Povratak ispitnih materijala </a:t>
            </a:r>
          </a:p>
          <a:p>
            <a:pPr marL="514350" indent="-514350">
              <a:buAutoNum type="arabicPeriod"/>
            </a:pPr>
            <a:r>
              <a:rPr lang="hr-BA" sz="2400" dirty="0" smtClean="0"/>
              <a:t>Nadzor provedbe ispita</a:t>
            </a:r>
          </a:p>
          <a:p>
            <a:pPr marL="514350" indent="-514350">
              <a:buAutoNum type="arabicPeriod"/>
            </a:pPr>
            <a:r>
              <a:rPr lang="hr-BA" sz="2400" dirty="0" smtClean="0"/>
              <a:t>Protokoli u izvanrednim slučajevima tijekom provedbe ispita</a:t>
            </a:r>
          </a:p>
          <a:p>
            <a:pPr marL="0" indent="0">
              <a:buNone/>
            </a:pPr>
            <a:endParaRPr lang="hr-BA" sz="2400" dirty="0" smtClean="0"/>
          </a:p>
          <a:p>
            <a:pPr marL="514350" indent="-514350">
              <a:buAutoNum type="arabicPeriod"/>
            </a:pPr>
            <a:endParaRPr lang="hr-BA" dirty="0"/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22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547182"/>
              </p:ext>
            </p:extLst>
          </p:nvPr>
        </p:nvGraphicFramePr>
        <p:xfrm>
          <a:off x="251520" y="548680"/>
          <a:ext cx="8712968" cy="5059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129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sz="2000" b="1" dirty="0" smtClean="0">
                          <a:solidFill>
                            <a:schemeClr val="tx1"/>
                          </a:solidFill>
                        </a:rPr>
                        <a:t>5.1 ISPITNE</a:t>
                      </a:r>
                      <a:r>
                        <a:rPr lang="hr-BA" sz="2000" b="1" baseline="0" dirty="0" smtClean="0">
                          <a:solidFill>
                            <a:schemeClr val="tx1"/>
                          </a:solidFill>
                        </a:rPr>
                        <a:t> PROSTORIJE</a:t>
                      </a:r>
                      <a:endParaRPr lang="hr-BA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hr-BA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Raspored učenika </a:t>
                      </a:r>
                      <a:r>
                        <a:rPr lang="hr-BA" sz="2000" baseline="0" dirty="0" smtClean="0"/>
                        <a:t>po ispitnim prostorijama izradi tajnik ŠMK;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učionica/dvorana; udaljeni 1,5 lijevo-desno, ispred, nazad;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stol za odlaganje osobnih stvari; sat vidljiv svima; ploča za bilježenje početka i završetka ispita; radne površine stolova moraju biti čiste;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na vratima mora biti popis i raspored sjedenja kandidata; natpis „MATURA – NE SMETAJ!”;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na stolovima moraju biti  postavljeni natpisi s imenima kandidata, prema rasporedu sjedenja;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na zidovima ispitne prostorije ne smiju stajati plakati, slike ... u vezi predmeta koji se piše;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pripremljena ispitna prostorija mora biti zaključena do početka ispita/otvara nadzorni učitelj;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ukoliko se za vrijeme pisanja ispita u školi održava nastava za ostale učenike, treba osigurat uvjete za neometano pisanje.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5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439176"/>
              </p:ext>
            </p:extLst>
          </p:nvPr>
        </p:nvGraphicFramePr>
        <p:xfrm>
          <a:off x="323528" y="332656"/>
          <a:ext cx="8208912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sz="2000" dirty="0" smtClean="0">
                          <a:solidFill>
                            <a:schemeClr val="tx1"/>
                          </a:solidFill>
                        </a:rPr>
                        <a:t> 5.2 UOČI ISPITA</a:t>
                      </a:r>
                      <a:endParaRPr lang="hr-BA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BA" sz="1600" baseline="0" dirty="0" smtClean="0">
                          <a:solidFill>
                            <a:srgbClr val="C00000"/>
                          </a:solidFill>
                        </a:rPr>
                        <a:t>Sat vremena prije </a:t>
                      </a:r>
                      <a:r>
                        <a:rPr lang="hr-BA" sz="1600" baseline="0" dirty="0" smtClean="0"/>
                        <a:t>svakoga ispita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dirty="0" smtClean="0"/>
                        <a:t>ravnatelj/predsjednik ŠMK </a:t>
                      </a:r>
                      <a:r>
                        <a:rPr lang="hr-BA" sz="1600" baseline="0" dirty="0" smtClean="0"/>
                        <a:t>saziva sastanak članova ŠMK i nadzornih učitelja. Obavještava nadzorne učitelje o dežurstvu po ispitnim prostorijama i na hodniku;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za 15 kandidata su dva nadzorna učitelja; broj se povećava za jednog nadzornog učitelja za svakih 15 kandidata;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nadzorni učitelj ne smije biti nastavnik predmeta iz kojeg se polaže ispit;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tajnik ŠMK upoznaje nadzorne učitelje s njihovim obavezama, daje upute za provedbu  pojedinog ispita i podijeli ispitni materijal nadzornim učiteljima;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objavi se popis s imenima kandidata po ispitnim prostorijama na oglasnoj ploči škole i vratima ispitnih prostorija.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sz="1600" baseline="0" dirty="0" smtClean="0">
                          <a:solidFill>
                            <a:srgbClr val="C00000"/>
                          </a:solidFill>
                        </a:rPr>
                        <a:t>Pola sata prije </a:t>
                      </a:r>
                      <a:r>
                        <a:rPr lang="hr-BA" sz="1600" baseline="0" dirty="0" smtClean="0"/>
                        <a:t>početka ispita nadzorni učitelj nosi ispitni materijal u ispitne prostorije i: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kandidata upozori da odloži osobne stvari na poseban stol; to važi i za mobilni telefon kojeg mora isključiti; kandidat tijekom ispita ne smije koristiti niti imati u blizini bilo koje prijenosne elektroničke komunikacijske uređaje;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pozove kandidata da sjedne na mjesto za pisanje koje je obilježeno njegovim imenom;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600" baseline="0" dirty="0" smtClean="0"/>
                        <a:t>počne s pozivanjem i identifikaciju učenika i to zabilježi u obrazac/zapisnik. Moguća je i naknadna identifikacija u roku 24 sata nakon početka ispita;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BA" sz="1600" baseline="0" dirty="0" smtClean="0"/>
                        <a:t>upozori kandidate na ispitni red i dozvoljeni pribor i pomagala, koji su za svaki ispit propisana u PIK;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BA" sz="1600" baseline="0" dirty="0" smtClean="0"/>
                        <a:t>čita upute za provedbu svakoga pojedinog ispita;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BA" sz="1600" baseline="0" dirty="0" smtClean="0"/>
                        <a:t>uruči ispitni materijal kandidatima </a:t>
                      </a:r>
                      <a:r>
                        <a:rPr lang="hr-BA" sz="1600" baseline="0" smtClean="0"/>
                        <a:t>i provjeri </a:t>
                      </a:r>
                      <a:r>
                        <a:rPr lang="hr-BA" sz="1600" baseline="0" dirty="0" smtClean="0"/>
                        <a:t>ispravnost ispitnog materijala.</a:t>
                      </a:r>
                      <a:r>
                        <a:rPr lang="hr-BA" baseline="0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01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/>
              <a:t>A</a:t>
            </a:r>
            <a:r>
              <a:rPr lang="hr-BA" sz="3200" b="1" dirty="0" smtClean="0"/>
              <a:t>dministracija mature</a:t>
            </a:r>
            <a:endParaRPr lang="hr-BA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Priprema na maturu</a:t>
            </a:r>
          </a:p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Kalendar </a:t>
            </a:r>
          </a:p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Prijava </a:t>
            </a:r>
          </a:p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Dostava ispitnog materijala </a:t>
            </a:r>
          </a:p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Postupak polaganja ispita </a:t>
            </a:r>
          </a:p>
          <a:p>
            <a:pPr marL="514350" indent="-514350">
              <a:buFont typeface="+mj-lt"/>
              <a:buAutoNum type="arabicPeriod"/>
            </a:pPr>
            <a:r>
              <a:rPr lang="hr-BA" b="1" dirty="0" smtClean="0"/>
              <a:t>Objava rezultata</a:t>
            </a:r>
          </a:p>
          <a:p>
            <a:pPr>
              <a:buFontTx/>
              <a:buChar char="-"/>
            </a:pPr>
            <a:endParaRPr lang="hr-BA" dirty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3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423661"/>
              </p:ext>
            </p:extLst>
          </p:nvPr>
        </p:nvGraphicFramePr>
        <p:xfrm>
          <a:off x="323528" y="267634"/>
          <a:ext cx="8136904" cy="590465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1369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dirty="0" smtClean="0">
                          <a:solidFill>
                            <a:schemeClr val="tx1"/>
                          </a:solidFill>
                        </a:rPr>
                        <a:t> 5.3 ZA</a:t>
                      </a:r>
                      <a:r>
                        <a:rPr lang="hr-BA" sz="1800" baseline="0" dirty="0" smtClean="0">
                          <a:solidFill>
                            <a:schemeClr val="tx1"/>
                          </a:solidFill>
                        </a:rPr>
                        <a:t> VRIJEME PISANJA ISPITA</a:t>
                      </a:r>
                      <a:endParaRPr lang="hr-B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33816">
                <a:tc>
                  <a:txBody>
                    <a:bodyPr/>
                    <a:lstStyle/>
                    <a:p>
                      <a:r>
                        <a:rPr lang="hr-BA" sz="1700" dirty="0" smtClean="0">
                          <a:solidFill>
                            <a:srgbClr val="C00000"/>
                          </a:solidFill>
                        </a:rPr>
                        <a:t>Nadzorni</a:t>
                      </a:r>
                      <a:r>
                        <a:rPr lang="hr-BA" sz="1700" baseline="0" dirty="0" smtClean="0">
                          <a:solidFill>
                            <a:srgbClr val="C00000"/>
                          </a:solidFill>
                        </a:rPr>
                        <a:t> učitelj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je odgovoran za pravilan tijek ispita u ispitnoj prostoriji;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tijekom ispita, uz dopuštanje i pratnju dežurnog nastavnika, ispitnu prostoriju u isto vrijeme može privremeno napustiti samo jedan učenik;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ne smije odgovarati na pitanja koja se odnose na sadržaj ispita;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u slučaju, da uoči kršenje pravila na ispitu, dužan je odmah o tome obavijestiti ravnatelja škole koji će donijeti odluku povodom uočene nepravilnosti.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sz="1700" baseline="0" dirty="0" smtClean="0">
                          <a:solidFill>
                            <a:srgbClr val="C00000"/>
                          </a:solidFill>
                        </a:rPr>
                        <a:t>Stanka između dijelova ispita</a:t>
                      </a:r>
                      <a:r>
                        <a:rPr lang="hr-BA" sz="1700" baseline="0" dirty="0" smtClean="0"/>
                        <a:t>: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hr-BA" sz="1700" baseline="0" dirty="0" smtClean="0"/>
                        <a:t>Prekid 10 min: kandidati ne napuštaju prostoriju. </a:t>
                      </a:r>
                    </a:p>
                    <a:p>
                      <a:pPr marL="342900" indent="-342900">
                        <a:buFontTx/>
                        <a:buAutoNum type="arabicPeriod"/>
                      </a:pPr>
                      <a:r>
                        <a:rPr lang="hr-BA" sz="1700" baseline="0" dirty="0" smtClean="0"/>
                        <a:t>Odmor 30 min: kandidati i nadzorni učitelju napuštaju i zaključaju ispitni prostor.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sz="1700" baseline="0" dirty="0" smtClean="0">
                          <a:solidFill>
                            <a:srgbClr val="C00000"/>
                          </a:solidFill>
                        </a:rPr>
                        <a:t>Prvih 30 i zadnjih 15 min </a:t>
                      </a:r>
                      <a:r>
                        <a:rPr lang="hr-BA" sz="1700" baseline="0" dirty="0" smtClean="0"/>
                        <a:t>nijedan kandidat ne smije napustiti ispitnu prostoriju: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izlazak također nije dozvoljen, ako je kandidat završio pisanje prije vremena određenog za završetak prvoga djela ispita.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sz="1700" baseline="0" dirty="0" smtClean="0">
                          <a:solidFill>
                            <a:srgbClr val="C00000"/>
                          </a:solidFill>
                        </a:rPr>
                        <a:t>Kada istekne vrijeme </a:t>
                      </a:r>
                      <a:r>
                        <a:rPr lang="hr-BA" sz="1700" baseline="0" dirty="0" smtClean="0"/>
                        <a:t>određeno za ispit nadzorni učitelj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javi i pozove kandidate, da odlože ispitni materijal na rub stola te ostanu na svom mjestu;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skuplja i provjerava ispitni materijal: jesu li svi kandidati vratili sve dobivene materijale;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BA" sz="1700" baseline="0" dirty="0" smtClean="0"/>
                        <a:t>ispitni materijal pripremi u skladu sa uputama APOSO-a;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objavi završetak ispita;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700" baseline="0" dirty="0" smtClean="0"/>
                        <a:t>kandidati napuštaju ispitnu prostoriju u tišini.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2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577770"/>
              </p:ext>
            </p:extLst>
          </p:nvPr>
        </p:nvGraphicFramePr>
        <p:xfrm>
          <a:off x="395536" y="260648"/>
          <a:ext cx="8256240" cy="55195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56240"/>
              </a:tblGrid>
              <a:tr h="856104">
                <a:tc>
                  <a:txBody>
                    <a:bodyPr/>
                    <a:lstStyle/>
                    <a:p>
                      <a:pPr algn="ctr"/>
                      <a:endParaRPr lang="hr-BA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5.4 POVRATAK ISPITNIH MATERIJALA U APOSO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sz="2000" dirty="0" smtClean="0"/>
                        <a:t>Način i rokove u kojima mora škola vratiti riješene ispitne materijale za svaki ispitni rok propisuje APOSO. </a:t>
                      </a:r>
                    </a:p>
                    <a:p>
                      <a:r>
                        <a:rPr lang="hr-BA" sz="2000" dirty="0" smtClean="0"/>
                        <a:t>Nadzorni učitelj </a:t>
                      </a:r>
                      <a:r>
                        <a:rPr lang="hr-BA" sz="2000" baseline="0" dirty="0" smtClean="0"/>
                        <a:t>preda riješene ispitne materijale, zapisnik i šifre kandidata (identifikacijske listiće) tajniku ŠMK.</a:t>
                      </a:r>
                    </a:p>
                    <a:p>
                      <a:r>
                        <a:rPr lang="hr-BA" sz="2000" baseline="0" dirty="0" smtClean="0"/>
                        <a:t>Tajnik ŠMK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utvrdi ispravnost ispitnog materijala;</a:t>
                      </a:r>
                    </a:p>
                    <a:p>
                      <a:pPr marL="342900" indent="-342900">
                        <a:buFontTx/>
                        <a:buAutoNum type="alphaLcParenR"/>
                      </a:pPr>
                      <a:r>
                        <a:rPr lang="hr-BA" sz="2000" baseline="0" dirty="0" smtClean="0"/>
                        <a:t>unosi „u aplikaciju” podatke o prevedenome ispitu i o nazočnosti učenika  na ispitu – sve ispite očita optičkim čitačem. Spremi očitane ispite za povrat u kutije u kojima su dostavljeni u školu;</a:t>
                      </a:r>
                    </a:p>
                    <a:p>
                      <a:pPr marL="342900" indent="-342900">
                        <a:buFontTx/>
                        <a:buAutoNum type="alphaLcParenR"/>
                      </a:pPr>
                      <a:r>
                        <a:rPr lang="hr-BA" sz="2000" baseline="0" dirty="0" smtClean="0"/>
                        <a:t>sav ispitni materijal (riješen i neriješen) i fotokopije zapisnika zapakira u kutije;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zatvara kutije, lijepi adresnu naljepnicu za povrat 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2000" baseline="0" dirty="0" smtClean="0"/>
                        <a:t>preda kutije djelatniku pošte BIH od kojeg dobi potvrdu o preuzimanju pošiljke.</a:t>
                      </a:r>
                    </a:p>
                    <a:p>
                      <a:endParaRPr lang="hr-BA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4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462145"/>
              </p:ext>
            </p:extLst>
          </p:nvPr>
        </p:nvGraphicFramePr>
        <p:xfrm>
          <a:off x="395536" y="908720"/>
          <a:ext cx="7824192" cy="4577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8241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5.5 NADZOR PROVEDBE ISPITA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Nadzor mogu vršiti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ravnatelj škole,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tajnik ŠMK,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članovi ŠMK,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djelatnici APOSO,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članovi MK,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dirty="0" smtClean="0"/>
                        <a:t>vanjski</a:t>
                      </a:r>
                      <a:r>
                        <a:rPr lang="hr-BA" baseline="0" dirty="0" smtClean="0"/>
                        <a:t> nadzorni učitelji 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druge osobe koje imenuje APOSO.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hr-BA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hr-BA" baseline="0" dirty="0" smtClean="0"/>
                        <a:t>Te osobe dužne su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se pridržavati ispitnih pravila 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o uočenim nepravilnostima odmah javiti APOSO-u.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r-BA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hr-BA" dirty="0" smtClean="0"/>
                    </a:p>
                    <a:p>
                      <a:pPr marL="0" indent="0">
                        <a:buFontTx/>
                        <a:buNone/>
                      </a:pPr>
                      <a:endParaRPr lang="hr-B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208270"/>
              </p:ext>
            </p:extLst>
          </p:nvPr>
        </p:nvGraphicFramePr>
        <p:xfrm>
          <a:off x="467544" y="620688"/>
          <a:ext cx="813690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226824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5.6. PROTOKOLI O IZVANREDNIM SLUČAJEVIMA TEKOM PROVEDBE ISPITA</a:t>
                      </a:r>
                    </a:p>
                    <a:p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Kako</a:t>
                      </a:r>
                      <a:r>
                        <a:rPr lang="hr-BA" baseline="0" dirty="0" smtClean="0"/>
                        <a:t> postupati u slučaju, da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ispitna </a:t>
                      </a:r>
                      <a:r>
                        <a:rPr lang="hr-B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sigurnosna vrećica </a:t>
                      </a:r>
                      <a:r>
                        <a:rPr lang="hr-BA" baseline="0" dirty="0" smtClean="0"/>
                        <a:t>nije bila pravilno zatvorena;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u vrećici s ispitnim materijalom stiže pogrješan ispit;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kandidat koji dolazi na ispit nije se prijavio, a tvrdi da jest;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izvršena je provala u školi;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dogodila se elementarna nesreća;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kandidatu se tijekom ispita pogorša zdravstveno stanje;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tijekom isporuke ispitnih materijala uočen je nedostatak ispita;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dežurni učitelj ne može obavljati poslove za koje je zadužen – bolest ... (prije početka, tijekom provedbe ispita)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baseline="0" dirty="0" smtClean="0"/>
                        <a:t> ...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hr-BA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hr-B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41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6. OBJAVA REZULTATA</a:t>
            </a:r>
            <a:endParaRPr lang="hr-BA" sz="3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84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6.1 Svjedodžbe </a:t>
            </a:r>
            <a:endParaRPr lang="hr-BA" sz="3200" dirty="0"/>
          </a:p>
        </p:txBody>
      </p:sp>
      <p:graphicFrame>
        <p:nvGraphicFramePr>
          <p:cNvPr id="7" name="Ograda vsebin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722973"/>
              </p:ext>
            </p:extLst>
          </p:nvPr>
        </p:nvGraphicFramePr>
        <p:xfrm>
          <a:off x="457200" y="16002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SLOVENIJA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HRVATSKA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BIH</a:t>
                      </a:r>
                      <a:endParaRPr lang="hr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Obvezni ispiti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400" dirty="0" smtClean="0"/>
                        <a:t>osnovna</a:t>
                      </a:r>
                      <a:r>
                        <a:rPr lang="hr-BA" sz="1400" baseline="0" dirty="0" smtClean="0"/>
                        <a:t> razina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BA" sz="1400" baseline="0" dirty="0" smtClean="0"/>
                        <a:t>viša razina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Materin jezik*</a:t>
                      </a:r>
                    </a:p>
                    <a:p>
                      <a:r>
                        <a:rPr lang="hr-BA" sz="1400" dirty="0" smtClean="0"/>
                        <a:t>(</a:t>
                      </a:r>
                      <a:r>
                        <a:rPr lang="hr-BA" sz="1400" dirty="0" err="1" smtClean="0"/>
                        <a:t>slo</a:t>
                      </a:r>
                      <a:r>
                        <a:rPr lang="hr-BA" sz="1400" dirty="0" smtClean="0"/>
                        <a:t>, </a:t>
                      </a:r>
                      <a:r>
                        <a:rPr lang="hr-BA" sz="1400" dirty="0" err="1" smtClean="0"/>
                        <a:t>itj</a:t>
                      </a:r>
                      <a:r>
                        <a:rPr lang="hr-BA" sz="1400" dirty="0" smtClean="0"/>
                        <a:t>, </a:t>
                      </a:r>
                      <a:r>
                        <a:rPr lang="hr-BA" sz="1400" dirty="0" err="1" smtClean="0"/>
                        <a:t>mađ</a:t>
                      </a:r>
                      <a:r>
                        <a:rPr lang="hr-BA" sz="1400" dirty="0" smtClean="0"/>
                        <a:t>)</a:t>
                      </a:r>
                    </a:p>
                    <a:p>
                      <a:r>
                        <a:rPr lang="hr-BA" dirty="0" smtClean="0"/>
                        <a:t>Matematika</a:t>
                      </a:r>
                    </a:p>
                    <a:p>
                      <a:r>
                        <a:rPr lang="hr-BA" dirty="0" smtClean="0"/>
                        <a:t>Strani jezik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Hrvatski</a:t>
                      </a:r>
                      <a:r>
                        <a:rPr lang="hr-BA" baseline="0" dirty="0" smtClean="0"/>
                        <a:t> jezik </a:t>
                      </a:r>
                    </a:p>
                    <a:p>
                      <a:r>
                        <a:rPr lang="hr-BA" sz="1400" baseline="0" dirty="0" smtClean="0"/>
                        <a:t>(manjine)</a:t>
                      </a:r>
                    </a:p>
                    <a:p>
                      <a:r>
                        <a:rPr lang="hr-BA" baseline="0" dirty="0" smtClean="0"/>
                        <a:t>Matematika</a:t>
                      </a:r>
                    </a:p>
                    <a:p>
                      <a:r>
                        <a:rPr lang="hr-BA" baseline="0" dirty="0" smtClean="0"/>
                        <a:t>Strani jezik* </a:t>
                      </a:r>
                      <a:r>
                        <a:rPr lang="hr-BA" sz="1400" baseline="0" dirty="0" smtClean="0"/>
                        <a:t>(2 god)</a:t>
                      </a:r>
                      <a:endParaRPr lang="hr-B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Materin jezik</a:t>
                      </a:r>
                    </a:p>
                    <a:p>
                      <a:endParaRPr lang="hr-BA" dirty="0" smtClean="0"/>
                    </a:p>
                    <a:p>
                      <a:r>
                        <a:rPr lang="hr-BA" dirty="0" smtClean="0"/>
                        <a:t>Matematika</a:t>
                      </a:r>
                    </a:p>
                    <a:p>
                      <a:r>
                        <a:rPr lang="hr-BA" dirty="0" smtClean="0"/>
                        <a:t>Prvi</a:t>
                      </a:r>
                      <a:r>
                        <a:rPr lang="hr-BA" baseline="0" dirty="0" smtClean="0"/>
                        <a:t> strani jezik</a:t>
                      </a:r>
                      <a:endParaRPr lang="hr-BA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hr-BA" sz="1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sz="2800" b="1" baseline="0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endParaRPr lang="hr-BA" sz="28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800" b="1" baseline="0" dirty="0" smtClean="0">
                          <a:solidFill>
                            <a:srgbClr val="C00000"/>
                          </a:solidFill>
                        </a:rPr>
                        <a:t>Svjedodžba o državnoj maturi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hr-BA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Zaključak gimnazije </a:t>
                      </a:r>
                      <a:endParaRPr lang="hr-BA" sz="1800" b="1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Izborni ispiti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Strani jezik </a:t>
                      </a:r>
                      <a:r>
                        <a:rPr lang="hr-BA" sz="1400" dirty="0" smtClean="0"/>
                        <a:t>OR+VR</a:t>
                      </a:r>
                    </a:p>
                    <a:p>
                      <a:r>
                        <a:rPr lang="hr-BA" dirty="0" smtClean="0"/>
                        <a:t>Predmet: 36 </a:t>
                      </a:r>
                    </a:p>
                    <a:p>
                      <a:r>
                        <a:rPr lang="hr-BA" dirty="0" smtClean="0"/>
                        <a:t>Odabrati:</a:t>
                      </a:r>
                      <a:r>
                        <a:rPr lang="hr-BA" baseline="0" dirty="0" smtClean="0"/>
                        <a:t> </a:t>
                      </a:r>
                      <a:r>
                        <a:rPr lang="hr-BA" dirty="0" smtClean="0"/>
                        <a:t>2 ili 3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Strani jezik </a:t>
                      </a:r>
                      <a:r>
                        <a:rPr lang="hr-BA" sz="1400" dirty="0" smtClean="0"/>
                        <a:t>OR+VR</a:t>
                      </a:r>
                    </a:p>
                    <a:p>
                      <a:r>
                        <a:rPr lang="hr-B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Predmet: 22</a:t>
                      </a:r>
                    </a:p>
                    <a:p>
                      <a:pPr marL="0" algn="l" defTabSz="914400" rtl="0" eaLnBrk="1" latinLnBrk="0" hangingPunct="1"/>
                      <a:r>
                        <a:rPr lang="hr-B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Odabrati:</a:t>
                      </a:r>
                      <a:r>
                        <a:rPr lang="hr-B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najviše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*</a:t>
                      </a:r>
                    </a:p>
                    <a:p>
                      <a:r>
                        <a:rPr lang="hr-BA" dirty="0" smtClean="0"/>
                        <a:t>Predmet: 5</a:t>
                      </a:r>
                    </a:p>
                    <a:p>
                      <a:r>
                        <a:rPr lang="hr-BA" dirty="0" smtClean="0"/>
                        <a:t>Odabrati:</a:t>
                      </a:r>
                      <a:r>
                        <a:rPr lang="hr-BA" baseline="0" dirty="0" smtClean="0"/>
                        <a:t> 2</a:t>
                      </a:r>
                      <a:endParaRPr lang="hr-B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r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Svjedodžba o općoj  maturi 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potvrda o položenome ispitu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hr-BA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Potvrda o položenome ispitu/ispitima</a:t>
                      </a:r>
                      <a:endParaRPr lang="hr-BA" sz="1800" b="1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Svjedodžba o maturi 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13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6.2 Dostava svjedodžbe</a:t>
            </a:r>
            <a:endParaRPr lang="hr-BA" sz="3200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4420"/>
              </p:ext>
            </p:extLst>
          </p:nvPr>
        </p:nvGraphicFramePr>
        <p:xfrm>
          <a:off x="323528" y="126876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SLO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HR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>
                          <a:solidFill>
                            <a:schemeClr val="tx1"/>
                          </a:solidFill>
                        </a:rPr>
                        <a:t>BIH</a:t>
                      </a:r>
                      <a:endParaRPr lang="hr-B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Rezultati</a:t>
                      </a:r>
                      <a:r>
                        <a:rPr lang="hr-BA" baseline="0" dirty="0" smtClean="0"/>
                        <a:t> mature dostupni na mrežnoj stanici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Rezultati</a:t>
                      </a:r>
                      <a:r>
                        <a:rPr lang="hr-BA" baseline="0" dirty="0" smtClean="0"/>
                        <a:t> mature dostupni na mrežnoj stanici</a:t>
                      </a:r>
                      <a:endParaRPr lang="hr-B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Rezultati</a:t>
                      </a:r>
                      <a:r>
                        <a:rPr lang="hr-BA" baseline="0" dirty="0" smtClean="0"/>
                        <a:t> mature dostupni na mrežnoj stanici</a:t>
                      </a:r>
                      <a:endParaRPr lang="hr-BA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err="1" smtClean="0"/>
                        <a:t>Ric</a:t>
                      </a:r>
                      <a:r>
                        <a:rPr lang="hr-BA" dirty="0" smtClean="0"/>
                        <a:t> </a:t>
                      </a:r>
                      <a:r>
                        <a:rPr lang="hr-BA" baseline="0" dirty="0" smtClean="0"/>
                        <a:t> - tisak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NCVVO - tisak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Tisak</a:t>
                      </a:r>
                      <a:r>
                        <a:rPr lang="hr-BA" baseline="0" dirty="0" smtClean="0"/>
                        <a:t> i e-oblik</a:t>
                      </a:r>
                      <a:endParaRPr lang="hr-B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err="1" smtClean="0"/>
                        <a:t>Ric</a:t>
                      </a:r>
                      <a:r>
                        <a:rPr lang="hr-BA" baseline="0" dirty="0" smtClean="0"/>
                        <a:t> – dostava </a:t>
                      </a:r>
                      <a:r>
                        <a:rPr lang="hr-BA" dirty="0" smtClean="0"/>
                        <a:t>na škole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-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Dostava</a:t>
                      </a:r>
                      <a:r>
                        <a:rPr lang="hr-BA" baseline="0" dirty="0" smtClean="0"/>
                        <a:t> na škole</a:t>
                      </a:r>
                      <a:endParaRPr lang="hr-B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Škola - izdaje kandidatu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NCVVO – izdaje kandidatu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Škola - izdaje kandidatu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baseline="0" dirty="0" smtClean="0"/>
                        <a:t>Duplikat* – škola </a:t>
                      </a:r>
                      <a:endParaRPr lang="hr-B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Duplikat</a:t>
                      </a:r>
                      <a:r>
                        <a:rPr lang="hr-BA" baseline="0" dirty="0" smtClean="0"/>
                        <a:t> - NCVVO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baseline="0" dirty="0" smtClean="0"/>
                        <a:t>Duplikat* – škola </a:t>
                      </a:r>
                      <a:endParaRPr lang="hr-BA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oljeZBesedilom 1"/>
          <p:cNvSpPr txBox="1"/>
          <p:nvPr/>
        </p:nvSpPr>
        <p:spPr>
          <a:xfrm>
            <a:off x="251520" y="4045714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*</a:t>
            </a:r>
            <a:r>
              <a:rPr lang="hr-BA" sz="1200" dirty="0" smtClean="0"/>
              <a:t>prema utvrđenoj proceduri u slučaju gubitka originalnoga dokumenta</a:t>
            </a:r>
            <a:endParaRPr lang="hr-BA" sz="1200" dirty="0"/>
          </a:p>
        </p:txBody>
      </p:sp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9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hr-BA" sz="3200" dirty="0" smtClean="0"/>
              <a:t>6.3. Žalba</a:t>
            </a:r>
            <a:endParaRPr lang="hr-BA" sz="3200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1162973"/>
              </p:ext>
            </p:extLst>
          </p:nvPr>
        </p:nvGraphicFramePr>
        <p:xfrm>
          <a:off x="0" y="1600200"/>
          <a:ext cx="8229600" cy="3022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SLO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HR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b="1" dirty="0" smtClean="0">
                          <a:solidFill>
                            <a:schemeClr val="tx1"/>
                          </a:solidFill>
                        </a:rPr>
                        <a:t>BIH</a:t>
                      </a:r>
                      <a:endParaRPr lang="hr-B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Kandidat zamoli Ric za pogled u ispitni materijal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Svi listovi ispitne knjižice,</a:t>
                      </a:r>
                      <a:r>
                        <a:rPr lang="hr-BA" baseline="0" dirty="0" smtClean="0"/>
                        <a:t> kao i listovi za odgovore su skenirani i prikazani kandidatu.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Diskusija</a:t>
                      </a:r>
                      <a:endParaRPr lang="hr-BA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BA" dirty="0" smtClean="0"/>
                        <a:t>Pogled i žalba</a:t>
                      </a:r>
                      <a:r>
                        <a:rPr lang="hr-BA" baseline="0" dirty="0" smtClean="0"/>
                        <a:t> </a:t>
                      </a:r>
                      <a:r>
                        <a:rPr lang="hr-BA" dirty="0" smtClean="0"/>
                        <a:t>vrši se na Ricu.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ŠMK zaprima</a:t>
                      </a:r>
                      <a:r>
                        <a:rPr lang="hr-BA" baseline="0" dirty="0" smtClean="0"/>
                        <a:t> i rješava prigovore kandidata na ocjenu te utvrđuje opravdanost i o tome obavještava Centar.</a:t>
                      </a:r>
                      <a:endParaRPr lang="hr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 smtClean="0"/>
                        <a:t>Regionalni</a:t>
                      </a:r>
                      <a:r>
                        <a:rPr lang="hr-BA" baseline="0" dirty="0" smtClean="0"/>
                        <a:t> centri</a:t>
                      </a:r>
                      <a:endParaRPr lang="hr-BA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31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M:\Texti\Moje slike\Soncni zahod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84784"/>
            <a:ext cx="49911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/>
          <p:cNvSpPr txBox="1"/>
          <p:nvPr/>
        </p:nvSpPr>
        <p:spPr>
          <a:xfrm>
            <a:off x="3419872" y="523767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b="1" dirty="0" smtClean="0">
                <a:effectLst>
                  <a:glow rad="127000">
                    <a:srgbClr val="FFC000"/>
                  </a:glow>
                  <a:outerShdw blurRad="50800" dist="50800" dir="5400000" algn="ctr" rotWithShape="0">
                    <a:srgbClr val="FFC000"/>
                  </a:outerShdw>
                </a:effectLst>
                <a:latin typeface="Comic Sans MS" pitchFamily="66" charset="0"/>
              </a:rPr>
              <a:t>HVALA NA PAŽNJI!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3419872" y="571957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err="1" smtClean="0">
                <a:latin typeface="Comic Sans MS" pitchFamily="66" charset="0"/>
              </a:rPr>
              <a:t>darja.domajnko</a:t>
            </a:r>
            <a:r>
              <a:rPr lang="hr-BA" dirty="0" smtClean="0">
                <a:latin typeface="Comic Sans MS" pitchFamily="66" charset="0"/>
              </a:rPr>
              <a:t>@</a:t>
            </a:r>
            <a:r>
              <a:rPr lang="hr-BA" dirty="0" err="1" smtClean="0">
                <a:latin typeface="Comic Sans MS" pitchFamily="66" charset="0"/>
              </a:rPr>
              <a:t>ric.s</a:t>
            </a:r>
            <a:r>
              <a:rPr lang="hr-BA" dirty="0" err="1" smtClean="0"/>
              <a:t>i</a:t>
            </a:r>
            <a:endParaRPr lang="hr-BA" dirty="0"/>
          </a:p>
        </p:txBody>
      </p:sp>
      <p:pic>
        <p:nvPicPr>
          <p:cNvPr id="8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08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1. Priprema na maturu</a:t>
            </a:r>
            <a:endParaRPr lang="hr-BA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600" dirty="0" smtClean="0"/>
              <a:t>Priprema na opću maturu vrši se u školama koje izvađaju gimnazijski program (i maturitetni tečaj).</a:t>
            </a:r>
          </a:p>
          <a:p>
            <a:pPr marL="0" indent="0">
              <a:buNone/>
            </a:pPr>
            <a:r>
              <a:rPr lang="hr-BA" sz="1600" dirty="0" smtClean="0"/>
              <a:t>Kod pripreme na maturitetni ispit dobro je</a:t>
            </a:r>
          </a:p>
          <a:p>
            <a:pPr>
              <a:buFontTx/>
              <a:buChar char="-"/>
            </a:pPr>
            <a:r>
              <a:rPr lang="hr-BA" sz="1600" dirty="0" smtClean="0"/>
              <a:t>da se kandidatu udruže u homogene grupe;</a:t>
            </a:r>
          </a:p>
          <a:p>
            <a:pPr>
              <a:buFontTx/>
              <a:buChar char="-"/>
            </a:pPr>
            <a:r>
              <a:rPr lang="hr-BA" sz="1600" dirty="0"/>
              <a:t>k</a:t>
            </a:r>
            <a:r>
              <a:rPr lang="hr-BA" sz="1600" dirty="0" smtClean="0"/>
              <a:t>od obaveznih predmeta  pripreme mogu se vršit u matičnim učionicama; </a:t>
            </a:r>
          </a:p>
          <a:p>
            <a:pPr>
              <a:buFontTx/>
              <a:buChar char="-"/>
            </a:pPr>
            <a:r>
              <a:rPr lang="hr-BA" sz="1600" dirty="0" smtClean="0"/>
              <a:t>i u tom slučaju dobro je da se pripreme na višoj i osnovnoj razini vrše </a:t>
            </a:r>
            <a:r>
              <a:rPr lang="hr-HR" sz="1600" dirty="0"/>
              <a:t>u odvojenim </a:t>
            </a:r>
            <a:r>
              <a:rPr lang="hr-HR" sz="1600" dirty="0" smtClean="0"/>
              <a:t>skupinama.</a:t>
            </a:r>
          </a:p>
          <a:p>
            <a:pPr marL="0" indent="0">
              <a:buNone/>
            </a:pPr>
            <a:endParaRPr lang="hr-HR" sz="1600" dirty="0" smtClean="0"/>
          </a:p>
          <a:p>
            <a:pPr marL="0" indent="0">
              <a:buNone/>
            </a:pPr>
            <a:r>
              <a:rPr lang="hr-HR" sz="1600" dirty="0" smtClean="0"/>
              <a:t>Osnovne pripreme na opću maturu mogu se uključiti u sam gimnazijski program, u 3. i 4. godini mogu se dodijeliti i dodatni satovi za pripremu.</a:t>
            </a:r>
          </a:p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r>
              <a:rPr lang="hr-HR" sz="1600" dirty="0" smtClean="0"/>
              <a:t>Dva osnovna modela u Sloveniji:</a:t>
            </a:r>
          </a:p>
          <a:p>
            <a:pPr>
              <a:buAutoNum type="arabicPeriod"/>
            </a:pPr>
            <a:r>
              <a:rPr lang="hr-HR" sz="1600" dirty="0" smtClean="0"/>
              <a:t>Pripreme na maturu vrši se u 3. godini (3 sata iz fonda nepodijeljenih sati za obvezne i izborne predmete) i 4. godini (od 8 do 12 sati za izborne predmete);</a:t>
            </a:r>
          </a:p>
          <a:p>
            <a:pPr>
              <a:buAutoNum type="arabicPeriod"/>
            </a:pPr>
            <a:r>
              <a:rPr lang="hr-HR" sz="1600" dirty="0" smtClean="0"/>
              <a:t>Pripreme na maturi vrše se samo u 4. godini (</a:t>
            </a:r>
            <a:r>
              <a:rPr lang="hr-HR" sz="1600" dirty="0"/>
              <a:t>od 8 do 12 sati za </a:t>
            </a:r>
            <a:r>
              <a:rPr lang="hr-HR" sz="1600" dirty="0" smtClean="0"/>
              <a:t>obvezne i izborne predmete).</a:t>
            </a:r>
          </a:p>
          <a:p>
            <a:pPr>
              <a:buFontTx/>
              <a:buChar char="-"/>
            </a:pPr>
            <a:endParaRPr lang="hr-HR" sz="1400" dirty="0"/>
          </a:p>
          <a:p>
            <a:pPr marL="0" indent="0">
              <a:buNone/>
            </a:pPr>
            <a:endParaRPr lang="hr-BA" sz="1400" dirty="0" smtClean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18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2. KALENDAR</a:t>
            </a:r>
            <a:endParaRPr lang="hr-BA" sz="3200" b="1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BA" sz="1800" dirty="0" smtClean="0"/>
              <a:t>APOSO uz prethodnu suglasnost „</a:t>
            </a:r>
            <a:r>
              <a:rPr lang="hr-BA" sz="1800" i="1" dirty="0" smtClean="0"/>
              <a:t>Ministarstva”</a:t>
            </a:r>
            <a:r>
              <a:rPr lang="hr-BA" sz="1800" dirty="0" smtClean="0"/>
              <a:t> pripremi do 15. maja kalendar za svaki ispitni rok u sljedećoj godini i objavljuje na svojoj mrežnoj stranici.</a:t>
            </a:r>
          </a:p>
          <a:p>
            <a:pPr>
              <a:buFont typeface="Wingdings" pitchFamily="2" charset="2"/>
              <a:buChar char="v"/>
            </a:pPr>
            <a:r>
              <a:rPr lang="hr-BA" sz="1800" dirty="0" smtClean="0"/>
              <a:t>Ispitni rok počinje danom polaganja prvoga ispita u tome roku.</a:t>
            </a:r>
          </a:p>
          <a:p>
            <a:pPr>
              <a:buFont typeface="Wingdings" pitchFamily="2" charset="2"/>
              <a:buChar char="v"/>
            </a:pPr>
            <a:r>
              <a:rPr lang="hr-BA" sz="1800" dirty="0" smtClean="0"/>
              <a:t>Kalendar utvrđuje </a:t>
            </a:r>
            <a:r>
              <a:rPr lang="hr-BA" sz="1800" dirty="0"/>
              <a:t>datume</a:t>
            </a:r>
            <a:endParaRPr lang="hr-BA" sz="1800" dirty="0" smtClean="0"/>
          </a:p>
          <a:p>
            <a:pPr>
              <a:buFontTx/>
              <a:buChar char="-"/>
            </a:pPr>
            <a:r>
              <a:rPr lang="hr-BA" sz="1800" dirty="0" smtClean="0"/>
              <a:t>Prijave (...), </a:t>
            </a:r>
          </a:p>
          <a:p>
            <a:pPr>
              <a:buFontTx/>
              <a:buChar char="-"/>
            </a:pPr>
            <a:r>
              <a:rPr lang="hr-BA" sz="1800" dirty="0"/>
              <a:t>o</a:t>
            </a:r>
            <a:r>
              <a:rPr lang="hr-BA" sz="1800" dirty="0" smtClean="0"/>
              <a:t>državanje ispita,</a:t>
            </a:r>
          </a:p>
          <a:p>
            <a:pPr>
              <a:buFontTx/>
              <a:buChar char="-"/>
            </a:pPr>
            <a:r>
              <a:rPr lang="hr-BA" sz="1800" dirty="0" smtClean="0"/>
              <a:t>objave rezultata ispita,</a:t>
            </a:r>
          </a:p>
          <a:p>
            <a:pPr>
              <a:buFontTx/>
              <a:buChar char="-"/>
            </a:pPr>
            <a:r>
              <a:rPr lang="hr-BA" sz="1800" dirty="0" smtClean="0"/>
              <a:t>žalbe.</a:t>
            </a:r>
          </a:p>
          <a:p>
            <a:pPr>
              <a:buFont typeface="Wingdings" pitchFamily="2" charset="2"/>
              <a:buChar char="v"/>
            </a:pPr>
            <a:r>
              <a:rPr lang="hr-BA" sz="1800" dirty="0" smtClean="0"/>
              <a:t>U jednome danu mogu kandidati polagati jedan ispit opće mature.</a:t>
            </a:r>
          </a:p>
          <a:p>
            <a:pPr>
              <a:buFont typeface="Wingdings" pitchFamily="2" charset="2"/>
              <a:buChar char="v"/>
            </a:pPr>
            <a:r>
              <a:rPr lang="hr-BA" sz="1800" dirty="0" smtClean="0"/>
              <a:t>Ispiti mature se provede u cijeloj zemlji u isto vrijeme (pod jednakim uvjetima i kriterijima za sve kandidate). </a:t>
            </a:r>
          </a:p>
          <a:p>
            <a:pPr>
              <a:buFont typeface="Wingdings" pitchFamily="2" charset="2"/>
              <a:buChar char="v"/>
            </a:pPr>
            <a:r>
              <a:rPr lang="hr-BA" sz="1800" dirty="0" smtClean="0"/>
              <a:t>Škola objavljuje Kalendar ispita na oglasnoj ploči ili drugome vidljivom mjestu te na mrežnoj stranici, najkasnije do 30. septembra za tekuću školsku godinu.</a:t>
            </a:r>
          </a:p>
          <a:p>
            <a:pPr>
              <a:buFontTx/>
              <a:buChar char="-"/>
            </a:pPr>
            <a:endParaRPr lang="hr-BA" sz="1800" dirty="0" smtClean="0"/>
          </a:p>
          <a:p>
            <a:pPr>
              <a:buFont typeface="Wingdings" pitchFamily="2" charset="2"/>
              <a:buChar char="v"/>
            </a:pPr>
            <a:endParaRPr lang="hr-BA" sz="1800" dirty="0"/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65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2.1. Vremenik ispita</a:t>
            </a:r>
            <a:endParaRPr lang="hr-BA" sz="3200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2400" dirty="0" smtClean="0"/>
              <a:t>Datum pisanog </a:t>
            </a:r>
            <a:r>
              <a:rPr lang="hr-BA" sz="2400" dirty="0"/>
              <a:t>ispita</a:t>
            </a:r>
          </a:p>
          <a:p>
            <a:r>
              <a:rPr lang="hr-BA" sz="2400" dirty="0" smtClean="0"/>
              <a:t>Vrijeme početka ispita</a:t>
            </a:r>
          </a:p>
          <a:p>
            <a:r>
              <a:rPr lang="hr-BA" sz="2400" dirty="0" smtClean="0"/>
              <a:t>Trajanje ispita </a:t>
            </a:r>
          </a:p>
          <a:p>
            <a:r>
              <a:rPr lang="hr-BA" sz="2400" dirty="0" smtClean="0"/>
              <a:t>Prekid između dva dijela (stanka)</a:t>
            </a:r>
          </a:p>
          <a:p>
            <a:r>
              <a:rPr lang="hr-BA" sz="2400" dirty="0" smtClean="0"/>
              <a:t>Vrijeme završetka ispita</a:t>
            </a:r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r>
              <a:rPr lang="hr-BA" sz="2400" dirty="0" smtClean="0">
                <a:solidFill>
                  <a:srgbClr val="002060"/>
                </a:solidFill>
              </a:rPr>
              <a:t>Dozvoljeni pribor i pomagala </a:t>
            </a:r>
            <a:r>
              <a:rPr lang="hr-BA" sz="2400" dirty="0" smtClean="0"/>
              <a:t>za svaki ispit su propisani u PIK. </a:t>
            </a:r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60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683568" y="4509120"/>
            <a:ext cx="7772400" cy="1362075"/>
          </a:xfrm>
        </p:spPr>
        <p:txBody>
          <a:bodyPr>
            <a:normAutofit/>
          </a:bodyPr>
          <a:lstStyle/>
          <a:p>
            <a:r>
              <a:rPr lang="hr-BA" sz="3200" dirty="0"/>
              <a:t>3. PRIJAVA</a:t>
            </a:r>
          </a:p>
        </p:txBody>
      </p:sp>
      <p:pic>
        <p:nvPicPr>
          <p:cNvPr id="6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41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3.1. Prijava</a:t>
            </a:r>
            <a:endParaRPr lang="hr-BA" sz="3200" dirty="0"/>
          </a:p>
        </p:txBody>
      </p:sp>
      <p:sp>
        <p:nvSpPr>
          <p:cNvPr id="7" name="Ograda vsebine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 smtClean="0"/>
              <a:t>Polaganje ispita mature kandidat prijavljuje na školi (tajnik ŠMK) gdje je uspješno obavio zaključni razred, sa prijavnicom čiji oblik i sadržaj propisuje APOSO. </a:t>
            </a:r>
          </a:p>
          <a:p>
            <a:pPr marL="0" indent="0">
              <a:buNone/>
            </a:pPr>
            <a:r>
              <a:rPr lang="hr-BA" dirty="0" smtClean="0"/>
              <a:t>Prijavnicu potpiše učenik i tajnik ŠMK. </a:t>
            </a:r>
          </a:p>
          <a:p>
            <a:pPr marL="0" indent="0">
              <a:buNone/>
            </a:pPr>
            <a:r>
              <a:rPr lang="hr-BA" dirty="0" smtClean="0"/>
              <a:t>Škola je dužna u propisanom roku i na određeni način dostaviti podatke o prijavama kandidata APOSO-u:</a:t>
            </a:r>
          </a:p>
          <a:p>
            <a:pPr>
              <a:buFontTx/>
              <a:buChar char="-"/>
            </a:pPr>
            <a:r>
              <a:rPr lang="hr-BA" dirty="0" smtClean="0"/>
              <a:t>prijave,</a:t>
            </a:r>
          </a:p>
          <a:p>
            <a:pPr>
              <a:buFontTx/>
              <a:buChar char="-"/>
            </a:pPr>
            <a:r>
              <a:rPr lang="hr-BA" dirty="0"/>
              <a:t>p</a:t>
            </a:r>
            <a:r>
              <a:rPr lang="hr-BA" dirty="0" smtClean="0"/>
              <a:t>romjena prijavljenih ispita,</a:t>
            </a:r>
          </a:p>
          <a:p>
            <a:pPr>
              <a:buFontTx/>
              <a:buChar char="-"/>
            </a:pPr>
            <a:r>
              <a:rPr lang="hr-BA" dirty="0"/>
              <a:t>n</a:t>
            </a:r>
            <a:r>
              <a:rPr lang="hr-BA" dirty="0" smtClean="0"/>
              <a:t>aknadna prijava,</a:t>
            </a:r>
          </a:p>
          <a:p>
            <a:pPr>
              <a:buFontTx/>
              <a:buChar char="-"/>
            </a:pPr>
            <a:r>
              <a:rPr lang="hr-BA" dirty="0"/>
              <a:t>o</a:t>
            </a:r>
            <a:r>
              <a:rPr lang="hr-BA" dirty="0" smtClean="0"/>
              <a:t>djava ispita ...  </a:t>
            </a:r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r>
              <a:rPr lang="hr-BA" dirty="0" smtClean="0"/>
              <a:t>APOSO propiše prijavni postupak i kontrolu konačnih prijava. </a:t>
            </a:r>
            <a:endParaRPr lang="hr-BA" dirty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08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ram poteka: proces 4"/>
          <p:cNvSpPr/>
          <p:nvPr/>
        </p:nvSpPr>
        <p:spPr>
          <a:xfrm>
            <a:off x="949896" y="265757"/>
            <a:ext cx="1944216" cy="648072"/>
          </a:xfrm>
          <a:prstGeom prst="flowChartProcess">
            <a:avLst/>
          </a:prstGeom>
          <a:solidFill>
            <a:schemeClr val="bg1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b="1" dirty="0" smtClean="0">
                <a:solidFill>
                  <a:schemeClr val="tx1"/>
                </a:solidFill>
              </a:rPr>
              <a:t>Prijava na školi</a:t>
            </a:r>
          </a:p>
          <a:p>
            <a:pPr algn="ctr"/>
            <a:r>
              <a:rPr lang="hr-BA" sz="1200" dirty="0" smtClean="0">
                <a:solidFill>
                  <a:schemeClr val="tx1"/>
                </a:solidFill>
              </a:rPr>
              <a:t>Tajnik ŠMK</a:t>
            </a:r>
            <a:endParaRPr lang="hr-BA" sz="1200" dirty="0">
              <a:solidFill>
                <a:schemeClr val="tx1"/>
              </a:solidFill>
            </a:endParaRPr>
          </a:p>
        </p:txBody>
      </p:sp>
      <p:sp>
        <p:nvSpPr>
          <p:cNvPr id="6" name="Alternativna obdelava 5"/>
          <p:cNvSpPr/>
          <p:nvPr/>
        </p:nvSpPr>
        <p:spPr>
          <a:xfrm>
            <a:off x="5366294" y="1745293"/>
            <a:ext cx="1872208" cy="86931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BA" sz="1200" b="1" dirty="0" smtClean="0"/>
              <a:t>Uspješno završen razred gimnazijskog programa na kraju nastavne godine i odrasli</a:t>
            </a:r>
            <a:endParaRPr lang="hr-BA" sz="1200" b="1" dirty="0"/>
          </a:p>
        </p:txBody>
      </p:sp>
      <p:sp>
        <p:nvSpPr>
          <p:cNvPr id="7" name="Odločitev 6"/>
          <p:cNvSpPr/>
          <p:nvPr/>
        </p:nvSpPr>
        <p:spPr>
          <a:xfrm>
            <a:off x="5292080" y="157155"/>
            <a:ext cx="1872208" cy="1113308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1200" b="1" dirty="0" smtClean="0">
                <a:solidFill>
                  <a:schemeClr val="tx1"/>
                </a:solidFill>
              </a:rPr>
              <a:t>Potpisane prijavnice </a:t>
            </a:r>
            <a:endParaRPr lang="hr-BA" sz="1200" b="1" dirty="0">
              <a:solidFill>
                <a:schemeClr val="tx1"/>
              </a:solidFill>
            </a:endParaRPr>
          </a:p>
        </p:txBody>
      </p:sp>
      <p:sp>
        <p:nvSpPr>
          <p:cNvPr id="13" name="Dvosmerna vodoravna puščica 12"/>
          <p:cNvSpPr/>
          <p:nvPr/>
        </p:nvSpPr>
        <p:spPr>
          <a:xfrm>
            <a:off x="3059832" y="411950"/>
            <a:ext cx="2016224" cy="42476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1200" b="1" dirty="0" smtClean="0"/>
              <a:t>Kontrola</a:t>
            </a:r>
            <a:endParaRPr lang="hr-BA" sz="1200" b="1" dirty="0"/>
          </a:p>
        </p:txBody>
      </p:sp>
      <p:sp>
        <p:nvSpPr>
          <p:cNvPr id="14" name="Diagram poteka: proces 13"/>
          <p:cNvSpPr/>
          <p:nvPr/>
        </p:nvSpPr>
        <p:spPr>
          <a:xfrm>
            <a:off x="467542" y="3593628"/>
            <a:ext cx="3312369" cy="864096"/>
          </a:xfrm>
          <a:prstGeom prst="flowChartProcess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BA" b="1" dirty="0" smtClean="0">
                <a:solidFill>
                  <a:schemeClr val="tx1"/>
                </a:solidFill>
              </a:rPr>
              <a:t>Program za provedbu mature</a:t>
            </a:r>
          </a:p>
          <a:p>
            <a:pPr marL="171450" indent="-171450">
              <a:buFontTx/>
              <a:buChar char="-"/>
            </a:pPr>
            <a:r>
              <a:rPr lang="hr-BA" sz="1400" b="1" dirty="0" smtClean="0">
                <a:solidFill>
                  <a:schemeClr val="tx1"/>
                </a:solidFill>
              </a:rPr>
              <a:t>Podatci o kandidatima</a:t>
            </a:r>
          </a:p>
          <a:p>
            <a:pPr marL="171450" indent="-171450">
              <a:buFontTx/>
              <a:buChar char="-"/>
            </a:pPr>
            <a:r>
              <a:rPr lang="hr-BA" sz="1400" b="1" dirty="0" smtClean="0">
                <a:solidFill>
                  <a:schemeClr val="tx1"/>
                </a:solidFill>
              </a:rPr>
              <a:t>Podatci o ispitima kandidata</a:t>
            </a:r>
            <a:endParaRPr lang="hr-BA" sz="1400" b="1" dirty="0">
              <a:solidFill>
                <a:schemeClr val="tx1"/>
              </a:solidFill>
            </a:endParaRPr>
          </a:p>
        </p:txBody>
      </p:sp>
      <p:sp>
        <p:nvSpPr>
          <p:cNvPr id="15" name="Dvosmerna navpična puščica 14"/>
          <p:cNvSpPr/>
          <p:nvPr/>
        </p:nvSpPr>
        <p:spPr>
          <a:xfrm>
            <a:off x="1475656" y="1002904"/>
            <a:ext cx="504056" cy="2426096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BA" sz="1200" b="1" dirty="0" err="1" smtClean="0"/>
              <a:t>Kon</a:t>
            </a:r>
            <a:endParaRPr lang="hr-BA" sz="1200" b="1" dirty="0" smtClean="0"/>
          </a:p>
          <a:p>
            <a:pPr algn="ctr"/>
            <a:r>
              <a:rPr lang="hr-BA" sz="1200" b="1" dirty="0" smtClean="0"/>
              <a:t>t</a:t>
            </a:r>
          </a:p>
          <a:p>
            <a:pPr algn="ctr"/>
            <a:r>
              <a:rPr lang="hr-BA" sz="1200" b="1" dirty="0" smtClean="0"/>
              <a:t>r o</a:t>
            </a:r>
          </a:p>
          <a:p>
            <a:pPr algn="ctr"/>
            <a:r>
              <a:rPr lang="hr-BA" sz="1200" b="1" dirty="0" smtClean="0"/>
              <a:t>L</a:t>
            </a:r>
          </a:p>
          <a:p>
            <a:pPr algn="ctr"/>
            <a:r>
              <a:rPr lang="hr-BA" sz="1200" b="1" dirty="0" smtClean="0"/>
              <a:t>a</a:t>
            </a:r>
            <a:endParaRPr lang="hr-BA" sz="1200" b="1" dirty="0"/>
          </a:p>
        </p:txBody>
      </p:sp>
      <p:sp>
        <p:nvSpPr>
          <p:cNvPr id="21" name="Pravokotnik 20"/>
          <p:cNvSpPr/>
          <p:nvPr/>
        </p:nvSpPr>
        <p:spPr>
          <a:xfrm>
            <a:off x="2555776" y="1270463"/>
            <a:ext cx="2160240" cy="16544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sz="1200" i="1" dirty="0" smtClean="0">
                <a:solidFill>
                  <a:schemeClr val="tx2">
                    <a:lumMod val="50000"/>
                  </a:schemeClr>
                </a:solidFill>
              </a:rPr>
              <a:t>Podaci </a:t>
            </a:r>
            <a:r>
              <a:rPr lang="hr-HR" sz="1200" i="1" dirty="0">
                <a:solidFill>
                  <a:schemeClr val="tx2">
                    <a:lumMod val="50000"/>
                  </a:schemeClr>
                </a:solidFill>
              </a:rPr>
              <a:t>se prenose kodirano po protokolu SSL što garantira siguran prijenos podataka. </a:t>
            </a:r>
            <a:r>
              <a:rPr lang="hr-HR" sz="1200" i="1" dirty="0" smtClean="0">
                <a:solidFill>
                  <a:schemeClr val="tx2">
                    <a:lumMod val="50000"/>
                  </a:schemeClr>
                </a:solidFill>
              </a:rPr>
              <a:t> Školama  se dodijeli </a:t>
            </a:r>
            <a:r>
              <a:rPr lang="hr-HR" sz="1200" i="1" dirty="0">
                <a:solidFill>
                  <a:schemeClr val="tx2">
                    <a:lumMod val="50000"/>
                  </a:schemeClr>
                </a:solidFill>
              </a:rPr>
              <a:t>digitalni certifikat. </a:t>
            </a:r>
            <a:endParaRPr lang="hr-HR" sz="12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hr-HR" sz="1200" i="1" dirty="0" smtClean="0">
                <a:solidFill>
                  <a:schemeClr val="tx2">
                    <a:lumMod val="50000"/>
                  </a:schemeClr>
                </a:solidFill>
              </a:rPr>
              <a:t>Školama se </a:t>
            </a:r>
            <a:r>
              <a:rPr lang="hr-HR" sz="1200" i="1" dirty="0">
                <a:solidFill>
                  <a:schemeClr val="tx2">
                    <a:lumMod val="50000"/>
                  </a:schemeClr>
                </a:solidFill>
              </a:rPr>
              <a:t>nudi pomoć </a:t>
            </a:r>
            <a:r>
              <a:rPr lang="hr-HR" sz="1200" i="1" dirty="0" smtClean="0">
                <a:solidFill>
                  <a:schemeClr val="tx2">
                    <a:lumMod val="50000"/>
                  </a:schemeClr>
                </a:solidFill>
              </a:rPr>
              <a:t>preko telefona ili na </a:t>
            </a:r>
            <a:r>
              <a:rPr lang="hr-HR" sz="1200" i="1" dirty="0">
                <a:solidFill>
                  <a:schemeClr val="tx2">
                    <a:lumMod val="50000"/>
                  </a:schemeClr>
                </a:solidFill>
              </a:rPr>
              <a:t>daljinu preko posebnog programa (ISLLIGHT).</a:t>
            </a:r>
          </a:p>
        </p:txBody>
      </p:sp>
      <p:sp>
        <p:nvSpPr>
          <p:cNvPr id="25" name="PoljeZBesedilom 24"/>
          <p:cNvSpPr txBox="1"/>
          <p:nvPr/>
        </p:nvSpPr>
        <p:spPr>
          <a:xfrm>
            <a:off x="7164288" y="265757"/>
            <a:ext cx="1512168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BA" sz="1200" i="1" dirty="0" smtClean="0">
                <a:solidFill>
                  <a:schemeClr val="accent3">
                    <a:lumMod val="50000"/>
                  </a:schemeClr>
                </a:solidFill>
              </a:rPr>
              <a:t>Prijava</a:t>
            </a:r>
          </a:p>
          <a:p>
            <a:r>
              <a:rPr lang="hr-BA" sz="1200" i="1" dirty="0" smtClean="0">
                <a:solidFill>
                  <a:schemeClr val="accent3">
                    <a:lumMod val="50000"/>
                  </a:schemeClr>
                </a:solidFill>
              </a:rPr>
              <a:t>Promjena prijave</a:t>
            </a:r>
          </a:p>
          <a:p>
            <a:r>
              <a:rPr lang="hr-BA" sz="1200" i="1" dirty="0" smtClean="0">
                <a:solidFill>
                  <a:schemeClr val="accent3">
                    <a:lumMod val="50000"/>
                  </a:schemeClr>
                </a:solidFill>
              </a:rPr>
              <a:t>Naknadna prijava</a:t>
            </a:r>
          </a:p>
          <a:p>
            <a:r>
              <a:rPr lang="hr-BA" sz="1200" i="1" dirty="0" smtClean="0">
                <a:solidFill>
                  <a:schemeClr val="accent3">
                    <a:lumMod val="50000"/>
                  </a:schemeClr>
                </a:solidFill>
              </a:rPr>
              <a:t>Odjava</a:t>
            </a:r>
            <a:endParaRPr lang="hr-BA" sz="1200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Elipsa 26"/>
          <p:cNvSpPr/>
          <p:nvPr/>
        </p:nvSpPr>
        <p:spPr>
          <a:xfrm>
            <a:off x="1187623" y="4437112"/>
            <a:ext cx="1872209" cy="14401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BA" sz="1200" b="1" dirty="0" smtClean="0">
                <a:solidFill>
                  <a:schemeClr val="tx1"/>
                </a:solidFill>
              </a:rPr>
              <a:t>Pojednostavi provedbu mature na školi (raspored kandidata, ispita, zapisnici  ...)</a:t>
            </a:r>
            <a:endParaRPr lang="hr-BA" sz="1200" b="1" dirty="0">
              <a:solidFill>
                <a:schemeClr val="tx1"/>
              </a:solidFill>
            </a:endParaRPr>
          </a:p>
        </p:txBody>
      </p:sp>
      <p:sp>
        <p:nvSpPr>
          <p:cNvPr id="31" name="PoljeZBesedilom 30"/>
          <p:cNvSpPr txBox="1"/>
          <p:nvPr/>
        </p:nvSpPr>
        <p:spPr>
          <a:xfrm>
            <a:off x="7422703" y="3068960"/>
            <a:ext cx="461665" cy="2880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lang="hr-BA" dirty="0"/>
          </a:p>
        </p:txBody>
      </p:sp>
      <p:sp>
        <p:nvSpPr>
          <p:cNvPr id="32" name="PoljeZBesedilom 31"/>
          <p:cNvSpPr txBox="1"/>
          <p:nvPr/>
        </p:nvSpPr>
        <p:spPr>
          <a:xfrm>
            <a:off x="2481363" y="2908170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i="1" dirty="0"/>
              <a:t>Upotrebljavaju se šifranti za: predmet, ispitni rok, ispit, zanimanje i države.</a:t>
            </a:r>
          </a:p>
          <a:p>
            <a:r>
              <a:rPr lang="hr-HR" sz="1200" i="1" dirty="0"/>
              <a:t>EMŠO se upotrebljava za </a:t>
            </a:r>
            <a:r>
              <a:rPr lang="hr-HR" sz="1200" i="1" dirty="0" smtClean="0"/>
              <a:t>identifikaciju kandidata.</a:t>
            </a:r>
            <a:endParaRPr lang="hr-BA" i="1" dirty="0"/>
          </a:p>
        </p:txBody>
      </p:sp>
      <p:sp>
        <p:nvSpPr>
          <p:cNvPr id="37" name="Elipsa 36"/>
          <p:cNvSpPr/>
          <p:nvPr/>
        </p:nvSpPr>
        <p:spPr>
          <a:xfrm>
            <a:off x="2894112" y="4437112"/>
            <a:ext cx="1944216" cy="14401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BA" sz="1200" b="1" dirty="0" smtClean="0">
                <a:solidFill>
                  <a:schemeClr val="tx1"/>
                </a:solidFill>
              </a:rPr>
              <a:t>Priprema osnovne statistike</a:t>
            </a:r>
            <a:endParaRPr lang="hr-BA" sz="1200" b="1" dirty="0">
              <a:solidFill>
                <a:schemeClr val="tx1"/>
              </a:solidFill>
            </a:endParaRPr>
          </a:p>
        </p:txBody>
      </p:sp>
      <p:sp>
        <p:nvSpPr>
          <p:cNvPr id="38" name="PoljeZBesedilom 37"/>
          <p:cNvSpPr txBox="1"/>
          <p:nvPr/>
        </p:nvSpPr>
        <p:spPr>
          <a:xfrm>
            <a:off x="4828484" y="4608512"/>
            <a:ext cx="39709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1200" b="1" i="1" dirty="0"/>
              <a:t>Grafikon</a:t>
            </a:r>
            <a:r>
              <a:rPr lang="hr-BA" sz="1200" i="1" dirty="0"/>
              <a:t> prikaza općeg uspjeha </a:t>
            </a:r>
            <a:r>
              <a:rPr lang="hr-BA" sz="1200" i="1" dirty="0" smtClean="0"/>
              <a:t>kandidata, </a:t>
            </a:r>
            <a:r>
              <a:rPr lang="hr-HR" sz="1200" i="1" dirty="0" smtClean="0"/>
              <a:t>uspjeha </a:t>
            </a:r>
            <a:r>
              <a:rPr lang="hr-HR" sz="1200" i="1" dirty="0"/>
              <a:t>kandidata kod pojedinih predmeta</a:t>
            </a:r>
          </a:p>
          <a:p>
            <a:r>
              <a:rPr lang="hr-HR" sz="1200" i="1" dirty="0"/>
              <a:t>Prikaz osnovne </a:t>
            </a:r>
            <a:r>
              <a:rPr lang="hr-HR" sz="1200" b="1" i="1" dirty="0"/>
              <a:t>statistike</a:t>
            </a:r>
            <a:r>
              <a:rPr lang="hr-HR" sz="1200" i="1" dirty="0"/>
              <a:t> po predmetima</a:t>
            </a:r>
          </a:p>
          <a:p>
            <a:r>
              <a:rPr lang="hr-HR" sz="1200" i="1" dirty="0"/>
              <a:t>Moguća </a:t>
            </a:r>
            <a:r>
              <a:rPr lang="hr-HR" sz="1200" i="1" dirty="0" smtClean="0"/>
              <a:t>je </a:t>
            </a:r>
            <a:r>
              <a:rPr lang="hr-HR" sz="1200" b="1" i="1" dirty="0" smtClean="0"/>
              <a:t>usporedba</a:t>
            </a:r>
            <a:r>
              <a:rPr lang="hr-HR" sz="1200" i="1" dirty="0" smtClean="0"/>
              <a:t> </a:t>
            </a:r>
            <a:r>
              <a:rPr lang="hr-HR" sz="1200" i="1" dirty="0"/>
              <a:t>između rokova</a:t>
            </a:r>
          </a:p>
          <a:p>
            <a:pPr>
              <a:buFontTx/>
              <a:buChar char="-"/>
            </a:pPr>
            <a:r>
              <a:rPr lang="hr-HR" sz="1200" i="1" dirty="0" smtClean="0"/>
              <a:t> statistika </a:t>
            </a:r>
            <a:r>
              <a:rPr lang="hr-HR" sz="1200" i="1" dirty="0"/>
              <a:t>za sve kandidate </a:t>
            </a:r>
            <a:r>
              <a:rPr lang="hr-HR" sz="1200" i="1" dirty="0" smtClean="0"/>
              <a:t>ili </a:t>
            </a:r>
            <a:r>
              <a:rPr lang="hr-HR" sz="1200" i="1" dirty="0"/>
              <a:t>po razredima</a:t>
            </a:r>
          </a:p>
          <a:p>
            <a:pPr>
              <a:buFontTx/>
              <a:buChar char="-"/>
            </a:pPr>
            <a:r>
              <a:rPr lang="hr-HR" sz="1200" i="1" dirty="0" smtClean="0"/>
              <a:t> statistika </a:t>
            </a:r>
            <a:r>
              <a:rPr lang="hr-HR" sz="1200" i="1" dirty="0"/>
              <a:t>po vrsti kandidata …</a:t>
            </a:r>
          </a:p>
          <a:p>
            <a:endParaRPr lang="hr-BA" dirty="0"/>
          </a:p>
        </p:txBody>
      </p:sp>
      <p:sp>
        <p:nvSpPr>
          <p:cNvPr id="39" name="Puščica gor 38"/>
          <p:cNvSpPr/>
          <p:nvPr/>
        </p:nvSpPr>
        <p:spPr>
          <a:xfrm>
            <a:off x="6120172" y="1340768"/>
            <a:ext cx="216024" cy="36004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pic>
        <p:nvPicPr>
          <p:cNvPr id="40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41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3.2. Podatci u programu </a:t>
            </a:r>
            <a:endParaRPr lang="hr-BA" sz="3200" dirty="0"/>
          </a:p>
        </p:txBody>
      </p:sp>
      <p:sp>
        <p:nvSpPr>
          <p:cNvPr id="14" name="Ograda besedila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BA" dirty="0" smtClean="0"/>
              <a:t>KANDIDATI</a:t>
            </a:r>
            <a:endParaRPr lang="hr-BA" dirty="0"/>
          </a:p>
        </p:txBody>
      </p:sp>
      <p:sp>
        <p:nvSpPr>
          <p:cNvPr id="15" name="Ograda vsebine 1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BA" dirty="0"/>
              <a:t>EMŠO</a:t>
            </a:r>
          </a:p>
          <a:p>
            <a:pPr marL="0" indent="0">
              <a:buNone/>
            </a:pPr>
            <a:r>
              <a:rPr lang="hr-BA" dirty="0"/>
              <a:t>Prezime kandidata</a:t>
            </a:r>
          </a:p>
          <a:p>
            <a:pPr marL="0" indent="0">
              <a:buNone/>
            </a:pPr>
            <a:r>
              <a:rPr lang="hr-BA" dirty="0"/>
              <a:t>Ime kandidata</a:t>
            </a:r>
          </a:p>
          <a:p>
            <a:pPr marL="0" indent="0">
              <a:buNone/>
            </a:pPr>
            <a:r>
              <a:rPr lang="hr-BA" dirty="0"/>
              <a:t>Škola (šifra)</a:t>
            </a:r>
          </a:p>
          <a:p>
            <a:pPr marL="0" indent="0">
              <a:buNone/>
            </a:pPr>
            <a:r>
              <a:rPr lang="hr-BA" dirty="0"/>
              <a:t>Zanimanje (šifrant)</a:t>
            </a:r>
          </a:p>
          <a:p>
            <a:pPr marL="0" indent="0">
              <a:buNone/>
            </a:pPr>
            <a:r>
              <a:rPr lang="hr-BA" dirty="0"/>
              <a:t>Kraj rođenja</a:t>
            </a:r>
          </a:p>
          <a:p>
            <a:pPr marL="0" indent="0">
              <a:buNone/>
            </a:pPr>
            <a:r>
              <a:rPr lang="hr-BA" dirty="0"/>
              <a:t>Država rođenja (šifrant)</a:t>
            </a:r>
          </a:p>
          <a:p>
            <a:pPr marL="0" indent="0">
              <a:buNone/>
            </a:pPr>
            <a:r>
              <a:rPr lang="hr-BA" dirty="0"/>
              <a:t>Način obavljanja mature: </a:t>
            </a:r>
            <a:r>
              <a:rPr lang="hr-BA" i="1" dirty="0"/>
              <a:t>1 – prvi put cijela, 2 – cijela ponovno, 3 –</a:t>
            </a:r>
            <a:r>
              <a:rPr lang="hr-HR" i="1" dirty="0"/>
              <a:t>  </a:t>
            </a:r>
            <a:r>
              <a:rPr lang="hr-BA" i="1" dirty="0"/>
              <a:t>popravni ispit, 4 – </a:t>
            </a:r>
            <a:r>
              <a:rPr lang="hr-HR" i="1" dirty="0"/>
              <a:t>poboljšanje ocjene, 5 – dodatni ispit, 6 – djelomično u više rokova, 7 – nostrifikacija, 8 – ostalo</a:t>
            </a:r>
          </a:p>
          <a:p>
            <a:pPr marL="0" indent="0">
              <a:buNone/>
            </a:pPr>
            <a:r>
              <a:rPr lang="hr-HR" dirty="0"/>
              <a:t>Status kandidata: </a:t>
            </a:r>
            <a:r>
              <a:rPr lang="hr-HR" i="1" dirty="0"/>
              <a:t>1 – ima status učenika, 2 – nema status učenika</a:t>
            </a:r>
            <a:endParaRPr lang="hr-BA" i="1" dirty="0"/>
          </a:p>
          <a:p>
            <a:pPr marL="0" indent="0">
              <a:buNone/>
            </a:pPr>
            <a:r>
              <a:rPr lang="hr-BA" dirty="0"/>
              <a:t>Razred</a:t>
            </a:r>
          </a:p>
          <a:p>
            <a:pPr marL="0" indent="0">
              <a:buNone/>
            </a:pPr>
            <a:r>
              <a:rPr lang="hr-BA" dirty="0"/>
              <a:t>Uspeh u 3. godini srednje škole</a:t>
            </a:r>
          </a:p>
          <a:p>
            <a:pPr marL="0" indent="0">
              <a:buNone/>
            </a:pPr>
            <a:r>
              <a:rPr lang="hr-BA" dirty="0"/>
              <a:t>Uspeh u 4. godini srednje škole</a:t>
            </a:r>
          </a:p>
          <a:p>
            <a:pPr marL="0" indent="0">
              <a:buNone/>
            </a:pPr>
            <a:r>
              <a:rPr lang="hr-BA" dirty="0"/>
              <a:t>Datum prijave: DD.MM.LLL</a:t>
            </a:r>
          </a:p>
          <a:p>
            <a:pPr marL="0" indent="0">
              <a:buNone/>
            </a:pPr>
            <a:r>
              <a:rPr lang="hr-BA" dirty="0"/>
              <a:t>Datum odjave: DD.MM.LLL</a:t>
            </a:r>
          </a:p>
          <a:p>
            <a:pPr marL="0" indent="0">
              <a:buNone/>
            </a:pPr>
            <a:r>
              <a:rPr lang="hr-BA" dirty="0"/>
              <a:t>Napomene</a:t>
            </a:r>
          </a:p>
          <a:p>
            <a:pPr marL="0" indent="0">
              <a:buNone/>
            </a:pPr>
            <a:r>
              <a:rPr lang="hr-BA" dirty="0"/>
              <a:t>Vlastita evidencija</a:t>
            </a:r>
          </a:p>
          <a:p>
            <a:pPr marL="0" indent="0">
              <a:buNone/>
            </a:pPr>
            <a:endParaRPr lang="hr-BA" dirty="0"/>
          </a:p>
        </p:txBody>
      </p:sp>
      <p:sp>
        <p:nvSpPr>
          <p:cNvPr id="16" name="Ograda besedila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BA" dirty="0" smtClean="0"/>
              <a:t>ISPITI </a:t>
            </a:r>
            <a:endParaRPr lang="hr-BA" dirty="0"/>
          </a:p>
        </p:txBody>
      </p:sp>
      <p:sp>
        <p:nvSpPr>
          <p:cNvPr id="17" name="Ograda vsebine 1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sz="1900" dirty="0"/>
              <a:t>EMŠO kandidata</a:t>
            </a:r>
          </a:p>
          <a:p>
            <a:pPr marL="0" indent="0">
              <a:buNone/>
            </a:pPr>
            <a:r>
              <a:rPr lang="hr-BA" sz="1900" dirty="0"/>
              <a:t>Šifra i ime predmeta</a:t>
            </a:r>
          </a:p>
          <a:p>
            <a:pPr marL="0" indent="0">
              <a:buNone/>
            </a:pPr>
            <a:r>
              <a:rPr lang="hr-BA" sz="1900" dirty="0"/>
              <a:t>Serijski broj predmeta: </a:t>
            </a:r>
            <a:r>
              <a:rPr lang="hr-BA" sz="1900" i="1" dirty="0"/>
              <a:t>1 – materini jezik, 2 – matematika, 3 – strani jezik, 4 – izborni predmet, 5 – izborni predmet, 6 – dodatni predmet</a:t>
            </a:r>
          </a:p>
          <a:p>
            <a:pPr marL="0" indent="0">
              <a:buNone/>
            </a:pPr>
            <a:r>
              <a:rPr lang="hr-BA" sz="1900" dirty="0"/>
              <a:t>Ispitni rok: </a:t>
            </a:r>
            <a:r>
              <a:rPr lang="hr-BA" sz="1900" i="1" dirty="0"/>
              <a:t>1 – ljetni rok, 2 – jesenski rok; </a:t>
            </a:r>
            <a:endParaRPr lang="hr-BA" sz="1900" i="1" dirty="0" smtClean="0"/>
          </a:p>
          <a:p>
            <a:pPr marL="0" indent="0">
              <a:buNone/>
            </a:pPr>
            <a:r>
              <a:rPr lang="hr-BA" sz="1900" i="1" dirty="0" smtClean="0"/>
              <a:t>npr</a:t>
            </a:r>
            <a:r>
              <a:rPr lang="hr-BA" sz="1900" i="1" dirty="0"/>
              <a:t>. ljetni rok 2013 = 131</a:t>
            </a:r>
          </a:p>
          <a:p>
            <a:pPr marL="0" indent="0">
              <a:buNone/>
            </a:pPr>
            <a:r>
              <a:rPr lang="hr-BA" sz="1900" dirty="0"/>
              <a:t>Šifra škole na kojoj će kandidat obavljat ispit</a:t>
            </a:r>
          </a:p>
          <a:p>
            <a:pPr marL="0" indent="0">
              <a:buNone/>
            </a:pPr>
            <a:r>
              <a:rPr lang="hr-BA" sz="1900" dirty="0"/>
              <a:t>Bodovi iz praktičkog/usmenog dijela ispita</a:t>
            </a:r>
          </a:p>
          <a:p>
            <a:pPr marL="0" indent="0">
              <a:buNone/>
            </a:pPr>
            <a:r>
              <a:rPr lang="hr-BA" sz="1900" dirty="0"/>
              <a:t>Ocjena predmeta u 3. godini</a:t>
            </a:r>
          </a:p>
          <a:p>
            <a:pPr marL="0" indent="0">
              <a:buNone/>
            </a:pPr>
            <a:r>
              <a:rPr lang="hr-BA" sz="1900" dirty="0"/>
              <a:t>Ocjena predmeta u 4. godini</a:t>
            </a:r>
          </a:p>
          <a:p>
            <a:pPr marL="0" indent="0">
              <a:buNone/>
            </a:pPr>
            <a:r>
              <a:rPr lang="hr-BA" sz="1900" dirty="0"/>
              <a:t>Prostor/razred </a:t>
            </a:r>
            <a:r>
              <a:rPr lang="hr-BA" sz="1900" dirty="0" smtClean="0"/>
              <a:t>u kojem </a:t>
            </a:r>
            <a:r>
              <a:rPr lang="hr-BA" sz="1900" dirty="0"/>
              <a:t>će kandidat obavljat ispit</a:t>
            </a:r>
          </a:p>
          <a:p>
            <a:pPr marL="0" indent="0">
              <a:buNone/>
            </a:pPr>
            <a:r>
              <a:rPr lang="hr-BA" sz="1900" dirty="0"/>
              <a:t>Mjesto u </a:t>
            </a:r>
            <a:r>
              <a:rPr lang="hr-BA" sz="1900" dirty="0" smtClean="0"/>
              <a:t>razredu</a:t>
            </a:r>
            <a:endParaRPr lang="hr-BA" sz="1900" dirty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18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4400</TotalTime>
  <Words>2497</Words>
  <Application>Microsoft Office PowerPoint</Application>
  <PresentationFormat>Diaprojekcija na zaslonu (4:3)</PresentationFormat>
  <Paragraphs>361</Paragraphs>
  <Slides>28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28</vt:i4>
      </vt:variant>
    </vt:vector>
  </HeadingPairs>
  <TitlesOfParts>
    <vt:vector size="29" baseType="lpstr">
      <vt:lpstr>Officeova tema</vt:lpstr>
      <vt:lpstr>Administracija mature </vt:lpstr>
      <vt:lpstr>Administracija mature</vt:lpstr>
      <vt:lpstr>1. Priprema na maturu</vt:lpstr>
      <vt:lpstr>2. KALENDAR</vt:lpstr>
      <vt:lpstr>2.1. Vremenik ispita</vt:lpstr>
      <vt:lpstr>3. PRIJAVA</vt:lpstr>
      <vt:lpstr>3.1. Prijava</vt:lpstr>
      <vt:lpstr>PowerPointova predstavitev</vt:lpstr>
      <vt:lpstr>3.2. Podatci u programu </vt:lpstr>
      <vt:lpstr>3.3. Rok prijave</vt:lpstr>
      <vt:lpstr>3.4. Opravdani razlozi</vt:lpstr>
      <vt:lpstr>3.5 Ponovno polaganje ispita</vt:lpstr>
      <vt:lpstr>4. DOSTAVA ISPITNOG MATERIJALA</vt:lpstr>
      <vt:lpstr>4.1 Preuzimanje ispitnog materijala </vt:lpstr>
      <vt:lpstr>4.2 Evidentiranje i sprema </vt:lpstr>
      <vt:lpstr>5. Postupak polaganja ispita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6. OBJAVA REZULTATA</vt:lpstr>
      <vt:lpstr>6.1 Svjedodžbe </vt:lpstr>
      <vt:lpstr>6.2 Dostava svjedodžbe</vt:lpstr>
      <vt:lpstr>6.3. Žalba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Darija Domajnko</cp:lastModifiedBy>
  <cp:revision>331</cp:revision>
  <dcterms:created xsi:type="dcterms:W3CDTF">2012-09-24T08:42:05Z</dcterms:created>
  <dcterms:modified xsi:type="dcterms:W3CDTF">2013-02-01T10:20:14Z</dcterms:modified>
</cp:coreProperties>
</file>