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handoutMasterIdLst>
    <p:handoutMasterId r:id="rId52"/>
  </p:handoutMasterIdLst>
  <p:sldIdLst>
    <p:sldId id="259" r:id="rId2"/>
    <p:sldId id="300" r:id="rId3"/>
    <p:sldId id="302" r:id="rId4"/>
    <p:sldId id="303" r:id="rId5"/>
    <p:sldId id="260" r:id="rId6"/>
    <p:sldId id="261" r:id="rId7"/>
    <p:sldId id="262" r:id="rId8"/>
    <p:sldId id="296" r:id="rId9"/>
    <p:sldId id="304" r:id="rId10"/>
    <p:sldId id="297" r:id="rId11"/>
    <p:sldId id="335" r:id="rId12"/>
    <p:sldId id="334" r:id="rId13"/>
    <p:sldId id="308" r:id="rId14"/>
    <p:sldId id="324" r:id="rId15"/>
    <p:sldId id="314" r:id="rId16"/>
    <p:sldId id="321" r:id="rId17"/>
    <p:sldId id="322" r:id="rId18"/>
    <p:sldId id="263" r:id="rId19"/>
    <p:sldId id="264" r:id="rId20"/>
    <p:sldId id="312" r:id="rId21"/>
    <p:sldId id="329" r:id="rId22"/>
    <p:sldId id="265" r:id="rId23"/>
    <p:sldId id="298" r:id="rId24"/>
    <p:sldId id="299" r:id="rId25"/>
    <p:sldId id="266" r:id="rId26"/>
    <p:sldId id="325" r:id="rId27"/>
    <p:sldId id="326" r:id="rId28"/>
    <p:sldId id="327" r:id="rId29"/>
    <p:sldId id="330" r:id="rId30"/>
    <p:sldId id="331" r:id="rId31"/>
    <p:sldId id="332" r:id="rId32"/>
    <p:sldId id="336" r:id="rId33"/>
    <p:sldId id="337" r:id="rId34"/>
    <p:sldId id="338" r:id="rId35"/>
    <p:sldId id="339" r:id="rId36"/>
    <p:sldId id="340" r:id="rId37"/>
    <p:sldId id="341" r:id="rId38"/>
    <p:sldId id="354" r:id="rId39"/>
    <p:sldId id="355" r:id="rId40"/>
    <p:sldId id="356" r:id="rId41"/>
    <p:sldId id="357" r:id="rId42"/>
    <p:sldId id="347" r:id="rId43"/>
    <p:sldId id="346" r:id="rId44"/>
    <p:sldId id="348" r:id="rId45"/>
    <p:sldId id="349" r:id="rId46"/>
    <p:sldId id="350" r:id="rId47"/>
    <p:sldId id="352" r:id="rId48"/>
    <p:sldId id="353" r:id="rId49"/>
    <p:sldId id="301" r:id="rId50"/>
  </p:sldIdLst>
  <p:sldSz cx="9144000" cy="6858000" type="screen4x3"/>
  <p:notesSz cx="6794500" cy="99314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8" autoAdjust="0"/>
    <p:restoredTop sz="94675" autoAdjust="0"/>
  </p:normalViewPr>
  <p:slideViewPr>
    <p:cSldViewPr>
      <p:cViewPr>
        <p:scale>
          <a:sx n="100" d="100"/>
          <a:sy n="100" d="100"/>
        </p:scale>
        <p:origin x="-1932" y="-32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1" y="0"/>
            <a:ext cx="2944283" cy="496570"/>
          </a:xfrm>
          <a:prstGeom prst="rect">
            <a:avLst/>
          </a:prstGeom>
        </p:spPr>
        <p:txBody>
          <a:bodyPr vert="horz" lIns="91446" tIns="45723" rIns="91446" bIns="45723" rtlCol="0"/>
          <a:lstStyle>
            <a:lvl1pPr algn="l">
              <a:defRPr sz="1200"/>
            </a:lvl1pPr>
          </a:lstStyle>
          <a:p>
            <a:endParaRPr lang="hr-BA"/>
          </a:p>
        </p:txBody>
      </p:sp>
      <p:sp>
        <p:nvSpPr>
          <p:cNvPr id="3" name="Ograda datuma 2"/>
          <p:cNvSpPr>
            <a:spLocks noGrp="1"/>
          </p:cNvSpPr>
          <p:nvPr>
            <p:ph type="dt" sz="quarter" idx="1"/>
          </p:nvPr>
        </p:nvSpPr>
        <p:spPr>
          <a:xfrm>
            <a:off x="3848646" y="0"/>
            <a:ext cx="2944283" cy="496570"/>
          </a:xfrm>
          <a:prstGeom prst="rect">
            <a:avLst/>
          </a:prstGeom>
        </p:spPr>
        <p:txBody>
          <a:bodyPr vert="horz" lIns="91446" tIns="45723" rIns="91446" bIns="45723" rtlCol="0"/>
          <a:lstStyle>
            <a:lvl1pPr algn="r">
              <a:defRPr sz="1200"/>
            </a:lvl1pPr>
          </a:lstStyle>
          <a:p>
            <a:fld id="{960867A3-FD83-45CE-AB79-F3AEA88FE8E5}" type="datetimeFigureOut">
              <a:rPr lang="hr-BA" smtClean="0"/>
              <a:t>12.2.2013.</a:t>
            </a:fld>
            <a:endParaRPr lang="hr-BA"/>
          </a:p>
        </p:txBody>
      </p:sp>
      <p:sp>
        <p:nvSpPr>
          <p:cNvPr id="4" name="Ograda noge 3"/>
          <p:cNvSpPr>
            <a:spLocks noGrp="1"/>
          </p:cNvSpPr>
          <p:nvPr>
            <p:ph type="ftr" sz="quarter" idx="2"/>
          </p:nvPr>
        </p:nvSpPr>
        <p:spPr>
          <a:xfrm>
            <a:off x="1" y="9433106"/>
            <a:ext cx="2944283" cy="496570"/>
          </a:xfrm>
          <a:prstGeom prst="rect">
            <a:avLst/>
          </a:prstGeom>
        </p:spPr>
        <p:txBody>
          <a:bodyPr vert="horz" lIns="91446" tIns="45723" rIns="91446" bIns="45723" rtlCol="0" anchor="b"/>
          <a:lstStyle>
            <a:lvl1pPr algn="l">
              <a:defRPr sz="1200"/>
            </a:lvl1pPr>
          </a:lstStyle>
          <a:p>
            <a:endParaRPr lang="hr-BA"/>
          </a:p>
        </p:txBody>
      </p:sp>
      <p:sp>
        <p:nvSpPr>
          <p:cNvPr id="5" name="Ograda številke diapozitiva 4"/>
          <p:cNvSpPr>
            <a:spLocks noGrp="1"/>
          </p:cNvSpPr>
          <p:nvPr>
            <p:ph type="sldNum" sz="quarter" idx="3"/>
          </p:nvPr>
        </p:nvSpPr>
        <p:spPr>
          <a:xfrm>
            <a:off x="3848646" y="9433106"/>
            <a:ext cx="2944283" cy="496570"/>
          </a:xfrm>
          <a:prstGeom prst="rect">
            <a:avLst/>
          </a:prstGeom>
        </p:spPr>
        <p:txBody>
          <a:bodyPr vert="horz" lIns="91446" tIns="45723" rIns="91446" bIns="45723" rtlCol="0" anchor="b"/>
          <a:lstStyle>
            <a:lvl1pPr algn="r">
              <a:defRPr sz="1200"/>
            </a:lvl1pPr>
          </a:lstStyle>
          <a:p>
            <a:fld id="{18C5423E-BC32-408F-B361-501565745BF5}" type="slidenum">
              <a:rPr lang="hr-BA" smtClean="0"/>
              <a:t>‹#›</a:t>
            </a:fld>
            <a:endParaRPr lang="hr-BA"/>
          </a:p>
        </p:txBody>
      </p:sp>
    </p:spTree>
    <p:extLst>
      <p:ext uri="{BB962C8B-B14F-4D97-AF65-F5344CB8AC3E}">
        <p14:creationId xmlns:p14="http://schemas.microsoft.com/office/powerpoint/2010/main" val="19563484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1" y="0"/>
            <a:ext cx="2944283" cy="496570"/>
          </a:xfrm>
          <a:prstGeom prst="rect">
            <a:avLst/>
          </a:prstGeom>
        </p:spPr>
        <p:txBody>
          <a:bodyPr vert="horz" lIns="91446" tIns="45723" rIns="91446" bIns="45723" rtlCol="0"/>
          <a:lstStyle>
            <a:lvl1pPr algn="l">
              <a:defRPr sz="1200"/>
            </a:lvl1pPr>
          </a:lstStyle>
          <a:p>
            <a:endParaRPr lang="sl-SI"/>
          </a:p>
        </p:txBody>
      </p:sp>
      <p:sp>
        <p:nvSpPr>
          <p:cNvPr id="3" name="Ograda datuma 2"/>
          <p:cNvSpPr>
            <a:spLocks noGrp="1"/>
          </p:cNvSpPr>
          <p:nvPr>
            <p:ph type="dt" idx="1"/>
          </p:nvPr>
        </p:nvSpPr>
        <p:spPr>
          <a:xfrm>
            <a:off x="3848646" y="0"/>
            <a:ext cx="2944283" cy="496570"/>
          </a:xfrm>
          <a:prstGeom prst="rect">
            <a:avLst/>
          </a:prstGeom>
        </p:spPr>
        <p:txBody>
          <a:bodyPr vert="horz" lIns="91446" tIns="45723" rIns="91446" bIns="45723" rtlCol="0"/>
          <a:lstStyle>
            <a:lvl1pPr algn="r">
              <a:defRPr sz="1200"/>
            </a:lvl1pPr>
          </a:lstStyle>
          <a:p>
            <a:fld id="{92D62FA3-09CD-43AD-BC66-6DDAD63DF8FA}" type="datetimeFigureOut">
              <a:rPr lang="sl-SI" smtClean="0"/>
              <a:t>12.2.2013</a:t>
            </a:fld>
            <a:endParaRPr lang="sl-SI"/>
          </a:p>
        </p:txBody>
      </p:sp>
      <p:sp>
        <p:nvSpPr>
          <p:cNvPr id="4" name="Ograda stranske slike 3"/>
          <p:cNvSpPr>
            <a:spLocks noGrp="1" noRot="1" noChangeAspect="1"/>
          </p:cNvSpPr>
          <p:nvPr>
            <p:ph type="sldImg" idx="2"/>
          </p:nvPr>
        </p:nvSpPr>
        <p:spPr>
          <a:xfrm>
            <a:off x="914400" y="744538"/>
            <a:ext cx="4965700" cy="3725862"/>
          </a:xfrm>
          <a:prstGeom prst="rect">
            <a:avLst/>
          </a:prstGeom>
          <a:noFill/>
          <a:ln w="12700">
            <a:solidFill>
              <a:prstClr val="black"/>
            </a:solidFill>
          </a:ln>
        </p:spPr>
        <p:txBody>
          <a:bodyPr vert="horz" lIns="91446" tIns="45723" rIns="91446" bIns="45723" rtlCol="0" anchor="ctr"/>
          <a:lstStyle/>
          <a:p>
            <a:endParaRPr lang="sl-SI"/>
          </a:p>
        </p:txBody>
      </p:sp>
      <p:sp>
        <p:nvSpPr>
          <p:cNvPr id="5" name="Ograda opomb 4"/>
          <p:cNvSpPr>
            <a:spLocks noGrp="1"/>
          </p:cNvSpPr>
          <p:nvPr>
            <p:ph type="body" sz="quarter" idx="3"/>
          </p:nvPr>
        </p:nvSpPr>
        <p:spPr>
          <a:xfrm>
            <a:off x="679451" y="4717416"/>
            <a:ext cx="5435600" cy="4469130"/>
          </a:xfrm>
          <a:prstGeom prst="rect">
            <a:avLst/>
          </a:prstGeom>
        </p:spPr>
        <p:txBody>
          <a:bodyPr vert="horz" lIns="91446" tIns="45723" rIns="91446" bIns="45723"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grada noge 5"/>
          <p:cNvSpPr>
            <a:spLocks noGrp="1"/>
          </p:cNvSpPr>
          <p:nvPr>
            <p:ph type="ftr" sz="quarter" idx="4"/>
          </p:nvPr>
        </p:nvSpPr>
        <p:spPr>
          <a:xfrm>
            <a:off x="1" y="9433106"/>
            <a:ext cx="2944283" cy="496570"/>
          </a:xfrm>
          <a:prstGeom prst="rect">
            <a:avLst/>
          </a:prstGeom>
        </p:spPr>
        <p:txBody>
          <a:bodyPr vert="horz" lIns="91446" tIns="45723" rIns="91446" bIns="45723" rtlCol="0" anchor="b"/>
          <a:lstStyle>
            <a:lvl1pPr algn="l">
              <a:defRPr sz="1200"/>
            </a:lvl1pPr>
          </a:lstStyle>
          <a:p>
            <a:endParaRPr lang="sl-SI"/>
          </a:p>
        </p:txBody>
      </p:sp>
      <p:sp>
        <p:nvSpPr>
          <p:cNvPr id="7" name="Ograda številke diapozitiva 6"/>
          <p:cNvSpPr>
            <a:spLocks noGrp="1"/>
          </p:cNvSpPr>
          <p:nvPr>
            <p:ph type="sldNum" sz="quarter" idx="5"/>
          </p:nvPr>
        </p:nvSpPr>
        <p:spPr>
          <a:xfrm>
            <a:off x="3848646" y="9433106"/>
            <a:ext cx="2944283" cy="496570"/>
          </a:xfrm>
          <a:prstGeom prst="rect">
            <a:avLst/>
          </a:prstGeom>
        </p:spPr>
        <p:txBody>
          <a:bodyPr vert="horz" lIns="91446" tIns="45723" rIns="91446" bIns="45723" rtlCol="0" anchor="b"/>
          <a:lstStyle>
            <a:lvl1pPr algn="r">
              <a:defRPr sz="1200"/>
            </a:lvl1pPr>
          </a:lstStyle>
          <a:p>
            <a:fld id="{A9FA6142-1BCE-4B28-AA8F-C48499FB9252}" type="slidenum">
              <a:rPr lang="sl-SI" smtClean="0"/>
              <a:t>‹#›</a:t>
            </a:fld>
            <a:endParaRPr lang="sl-SI"/>
          </a:p>
        </p:txBody>
      </p:sp>
    </p:spTree>
    <p:extLst>
      <p:ext uri="{BB962C8B-B14F-4D97-AF65-F5344CB8AC3E}">
        <p14:creationId xmlns:p14="http://schemas.microsoft.com/office/powerpoint/2010/main" val="1109129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dirty="0">
              <a:latin typeface="Arial" charset="0"/>
            </a:endParaRPr>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a:t>
            </a:fld>
            <a:endParaRPr lang="sl-SI"/>
          </a:p>
        </p:txBody>
      </p:sp>
    </p:spTree>
    <p:extLst>
      <p:ext uri="{BB962C8B-B14F-4D97-AF65-F5344CB8AC3E}">
        <p14:creationId xmlns:p14="http://schemas.microsoft.com/office/powerpoint/2010/main" val="19169657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18</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19</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20</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21</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22</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23</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24</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25</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26</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27</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28</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29</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30</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31</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32</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33</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34</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35</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36</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37</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38</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39</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40</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41</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42</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43</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44</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45</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46</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47</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48</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49</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5</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6</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7</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8</a:t>
            </a:fld>
            <a:endParaRPr lang="sl-SI" dirty="0"/>
          </a:p>
        </p:txBody>
      </p:sp>
    </p:spTree>
    <p:extLst>
      <p:ext uri="{BB962C8B-B14F-4D97-AF65-F5344CB8AC3E}">
        <p14:creationId xmlns:p14="http://schemas.microsoft.com/office/powerpoint/2010/main" val="131965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9</a:t>
            </a:fld>
            <a:endParaRPr lang="sl-SI" dirty="0"/>
          </a:p>
        </p:txBody>
      </p:sp>
    </p:spTree>
    <p:extLst>
      <p:ext uri="{BB962C8B-B14F-4D97-AF65-F5344CB8AC3E}">
        <p14:creationId xmlns:p14="http://schemas.microsoft.com/office/powerpoint/2010/main" val="131965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t>12.2.2013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A196877-C4BC-4A17-9DB4-1411FF8964B8}" type="slidenum">
              <a:rPr lang="sl-SI" smtClean="0"/>
              <a:t>‹#›</a:t>
            </a:fld>
            <a:endParaRPr lang="sl-SI"/>
          </a:p>
        </p:txBody>
      </p:sp>
    </p:spTree>
    <p:extLst>
      <p:ext uri="{BB962C8B-B14F-4D97-AF65-F5344CB8AC3E}">
        <p14:creationId xmlns:p14="http://schemas.microsoft.com/office/powerpoint/2010/main" val="272411030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t>12.2.2013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A196877-C4BC-4A17-9DB4-1411FF8964B8}" type="slidenum">
              <a:rPr lang="sl-SI" smtClean="0"/>
              <a:t>‹#›</a:t>
            </a:fld>
            <a:endParaRPr lang="sl-SI"/>
          </a:p>
        </p:txBody>
      </p:sp>
    </p:spTree>
    <p:extLst>
      <p:ext uri="{BB962C8B-B14F-4D97-AF65-F5344CB8AC3E}">
        <p14:creationId xmlns:p14="http://schemas.microsoft.com/office/powerpoint/2010/main" val="2303340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t>12.2.2013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A196877-C4BC-4A17-9DB4-1411FF8964B8}" type="slidenum">
              <a:rPr lang="sl-SI" smtClean="0"/>
              <a:t>‹#›</a:t>
            </a:fld>
            <a:endParaRPr lang="sl-SI"/>
          </a:p>
        </p:txBody>
      </p:sp>
    </p:spTree>
    <p:extLst>
      <p:ext uri="{BB962C8B-B14F-4D97-AF65-F5344CB8AC3E}">
        <p14:creationId xmlns:p14="http://schemas.microsoft.com/office/powerpoint/2010/main" val="4147447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t>12.2.2013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A196877-C4BC-4A17-9DB4-1411FF8964B8}" type="slidenum">
              <a:rPr lang="sl-SI" smtClean="0"/>
              <a:t>‹#›</a:t>
            </a:fld>
            <a:endParaRPr lang="sl-SI"/>
          </a:p>
        </p:txBody>
      </p:sp>
    </p:spTree>
    <p:extLst>
      <p:ext uri="{BB962C8B-B14F-4D97-AF65-F5344CB8AC3E}">
        <p14:creationId xmlns:p14="http://schemas.microsoft.com/office/powerpoint/2010/main" val="5368576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E2FF5ABC-E585-44B2-82A2-0CA4428E43CD}" type="datetimeFigureOut">
              <a:rPr lang="sl-SI" smtClean="0"/>
              <a:t>12.2.2013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A196877-C4BC-4A17-9DB4-1411FF8964B8}" type="slidenum">
              <a:rPr lang="sl-SI" smtClean="0"/>
              <a:t>‹#›</a:t>
            </a:fld>
            <a:endParaRPr lang="sl-SI"/>
          </a:p>
        </p:txBody>
      </p:sp>
    </p:spTree>
    <p:extLst>
      <p:ext uri="{BB962C8B-B14F-4D97-AF65-F5344CB8AC3E}">
        <p14:creationId xmlns:p14="http://schemas.microsoft.com/office/powerpoint/2010/main" val="410498509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E2FF5ABC-E585-44B2-82A2-0CA4428E43CD}" type="datetimeFigureOut">
              <a:rPr lang="sl-SI" smtClean="0"/>
              <a:t>12.2.2013</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CA196877-C4BC-4A17-9DB4-1411FF8964B8}" type="slidenum">
              <a:rPr lang="sl-SI" smtClean="0"/>
              <a:t>‹#›</a:t>
            </a:fld>
            <a:endParaRPr lang="sl-SI"/>
          </a:p>
        </p:txBody>
      </p:sp>
    </p:spTree>
    <p:extLst>
      <p:ext uri="{BB962C8B-B14F-4D97-AF65-F5344CB8AC3E}">
        <p14:creationId xmlns:p14="http://schemas.microsoft.com/office/powerpoint/2010/main" val="20255760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E2FF5ABC-E585-44B2-82A2-0CA4428E43CD}" type="datetimeFigureOut">
              <a:rPr lang="sl-SI" smtClean="0"/>
              <a:t>12.2.2013</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CA196877-C4BC-4A17-9DB4-1411FF8964B8}" type="slidenum">
              <a:rPr lang="sl-SI" smtClean="0"/>
              <a:t>‹#›</a:t>
            </a:fld>
            <a:endParaRPr lang="sl-SI"/>
          </a:p>
        </p:txBody>
      </p:sp>
    </p:spTree>
    <p:extLst>
      <p:ext uri="{BB962C8B-B14F-4D97-AF65-F5344CB8AC3E}">
        <p14:creationId xmlns:p14="http://schemas.microsoft.com/office/powerpoint/2010/main" val="2256146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E2FF5ABC-E585-44B2-82A2-0CA4428E43CD}" type="datetimeFigureOut">
              <a:rPr lang="sl-SI" smtClean="0"/>
              <a:t>12.2.2013</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CA196877-C4BC-4A17-9DB4-1411FF8964B8}" type="slidenum">
              <a:rPr lang="sl-SI" smtClean="0"/>
              <a:t>‹#›</a:t>
            </a:fld>
            <a:endParaRPr lang="sl-SI"/>
          </a:p>
        </p:txBody>
      </p:sp>
    </p:spTree>
    <p:extLst>
      <p:ext uri="{BB962C8B-B14F-4D97-AF65-F5344CB8AC3E}">
        <p14:creationId xmlns:p14="http://schemas.microsoft.com/office/powerpoint/2010/main" val="322437567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E2FF5ABC-E585-44B2-82A2-0CA4428E43CD}" type="datetimeFigureOut">
              <a:rPr lang="sl-SI" smtClean="0"/>
              <a:t>12.2.2013</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CA196877-C4BC-4A17-9DB4-1411FF8964B8}" type="slidenum">
              <a:rPr lang="sl-SI" smtClean="0"/>
              <a:t>‹#›</a:t>
            </a:fld>
            <a:endParaRPr lang="sl-SI"/>
          </a:p>
        </p:txBody>
      </p:sp>
    </p:spTree>
    <p:extLst>
      <p:ext uri="{BB962C8B-B14F-4D97-AF65-F5344CB8AC3E}">
        <p14:creationId xmlns:p14="http://schemas.microsoft.com/office/powerpoint/2010/main" val="2766252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E2FF5ABC-E585-44B2-82A2-0CA4428E43CD}" type="datetimeFigureOut">
              <a:rPr lang="sl-SI" smtClean="0"/>
              <a:t>12.2.2013</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CA196877-C4BC-4A17-9DB4-1411FF8964B8}" type="slidenum">
              <a:rPr lang="sl-SI" smtClean="0"/>
              <a:t>‹#›</a:t>
            </a:fld>
            <a:endParaRPr lang="sl-SI"/>
          </a:p>
        </p:txBody>
      </p:sp>
    </p:spTree>
    <p:extLst>
      <p:ext uri="{BB962C8B-B14F-4D97-AF65-F5344CB8AC3E}">
        <p14:creationId xmlns:p14="http://schemas.microsoft.com/office/powerpoint/2010/main" val="288927660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E2FF5ABC-E585-44B2-82A2-0CA4428E43CD}" type="datetimeFigureOut">
              <a:rPr lang="sl-SI" smtClean="0"/>
              <a:t>12.2.2013</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CA196877-C4BC-4A17-9DB4-1411FF8964B8}" type="slidenum">
              <a:rPr lang="sl-SI" smtClean="0"/>
              <a:t>‹#›</a:t>
            </a:fld>
            <a:endParaRPr lang="sl-SI"/>
          </a:p>
        </p:txBody>
      </p:sp>
    </p:spTree>
    <p:extLst>
      <p:ext uri="{BB962C8B-B14F-4D97-AF65-F5344CB8AC3E}">
        <p14:creationId xmlns:p14="http://schemas.microsoft.com/office/powerpoint/2010/main" val="628944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FF5ABC-E585-44B2-82A2-0CA4428E43CD}" type="datetimeFigureOut">
              <a:rPr lang="sl-SI" smtClean="0"/>
              <a:t>12.2.2013</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196877-C4BC-4A17-9DB4-1411FF8964B8}" type="slidenum">
              <a:rPr lang="sl-SI" smtClean="0"/>
              <a:t>‹#›</a:t>
            </a:fld>
            <a:endParaRPr lang="sl-SI"/>
          </a:p>
        </p:txBody>
      </p:sp>
    </p:spTree>
    <p:extLst>
      <p:ext uri="{BB962C8B-B14F-4D97-AF65-F5344CB8AC3E}">
        <p14:creationId xmlns:p14="http://schemas.microsoft.com/office/powerpoint/2010/main" val="1293152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99592" y="1052736"/>
            <a:ext cx="7848872" cy="1224136"/>
          </a:xfrm>
        </p:spPr>
        <p:txBody>
          <a:bodyPr>
            <a:normAutofit/>
          </a:bodyPr>
          <a:lstStyle/>
          <a:p>
            <a:r>
              <a:rPr lang="hr-BA" cap="small" dirty="0" smtClean="0">
                <a:latin typeface="Arial Rounded MT Bold" pitchFamily="34" charset="0"/>
              </a:rPr>
              <a:t>Predmetni ispitni katalozi</a:t>
            </a:r>
          </a:p>
        </p:txBody>
      </p:sp>
      <p:sp>
        <p:nvSpPr>
          <p:cNvPr id="2051" name="Rectangle 3"/>
          <p:cNvSpPr>
            <a:spLocks noGrp="1" noChangeArrowheads="1"/>
          </p:cNvSpPr>
          <p:nvPr>
            <p:ph type="subTitle" idx="1"/>
          </p:nvPr>
        </p:nvSpPr>
        <p:spPr>
          <a:xfrm>
            <a:off x="1187624" y="3429000"/>
            <a:ext cx="6732240" cy="1656184"/>
          </a:xfrm>
        </p:spPr>
        <p:txBody>
          <a:bodyPr>
            <a:normAutofit fontScale="85000" lnSpcReduction="20000"/>
          </a:bodyPr>
          <a:lstStyle/>
          <a:p>
            <a:pPr>
              <a:lnSpc>
                <a:spcPct val="90000"/>
              </a:lnSpc>
              <a:spcBef>
                <a:spcPct val="10000"/>
              </a:spcBef>
            </a:pPr>
            <a:r>
              <a:rPr lang="sl-SI" sz="2000" b="1" dirty="0" smtClean="0">
                <a:solidFill>
                  <a:schemeClr val="tx1"/>
                </a:solidFill>
              </a:rPr>
              <a:t>TE</a:t>
            </a:r>
            <a:r>
              <a:rPr lang="en-GB" sz="2000" b="1" dirty="0" smtClean="0">
                <a:solidFill>
                  <a:schemeClr val="tx1"/>
                </a:solidFill>
              </a:rPr>
              <a:t>RMS OF REFERENCE: </a:t>
            </a:r>
            <a:r>
              <a:rPr lang="en-US" sz="2000" b="1" dirty="0" smtClean="0">
                <a:solidFill>
                  <a:schemeClr val="tx1"/>
                </a:solidFill>
              </a:rPr>
              <a:t>BA09-IB-OT-01 RECIRCULATION </a:t>
            </a:r>
            <a:r>
              <a:rPr lang="en-GB" sz="2000" b="1" dirty="0" smtClean="0">
                <a:solidFill>
                  <a:schemeClr val="tx1"/>
                </a:solidFill>
              </a:rPr>
              <a:t>“</a:t>
            </a:r>
            <a:r>
              <a:rPr lang="en-US" sz="2000" b="1" dirty="0" smtClean="0">
                <a:solidFill>
                  <a:schemeClr val="tx1"/>
                </a:solidFill>
              </a:rPr>
              <a:t>Strengthening Institutional Capacity of the Agency for Preprimary, Primary and</a:t>
            </a:r>
            <a:r>
              <a:rPr lang="en-GB" sz="2000" b="1" dirty="0" smtClean="0">
                <a:solidFill>
                  <a:schemeClr val="tx1"/>
                </a:solidFill>
              </a:rPr>
              <a:t> Secondary Education”</a:t>
            </a:r>
            <a:endParaRPr lang="sl-SI" sz="2000" b="1" dirty="0" smtClean="0">
              <a:solidFill>
                <a:schemeClr val="tx1"/>
              </a:solidFill>
            </a:endParaRPr>
          </a:p>
          <a:p>
            <a:pPr>
              <a:lnSpc>
                <a:spcPct val="90000"/>
              </a:lnSpc>
              <a:spcBef>
                <a:spcPct val="10000"/>
              </a:spcBef>
            </a:pPr>
            <a:endParaRPr lang="sl-SI" sz="2000" dirty="0" smtClean="0">
              <a:solidFill>
                <a:schemeClr val="tx1"/>
              </a:solidFill>
            </a:endParaRPr>
          </a:p>
          <a:p>
            <a:pPr algn="l">
              <a:lnSpc>
                <a:spcPct val="85000"/>
              </a:lnSpc>
              <a:spcBef>
                <a:spcPct val="10000"/>
              </a:spcBef>
            </a:pPr>
            <a:endParaRPr lang="en-US" sz="2000" b="1" dirty="0" smtClean="0">
              <a:solidFill>
                <a:schemeClr val="tx1"/>
              </a:solidFill>
            </a:endParaRPr>
          </a:p>
          <a:p>
            <a:pPr>
              <a:lnSpc>
                <a:spcPct val="85000"/>
              </a:lnSpc>
            </a:pPr>
            <a:r>
              <a:rPr lang="sr-Latn-CS" sz="2000" b="1" dirty="0" smtClean="0">
                <a:solidFill>
                  <a:schemeClr val="tx1"/>
                </a:solidFill>
              </a:rPr>
              <a:t>dr. Andrejka Slavec Gornik (Ric)</a:t>
            </a:r>
          </a:p>
          <a:p>
            <a:pPr>
              <a:lnSpc>
                <a:spcPct val="85000"/>
              </a:lnSpc>
            </a:pPr>
            <a:r>
              <a:rPr lang="sr-Latn-CS" sz="2000" b="1" dirty="0" smtClean="0">
                <a:solidFill>
                  <a:schemeClr val="tx1"/>
                </a:solidFill>
              </a:rPr>
              <a:t> </a:t>
            </a:r>
            <a:endParaRPr lang="sr-Latn-CS" sz="2200" dirty="0" smtClean="0">
              <a:solidFill>
                <a:schemeClr val="tx1"/>
              </a:solidFill>
            </a:endParaRPr>
          </a:p>
          <a:p>
            <a:pPr>
              <a:lnSpc>
                <a:spcPct val="60000"/>
              </a:lnSpc>
            </a:pPr>
            <a:r>
              <a:rPr lang="sr-Latn-CS" sz="2200" dirty="0" smtClean="0">
                <a:solidFill>
                  <a:schemeClr val="tx1"/>
                </a:solidFill>
              </a:rPr>
              <a:t>Sarajevo, 4. – 6. 2. 2013</a:t>
            </a:r>
            <a:endParaRPr lang="sr-Latn-CS" sz="2200" dirty="0">
              <a:solidFill>
                <a:schemeClr val="tx1"/>
              </a:solidFill>
            </a:endParaRPr>
          </a:p>
        </p:txBody>
      </p:sp>
      <p:sp>
        <p:nvSpPr>
          <p:cNvPr id="13" name="PoljeZBesedilom 12"/>
          <p:cNvSpPr txBox="1"/>
          <p:nvPr/>
        </p:nvSpPr>
        <p:spPr>
          <a:xfrm>
            <a:off x="1936750" y="6316840"/>
            <a:ext cx="4616096" cy="430887"/>
          </a:xfrm>
          <a:prstGeom prst="rect">
            <a:avLst/>
          </a:prstGeom>
          <a:noFill/>
        </p:spPr>
        <p:txBody>
          <a:bodyPr wrap="square" rtlCol="0">
            <a:spAutoFit/>
          </a:bodyPr>
          <a:lstStyle/>
          <a:p>
            <a:pPr algn="ctr"/>
            <a:r>
              <a:rPr lang="sl-SI" sz="1100" dirty="0" err="1" smtClean="0"/>
              <a:t>This</a:t>
            </a:r>
            <a:r>
              <a:rPr lang="sl-SI" sz="1100" dirty="0" smtClean="0"/>
              <a:t> </a:t>
            </a:r>
            <a:r>
              <a:rPr lang="sl-SI" sz="1100" dirty="0" err="1" smtClean="0"/>
              <a:t>project</a:t>
            </a:r>
            <a:r>
              <a:rPr lang="sl-SI" sz="1100" dirty="0" smtClean="0"/>
              <a:t> is </a:t>
            </a:r>
            <a:r>
              <a:rPr lang="sl-SI" sz="1100" dirty="0" err="1" smtClean="0"/>
              <a:t>funded</a:t>
            </a:r>
            <a:r>
              <a:rPr lang="sl-SI" sz="1100" dirty="0" smtClean="0"/>
              <a:t> </a:t>
            </a:r>
            <a:r>
              <a:rPr lang="sl-SI" sz="1100" dirty="0" err="1" smtClean="0"/>
              <a:t>by</a:t>
            </a:r>
            <a:r>
              <a:rPr lang="sl-SI" sz="1100" dirty="0" smtClean="0"/>
              <a:t> </a:t>
            </a:r>
            <a:r>
              <a:rPr lang="sl-SI" sz="1100" dirty="0" err="1" smtClean="0"/>
              <a:t>the</a:t>
            </a:r>
            <a:r>
              <a:rPr lang="sl-SI" sz="1100" dirty="0" smtClean="0"/>
              <a:t> </a:t>
            </a:r>
            <a:r>
              <a:rPr lang="sl-SI" sz="1100" dirty="0" err="1" smtClean="0"/>
              <a:t>European</a:t>
            </a:r>
            <a:r>
              <a:rPr lang="sl-SI" sz="1100" dirty="0" smtClean="0"/>
              <a:t> </a:t>
            </a:r>
            <a:r>
              <a:rPr lang="sl-SI" sz="1100" dirty="0" err="1" smtClean="0"/>
              <a:t>Uninon</a:t>
            </a:r>
            <a:endParaRPr lang="sl-SI" sz="1100" dirty="0" smtClean="0"/>
          </a:p>
          <a:p>
            <a:pPr algn="ctr"/>
            <a:r>
              <a:rPr lang="sl-SI" sz="1100" dirty="0" err="1" smtClean="0"/>
              <a:t>Ovaj</a:t>
            </a:r>
            <a:r>
              <a:rPr lang="sl-SI" sz="1100" dirty="0" smtClean="0"/>
              <a:t> </a:t>
            </a:r>
            <a:r>
              <a:rPr lang="sl-SI" sz="1100" dirty="0" err="1" smtClean="0"/>
              <a:t>projekat</a:t>
            </a:r>
            <a:r>
              <a:rPr lang="sl-SI" sz="1100" dirty="0" smtClean="0"/>
              <a:t> </a:t>
            </a:r>
            <a:r>
              <a:rPr lang="sl-SI" sz="1100" dirty="0" err="1" smtClean="0"/>
              <a:t>finansira</a:t>
            </a:r>
            <a:r>
              <a:rPr lang="sl-SI" sz="1100" dirty="0" smtClean="0"/>
              <a:t> Evropska unija</a:t>
            </a:r>
            <a:endParaRPr lang="sl-SI" sz="1100" dirty="0"/>
          </a:p>
        </p:txBody>
      </p:sp>
      <p:pic>
        <p:nvPicPr>
          <p:cNvPr id="14" name="Picture 8" descr="Prosojnice_noga_ENG"/>
          <p:cNvPicPr/>
          <p:nvPr/>
        </p:nvPicPr>
        <p:blipFill rotWithShape="1">
          <a:blip r:embed="rId3">
            <a:extLst>
              <a:ext uri="{28A0092B-C50C-407E-A947-70E740481C1C}">
                <a14:useLocalDpi xmlns:a14="http://schemas.microsoft.com/office/drawing/2010/main" val="0"/>
              </a:ext>
            </a:extLst>
          </a:blip>
          <a:srcRect r="64483"/>
          <a:stretch/>
        </p:blipFill>
        <p:spPr bwMode="auto">
          <a:xfrm>
            <a:off x="1259632" y="5282641"/>
            <a:ext cx="2519028" cy="1018766"/>
          </a:xfrm>
          <a:prstGeom prst="rect">
            <a:avLst/>
          </a:prstGeom>
          <a:noFill/>
          <a:ln>
            <a:noFill/>
          </a:ln>
          <a:extLst>
            <a:ext uri="{53640926-AAD7-44D8-BBD7-CCE9431645EC}">
              <a14:shadowObscured xmlns:a14="http://schemas.microsoft.com/office/drawing/2010/main"/>
            </a:ext>
          </a:extLst>
        </p:spPr>
      </p:pic>
      <p:pic>
        <p:nvPicPr>
          <p:cNvPr id="15" name="Picture 8" descr="Prosojnice_noga_ENG"/>
          <p:cNvPicPr/>
          <p:nvPr/>
        </p:nvPicPr>
        <p:blipFill rotWithShape="1">
          <a:blip r:embed="rId3">
            <a:extLst>
              <a:ext uri="{28A0092B-C50C-407E-A947-70E740481C1C}">
                <a14:useLocalDpi xmlns:a14="http://schemas.microsoft.com/office/drawing/2010/main" val="0"/>
              </a:ext>
            </a:extLst>
          </a:blip>
          <a:srcRect r="64483"/>
          <a:stretch/>
        </p:blipFill>
        <p:spPr bwMode="auto">
          <a:xfrm>
            <a:off x="3033332" y="5290089"/>
            <a:ext cx="2519028" cy="1018766"/>
          </a:xfrm>
          <a:prstGeom prst="rect">
            <a:avLst/>
          </a:prstGeom>
          <a:noFill/>
          <a:ln>
            <a:noFill/>
          </a:ln>
          <a:extLst>
            <a:ext uri="{53640926-AAD7-44D8-BBD7-CCE9431645EC}">
              <a14:shadowObscured xmlns:a14="http://schemas.microsoft.com/office/drawing/2010/main"/>
            </a:ext>
          </a:extLst>
        </p:spPr>
      </p:pic>
      <p:pic>
        <p:nvPicPr>
          <p:cNvPr id="16" name="Picture 8" descr="Prosojnice_noga_ENG"/>
          <p:cNvPicPr/>
          <p:nvPr/>
        </p:nvPicPr>
        <p:blipFill rotWithShape="1">
          <a:blip r:embed="rId3">
            <a:extLst>
              <a:ext uri="{28A0092B-C50C-407E-A947-70E740481C1C}">
                <a14:useLocalDpi xmlns:a14="http://schemas.microsoft.com/office/drawing/2010/main" val="0"/>
              </a:ext>
            </a:extLst>
          </a:blip>
          <a:srcRect r="64483"/>
          <a:stretch/>
        </p:blipFill>
        <p:spPr bwMode="auto">
          <a:xfrm>
            <a:off x="5293332" y="5290089"/>
            <a:ext cx="2519028" cy="1018766"/>
          </a:xfrm>
          <a:prstGeom prst="rect">
            <a:avLst/>
          </a:prstGeom>
          <a:noFill/>
          <a:ln>
            <a:noFill/>
          </a:ln>
          <a:extLst>
            <a:ext uri="{53640926-AAD7-44D8-BBD7-CCE9431645EC}">
              <a14:shadowObscured xmlns:a14="http://schemas.microsoft.com/office/drawing/2010/main"/>
            </a:ext>
          </a:extLst>
        </p:spPr>
      </p:pic>
      <p:pic>
        <p:nvPicPr>
          <p:cNvPr id="17" name="Slika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24298" y="5485147"/>
            <a:ext cx="91440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Slika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93332" y="5492415"/>
            <a:ext cx="922051" cy="621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ZastavaBiH"/>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552846" y="5492415"/>
            <a:ext cx="956731" cy="621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2" descr="C:\Users\GMohorcic\Documents\0 Gregor\ZRSS\5-Skupne službe\mednarodno\Twinning Bosna - ZRSŠ CPI RIC\Logotip\Twinning_logo_FIN.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5319742"/>
            <a:ext cx="3873500" cy="944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84675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2. Struktura predmetnih ispitnih kataloga (5)</a:t>
            </a:r>
            <a:r>
              <a:rPr lang="hr-BA" sz="3200" dirty="0" smtClean="0"/>
              <a:t/>
            </a:r>
            <a:br>
              <a:rPr lang="hr-BA" sz="3200" dirty="0" smtClean="0"/>
            </a:br>
            <a:r>
              <a:rPr lang="hr-BA" sz="2800" dirty="0" smtClean="0"/>
              <a:t>Primjer iz Slovenije</a:t>
            </a:r>
            <a:endParaRPr lang="hr-BA" sz="2800" dirty="0"/>
          </a:p>
        </p:txBody>
      </p:sp>
      <p:sp>
        <p:nvSpPr>
          <p:cNvPr id="3" name="Ograda vsebine 2"/>
          <p:cNvSpPr>
            <a:spLocks noGrp="1"/>
          </p:cNvSpPr>
          <p:nvPr>
            <p:ph idx="1"/>
          </p:nvPr>
        </p:nvSpPr>
        <p:spPr>
          <a:xfrm>
            <a:off x="539552" y="1587292"/>
            <a:ext cx="8229600" cy="4525963"/>
          </a:xfrm>
        </p:spPr>
        <p:txBody>
          <a:bodyPr>
            <a:normAutofit fontScale="25000" lnSpcReduction="20000"/>
          </a:bodyPr>
          <a:lstStyle/>
          <a:p>
            <a:pPr marL="0" indent="0">
              <a:buNone/>
            </a:pPr>
            <a:r>
              <a:rPr lang="hr-HR" sz="10800" dirty="0" smtClean="0">
                <a:solidFill>
                  <a:srgbClr val="FF0000"/>
                </a:solidFill>
              </a:rPr>
              <a:t>SADRŽAJ I STRUKTURA KATALOGA</a:t>
            </a:r>
            <a:r>
              <a:rPr lang="hr-HR" sz="10800" dirty="0" smtClean="0"/>
              <a:t/>
            </a:r>
            <a:br>
              <a:rPr lang="hr-HR" sz="10800" dirty="0" smtClean="0"/>
            </a:br>
            <a:endParaRPr lang="hr-HR" sz="10800" dirty="0" smtClean="0"/>
          </a:p>
          <a:p>
            <a:pPr marL="0" indent="0">
              <a:buNone/>
            </a:pPr>
            <a:r>
              <a:rPr lang="hr-HR" sz="10800" b="1" dirty="0" smtClean="0"/>
              <a:t>1</a:t>
            </a:r>
            <a:r>
              <a:rPr lang="hr-HR" sz="10800" b="1" dirty="0"/>
              <a:t>. </a:t>
            </a:r>
            <a:r>
              <a:rPr lang="hr-HR" sz="10800" b="1" dirty="0" smtClean="0"/>
              <a:t>Uvod</a:t>
            </a:r>
          </a:p>
          <a:p>
            <a:pPr marL="0" indent="0">
              <a:buNone/>
            </a:pPr>
            <a:endParaRPr lang="hr-HR" sz="10800" b="1" dirty="0" smtClean="0"/>
          </a:p>
          <a:p>
            <a:pPr marL="0" indent="0">
              <a:buNone/>
            </a:pPr>
            <a:r>
              <a:rPr lang="hr-HR" sz="10800" b="1" dirty="0" smtClean="0"/>
              <a:t>2</a:t>
            </a:r>
            <a:r>
              <a:rPr lang="hr-HR" sz="10800" b="1" dirty="0"/>
              <a:t>. Ispitni </a:t>
            </a:r>
            <a:r>
              <a:rPr lang="hr-HR" sz="10800" b="1" dirty="0" smtClean="0"/>
              <a:t>ciljevi</a:t>
            </a:r>
          </a:p>
          <a:p>
            <a:pPr marL="0" indent="0">
              <a:buNone/>
            </a:pPr>
            <a:r>
              <a:rPr lang="hr-HR" sz="9600" dirty="0"/>
              <a:t>2.1 Opći ispitni ciljevi</a:t>
            </a:r>
          </a:p>
          <a:p>
            <a:pPr marL="0" indent="0">
              <a:buNone/>
            </a:pPr>
            <a:r>
              <a:rPr lang="hr-HR" sz="9600" dirty="0"/>
              <a:t>2.2 Ciljevi pojedinih dijelova </a:t>
            </a:r>
            <a:r>
              <a:rPr lang="hr-HR" sz="9600" dirty="0" smtClean="0"/>
              <a:t>ispita</a:t>
            </a:r>
          </a:p>
          <a:p>
            <a:pPr marL="0" indent="0">
              <a:buNone/>
            </a:pPr>
            <a:endParaRPr lang="hr-HR" sz="10800" b="1" dirty="0" smtClean="0"/>
          </a:p>
          <a:p>
            <a:pPr marL="0" indent="0">
              <a:buNone/>
            </a:pPr>
            <a:r>
              <a:rPr lang="hr-HR" sz="10800" b="1" dirty="0" smtClean="0"/>
              <a:t>3</a:t>
            </a:r>
            <a:r>
              <a:rPr lang="hr-HR" sz="10800" b="1" dirty="0"/>
              <a:t>. Struktura i vrednovanje </a:t>
            </a:r>
            <a:r>
              <a:rPr lang="hr-HR" sz="10800" b="1" dirty="0" smtClean="0"/>
              <a:t>ispita</a:t>
            </a:r>
          </a:p>
          <a:p>
            <a:pPr marL="0" indent="0">
              <a:buNone/>
            </a:pPr>
            <a:r>
              <a:rPr lang="hr-HR" sz="8000" i="1" dirty="0"/>
              <a:t>• uvodna objašnjenja strukture ispita i </a:t>
            </a:r>
            <a:r>
              <a:rPr lang="hr-HR" sz="8000" i="1" dirty="0" smtClean="0"/>
              <a:t>ocjenjivanja</a:t>
            </a:r>
          </a:p>
          <a:p>
            <a:r>
              <a:rPr lang="hr-HR" sz="9600" dirty="0" smtClean="0"/>
              <a:t>3.1 Shema ispita</a:t>
            </a:r>
          </a:p>
          <a:p>
            <a:r>
              <a:rPr lang="hr-HR" sz="8000" i="1" dirty="0" smtClean="0"/>
              <a:t>• tabelarni prikaz pojedinih dijelova ispita na jednakoj </a:t>
            </a:r>
            <a:r>
              <a:rPr lang="hr-HR" sz="8000" i="1" dirty="0" err="1" smtClean="0"/>
              <a:t>predloški</a:t>
            </a:r>
            <a:endParaRPr lang="hr-HR" sz="8000" i="1" dirty="0" smtClean="0"/>
          </a:p>
          <a:p>
            <a:pPr marL="0" indent="0">
              <a:spcBef>
                <a:spcPts val="0"/>
              </a:spcBef>
              <a:buNone/>
              <a:defRPr/>
            </a:pPr>
            <a:endParaRPr lang="hr-BA" dirty="0"/>
          </a:p>
          <a:p>
            <a:pPr marL="0" indent="0">
              <a:spcBef>
                <a:spcPts val="0"/>
              </a:spcBef>
              <a:buNone/>
              <a:defRPr/>
            </a:pPr>
            <a:endParaRPr lang="hr-BA" dirty="0"/>
          </a:p>
          <a:p>
            <a:pPr marL="0" indent="0">
              <a:spcBef>
                <a:spcPts val="0"/>
              </a:spcBef>
              <a:buNone/>
              <a:defRPr/>
            </a:pPr>
            <a:endParaRPr lang="hr-BA" dirty="0"/>
          </a:p>
          <a:p>
            <a:pPr marL="0" indent="0">
              <a:buNone/>
            </a:pPr>
            <a:r>
              <a:rPr lang="hr-HR" dirty="0" smtClean="0"/>
              <a:t> </a:t>
            </a:r>
            <a:endParaRPr lang="hr-BA" dirty="0"/>
          </a:p>
          <a:p>
            <a:pPr marL="0" indent="0">
              <a:buNone/>
            </a:pPr>
            <a:endParaRPr lang="hr-BA" dirty="0"/>
          </a:p>
          <a:p>
            <a:pPr marL="0" indent="0">
              <a:buNone/>
            </a:pPr>
            <a:endParaRPr lang="hr-BA" dirty="0"/>
          </a:p>
          <a:p>
            <a:pPr marL="0" indent="0">
              <a:buNone/>
            </a:pPr>
            <a:endParaRPr lang="hr-BA" dirty="0"/>
          </a:p>
          <a:p>
            <a:pPr marL="0" indent="0">
              <a:buNone/>
            </a:pPr>
            <a:endParaRPr lang="hr-HR" b="1" dirty="0"/>
          </a:p>
          <a:p>
            <a:pPr marL="0" indent="0">
              <a:buNone/>
            </a:pPr>
            <a:endParaRPr lang="hr-HR" dirty="0" smtClean="0"/>
          </a:p>
          <a:p>
            <a:pPr marL="0" indent="0">
              <a:buNone/>
            </a:pPr>
            <a:r>
              <a:rPr lang="hr-HR" dirty="0"/>
              <a:t/>
            </a:r>
            <a:br>
              <a:rPr lang="hr-HR" dirty="0"/>
            </a:br>
            <a:r>
              <a:rPr lang="hr-HR" dirty="0"/>
              <a:t/>
            </a:r>
            <a:br>
              <a:rPr lang="hr-HR" dirty="0"/>
            </a:br>
            <a:r>
              <a:rPr lang="hr-HR" dirty="0"/>
              <a:t/>
            </a:r>
            <a:br>
              <a:rPr lang="hr-HR" dirty="0"/>
            </a:br>
            <a:r>
              <a:rPr lang="hr-HR" dirty="0"/>
              <a:t/>
            </a:r>
            <a:br>
              <a:rPr lang="hr-HR" dirty="0"/>
            </a:br>
            <a:r>
              <a:rPr lang="hr-HR" dirty="0"/>
              <a:t/>
            </a:r>
            <a:br>
              <a:rPr lang="hr-HR" dirty="0"/>
            </a:br>
            <a:r>
              <a:rPr lang="hr-HR" dirty="0"/>
              <a:t/>
            </a:r>
            <a:br>
              <a:rPr lang="hr-HR" dirty="0"/>
            </a:br>
            <a:endParaRPr lang="hr-BA" dirty="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79718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2. Struktura predmetnih ispitnih kataloga (6)</a:t>
            </a:r>
            <a:r>
              <a:rPr lang="hr-BA" sz="3200" dirty="0" smtClean="0"/>
              <a:t/>
            </a:r>
            <a:br>
              <a:rPr lang="hr-BA" sz="3200" dirty="0" smtClean="0"/>
            </a:br>
            <a:r>
              <a:rPr lang="hr-BA" sz="2800" dirty="0" smtClean="0"/>
              <a:t>Primjer iz Slovenije</a:t>
            </a:r>
            <a:endParaRPr lang="hr-BA" sz="2800" dirty="0"/>
          </a:p>
        </p:txBody>
      </p:sp>
      <p:sp>
        <p:nvSpPr>
          <p:cNvPr id="3" name="Ograda vsebine 2"/>
          <p:cNvSpPr>
            <a:spLocks noGrp="1"/>
          </p:cNvSpPr>
          <p:nvPr>
            <p:ph idx="1"/>
          </p:nvPr>
        </p:nvSpPr>
        <p:spPr>
          <a:xfrm>
            <a:off x="539552" y="1587292"/>
            <a:ext cx="8229600" cy="4525963"/>
          </a:xfrm>
        </p:spPr>
        <p:txBody>
          <a:bodyPr>
            <a:normAutofit fontScale="25000" lnSpcReduction="20000"/>
          </a:bodyPr>
          <a:lstStyle/>
          <a:p>
            <a:pPr marL="0" indent="0">
              <a:buNone/>
            </a:pPr>
            <a:r>
              <a:rPr lang="hr-HR" sz="10800" dirty="0" smtClean="0">
                <a:solidFill>
                  <a:srgbClr val="FF0000"/>
                </a:solidFill>
              </a:rPr>
              <a:t>SADRŽAJ I STRUKTURA KATALOGA</a:t>
            </a:r>
            <a:r>
              <a:rPr lang="hr-HR" sz="10800" dirty="0" smtClean="0"/>
              <a:t/>
            </a:r>
            <a:br>
              <a:rPr lang="hr-HR" sz="10800" dirty="0" smtClean="0"/>
            </a:br>
            <a:endParaRPr lang="hr-HR" sz="10800" dirty="0" smtClean="0"/>
          </a:p>
          <a:p>
            <a:pPr marL="0" indent="0">
              <a:spcBef>
                <a:spcPts val="0"/>
              </a:spcBef>
              <a:buNone/>
              <a:defRPr/>
            </a:pPr>
            <a:r>
              <a:rPr lang="hr-HR" sz="8000" dirty="0" smtClean="0"/>
              <a:t>3.1.1 Osnovna razina</a:t>
            </a:r>
          </a:p>
          <a:p>
            <a:pPr marL="0" indent="0">
              <a:spcBef>
                <a:spcPts val="0"/>
              </a:spcBef>
              <a:buNone/>
              <a:defRPr/>
            </a:pPr>
            <a:endParaRPr lang="hr-HR" sz="8000" dirty="0" smtClean="0"/>
          </a:p>
          <a:p>
            <a:pPr marL="0" indent="0">
              <a:spcBef>
                <a:spcPts val="0"/>
              </a:spcBef>
              <a:buNone/>
              <a:defRPr/>
            </a:pPr>
            <a:r>
              <a:rPr lang="hr-HR" sz="8000" dirty="0" smtClean="0"/>
              <a:t>3.1.2 </a:t>
            </a:r>
            <a:r>
              <a:rPr lang="hr-HR" sz="8000" dirty="0"/>
              <a:t>Viša razina</a:t>
            </a:r>
            <a:br>
              <a:rPr lang="hr-HR" sz="8000" dirty="0"/>
            </a:br>
            <a:r>
              <a:rPr lang="hr-HR" sz="8000" dirty="0"/>
              <a:t>■ Pismeni ispit</a:t>
            </a:r>
            <a:br>
              <a:rPr lang="hr-HR" sz="8000" dirty="0"/>
            </a:br>
            <a:r>
              <a:rPr lang="hr-HR" sz="8000" dirty="0"/>
              <a:t>■ Ispitni nastup</a:t>
            </a:r>
            <a:br>
              <a:rPr lang="hr-HR" sz="8000" dirty="0"/>
            </a:br>
            <a:r>
              <a:rPr lang="hr-HR" sz="8000" dirty="0"/>
              <a:t>■ Interni ispit: usmeni ispit, pismeni rad, istraživački rad, projektni rad, laboratorijski rad, terenski rad </a:t>
            </a:r>
            <a:r>
              <a:rPr lang="hr-HR" sz="8000" dirty="0" smtClean="0"/>
              <a:t>…</a:t>
            </a:r>
          </a:p>
          <a:p>
            <a:pPr marL="0" indent="0">
              <a:spcBef>
                <a:spcPts val="0"/>
              </a:spcBef>
              <a:buNone/>
              <a:defRPr/>
            </a:pPr>
            <a:endParaRPr lang="hr-HR" sz="9600" dirty="0" smtClean="0"/>
          </a:p>
          <a:p>
            <a:pPr marL="0" indent="0">
              <a:spcBef>
                <a:spcPts val="0"/>
              </a:spcBef>
              <a:buNone/>
              <a:defRPr/>
            </a:pPr>
            <a:r>
              <a:rPr lang="hr-HR" sz="9600" dirty="0" smtClean="0"/>
              <a:t>3.2 Vrste zadataka i ocjenjivanje</a:t>
            </a:r>
          </a:p>
          <a:p>
            <a:pPr marL="0" indent="0">
              <a:spcBef>
                <a:spcPts val="0"/>
              </a:spcBef>
              <a:buNone/>
              <a:defRPr/>
            </a:pPr>
            <a:endParaRPr lang="hr-HR" sz="9600" dirty="0" smtClean="0"/>
          </a:p>
          <a:p>
            <a:pPr marL="0" indent="0">
              <a:spcBef>
                <a:spcPts val="0"/>
              </a:spcBef>
              <a:buNone/>
              <a:defRPr/>
            </a:pPr>
            <a:r>
              <a:rPr lang="hr-HR" sz="9600" dirty="0" smtClean="0"/>
              <a:t>3.3 Kriteriji ocjenjivanja ispita i pojedinih dijelova ispita</a:t>
            </a:r>
          </a:p>
          <a:p>
            <a:pPr marL="0" indent="0">
              <a:spcBef>
                <a:spcPts val="0"/>
              </a:spcBef>
              <a:buNone/>
              <a:defRPr/>
            </a:pPr>
            <a:r>
              <a:rPr lang="hr-HR" sz="8000" dirty="0"/>
              <a:t>3.3.1 Udjeli taksonomskih razina kognitivnih ciljeva</a:t>
            </a:r>
            <a:br>
              <a:rPr lang="hr-HR" sz="8000" dirty="0"/>
            </a:br>
            <a:endParaRPr lang="hr-BA" dirty="0"/>
          </a:p>
          <a:p>
            <a:pPr marL="0" indent="0">
              <a:spcBef>
                <a:spcPts val="0"/>
              </a:spcBef>
              <a:buNone/>
              <a:defRPr/>
            </a:pPr>
            <a:endParaRPr lang="hr-BA" dirty="0"/>
          </a:p>
          <a:p>
            <a:pPr marL="0" indent="0">
              <a:buNone/>
            </a:pPr>
            <a:r>
              <a:rPr lang="hr-HR" dirty="0" smtClean="0"/>
              <a:t> </a:t>
            </a:r>
            <a:endParaRPr lang="hr-BA" dirty="0"/>
          </a:p>
          <a:p>
            <a:pPr marL="0" indent="0">
              <a:buNone/>
            </a:pPr>
            <a:endParaRPr lang="hr-BA" dirty="0"/>
          </a:p>
          <a:p>
            <a:pPr marL="0" indent="0">
              <a:buNone/>
            </a:pPr>
            <a:endParaRPr lang="hr-BA" dirty="0"/>
          </a:p>
          <a:p>
            <a:pPr marL="0" indent="0">
              <a:buNone/>
            </a:pPr>
            <a:endParaRPr lang="hr-BA" dirty="0"/>
          </a:p>
          <a:p>
            <a:pPr marL="0" indent="0">
              <a:buNone/>
            </a:pPr>
            <a:endParaRPr lang="hr-HR" b="1" dirty="0"/>
          </a:p>
          <a:p>
            <a:pPr marL="0" indent="0">
              <a:buNone/>
            </a:pPr>
            <a:endParaRPr lang="hr-HR" dirty="0" smtClean="0"/>
          </a:p>
          <a:p>
            <a:pPr marL="0" indent="0">
              <a:buNone/>
            </a:pPr>
            <a:r>
              <a:rPr lang="hr-HR" dirty="0"/>
              <a:t/>
            </a:r>
            <a:br>
              <a:rPr lang="hr-HR" dirty="0"/>
            </a:br>
            <a:r>
              <a:rPr lang="hr-HR" dirty="0"/>
              <a:t/>
            </a:r>
            <a:br>
              <a:rPr lang="hr-HR" dirty="0"/>
            </a:br>
            <a:r>
              <a:rPr lang="hr-HR" dirty="0"/>
              <a:t/>
            </a:r>
            <a:br>
              <a:rPr lang="hr-HR" dirty="0"/>
            </a:br>
            <a:r>
              <a:rPr lang="hr-HR" dirty="0"/>
              <a:t/>
            </a:r>
            <a:br>
              <a:rPr lang="hr-HR" dirty="0"/>
            </a:br>
            <a:r>
              <a:rPr lang="hr-HR" dirty="0"/>
              <a:t/>
            </a:r>
            <a:br>
              <a:rPr lang="hr-HR" dirty="0"/>
            </a:br>
            <a:r>
              <a:rPr lang="hr-HR" dirty="0"/>
              <a:t/>
            </a:r>
            <a:br>
              <a:rPr lang="hr-HR" dirty="0"/>
            </a:br>
            <a:endParaRPr lang="hr-BA" dirty="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24539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2. Struktura predmetnih ispitnih kataloga (7)</a:t>
            </a:r>
            <a:br>
              <a:rPr lang="hr-BA" sz="3000" dirty="0" smtClean="0"/>
            </a:br>
            <a:r>
              <a:rPr lang="hr-BA" sz="2800" dirty="0" smtClean="0"/>
              <a:t>Primjer iz Slovenije</a:t>
            </a:r>
            <a:endParaRPr lang="hr-BA" sz="2800" dirty="0"/>
          </a:p>
        </p:txBody>
      </p:sp>
      <p:sp>
        <p:nvSpPr>
          <p:cNvPr id="3" name="Ograda vsebine 2"/>
          <p:cNvSpPr>
            <a:spLocks noGrp="1"/>
          </p:cNvSpPr>
          <p:nvPr>
            <p:ph idx="1"/>
          </p:nvPr>
        </p:nvSpPr>
        <p:spPr>
          <a:xfrm>
            <a:off x="539552" y="1587292"/>
            <a:ext cx="8229600" cy="4525963"/>
          </a:xfrm>
        </p:spPr>
        <p:txBody>
          <a:bodyPr>
            <a:normAutofit fontScale="25000" lnSpcReduction="20000"/>
          </a:bodyPr>
          <a:lstStyle/>
          <a:p>
            <a:pPr marL="0" indent="0">
              <a:buNone/>
            </a:pPr>
            <a:r>
              <a:rPr lang="hr-HR" sz="10800" dirty="0" smtClean="0">
                <a:solidFill>
                  <a:srgbClr val="FF0000"/>
                </a:solidFill>
              </a:rPr>
              <a:t>SADRŽAJ I STRUKTURA KATALOGA</a:t>
            </a:r>
            <a:r>
              <a:rPr lang="hr-HR" sz="10800" dirty="0" smtClean="0"/>
              <a:t/>
            </a:r>
            <a:br>
              <a:rPr lang="hr-HR" sz="10800" dirty="0" smtClean="0"/>
            </a:br>
            <a:endParaRPr lang="hr-HR" sz="10800" dirty="0" smtClean="0"/>
          </a:p>
          <a:p>
            <a:pPr marL="0" indent="0">
              <a:buNone/>
            </a:pPr>
            <a:r>
              <a:rPr lang="hr-HR" dirty="0"/>
              <a:t/>
            </a:r>
            <a:br>
              <a:rPr lang="hr-HR" dirty="0"/>
            </a:br>
            <a:r>
              <a:rPr lang="hr-HR" sz="8000" dirty="0"/>
              <a:t>3.3.2 Kriteriji ocjenjivanja pojedinih dijelova ispita</a:t>
            </a:r>
            <a:br>
              <a:rPr lang="hr-HR" sz="8000" dirty="0"/>
            </a:br>
            <a:r>
              <a:rPr lang="hr-HR" sz="8000" dirty="0"/>
              <a:t>■ Pismeni ispit</a:t>
            </a:r>
            <a:br>
              <a:rPr lang="hr-HR" sz="8000" dirty="0"/>
            </a:br>
            <a:r>
              <a:rPr lang="hr-HR" sz="8000" dirty="0"/>
              <a:t>■ Ispitni nastup</a:t>
            </a:r>
            <a:br>
              <a:rPr lang="hr-HR" sz="8000" dirty="0"/>
            </a:br>
            <a:r>
              <a:rPr lang="hr-HR" sz="8000" dirty="0"/>
              <a:t>■ Interni ispit: usmeni ispit, pismeni rad, istraživački rad, projektni rad, laboratorijski rad, terenski rad </a:t>
            </a:r>
            <a:r>
              <a:rPr lang="hr-HR" sz="8000" dirty="0" smtClean="0"/>
              <a:t>…</a:t>
            </a:r>
          </a:p>
          <a:p>
            <a:pPr marL="0" indent="0">
              <a:buNone/>
            </a:pPr>
            <a:endParaRPr lang="hr-HR" sz="8000" dirty="0" smtClean="0"/>
          </a:p>
          <a:p>
            <a:pPr marL="0" indent="0">
              <a:spcBef>
                <a:spcPts val="0"/>
              </a:spcBef>
              <a:buNone/>
              <a:defRPr/>
            </a:pPr>
            <a:r>
              <a:rPr lang="hr-BA" sz="10800" b="1" dirty="0"/>
              <a:t>4. Ispitni sadržaj i ciljevi (sadržaj po područjima)</a:t>
            </a:r>
            <a:r>
              <a:rPr lang="hr-BA" dirty="0"/>
              <a:t/>
            </a:r>
            <a:br>
              <a:rPr lang="hr-BA" dirty="0"/>
            </a:br>
            <a:r>
              <a:rPr lang="hr-BA" sz="9600" dirty="0"/>
              <a:t>4.1 ...</a:t>
            </a:r>
            <a:br>
              <a:rPr lang="hr-BA" sz="9600" dirty="0"/>
            </a:br>
            <a:r>
              <a:rPr lang="hr-BA" sz="9600" dirty="0"/>
              <a:t>4.2 ...</a:t>
            </a:r>
            <a:br>
              <a:rPr lang="hr-BA" sz="9600" dirty="0"/>
            </a:br>
            <a:r>
              <a:rPr lang="hr-BA" sz="9600" dirty="0"/>
              <a:t>4.3 ...</a:t>
            </a:r>
            <a:br>
              <a:rPr lang="hr-BA" sz="9600" dirty="0"/>
            </a:br>
            <a:endParaRPr lang="hr-BA" sz="9600" dirty="0"/>
          </a:p>
          <a:p>
            <a:pPr marL="0" indent="0">
              <a:spcBef>
                <a:spcPts val="0"/>
              </a:spcBef>
              <a:buNone/>
              <a:defRPr/>
            </a:pPr>
            <a:r>
              <a:rPr lang="hr-BA" sz="10800" b="1" dirty="0"/>
              <a:t>5. Primjeri zadataka za pismeni ispit</a:t>
            </a:r>
          </a:p>
          <a:p>
            <a:pPr marL="0" indent="0">
              <a:spcBef>
                <a:spcPts val="0"/>
              </a:spcBef>
              <a:buNone/>
              <a:defRPr/>
            </a:pPr>
            <a:endParaRPr lang="hr-BA" dirty="0"/>
          </a:p>
          <a:p>
            <a:pPr marL="0" indent="0">
              <a:spcBef>
                <a:spcPts val="0"/>
              </a:spcBef>
              <a:buNone/>
              <a:defRPr/>
            </a:pPr>
            <a:endParaRPr lang="hr-BA" dirty="0"/>
          </a:p>
          <a:p>
            <a:pPr marL="0" indent="0">
              <a:spcBef>
                <a:spcPts val="0"/>
              </a:spcBef>
              <a:buNone/>
              <a:defRPr/>
            </a:pPr>
            <a:endParaRPr lang="hr-BA" dirty="0"/>
          </a:p>
          <a:p>
            <a:pPr marL="0" indent="0">
              <a:buNone/>
            </a:pPr>
            <a:r>
              <a:rPr lang="hr-HR" dirty="0" smtClean="0"/>
              <a:t> </a:t>
            </a:r>
            <a:endParaRPr lang="hr-BA" dirty="0"/>
          </a:p>
          <a:p>
            <a:pPr marL="0" indent="0">
              <a:buNone/>
            </a:pPr>
            <a:endParaRPr lang="hr-BA" dirty="0"/>
          </a:p>
          <a:p>
            <a:pPr marL="0" indent="0">
              <a:buNone/>
            </a:pPr>
            <a:endParaRPr lang="hr-BA" dirty="0"/>
          </a:p>
          <a:p>
            <a:pPr marL="0" indent="0">
              <a:buNone/>
            </a:pPr>
            <a:endParaRPr lang="hr-BA" dirty="0"/>
          </a:p>
          <a:p>
            <a:pPr marL="0" indent="0">
              <a:buNone/>
            </a:pPr>
            <a:endParaRPr lang="hr-HR" b="1" dirty="0"/>
          </a:p>
          <a:p>
            <a:pPr marL="0" indent="0">
              <a:buNone/>
            </a:pPr>
            <a:endParaRPr lang="hr-HR" dirty="0" smtClean="0"/>
          </a:p>
          <a:p>
            <a:pPr marL="0" indent="0">
              <a:buNone/>
            </a:pPr>
            <a:r>
              <a:rPr lang="hr-HR" dirty="0"/>
              <a:t/>
            </a:r>
            <a:br>
              <a:rPr lang="hr-HR" dirty="0"/>
            </a:br>
            <a:r>
              <a:rPr lang="hr-HR" dirty="0"/>
              <a:t/>
            </a:r>
            <a:br>
              <a:rPr lang="hr-HR" dirty="0"/>
            </a:br>
            <a:r>
              <a:rPr lang="hr-HR" dirty="0"/>
              <a:t/>
            </a:r>
            <a:br>
              <a:rPr lang="hr-HR" dirty="0"/>
            </a:br>
            <a:r>
              <a:rPr lang="hr-HR" dirty="0"/>
              <a:t/>
            </a:r>
            <a:br>
              <a:rPr lang="hr-HR" dirty="0"/>
            </a:br>
            <a:r>
              <a:rPr lang="hr-HR" dirty="0"/>
              <a:t/>
            </a:r>
            <a:br>
              <a:rPr lang="hr-HR" dirty="0"/>
            </a:br>
            <a:r>
              <a:rPr lang="hr-HR" dirty="0"/>
              <a:t/>
            </a:r>
            <a:br>
              <a:rPr lang="hr-HR" dirty="0"/>
            </a:br>
            <a:endParaRPr lang="hr-BA" dirty="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06433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2. Struktura predmetnih ispitnih kataloga (8)</a:t>
            </a:r>
            <a:r>
              <a:rPr lang="hr-BA" sz="3200" dirty="0" smtClean="0"/>
              <a:t/>
            </a:r>
            <a:br>
              <a:rPr lang="hr-BA" sz="3200" dirty="0" smtClean="0"/>
            </a:br>
            <a:r>
              <a:rPr lang="hr-BA" sz="2800" dirty="0" smtClean="0"/>
              <a:t>Primjer iz Slovenije</a:t>
            </a:r>
            <a:endParaRPr lang="hr-BA" sz="2800" dirty="0"/>
          </a:p>
        </p:txBody>
      </p:sp>
      <p:sp>
        <p:nvSpPr>
          <p:cNvPr id="3" name="Ograda vsebine 2"/>
          <p:cNvSpPr>
            <a:spLocks noGrp="1"/>
          </p:cNvSpPr>
          <p:nvPr>
            <p:ph idx="1"/>
          </p:nvPr>
        </p:nvSpPr>
        <p:spPr/>
        <p:txBody>
          <a:bodyPr>
            <a:normAutofit fontScale="85000" lnSpcReduction="20000"/>
          </a:bodyPr>
          <a:lstStyle/>
          <a:p>
            <a:pPr marL="0" indent="0">
              <a:buNone/>
            </a:pPr>
            <a:r>
              <a:rPr lang="hr-BA" b="1" dirty="0" smtClean="0"/>
              <a:t>6. Interni ispit</a:t>
            </a:r>
          </a:p>
          <a:p>
            <a:pPr marL="0" indent="0">
              <a:buNone/>
            </a:pPr>
            <a:r>
              <a:rPr lang="hr-BA" sz="2800" dirty="0" smtClean="0"/>
              <a:t>6.1 Struktura listića za usmeni ispit</a:t>
            </a:r>
          </a:p>
          <a:p>
            <a:pPr marL="0" indent="0">
              <a:buNone/>
            </a:pPr>
            <a:r>
              <a:rPr lang="hr-BA" sz="2800" dirty="0" smtClean="0"/>
              <a:t>6.2 Primjer listića za usmeni ispit</a:t>
            </a:r>
          </a:p>
          <a:p>
            <a:pPr marL="0" indent="0">
              <a:buNone/>
            </a:pPr>
            <a:endParaRPr lang="hr-BA" sz="2800" dirty="0" smtClean="0"/>
          </a:p>
          <a:p>
            <a:pPr marL="0" indent="0" hangingPunct="0">
              <a:buNone/>
            </a:pPr>
            <a:r>
              <a:rPr lang="hr-BA" b="1" dirty="0"/>
              <a:t>7. Kandidati sa posebnim potrebama</a:t>
            </a:r>
            <a:r>
              <a:rPr lang="hr-BA" sz="3000" b="1" dirty="0"/>
              <a:t/>
            </a:r>
            <a:br>
              <a:rPr lang="hr-BA" sz="3000" b="1" dirty="0"/>
            </a:br>
            <a:r>
              <a:rPr lang="hr-BA" sz="2800" i="1" dirty="0" smtClean="0"/>
              <a:t>• poglavlje je isto u svim predmetnim ispitnim katalozima </a:t>
            </a:r>
            <a:endParaRPr lang="hr-BA" sz="2800" i="1" dirty="0"/>
          </a:p>
          <a:p>
            <a:pPr marL="0" indent="0" hangingPunct="0">
              <a:buNone/>
            </a:pPr>
            <a:endParaRPr lang="hr-BA" sz="3000" dirty="0"/>
          </a:p>
          <a:p>
            <a:pPr marL="0" indent="0" hangingPunct="0">
              <a:buNone/>
            </a:pPr>
            <a:r>
              <a:rPr lang="hr-BA" b="1" dirty="0"/>
              <a:t>8. Literatura</a:t>
            </a:r>
          </a:p>
          <a:p>
            <a:pPr marL="0" indent="0" hangingPunct="0">
              <a:buNone/>
            </a:pPr>
            <a:endParaRPr lang="hr-BA" sz="3000" b="1" dirty="0"/>
          </a:p>
          <a:p>
            <a:pPr marL="0" indent="0" hangingPunct="0">
              <a:buNone/>
            </a:pPr>
            <a:r>
              <a:rPr lang="hr-BA" b="1" dirty="0"/>
              <a:t>9. Dodatak </a:t>
            </a:r>
            <a:r>
              <a:rPr lang="hr-BA" sz="2800" i="1" dirty="0"/>
              <a:t>(ako je potrebno)</a:t>
            </a:r>
          </a:p>
          <a:p>
            <a:pPr marL="0" indent="0">
              <a:buNone/>
            </a:pPr>
            <a:r>
              <a:rPr lang="sl-SI" sz="3000" dirty="0"/>
              <a:t/>
            </a:r>
            <a:br>
              <a:rPr lang="sl-SI" sz="3000" dirty="0"/>
            </a:br>
            <a:endParaRPr lang="sl-SI" sz="2400" b="1" dirty="0" smtClean="0"/>
          </a:p>
          <a:p>
            <a:pPr marL="0" indent="0" hangingPunct="0">
              <a:buNone/>
            </a:pPr>
            <a:endParaRPr lang="sl-SI" sz="2400" dirty="0"/>
          </a:p>
          <a:p>
            <a:pPr marL="0" indent="0">
              <a:buNone/>
            </a:pPr>
            <a:endParaRPr lang="sl-SI" sz="2400" dirty="0"/>
          </a:p>
          <a:p>
            <a:pPr marL="0" indent="0">
              <a:buNone/>
            </a:pPr>
            <a:endParaRPr lang="hr-BA" dirty="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45439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2. Struktura predmetnih ispitnih kataloga (9)</a:t>
            </a:r>
            <a:br>
              <a:rPr lang="hr-BA" sz="3000" dirty="0" smtClean="0"/>
            </a:br>
            <a:r>
              <a:rPr lang="hr-BA" sz="2800" dirty="0" smtClean="0"/>
              <a:t>Primjer iz Slovenije</a:t>
            </a:r>
            <a:endParaRPr lang="hr-BA" sz="2800" dirty="0"/>
          </a:p>
        </p:txBody>
      </p:sp>
      <p:sp>
        <p:nvSpPr>
          <p:cNvPr id="3" name="Ograda vsebine 2"/>
          <p:cNvSpPr>
            <a:spLocks noGrp="1"/>
          </p:cNvSpPr>
          <p:nvPr>
            <p:ph idx="1"/>
          </p:nvPr>
        </p:nvSpPr>
        <p:spPr/>
        <p:txBody>
          <a:bodyPr>
            <a:normAutofit/>
          </a:bodyPr>
          <a:lstStyle/>
          <a:p>
            <a:pPr marL="0" indent="0" hangingPunct="0">
              <a:buNone/>
            </a:pPr>
            <a:r>
              <a:rPr lang="sl-SI" sz="2700" b="1" dirty="0"/>
              <a:t>3.1 Shema izpita</a:t>
            </a:r>
            <a:endParaRPr lang="sl-SI" sz="2700" dirty="0"/>
          </a:p>
          <a:p>
            <a:pPr hangingPunct="0">
              <a:buFont typeface="Wingdings" pitchFamily="2" charset="2"/>
              <a:buChar char="Ø"/>
            </a:pPr>
            <a:r>
              <a:rPr lang="hr-BA" sz="2700" b="1" dirty="0" smtClean="0"/>
              <a:t>Pismeni ispit - geografija</a:t>
            </a:r>
          </a:p>
          <a:p>
            <a:pPr marL="0" lvl="0" indent="0" hangingPunct="0">
              <a:buNone/>
            </a:pPr>
            <a:endParaRPr lang="sl-SI" sz="2400" dirty="0"/>
          </a:p>
          <a:p>
            <a:pPr marL="0" indent="0" hangingPunct="0">
              <a:buNone/>
            </a:pPr>
            <a:endParaRPr lang="sl-SI" sz="3000" b="1" dirty="0" smtClean="0"/>
          </a:p>
          <a:p>
            <a:pPr marL="0" indent="0" hangingPunct="0">
              <a:buNone/>
            </a:pPr>
            <a:endParaRPr lang="sl-SI" sz="3000" dirty="0"/>
          </a:p>
          <a:p>
            <a:pPr marL="0" indent="0">
              <a:buNone/>
            </a:pPr>
            <a:endParaRPr lang="sl-SI" sz="3000" dirty="0"/>
          </a:p>
          <a:p>
            <a:pPr marL="0" indent="0">
              <a:buNone/>
            </a:pPr>
            <a:endParaRPr lang="hr-BA"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553" y="2564904"/>
            <a:ext cx="8099895" cy="332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06429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2. Struktura predmetnih ispitnih kataloga (10)</a:t>
            </a:r>
            <a:br>
              <a:rPr lang="hr-BA" sz="3000" dirty="0" smtClean="0"/>
            </a:br>
            <a:r>
              <a:rPr lang="hr-BA" sz="2800" dirty="0" smtClean="0"/>
              <a:t>Primjer iz Slovenije</a:t>
            </a:r>
            <a:endParaRPr lang="hr-BA" sz="2800" dirty="0"/>
          </a:p>
        </p:txBody>
      </p:sp>
      <p:sp>
        <p:nvSpPr>
          <p:cNvPr id="3" name="Ograda vsebine 2"/>
          <p:cNvSpPr>
            <a:spLocks noGrp="1"/>
          </p:cNvSpPr>
          <p:nvPr>
            <p:ph idx="1"/>
          </p:nvPr>
        </p:nvSpPr>
        <p:spPr/>
        <p:txBody>
          <a:bodyPr>
            <a:normAutofit/>
          </a:bodyPr>
          <a:lstStyle/>
          <a:p>
            <a:pPr lvl="0" hangingPunct="0">
              <a:buFont typeface="Wingdings" pitchFamily="2" charset="2"/>
              <a:buChar char="Ø"/>
            </a:pPr>
            <a:r>
              <a:rPr lang="hr-BA" sz="2700" b="1" dirty="0" smtClean="0"/>
              <a:t>Usmeni ispit – engleski jezik</a:t>
            </a:r>
          </a:p>
          <a:p>
            <a:pPr marL="0" indent="0" hangingPunct="0">
              <a:buNone/>
            </a:pPr>
            <a:endParaRPr lang="sl-SI" sz="3000" dirty="0"/>
          </a:p>
          <a:p>
            <a:pPr marL="0" indent="0">
              <a:buNone/>
            </a:pPr>
            <a:endParaRPr lang="sl-SI" sz="3000" dirty="0"/>
          </a:p>
          <a:p>
            <a:pPr marL="0" indent="0">
              <a:buNone/>
            </a:pPr>
            <a:endParaRPr lang="hr-BA" dirty="0"/>
          </a:p>
        </p:txBody>
      </p:sp>
      <p:graphicFrame>
        <p:nvGraphicFramePr>
          <p:cNvPr id="4" name="Tabela 3"/>
          <p:cNvGraphicFramePr>
            <a:graphicFrameLocks noGrp="1"/>
          </p:cNvGraphicFramePr>
          <p:nvPr>
            <p:extLst>
              <p:ext uri="{D42A27DB-BD31-4B8C-83A1-F6EECF244321}">
                <p14:modId xmlns:p14="http://schemas.microsoft.com/office/powerpoint/2010/main" val="1850853945"/>
              </p:ext>
            </p:extLst>
          </p:nvPr>
        </p:nvGraphicFramePr>
        <p:xfrm>
          <a:off x="467544" y="2204864"/>
          <a:ext cx="7848871" cy="3535303"/>
        </p:xfrm>
        <a:graphic>
          <a:graphicData uri="http://schemas.openxmlformats.org/drawingml/2006/table">
            <a:tbl>
              <a:tblPr firstRow="1" firstCol="1" lastRow="1" lastCol="1" bandRow="1" bandCol="1">
                <a:tableStyleId>{5C22544A-7EE6-4342-B048-85BDC9FD1C3A}</a:tableStyleId>
              </a:tblPr>
              <a:tblGrid>
                <a:gridCol w="2165243"/>
                <a:gridCol w="1198679"/>
                <a:gridCol w="1628933"/>
                <a:gridCol w="1226008"/>
                <a:gridCol w="1630008"/>
              </a:tblGrid>
              <a:tr h="492279">
                <a:tc>
                  <a:txBody>
                    <a:bodyPr/>
                    <a:lstStyle/>
                    <a:p>
                      <a:pPr hangingPunct="0">
                        <a:spcAft>
                          <a:spcPts val="0"/>
                        </a:spcAft>
                      </a:pPr>
                      <a:r>
                        <a:rPr lang="hr-BA" sz="1600" noProof="0" dirty="0" smtClean="0">
                          <a:effectLst/>
                          <a:latin typeface="+mn-lt"/>
                        </a:rPr>
                        <a:t>Ime – opcijsko</a:t>
                      </a:r>
                      <a:endParaRPr lang="hr-BA" sz="1600" noProof="0" dirty="0">
                        <a:effectLst/>
                        <a:latin typeface="+mn-lt"/>
                        <a:ea typeface="Times New Roman"/>
                      </a:endParaRPr>
                    </a:p>
                  </a:txBody>
                  <a:tcPr marL="68580" marR="68580" marT="0" marB="0"/>
                </a:tc>
                <a:tc>
                  <a:txBody>
                    <a:bodyPr/>
                    <a:lstStyle/>
                    <a:p>
                      <a:pPr hangingPunct="0">
                        <a:spcAft>
                          <a:spcPts val="0"/>
                        </a:spcAft>
                      </a:pPr>
                      <a:r>
                        <a:rPr lang="hr-BA" sz="1600" noProof="0" dirty="0" smtClean="0">
                          <a:effectLst/>
                          <a:latin typeface="+mn-lt"/>
                          <a:ea typeface="Times New Roman"/>
                        </a:rPr>
                        <a:t>Zadatak pripremi</a:t>
                      </a:r>
                      <a:endParaRPr lang="hr-BA" sz="1600" noProof="0" dirty="0">
                        <a:effectLst/>
                        <a:latin typeface="+mn-lt"/>
                        <a:ea typeface="Times New Roman"/>
                      </a:endParaRPr>
                    </a:p>
                  </a:txBody>
                  <a:tcPr marL="68580" marR="68580" marT="0" marB="0"/>
                </a:tc>
                <a:tc>
                  <a:txBody>
                    <a:bodyPr/>
                    <a:lstStyle/>
                    <a:p>
                      <a:pPr hangingPunct="0">
                        <a:spcAft>
                          <a:spcPts val="0"/>
                        </a:spcAft>
                      </a:pPr>
                      <a:r>
                        <a:rPr lang="hr-BA" sz="1600" noProof="0" dirty="0" smtClean="0">
                          <a:effectLst/>
                          <a:latin typeface="+mn-lt"/>
                        </a:rPr>
                        <a:t>Trajanje ispita</a:t>
                      </a:r>
                      <a:endParaRPr lang="hr-BA" sz="1600" noProof="0" dirty="0">
                        <a:effectLst/>
                        <a:latin typeface="+mn-lt"/>
                        <a:ea typeface="Times New Roman"/>
                      </a:endParaRPr>
                    </a:p>
                  </a:txBody>
                  <a:tcPr marL="68580" marR="68580" marT="0" marB="0"/>
                </a:tc>
                <a:tc>
                  <a:txBody>
                    <a:bodyPr/>
                    <a:lstStyle/>
                    <a:p>
                      <a:pPr hangingPunct="0">
                        <a:spcAft>
                          <a:spcPts val="0"/>
                        </a:spcAft>
                      </a:pPr>
                      <a:r>
                        <a:rPr lang="hr-BA" sz="1600" noProof="0" dirty="0" smtClean="0">
                          <a:effectLst/>
                          <a:latin typeface="+mn-lt"/>
                        </a:rPr>
                        <a:t>Udio kod ocjene</a:t>
                      </a:r>
                      <a:endParaRPr lang="hr-BA" sz="1600" noProof="0" dirty="0">
                        <a:effectLst/>
                        <a:latin typeface="+mn-lt"/>
                        <a:ea typeface="Times New Roman"/>
                      </a:endParaRPr>
                    </a:p>
                  </a:txBody>
                  <a:tcPr marL="68580" marR="68580" marT="0" marB="0"/>
                </a:tc>
                <a:tc>
                  <a:txBody>
                    <a:bodyPr/>
                    <a:lstStyle/>
                    <a:p>
                      <a:pPr hangingPunct="0">
                        <a:spcAft>
                          <a:spcPts val="0"/>
                        </a:spcAft>
                      </a:pPr>
                      <a:r>
                        <a:rPr lang="hr-BA" sz="1400" noProof="0" smtClean="0">
                          <a:effectLst/>
                        </a:rPr>
                        <a:t>Ocenjevanje</a:t>
                      </a:r>
                      <a:endParaRPr lang="hr-BA" sz="1400" noProof="0">
                        <a:effectLst/>
                        <a:latin typeface="Times New Roman"/>
                        <a:ea typeface="Times New Roman"/>
                      </a:endParaRPr>
                    </a:p>
                  </a:txBody>
                  <a:tcPr marL="68580" marR="68580" marT="0" marB="0"/>
                </a:tc>
              </a:tr>
              <a:tr h="344119">
                <a:tc>
                  <a:txBody>
                    <a:bodyPr/>
                    <a:lstStyle/>
                    <a:p>
                      <a:pPr hangingPunct="0">
                        <a:spcAft>
                          <a:spcPts val="0"/>
                        </a:spcAft>
                      </a:pPr>
                      <a:r>
                        <a:rPr lang="hr-BA" sz="1400" noProof="0" dirty="0" smtClean="0">
                          <a:effectLst/>
                        </a:rPr>
                        <a:t>Verbalna komunikacija</a:t>
                      </a:r>
                      <a:endParaRPr lang="hr-BA" sz="1400" noProof="0" dirty="0">
                        <a:effectLst/>
                        <a:latin typeface="Times New Roman"/>
                        <a:ea typeface="Times New Roman"/>
                      </a:endParaRPr>
                    </a:p>
                  </a:txBody>
                  <a:tcPr marL="68580" marR="68580" marT="0" marB="0"/>
                </a:tc>
                <a:tc>
                  <a:txBody>
                    <a:bodyPr/>
                    <a:lstStyle/>
                    <a:p>
                      <a:pPr hangingPunct="0">
                        <a:spcAft>
                          <a:spcPts val="0"/>
                        </a:spcAft>
                      </a:pPr>
                      <a:endParaRPr lang="hr-BA" sz="1400" noProof="0" dirty="0">
                        <a:effectLst/>
                        <a:latin typeface="Times New Roman"/>
                        <a:ea typeface="Times New Roman"/>
                      </a:endParaRPr>
                    </a:p>
                  </a:txBody>
                  <a:tcPr marL="68580" marR="68580" marT="0" marB="0"/>
                </a:tc>
                <a:tc rowSpan="4">
                  <a:txBody>
                    <a:bodyPr/>
                    <a:lstStyle/>
                    <a:p>
                      <a:pPr algn="ctr" hangingPunct="0">
                        <a:spcAft>
                          <a:spcPts val="0"/>
                        </a:spcAft>
                      </a:pPr>
                      <a:r>
                        <a:rPr lang="hr-BA" sz="1400" noProof="0" dirty="0" smtClean="0">
                          <a:effectLst/>
                        </a:rPr>
                        <a:t>do 20 minuta</a:t>
                      </a:r>
                      <a:endParaRPr lang="hr-BA" sz="1400" noProof="0" dirty="0" smtClean="0">
                        <a:effectLst/>
                        <a:latin typeface="Times New Roman"/>
                        <a:ea typeface="Times New Roman"/>
                      </a:endParaRPr>
                    </a:p>
                    <a:p>
                      <a:pPr algn="ctr" hangingPunct="0">
                        <a:spcAft>
                          <a:spcPts val="0"/>
                        </a:spcAft>
                      </a:pPr>
                      <a:r>
                        <a:rPr lang="hr-BA" sz="1400" noProof="0" dirty="0" smtClean="0">
                          <a:effectLst/>
                        </a:rPr>
                        <a:t> </a:t>
                      </a:r>
                      <a:endParaRPr lang="hr-BA" sz="1400" noProof="0" dirty="0" smtClean="0">
                        <a:effectLst/>
                        <a:latin typeface="Times New Roman"/>
                        <a:ea typeface="Times New Roman"/>
                      </a:endParaRPr>
                    </a:p>
                    <a:p>
                      <a:pPr algn="ctr" hangingPunct="0">
                        <a:spcAft>
                          <a:spcPts val="0"/>
                        </a:spcAft>
                      </a:pPr>
                      <a:r>
                        <a:rPr lang="hr-BA" sz="1400" noProof="0" dirty="0" smtClean="0">
                          <a:effectLst/>
                        </a:rPr>
                        <a:t> </a:t>
                      </a:r>
                      <a:endParaRPr lang="hr-BA" sz="1400" noProof="0" dirty="0" smtClean="0">
                        <a:effectLst/>
                        <a:latin typeface="Times New Roman"/>
                        <a:ea typeface="Times New Roman"/>
                      </a:endParaRPr>
                    </a:p>
                    <a:p>
                      <a:pPr algn="ctr" hangingPunct="0">
                        <a:spcAft>
                          <a:spcPts val="0"/>
                        </a:spcAft>
                      </a:pPr>
                      <a:r>
                        <a:rPr lang="hr-BA" sz="1400" noProof="0" dirty="0" smtClean="0">
                          <a:effectLst/>
                        </a:rPr>
                        <a:t> </a:t>
                      </a:r>
                      <a:endParaRPr lang="hr-BA" sz="1400" noProof="0" dirty="0">
                        <a:effectLst/>
                        <a:latin typeface="Times New Roman"/>
                        <a:ea typeface="Times New Roman"/>
                      </a:endParaRPr>
                    </a:p>
                  </a:txBody>
                  <a:tcPr marL="68580" marR="68580" marT="0" marB="0" anchor="ctr"/>
                </a:tc>
                <a:tc rowSpan="4">
                  <a:txBody>
                    <a:bodyPr/>
                    <a:lstStyle/>
                    <a:p>
                      <a:pPr algn="ctr" hangingPunct="0">
                        <a:spcAft>
                          <a:spcPts val="0"/>
                        </a:spcAft>
                      </a:pPr>
                      <a:r>
                        <a:rPr lang="hr-BA" sz="1400" noProof="0" dirty="0" smtClean="0">
                          <a:effectLst/>
                        </a:rPr>
                        <a:t>20 %</a:t>
                      </a:r>
                      <a:endParaRPr lang="hr-BA" sz="1400" noProof="0" dirty="0" smtClean="0">
                        <a:effectLst/>
                        <a:latin typeface="Times New Roman"/>
                        <a:ea typeface="Times New Roman"/>
                      </a:endParaRPr>
                    </a:p>
                    <a:p>
                      <a:pPr hangingPunct="0">
                        <a:spcAft>
                          <a:spcPts val="0"/>
                        </a:spcAft>
                      </a:pPr>
                      <a:r>
                        <a:rPr lang="hr-BA" sz="1400" noProof="0" dirty="0" smtClean="0">
                          <a:effectLst/>
                        </a:rPr>
                        <a:t> </a:t>
                      </a:r>
                      <a:endParaRPr lang="hr-BA" sz="1400" noProof="0" dirty="0" smtClean="0">
                        <a:effectLst/>
                        <a:latin typeface="Times New Roman"/>
                        <a:ea typeface="Times New Roman"/>
                      </a:endParaRPr>
                    </a:p>
                    <a:p>
                      <a:pPr hangingPunct="0">
                        <a:spcAft>
                          <a:spcPts val="0"/>
                        </a:spcAft>
                      </a:pPr>
                      <a:r>
                        <a:rPr lang="hr-BA" sz="1400" noProof="0" dirty="0" smtClean="0">
                          <a:effectLst/>
                        </a:rPr>
                        <a:t> </a:t>
                      </a:r>
                      <a:endParaRPr lang="hr-BA" sz="1400" noProof="0" dirty="0" smtClean="0">
                        <a:effectLst/>
                        <a:latin typeface="Times New Roman"/>
                        <a:ea typeface="Times New Roman"/>
                      </a:endParaRPr>
                    </a:p>
                    <a:p>
                      <a:pPr hangingPunct="0">
                        <a:spcAft>
                          <a:spcPts val="0"/>
                        </a:spcAft>
                      </a:pPr>
                      <a:r>
                        <a:rPr lang="hr-BA" sz="1400" noProof="0" dirty="0" smtClean="0">
                          <a:effectLst/>
                        </a:rPr>
                        <a:t> </a:t>
                      </a:r>
                      <a:endParaRPr lang="hr-BA" sz="1400" noProof="0" dirty="0">
                        <a:effectLst/>
                        <a:latin typeface="Times New Roman"/>
                        <a:ea typeface="Times New Roman"/>
                      </a:endParaRPr>
                    </a:p>
                  </a:txBody>
                  <a:tcPr marL="68580" marR="68580" marT="0" marB="0" anchor="ctr"/>
                </a:tc>
                <a:tc rowSpan="4">
                  <a:txBody>
                    <a:bodyPr/>
                    <a:lstStyle/>
                    <a:p>
                      <a:pPr algn="ctr" hangingPunct="0">
                        <a:spcAft>
                          <a:spcPts val="0"/>
                        </a:spcAft>
                      </a:pPr>
                      <a:r>
                        <a:rPr lang="hr-BA" sz="1400" noProof="0" dirty="0" smtClean="0">
                          <a:effectLst/>
                        </a:rPr>
                        <a:t>interno</a:t>
                      </a:r>
                      <a:endParaRPr lang="hr-BA" sz="1400" noProof="0" dirty="0" smtClean="0">
                        <a:effectLst/>
                        <a:latin typeface="Times New Roman"/>
                        <a:ea typeface="Times New Roman"/>
                      </a:endParaRPr>
                    </a:p>
                    <a:p>
                      <a:pPr hangingPunct="0">
                        <a:spcAft>
                          <a:spcPts val="0"/>
                        </a:spcAft>
                      </a:pPr>
                      <a:r>
                        <a:rPr lang="hr-BA" sz="1400" noProof="0" dirty="0" smtClean="0">
                          <a:effectLst/>
                          <a:highlight>
                            <a:srgbClr val="C0C0C0"/>
                          </a:highlight>
                        </a:rPr>
                        <a:t> </a:t>
                      </a:r>
                      <a:endParaRPr lang="hr-BA" sz="1400" noProof="0" dirty="0" smtClean="0">
                        <a:effectLst/>
                        <a:latin typeface="Times New Roman"/>
                        <a:ea typeface="Times New Roman"/>
                      </a:endParaRPr>
                    </a:p>
                    <a:p>
                      <a:pPr hangingPunct="0">
                        <a:spcAft>
                          <a:spcPts val="0"/>
                        </a:spcAft>
                      </a:pPr>
                      <a:r>
                        <a:rPr lang="hr-BA" sz="1400" noProof="0" dirty="0" smtClean="0">
                          <a:effectLst/>
                          <a:highlight>
                            <a:srgbClr val="C0C0C0"/>
                          </a:highlight>
                        </a:rPr>
                        <a:t> </a:t>
                      </a:r>
                      <a:endParaRPr lang="hr-BA" sz="1400" noProof="0" dirty="0" smtClean="0">
                        <a:effectLst/>
                        <a:latin typeface="Times New Roman"/>
                        <a:ea typeface="Times New Roman"/>
                      </a:endParaRPr>
                    </a:p>
                    <a:p>
                      <a:pPr hangingPunct="0">
                        <a:spcAft>
                          <a:spcPts val="0"/>
                        </a:spcAft>
                      </a:pPr>
                      <a:r>
                        <a:rPr lang="hr-BA" sz="1400" noProof="0" dirty="0" smtClean="0">
                          <a:effectLst/>
                          <a:highlight>
                            <a:srgbClr val="C0C0C0"/>
                          </a:highlight>
                        </a:rPr>
                        <a:t> </a:t>
                      </a:r>
                      <a:endParaRPr lang="hr-BA" sz="1400" noProof="0" dirty="0">
                        <a:effectLst/>
                        <a:latin typeface="Times New Roman"/>
                        <a:ea typeface="Times New Roman"/>
                      </a:endParaRPr>
                    </a:p>
                  </a:txBody>
                  <a:tcPr marL="68580" marR="68580" marT="0" marB="0" anchor="ctr"/>
                </a:tc>
              </a:tr>
              <a:tr h="707721">
                <a:tc>
                  <a:txBody>
                    <a:bodyPr/>
                    <a:lstStyle/>
                    <a:p>
                      <a:pPr hangingPunct="0">
                        <a:spcAft>
                          <a:spcPts val="0"/>
                        </a:spcAft>
                      </a:pPr>
                      <a:r>
                        <a:rPr lang="hr-BA" sz="1400" noProof="0" dirty="0" smtClean="0">
                          <a:effectLst/>
                        </a:rPr>
                        <a:t>1.</a:t>
                      </a:r>
                      <a:r>
                        <a:rPr lang="hr-BA" sz="1400" baseline="0" noProof="0" dirty="0" smtClean="0">
                          <a:effectLst/>
                        </a:rPr>
                        <a:t> Razgovor na osnovu teksta ili slike </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latin typeface="+mn-lt"/>
                          <a:ea typeface="Times New Roman"/>
                        </a:rPr>
                        <a:t>Predmetna komisija</a:t>
                      </a:r>
                      <a:endParaRPr lang="hr-BA" sz="1400" noProof="0" dirty="0">
                        <a:effectLst/>
                        <a:latin typeface="+mn-lt"/>
                        <a:ea typeface="Times New Roman"/>
                      </a:endParaRPr>
                    </a:p>
                  </a:txBody>
                  <a:tcPr marL="68580" marR="68580" marT="0" marB="0"/>
                </a:tc>
                <a:tc vMerge="1">
                  <a:txBody>
                    <a:bodyPr/>
                    <a:lstStyle/>
                    <a:p>
                      <a:endParaRPr lang="hr-BA"/>
                    </a:p>
                  </a:txBody>
                  <a:tcPr/>
                </a:tc>
                <a:tc vMerge="1">
                  <a:txBody>
                    <a:bodyPr/>
                    <a:lstStyle/>
                    <a:p>
                      <a:endParaRPr lang="hr-BA"/>
                    </a:p>
                  </a:txBody>
                  <a:tcPr/>
                </a:tc>
                <a:tc vMerge="1">
                  <a:txBody>
                    <a:bodyPr/>
                    <a:lstStyle/>
                    <a:p>
                      <a:endParaRPr lang="hr-BA"/>
                    </a:p>
                  </a:txBody>
                  <a:tcPr/>
                </a:tc>
              </a:tr>
              <a:tr h="707721">
                <a:tc>
                  <a:txBody>
                    <a:bodyPr/>
                    <a:lstStyle/>
                    <a:p>
                      <a:pPr hangingPunct="0">
                        <a:spcAft>
                          <a:spcPts val="0"/>
                        </a:spcAft>
                      </a:pPr>
                      <a:r>
                        <a:rPr lang="hr-BA" sz="1400" noProof="0" dirty="0" smtClean="0">
                          <a:effectLst/>
                        </a:rPr>
                        <a:t>2.</a:t>
                      </a:r>
                      <a:r>
                        <a:rPr lang="hr-BA" sz="1400" baseline="0" noProof="0" dirty="0" smtClean="0">
                          <a:effectLst/>
                        </a:rPr>
                        <a:t> Vođeni razgovor o temi, koju su učili u okviru nastave</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latin typeface="+mn-lt"/>
                          <a:ea typeface="Times New Roman"/>
                        </a:rPr>
                        <a:t>Nastavnik</a:t>
                      </a:r>
                      <a:endParaRPr lang="hr-BA" sz="1400" noProof="0" dirty="0">
                        <a:effectLst/>
                        <a:latin typeface="+mn-lt"/>
                        <a:ea typeface="Times New Roman"/>
                      </a:endParaRPr>
                    </a:p>
                  </a:txBody>
                  <a:tcPr marL="68580" marR="68580" marT="0" marB="0"/>
                </a:tc>
                <a:tc vMerge="1">
                  <a:txBody>
                    <a:bodyPr/>
                    <a:lstStyle/>
                    <a:p>
                      <a:endParaRPr lang="hr-BA"/>
                    </a:p>
                  </a:txBody>
                  <a:tcPr/>
                </a:tc>
                <a:tc vMerge="1">
                  <a:txBody>
                    <a:bodyPr/>
                    <a:lstStyle/>
                    <a:p>
                      <a:endParaRPr lang="hr-BA"/>
                    </a:p>
                  </a:txBody>
                  <a:tcPr/>
                </a:tc>
                <a:tc vMerge="1">
                  <a:txBody>
                    <a:bodyPr/>
                    <a:lstStyle/>
                    <a:p>
                      <a:endParaRPr lang="hr-BA"/>
                    </a:p>
                  </a:txBody>
                  <a:tcPr/>
                </a:tc>
              </a:tr>
              <a:tr h="643383">
                <a:tc>
                  <a:txBody>
                    <a:bodyPr/>
                    <a:lstStyle/>
                    <a:p>
                      <a:pPr hangingPunct="0">
                        <a:spcAft>
                          <a:spcPts val="0"/>
                        </a:spcAft>
                      </a:pPr>
                      <a:r>
                        <a:rPr lang="hr-BA" sz="1400" noProof="0" dirty="0" smtClean="0">
                          <a:effectLst/>
                        </a:rPr>
                        <a:t>3.</a:t>
                      </a:r>
                      <a:r>
                        <a:rPr lang="hr-BA" sz="1400" baseline="0" noProof="0" dirty="0" smtClean="0">
                          <a:effectLst/>
                        </a:rPr>
                        <a:t> Interpretacija umjetničkog teksta</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latin typeface="+mn-lt"/>
                          <a:ea typeface="Times New Roman"/>
                        </a:rPr>
                        <a:t>Predmetna komisija</a:t>
                      </a:r>
                      <a:endParaRPr lang="hr-BA" sz="1400" noProof="0" dirty="0">
                        <a:effectLst/>
                        <a:latin typeface="+mn-lt"/>
                        <a:ea typeface="Times New Roman"/>
                      </a:endParaRPr>
                    </a:p>
                  </a:txBody>
                  <a:tcPr marL="68580" marR="68580" marT="0" marB="0"/>
                </a:tc>
                <a:tc vMerge="1">
                  <a:txBody>
                    <a:bodyPr/>
                    <a:lstStyle/>
                    <a:p>
                      <a:endParaRPr lang="hr-BA"/>
                    </a:p>
                  </a:txBody>
                  <a:tcPr/>
                </a:tc>
                <a:tc vMerge="1">
                  <a:txBody>
                    <a:bodyPr/>
                    <a:lstStyle/>
                    <a:p>
                      <a:endParaRPr lang="hr-BA"/>
                    </a:p>
                  </a:txBody>
                  <a:tcPr/>
                </a:tc>
                <a:tc vMerge="1">
                  <a:txBody>
                    <a:bodyPr/>
                    <a:lstStyle/>
                    <a:p>
                      <a:endParaRPr lang="hr-BA"/>
                    </a:p>
                  </a:txBody>
                  <a:tcPr/>
                </a:tc>
              </a:tr>
              <a:tr h="561162">
                <a:tc>
                  <a:txBody>
                    <a:bodyPr/>
                    <a:lstStyle/>
                    <a:p>
                      <a:pPr hangingPunct="0">
                        <a:spcAft>
                          <a:spcPts val="0"/>
                        </a:spcAft>
                      </a:pPr>
                      <a:r>
                        <a:rPr lang="hr-BA" sz="1400" noProof="0" dirty="0" smtClean="0">
                          <a:effectLst/>
                          <a:highlight>
                            <a:srgbClr val="C0C0C0"/>
                          </a:highlight>
                        </a:rPr>
                        <a:t> </a:t>
                      </a:r>
                    </a:p>
                    <a:p>
                      <a:pPr hangingPunct="0">
                        <a:spcAft>
                          <a:spcPts val="0"/>
                        </a:spcAft>
                      </a:pPr>
                      <a:r>
                        <a:rPr lang="hr-BA" sz="1400" noProof="0" dirty="0" smtClean="0">
                          <a:effectLst/>
                          <a:latin typeface="+mn-lt"/>
                          <a:ea typeface="+mn-ea"/>
                        </a:rPr>
                        <a:t>Ukupno</a:t>
                      </a:r>
                      <a:endParaRPr lang="hr-BA" sz="1400" noProof="0" dirty="0" smtClean="0">
                        <a:effectLst/>
                        <a:latin typeface="Times New Roman"/>
                        <a:ea typeface="Times New Roman"/>
                      </a:endParaRPr>
                    </a:p>
                    <a:p>
                      <a:pPr hangingPunct="0">
                        <a:spcAft>
                          <a:spcPts val="0"/>
                        </a:spcAft>
                      </a:pPr>
                      <a:endParaRPr lang="hr-BA" sz="1400" noProof="0" dirty="0" smtClean="0">
                        <a:effectLst/>
                        <a:highlight>
                          <a:srgbClr val="C0C0C0"/>
                        </a:highlight>
                      </a:endParaRPr>
                    </a:p>
                  </a:txBody>
                  <a:tcPr marL="68580" marR="68580" marT="0" marB="0"/>
                </a:tc>
                <a:tc>
                  <a:txBody>
                    <a:bodyPr/>
                    <a:lstStyle/>
                    <a:p>
                      <a:pPr hangingPunct="0">
                        <a:spcAft>
                          <a:spcPts val="0"/>
                        </a:spcAft>
                      </a:pPr>
                      <a:endParaRPr lang="hr-BA" sz="1400" noProof="0" dirty="0">
                        <a:effectLst/>
                        <a:latin typeface="Times New Roman"/>
                        <a:ea typeface="Times New Roman"/>
                      </a:endParaRPr>
                    </a:p>
                  </a:txBody>
                  <a:tcPr marL="68580" marR="68580" marT="0" marB="0"/>
                </a:tc>
                <a:tc>
                  <a:txBody>
                    <a:bodyPr/>
                    <a:lstStyle/>
                    <a:p>
                      <a:pPr hangingPunct="0">
                        <a:spcAft>
                          <a:spcPts val="0"/>
                        </a:spcAft>
                      </a:pPr>
                      <a:endParaRPr lang="hr-BA" sz="1400" noProof="0" dirty="0" smtClean="0">
                        <a:effectLst/>
                      </a:endParaRPr>
                    </a:p>
                    <a:p>
                      <a:pPr algn="ctr" hangingPunct="0">
                        <a:spcAft>
                          <a:spcPts val="0"/>
                        </a:spcAft>
                      </a:pPr>
                      <a:r>
                        <a:rPr lang="hr-BA" sz="1400" noProof="0" dirty="0" smtClean="0">
                          <a:effectLst/>
                        </a:rPr>
                        <a:t>do 20 minuta</a:t>
                      </a:r>
                      <a:endParaRPr lang="hr-BA" sz="1400" noProof="0" dirty="0">
                        <a:effectLst/>
                        <a:latin typeface="Times New Roman"/>
                        <a:ea typeface="Times New Roman"/>
                      </a:endParaRPr>
                    </a:p>
                  </a:txBody>
                  <a:tcPr marL="68580" marR="68580" marT="0" marB="0"/>
                </a:tc>
                <a:tc>
                  <a:txBody>
                    <a:bodyPr/>
                    <a:lstStyle/>
                    <a:p>
                      <a:pPr hangingPunct="0">
                        <a:spcAft>
                          <a:spcPts val="0"/>
                        </a:spcAft>
                      </a:pPr>
                      <a:endParaRPr lang="hr-BA" sz="1400" noProof="0" dirty="0" smtClean="0">
                        <a:effectLst/>
                      </a:endParaRPr>
                    </a:p>
                    <a:p>
                      <a:pPr algn="ctr" hangingPunct="0">
                        <a:spcAft>
                          <a:spcPts val="0"/>
                        </a:spcAft>
                      </a:pPr>
                      <a:r>
                        <a:rPr lang="hr-BA" sz="1400" noProof="0" dirty="0" smtClean="0">
                          <a:effectLst/>
                        </a:rPr>
                        <a:t>20 %</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highlight>
                            <a:srgbClr val="C0C0C0"/>
                          </a:highlight>
                        </a:rPr>
                        <a:t> </a:t>
                      </a:r>
                      <a:endParaRPr lang="hr-BA" sz="1400" noProof="0" dirty="0">
                        <a:effectLst/>
                        <a:latin typeface="Times New Roman"/>
                        <a:ea typeface="Times New Roman"/>
                      </a:endParaRPr>
                    </a:p>
                  </a:txBody>
                  <a:tcPr marL="68580" marR="68580" marT="0" marB="0"/>
                </a:tc>
              </a:tr>
            </a:tbl>
          </a:graphicData>
        </a:graphic>
      </p:graphicFrame>
      <p:pic>
        <p:nvPicPr>
          <p:cNvPr id="5"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19452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2. Struktura predmetnih ispitnih kataloga (11)</a:t>
            </a:r>
            <a:br>
              <a:rPr lang="hr-BA" sz="3000" dirty="0" smtClean="0"/>
            </a:br>
            <a:r>
              <a:rPr lang="hr-BA" sz="2800" dirty="0" smtClean="0"/>
              <a:t>Primjer iz Slovenije</a:t>
            </a:r>
            <a:endParaRPr lang="hr-BA" sz="2800" dirty="0"/>
          </a:p>
        </p:txBody>
      </p:sp>
      <p:sp>
        <p:nvSpPr>
          <p:cNvPr id="3" name="Ograda vsebine 2"/>
          <p:cNvSpPr>
            <a:spLocks noGrp="1"/>
          </p:cNvSpPr>
          <p:nvPr>
            <p:ph idx="1"/>
          </p:nvPr>
        </p:nvSpPr>
        <p:spPr/>
        <p:txBody>
          <a:bodyPr>
            <a:normAutofit/>
          </a:bodyPr>
          <a:lstStyle/>
          <a:p>
            <a:pPr marL="0" indent="0" hangingPunct="0">
              <a:buNone/>
            </a:pPr>
            <a:r>
              <a:rPr lang="hr-BA" sz="2700" b="1" dirty="0" smtClean="0"/>
              <a:t>3.2 Tipovi zadatka i bodovanje</a:t>
            </a:r>
          </a:p>
          <a:p>
            <a:pPr hangingPunct="0">
              <a:buFont typeface="Wingdings" pitchFamily="2" charset="2"/>
              <a:buChar char="Ø"/>
            </a:pPr>
            <a:r>
              <a:rPr lang="hr-BA" sz="2700" b="1" dirty="0" smtClean="0"/>
              <a:t>Pismeni ispit</a:t>
            </a:r>
            <a:endParaRPr lang="hr-BA" sz="2700" dirty="0" smtClean="0"/>
          </a:p>
          <a:p>
            <a:pPr marL="0" indent="0" hangingPunct="0">
              <a:buNone/>
            </a:pPr>
            <a:r>
              <a:rPr lang="hr-BA" sz="2400" dirty="0" smtClean="0"/>
              <a:t> </a:t>
            </a:r>
          </a:p>
          <a:p>
            <a:pPr marL="0" lvl="0" indent="0" hangingPunct="0">
              <a:buNone/>
            </a:pPr>
            <a:endParaRPr lang="hr-BA" sz="2400" dirty="0" smtClean="0"/>
          </a:p>
          <a:p>
            <a:pPr marL="0" indent="0" hangingPunct="0">
              <a:buNone/>
            </a:pPr>
            <a:endParaRPr lang="hr-BA" sz="3000" b="1" dirty="0" smtClean="0"/>
          </a:p>
          <a:p>
            <a:pPr marL="0" indent="0" hangingPunct="0">
              <a:buNone/>
            </a:pPr>
            <a:endParaRPr lang="hr-BA" sz="3000" dirty="0" smtClean="0"/>
          </a:p>
          <a:p>
            <a:pPr marL="0" indent="0">
              <a:buNone/>
            </a:pPr>
            <a:endParaRPr lang="sl-SI" sz="3000" dirty="0"/>
          </a:p>
          <a:p>
            <a:pPr marL="0" indent="0">
              <a:buNone/>
            </a:pPr>
            <a:endParaRPr lang="hr-BA" dirty="0"/>
          </a:p>
        </p:txBody>
      </p:sp>
      <p:graphicFrame>
        <p:nvGraphicFramePr>
          <p:cNvPr id="4" name="Tabela 3"/>
          <p:cNvGraphicFramePr>
            <a:graphicFrameLocks noGrp="1"/>
          </p:cNvGraphicFramePr>
          <p:nvPr>
            <p:extLst>
              <p:ext uri="{D42A27DB-BD31-4B8C-83A1-F6EECF244321}">
                <p14:modId xmlns:p14="http://schemas.microsoft.com/office/powerpoint/2010/main" val="121549311"/>
              </p:ext>
            </p:extLst>
          </p:nvPr>
        </p:nvGraphicFramePr>
        <p:xfrm>
          <a:off x="683568" y="2636910"/>
          <a:ext cx="7704856" cy="3024335"/>
        </p:xfrm>
        <a:graphic>
          <a:graphicData uri="http://schemas.openxmlformats.org/drawingml/2006/table">
            <a:tbl>
              <a:tblPr firstRow="1" firstCol="1" lastRow="1" lastCol="1" bandRow="1" bandCol="1">
                <a:tableStyleId>{5C22544A-7EE6-4342-B048-85BDC9FD1C3A}</a:tableStyleId>
              </a:tblPr>
              <a:tblGrid>
                <a:gridCol w="802257"/>
                <a:gridCol w="2540062"/>
                <a:gridCol w="2330486"/>
                <a:gridCol w="2032051"/>
              </a:tblGrid>
              <a:tr h="268288">
                <a:tc>
                  <a:txBody>
                    <a:bodyPr/>
                    <a:lstStyle/>
                    <a:p>
                      <a:pPr hangingPunct="0">
                        <a:spcAft>
                          <a:spcPts val="0"/>
                        </a:spcAft>
                      </a:pPr>
                      <a:r>
                        <a:rPr lang="hr-BA" sz="1600" noProof="0" dirty="0" smtClean="0">
                          <a:effectLst/>
                        </a:rPr>
                        <a:t>Test</a:t>
                      </a:r>
                      <a:endParaRPr lang="hr-BA" sz="1600" noProof="0" dirty="0">
                        <a:effectLst/>
                        <a:latin typeface="Times New Roman"/>
                        <a:ea typeface="Times New Roman"/>
                      </a:endParaRPr>
                    </a:p>
                  </a:txBody>
                  <a:tcPr marL="68580" marR="68580" marT="0" marB="0"/>
                </a:tc>
                <a:tc>
                  <a:txBody>
                    <a:bodyPr/>
                    <a:lstStyle/>
                    <a:p>
                      <a:pPr hangingPunct="0">
                        <a:spcAft>
                          <a:spcPts val="0"/>
                        </a:spcAft>
                      </a:pPr>
                      <a:r>
                        <a:rPr lang="hr-BA" sz="1600" noProof="0" dirty="0" smtClean="0">
                          <a:effectLst/>
                        </a:rPr>
                        <a:t>Tipovi zadatka</a:t>
                      </a:r>
                      <a:endParaRPr lang="hr-BA" sz="1600" noProof="0" dirty="0">
                        <a:effectLst/>
                        <a:latin typeface="Times New Roman"/>
                        <a:ea typeface="Times New Roman"/>
                      </a:endParaRPr>
                    </a:p>
                  </a:txBody>
                  <a:tcPr marL="68580" marR="68580" marT="0" marB="0"/>
                </a:tc>
                <a:tc>
                  <a:txBody>
                    <a:bodyPr/>
                    <a:lstStyle/>
                    <a:p>
                      <a:pPr hangingPunct="0">
                        <a:spcAft>
                          <a:spcPts val="0"/>
                        </a:spcAft>
                      </a:pPr>
                      <a:r>
                        <a:rPr lang="hr-BA" sz="1600" noProof="0" dirty="0" smtClean="0">
                          <a:effectLst/>
                        </a:rPr>
                        <a:t>Broj zadatka</a:t>
                      </a:r>
                      <a:endParaRPr lang="hr-BA" sz="1600" noProof="0" dirty="0">
                        <a:effectLst/>
                        <a:latin typeface="Times New Roman"/>
                        <a:ea typeface="Times New Roman"/>
                      </a:endParaRPr>
                    </a:p>
                  </a:txBody>
                  <a:tcPr marL="68580" marR="68580" marT="0" marB="0"/>
                </a:tc>
                <a:tc>
                  <a:txBody>
                    <a:bodyPr/>
                    <a:lstStyle/>
                    <a:p>
                      <a:pPr hangingPunct="0">
                        <a:spcAft>
                          <a:spcPts val="0"/>
                        </a:spcAft>
                      </a:pPr>
                      <a:r>
                        <a:rPr lang="hr-BA" sz="1600" noProof="0" dirty="0" smtClean="0">
                          <a:effectLst/>
                        </a:rPr>
                        <a:t>Bodovanje</a:t>
                      </a:r>
                      <a:endParaRPr lang="hr-BA" sz="1600" noProof="0" dirty="0">
                        <a:effectLst/>
                        <a:latin typeface="Times New Roman"/>
                        <a:ea typeface="Times New Roman"/>
                      </a:endParaRPr>
                    </a:p>
                  </a:txBody>
                  <a:tcPr marL="68580" marR="68580" marT="0" marB="0"/>
                </a:tc>
              </a:tr>
              <a:tr h="1414607">
                <a:tc>
                  <a:txBody>
                    <a:bodyPr/>
                    <a:lstStyle/>
                    <a:p>
                      <a:pPr hangingPunct="0">
                        <a:spcAft>
                          <a:spcPts val="0"/>
                        </a:spcAft>
                      </a:pPr>
                      <a:r>
                        <a:rPr lang="hr-BA" sz="1400" noProof="0" dirty="0" smtClean="0">
                          <a:effectLst/>
                        </a:rPr>
                        <a:t>1</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Strukturirani zadatci</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 3</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Npr. između 4 zadatka kandidat odabere</a:t>
                      </a:r>
                      <a:r>
                        <a:rPr lang="hr-BA" sz="1400" baseline="0" noProof="0" dirty="0" smtClean="0">
                          <a:effectLst/>
                        </a:rPr>
                        <a:t> </a:t>
                      </a:r>
                      <a:r>
                        <a:rPr lang="hr-BA" sz="1400" noProof="0" dirty="0" smtClean="0">
                          <a:effectLst/>
                        </a:rPr>
                        <a:t>i riješi 3. </a:t>
                      </a:r>
                    </a:p>
                    <a:p>
                      <a:pPr hangingPunct="0">
                        <a:spcAft>
                          <a:spcPts val="0"/>
                        </a:spcAft>
                      </a:pPr>
                      <a:r>
                        <a:rPr lang="hr-BA" sz="1400" noProof="0" dirty="0" smtClean="0">
                          <a:effectLst/>
                        </a:rPr>
                        <a:t>Za svaki zadatak dobije 10 bodova.</a:t>
                      </a:r>
                      <a:endParaRPr lang="hr-BA" sz="1400" noProof="0" dirty="0">
                        <a:effectLst/>
                        <a:latin typeface="Times New Roman"/>
                        <a:ea typeface="Times New Roman"/>
                      </a:endParaRPr>
                    </a:p>
                  </a:txBody>
                  <a:tcPr marL="68580" marR="68580" marT="0" marB="0"/>
                </a:tc>
              </a:tr>
              <a:tr h="268288">
                <a:tc>
                  <a:txBody>
                    <a:bodyPr/>
                    <a:lstStyle/>
                    <a:p>
                      <a:pPr hangingPunct="0">
                        <a:spcAft>
                          <a:spcPts val="0"/>
                        </a:spcAft>
                      </a:pPr>
                      <a:r>
                        <a:rPr lang="hr-BA" sz="1400" noProof="0" dirty="0" smtClean="0">
                          <a:effectLst/>
                        </a:rPr>
                        <a:t>Ukupno</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smtClean="0">
                          <a:effectLst/>
                        </a:rPr>
                        <a:t> </a:t>
                      </a:r>
                      <a:endParaRPr lang="hr-BA" sz="1400" noProof="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 10</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30 bodova</a:t>
                      </a:r>
                      <a:endParaRPr lang="hr-BA" sz="1400" noProof="0" dirty="0">
                        <a:effectLst/>
                        <a:latin typeface="Times New Roman"/>
                        <a:ea typeface="Times New Roman"/>
                      </a:endParaRPr>
                    </a:p>
                  </a:txBody>
                  <a:tcPr marL="68580" marR="68580" marT="0" marB="0"/>
                </a:tc>
              </a:tr>
              <a:tr h="268288">
                <a:tc>
                  <a:txBody>
                    <a:bodyPr/>
                    <a:lstStyle/>
                    <a:p>
                      <a:pPr hangingPunct="0">
                        <a:spcAft>
                          <a:spcPts val="0"/>
                        </a:spcAft>
                      </a:pPr>
                      <a:r>
                        <a:rPr lang="hr-BA" sz="1400" noProof="0" smtClean="0">
                          <a:effectLst/>
                        </a:rPr>
                        <a:t>2</a:t>
                      </a:r>
                      <a:endParaRPr lang="hr-BA" sz="1400" noProof="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MCQ pitanja </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latin typeface="+mn-lt"/>
                          <a:ea typeface="+mn-ea"/>
                        </a:rPr>
                        <a:t>Najviše</a:t>
                      </a:r>
                      <a:r>
                        <a:rPr lang="hr-BA" sz="1400" baseline="0" noProof="0" dirty="0" smtClean="0">
                          <a:effectLst/>
                          <a:latin typeface="+mn-lt"/>
                          <a:ea typeface="+mn-ea"/>
                        </a:rPr>
                        <a:t> </a:t>
                      </a:r>
                      <a:r>
                        <a:rPr lang="hr-BA" sz="1400" noProof="0" dirty="0" smtClean="0">
                          <a:effectLst/>
                          <a:latin typeface="+mn-lt"/>
                          <a:ea typeface="+mn-ea"/>
                        </a:rPr>
                        <a:t>10.</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1 bod</a:t>
                      </a:r>
                      <a:endParaRPr lang="hr-BA" sz="1400" noProof="0" dirty="0">
                        <a:effectLst/>
                        <a:latin typeface="Times New Roman"/>
                        <a:ea typeface="Times New Roman"/>
                      </a:endParaRPr>
                    </a:p>
                  </a:txBody>
                  <a:tcPr marL="68580" marR="68580" marT="0" marB="0"/>
                </a:tc>
              </a:tr>
              <a:tr h="268288">
                <a:tc>
                  <a:txBody>
                    <a:bodyPr/>
                    <a:lstStyle/>
                    <a:p>
                      <a:pPr hangingPunct="0">
                        <a:spcAft>
                          <a:spcPts val="0"/>
                        </a:spcAft>
                      </a:pPr>
                      <a:r>
                        <a:rPr lang="hr-BA" sz="1400" noProof="0" smtClean="0">
                          <a:effectLst/>
                        </a:rPr>
                        <a:t> </a:t>
                      </a:r>
                      <a:endParaRPr lang="hr-BA" sz="1400" noProof="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Zadatci zatvorenog tipa</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1–4</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1–2 bodova</a:t>
                      </a:r>
                      <a:endParaRPr lang="hr-BA" sz="1400" noProof="0" dirty="0">
                        <a:effectLst/>
                        <a:latin typeface="Times New Roman"/>
                        <a:ea typeface="Times New Roman"/>
                      </a:endParaRPr>
                    </a:p>
                  </a:txBody>
                  <a:tcPr marL="68580" marR="68580" marT="0" marB="0"/>
                </a:tc>
              </a:tr>
              <a:tr h="268288">
                <a:tc>
                  <a:txBody>
                    <a:bodyPr/>
                    <a:lstStyle/>
                    <a:p>
                      <a:pPr hangingPunct="0">
                        <a:spcAft>
                          <a:spcPts val="0"/>
                        </a:spcAft>
                      </a:pPr>
                      <a:r>
                        <a:rPr lang="hr-BA" sz="1400" noProof="0" smtClean="0">
                          <a:effectLst/>
                        </a:rPr>
                        <a:t> </a:t>
                      </a:r>
                      <a:endParaRPr lang="hr-BA" sz="1400" noProof="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Zadatci poluotvorenog tipa</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2–5</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2–3 bodova</a:t>
                      </a:r>
                      <a:endParaRPr lang="hr-BA" sz="1400" noProof="0" dirty="0">
                        <a:effectLst/>
                        <a:latin typeface="Times New Roman"/>
                        <a:ea typeface="Times New Roman"/>
                      </a:endParaRPr>
                    </a:p>
                  </a:txBody>
                  <a:tcPr marL="68580" marR="68580" marT="0" marB="0"/>
                </a:tc>
              </a:tr>
              <a:tr h="268288">
                <a:tc>
                  <a:txBody>
                    <a:bodyPr/>
                    <a:lstStyle/>
                    <a:p>
                      <a:pPr hangingPunct="0">
                        <a:spcAft>
                          <a:spcPts val="0"/>
                        </a:spcAft>
                      </a:pPr>
                      <a:r>
                        <a:rPr lang="hr-BA" sz="1400" noProof="0" dirty="0" smtClean="0">
                          <a:effectLst/>
                        </a:rPr>
                        <a:t>Ukupno</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smtClean="0">
                          <a:effectLst/>
                        </a:rPr>
                        <a:t> </a:t>
                      </a:r>
                      <a:endParaRPr lang="hr-BA" sz="1400" noProof="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 </a:t>
                      </a:r>
                      <a:endParaRPr lang="hr-BA" sz="1400" noProof="0" dirty="0">
                        <a:effectLst/>
                        <a:latin typeface="Times New Roman"/>
                        <a:ea typeface="Times New Roman"/>
                      </a:endParaRPr>
                    </a:p>
                  </a:txBody>
                  <a:tcPr marL="68580" marR="68580" marT="0" marB="0"/>
                </a:tc>
                <a:tc>
                  <a:txBody>
                    <a:bodyPr/>
                    <a:lstStyle/>
                    <a:p>
                      <a:pPr hangingPunct="0">
                        <a:spcAft>
                          <a:spcPts val="0"/>
                        </a:spcAft>
                      </a:pPr>
                      <a:r>
                        <a:rPr lang="hr-BA" sz="1400" noProof="0" dirty="0" smtClean="0">
                          <a:effectLst/>
                        </a:rPr>
                        <a:t>50 bodova</a:t>
                      </a:r>
                      <a:endParaRPr lang="hr-BA" sz="1400" noProof="0" dirty="0">
                        <a:effectLst/>
                        <a:latin typeface="Times New Roman"/>
                        <a:ea typeface="Times New Roman"/>
                      </a:endParaRPr>
                    </a:p>
                  </a:txBody>
                  <a:tcPr marL="68580" marR="68580" marT="0" marB="0"/>
                </a:tc>
              </a:tr>
            </a:tbl>
          </a:graphicData>
        </a:graphic>
      </p:graphicFrame>
      <p:pic>
        <p:nvPicPr>
          <p:cNvPr id="5"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36429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2. Struktura predmetnih ispitnih kataloga (12)</a:t>
            </a:r>
            <a:br>
              <a:rPr lang="hr-BA" sz="3000" dirty="0" smtClean="0"/>
            </a:br>
            <a:r>
              <a:rPr lang="hr-BA" sz="2800" dirty="0" smtClean="0"/>
              <a:t>Primjer iz Slovenije</a:t>
            </a:r>
            <a:endParaRPr lang="hr-BA" sz="2800" dirty="0"/>
          </a:p>
        </p:txBody>
      </p:sp>
      <p:sp>
        <p:nvSpPr>
          <p:cNvPr id="3" name="Ograda vsebine 2"/>
          <p:cNvSpPr>
            <a:spLocks noGrp="1"/>
          </p:cNvSpPr>
          <p:nvPr>
            <p:ph idx="1"/>
          </p:nvPr>
        </p:nvSpPr>
        <p:spPr/>
        <p:txBody>
          <a:bodyPr>
            <a:normAutofit/>
          </a:bodyPr>
          <a:lstStyle/>
          <a:p>
            <a:pPr lvl="0" hangingPunct="0">
              <a:buFont typeface="Wingdings" pitchFamily="2" charset="2"/>
              <a:buChar char="Ø"/>
            </a:pPr>
            <a:r>
              <a:rPr lang="hr-BA" sz="2700" b="1" dirty="0" smtClean="0"/>
              <a:t>Usmeni ispit</a:t>
            </a:r>
          </a:p>
          <a:p>
            <a:pPr marL="0" indent="0" hangingPunct="0">
              <a:buNone/>
            </a:pPr>
            <a:endParaRPr lang="sl-SI" sz="3000" b="1" dirty="0"/>
          </a:p>
          <a:p>
            <a:pPr marL="0" indent="0" hangingPunct="0">
              <a:buNone/>
            </a:pPr>
            <a:endParaRPr lang="sl-SI" sz="3000" dirty="0"/>
          </a:p>
          <a:p>
            <a:pPr marL="0" indent="0">
              <a:buNone/>
            </a:pPr>
            <a:endParaRPr lang="sl-SI" sz="3000" dirty="0"/>
          </a:p>
          <a:p>
            <a:pPr marL="0" indent="0">
              <a:buNone/>
            </a:pPr>
            <a:endParaRPr lang="hr-BA" dirty="0"/>
          </a:p>
        </p:txBody>
      </p:sp>
      <p:graphicFrame>
        <p:nvGraphicFramePr>
          <p:cNvPr id="4" name="Tabela 3"/>
          <p:cNvGraphicFramePr>
            <a:graphicFrameLocks noGrp="1"/>
          </p:cNvGraphicFramePr>
          <p:nvPr>
            <p:extLst>
              <p:ext uri="{D42A27DB-BD31-4B8C-83A1-F6EECF244321}">
                <p14:modId xmlns:p14="http://schemas.microsoft.com/office/powerpoint/2010/main" val="942232012"/>
              </p:ext>
            </p:extLst>
          </p:nvPr>
        </p:nvGraphicFramePr>
        <p:xfrm>
          <a:off x="683568" y="2276872"/>
          <a:ext cx="6504384" cy="3291840"/>
        </p:xfrm>
        <a:graphic>
          <a:graphicData uri="http://schemas.openxmlformats.org/drawingml/2006/table">
            <a:tbl>
              <a:tblPr firstRow="1" bandRow="1">
                <a:tableStyleId>{5C22544A-7EE6-4342-B048-85BDC9FD1C3A}</a:tableStyleId>
              </a:tblPr>
              <a:tblGrid>
                <a:gridCol w="4824536"/>
                <a:gridCol w="1679848"/>
              </a:tblGrid>
              <a:tr h="0">
                <a:tc>
                  <a:txBody>
                    <a:bodyPr/>
                    <a:lstStyle/>
                    <a:p>
                      <a:r>
                        <a:rPr lang="hr-BA" noProof="0" dirty="0" smtClean="0"/>
                        <a:t>Tip zadatka</a:t>
                      </a:r>
                      <a:endParaRPr lang="hr-BA" noProof="0" dirty="0"/>
                    </a:p>
                  </a:txBody>
                  <a:tcPr/>
                </a:tc>
                <a:tc>
                  <a:txBody>
                    <a:bodyPr/>
                    <a:lstStyle/>
                    <a:p>
                      <a:r>
                        <a:rPr lang="hr-BA" noProof="0" dirty="0" smtClean="0"/>
                        <a:t>Bodovanje</a:t>
                      </a:r>
                      <a:endParaRPr lang="hr-BA" noProof="0" dirty="0"/>
                    </a:p>
                  </a:txBody>
                  <a:tcPr/>
                </a:tc>
              </a:tr>
              <a:tr h="0">
                <a:tc>
                  <a:txBody>
                    <a:bodyPr/>
                    <a:lstStyle/>
                    <a:p>
                      <a:r>
                        <a:rPr lang="hr-BA" noProof="0" dirty="0" smtClean="0"/>
                        <a:t>Glasno čitanje literarnog/</a:t>
                      </a:r>
                      <a:r>
                        <a:rPr lang="hr-BA" noProof="0" dirty="0" err="1" smtClean="0"/>
                        <a:t>polaliterarnog</a:t>
                      </a:r>
                      <a:r>
                        <a:rPr lang="hr-BA" noProof="0" dirty="0" smtClean="0"/>
                        <a:t>  priloženog teksta i odlomka</a:t>
                      </a:r>
                      <a:endParaRPr lang="hr-BA" noProof="0" dirty="0"/>
                    </a:p>
                  </a:txBody>
                  <a:tcPr/>
                </a:tc>
                <a:tc>
                  <a:txBody>
                    <a:bodyPr/>
                    <a:lstStyle/>
                    <a:p>
                      <a:r>
                        <a:rPr lang="hr-BA" noProof="0" dirty="0" smtClean="0"/>
                        <a:t>3 bodova</a:t>
                      </a:r>
                      <a:endParaRPr lang="hr-BA" noProof="0" dirty="0"/>
                    </a:p>
                  </a:txBody>
                  <a:tcPr/>
                </a:tc>
              </a:tr>
              <a:tr h="0">
                <a:tc>
                  <a:txBody>
                    <a:bodyPr/>
                    <a:lstStyle/>
                    <a:p>
                      <a:r>
                        <a:rPr lang="hr-BA" noProof="0" dirty="0" smtClean="0"/>
                        <a:t>Pitanja o literarnom/</a:t>
                      </a:r>
                      <a:r>
                        <a:rPr lang="hr-BA" noProof="0" dirty="0" err="1" smtClean="0"/>
                        <a:t>polaliterarnom</a:t>
                      </a:r>
                      <a:r>
                        <a:rPr lang="hr-BA" baseline="0" noProof="0" dirty="0" smtClean="0"/>
                        <a:t> tekstu (vodena interpretacija/dijalog)</a:t>
                      </a:r>
                      <a:endParaRPr lang="hr-BA" noProof="0" dirty="0"/>
                    </a:p>
                  </a:txBody>
                  <a:tcPr/>
                </a:tc>
                <a:tc>
                  <a:txBody>
                    <a:bodyPr/>
                    <a:lstStyle/>
                    <a:p>
                      <a:r>
                        <a:rPr lang="hr-BA" noProof="0" dirty="0" smtClean="0"/>
                        <a:t>7 bodova</a:t>
                      </a:r>
                      <a:endParaRPr lang="hr-BA" noProof="0" dirty="0"/>
                    </a:p>
                  </a:txBody>
                  <a:tcPr/>
                </a:tc>
              </a:tr>
              <a:tr h="0">
                <a:tc>
                  <a:txBody>
                    <a:bodyPr/>
                    <a:lstStyle/>
                    <a:p>
                      <a:r>
                        <a:rPr lang="hr-BA" noProof="0" dirty="0" smtClean="0"/>
                        <a:t>Pitanje iz</a:t>
                      </a:r>
                      <a:r>
                        <a:rPr lang="hr-BA" baseline="0" noProof="0" dirty="0" smtClean="0"/>
                        <a:t> literature ili strukturiran gramatički zadatak na osnovu priloženog teksta</a:t>
                      </a:r>
                      <a:endParaRPr lang="hr-BA" noProof="0" dirty="0"/>
                    </a:p>
                  </a:txBody>
                  <a:tcPr/>
                </a:tc>
                <a:tc>
                  <a:txBody>
                    <a:bodyPr/>
                    <a:lstStyle/>
                    <a:p>
                      <a:r>
                        <a:rPr lang="hr-BA" noProof="0" dirty="0" smtClean="0"/>
                        <a:t>7</a:t>
                      </a:r>
                      <a:r>
                        <a:rPr lang="hr-BA" baseline="0" noProof="0" dirty="0" smtClean="0"/>
                        <a:t> bodova</a:t>
                      </a:r>
                      <a:endParaRPr lang="hr-BA" noProof="0" dirty="0"/>
                    </a:p>
                  </a:txBody>
                  <a:tcPr/>
                </a:tc>
              </a:tr>
              <a:tr h="0">
                <a:tc>
                  <a:txBody>
                    <a:bodyPr/>
                    <a:lstStyle/>
                    <a:p>
                      <a:r>
                        <a:rPr lang="hr-BA" noProof="0" dirty="0" smtClean="0"/>
                        <a:t>Verbalno nastupanje, zvanično razgovaranje i kultura dijaloga</a:t>
                      </a:r>
                      <a:endParaRPr lang="hr-BA" noProof="0" dirty="0"/>
                    </a:p>
                  </a:txBody>
                  <a:tcPr/>
                </a:tc>
                <a:tc>
                  <a:txBody>
                    <a:bodyPr/>
                    <a:lstStyle/>
                    <a:p>
                      <a:r>
                        <a:rPr lang="hr-BA" noProof="0" dirty="0" smtClean="0"/>
                        <a:t>3 bodova</a:t>
                      </a:r>
                      <a:endParaRPr lang="hr-BA" noProof="0" dirty="0"/>
                    </a:p>
                  </a:txBody>
                  <a:tcPr/>
                </a:tc>
              </a:tr>
              <a:tr h="0">
                <a:tc>
                  <a:txBody>
                    <a:bodyPr/>
                    <a:lstStyle/>
                    <a:p>
                      <a:r>
                        <a:rPr lang="hr-BA" noProof="0" dirty="0" smtClean="0"/>
                        <a:t>Ukupno</a:t>
                      </a:r>
                      <a:endParaRPr lang="hr-BA" noProof="0" dirty="0"/>
                    </a:p>
                  </a:txBody>
                  <a:tcPr/>
                </a:tc>
                <a:tc>
                  <a:txBody>
                    <a:bodyPr/>
                    <a:lstStyle/>
                    <a:p>
                      <a:r>
                        <a:rPr lang="hr-BA" noProof="0" dirty="0" smtClean="0"/>
                        <a:t>20 bodova</a:t>
                      </a:r>
                      <a:endParaRPr lang="hr-BA" noProof="0" dirty="0"/>
                    </a:p>
                  </a:txBody>
                  <a:tcPr/>
                </a:tc>
              </a:tr>
            </a:tbl>
          </a:graphicData>
        </a:graphic>
      </p:graphicFrame>
      <p:pic>
        <p:nvPicPr>
          <p:cNvPr id="5"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36429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a:t>2. Struktura predmetnih ispitnih kataloga </a:t>
            </a:r>
            <a:r>
              <a:rPr lang="hr-BA" sz="3000" dirty="0" smtClean="0"/>
              <a:t>(13)</a:t>
            </a:r>
            <a:br>
              <a:rPr lang="hr-BA" sz="3000" dirty="0" smtClean="0"/>
            </a:br>
            <a:r>
              <a:rPr lang="hr-BA" sz="2800" dirty="0" smtClean="0"/>
              <a:t>Što se može testirati?</a:t>
            </a:r>
            <a:endParaRPr lang="hr-BA" sz="2800" dirty="0"/>
          </a:p>
        </p:txBody>
      </p:sp>
      <p:sp>
        <p:nvSpPr>
          <p:cNvPr id="3" name="Ograda vsebine 2"/>
          <p:cNvSpPr>
            <a:spLocks noGrp="1"/>
          </p:cNvSpPr>
          <p:nvPr>
            <p:ph idx="1"/>
          </p:nvPr>
        </p:nvSpPr>
        <p:spPr/>
        <p:txBody>
          <a:bodyPr>
            <a:normAutofit fontScale="92500" lnSpcReduction="10000"/>
          </a:bodyPr>
          <a:lstStyle/>
          <a:p>
            <a:pPr marL="0" indent="0">
              <a:buNone/>
            </a:pPr>
            <a:r>
              <a:rPr lang="hr-BA" sz="2900" dirty="0" smtClean="0"/>
              <a:t>Sve ljudsko ponašanje može se podijeliti u tri grupe domena (područja): </a:t>
            </a:r>
          </a:p>
          <a:p>
            <a:r>
              <a:rPr lang="hr-BA" sz="2900" dirty="0" smtClean="0"/>
              <a:t>kognitivno,</a:t>
            </a:r>
          </a:p>
          <a:p>
            <a:r>
              <a:rPr lang="hr-BA" sz="2900" dirty="0" smtClean="0"/>
              <a:t>psihomotorno,</a:t>
            </a:r>
          </a:p>
          <a:p>
            <a:r>
              <a:rPr lang="hr-BA" sz="2900" dirty="0" smtClean="0"/>
              <a:t>emocionalno.</a:t>
            </a:r>
          </a:p>
          <a:p>
            <a:pPr marL="0" indent="0">
              <a:buNone/>
            </a:pPr>
            <a:r>
              <a:rPr lang="hr-BA" sz="2900" dirty="0" smtClean="0"/>
              <a:t>Najčešće provjeravamo kognitivno područje.</a:t>
            </a:r>
          </a:p>
          <a:p>
            <a:pPr marL="0" indent="0">
              <a:buNone/>
            </a:pPr>
            <a:r>
              <a:rPr lang="hr-BA" sz="2900" dirty="0" smtClean="0"/>
              <a:t>Ponašanje na kognitivnom području je organizirano u generalne kategorije.</a:t>
            </a:r>
          </a:p>
          <a:p>
            <a:pPr marL="0" indent="0">
              <a:buNone/>
            </a:pPr>
            <a:r>
              <a:rPr lang="hr-BA" sz="2900" dirty="0" smtClean="0"/>
              <a:t>Takvu organizaciju zovemo taksonomija ili sistem klasifikacije.</a:t>
            </a:r>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1003"/>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2014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a:t>2. Struktura predmetnih ispitnih kataloga </a:t>
            </a:r>
            <a:r>
              <a:rPr lang="hr-BA" sz="3000" dirty="0" smtClean="0"/>
              <a:t>(14)</a:t>
            </a:r>
            <a:r>
              <a:rPr lang="hr-BA" sz="3000" dirty="0"/>
              <a:t/>
            </a:r>
            <a:br>
              <a:rPr lang="hr-BA" sz="3000" dirty="0"/>
            </a:br>
            <a:r>
              <a:rPr lang="hr-BA" sz="2800" dirty="0" err="1"/>
              <a:t>Bloomova</a:t>
            </a:r>
            <a:r>
              <a:rPr lang="hr-BA" sz="2800" dirty="0"/>
              <a:t> </a:t>
            </a:r>
            <a:r>
              <a:rPr lang="hr-BA" sz="2800" dirty="0" smtClean="0"/>
              <a:t>taksonomija</a:t>
            </a:r>
            <a:endParaRPr lang="hr-BA" sz="2800" dirty="0"/>
          </a:p>
        </p:txBody>
      </p:sp>
      <p:graphicFrame>
        <p:nvGraphicFramePr>
          <p:cNvPr id="4" name="Ograda vsebine 3"/>
          <p:cNvGraphicFramePr>
            <a:graphicFrameLocks noGrp="1"/>
          </p:cNvGraphicFramePr>
          <p:nvPr>
            <p:ph idx="1"/>
            <p:extLst>
              <p:ext uri="{D42A27DB-BD31-4B8C-83A1-F6EECF244321}">
                <p14:modId xmlns:p14="http://schemas.microsoft.com/office/powerpoint/2010/main" val="1554559613"/>
              </p:ext>
            </p:extLst>
          </p:nvPr>
        </p:nvGraphicFramePr>
        <p:xfrm>
          <a:off x="457200" y="1600200"/>
          <a:ext cx="8229599" cy="3870960"/>
        </p:xfrm>
        <a:graphic>
          <a:graphicData uri="http://schemas.openxmlformats.org/drawingml/2006/table">
            <a:tbl>
              <a:tblPr firstRow="1" bandRow="1">
                <a:tableStyleId>{5C22544A-7EE6-4342-B048-85BDC9FD1C3A}</a:tableStyleId>
              </a:tblPr>
              <a:tblGrid>
                <a:gridCol w="1162472"/>
                <a:gridCol w="1080120"/>
                <a:gridCol w="1152128"/>
                <a:gridCol w="1440160"/>
                <a:gridCol w="936104"/>
                <a:gridCol w="1152128"/>
                <a:gridCol w="1306487"/>
              </a:tblGrid>
              <a:tr h="370840">
                <a:tc>
                  <a:txBody>
                    <a:bodyPr/>
                    <a:lstStyle/>
                    <a:p>
                      <a:r>
                        <a:rPr lang="hr-BA" sz="1600" dirty="0" smtClean="0"/>
                        <a:t>Kognitivno područje</a:t>
                      </a:r>
                      <a:endParaRPr lang="hr-BA" sz="1600" dirty="0"/>
                    </a:p>
                  </a:txBody>
                  <a:tcPr/>
                </a:tc>
                <a:tc>
                  <a:txBody>
                    <a:bodyPr/>
                    <a:lstStyle/>
                    <a:p>
                      <a:r>
                        <a:rPr lang="hr-BA" sz="1600" dirty="0" smtClean="0"/>
                        <a:t>Znanje</a:t>
                      </a:r>
                      <a:endParaRPr lang="hr-BA" sz="1600" dirty="0"/>
                    </a:p>
                  </a:txBody>
                  <a:tcPr/>
                </a:tc>
                <a:tc>
                  <a:txBody>
                    <a:bodyPr/>
                    <a:lstStyle/>
                    <a:p>
                      <a:r>
                        <a:rPr lang="hr-BA" sz="1600" dirty="0" smtClean="0"/>
                        <a:t>Upotreba</a:t>
                      </a:r>
                      <a:endParaRPr lang="hr-BA" sz="1600" dirty="0"/>
                    </a:p>
                  </a:txBody>
                  <a:tcPr/>
                </a:tc>
                <a:tc>
                  <a:txBody>
                    <a:bodyPr/>
                    <a:lstStyle/>
                    <a:p>
                      <a:r>
                        <a:rPr lang="hr-BA" sz="1600" dirty="0" smtClean="0"/>
                        <a:t>Razumijevanje</a:t>
                      </a:r>
                      <a:endParaRPr lang="hr-BA" sz="1600" dirty="0"/>
                    </a:p>
                  </a:txBody>
                  <a:tcPr/>
                </a:tc>
                <a:tc>
                  <a:txBody>
                    <a:bodyPr/>
                    <a:lstStyle/>
                    <a:p>
                      <a:r>
                        <a:rPr lang="hr-BA" sz="1600" dirty="0" smtClean="0"/>
                        <a:t>Analiza</a:t>
                      </a:r>
                      <a:endParaRPr lang="hr-BA" sz="1600" dirty="0"/>
                    </a:p>
                  </a:txBody>
                  <a:tcPr/>
                </a:tc>
                <a:tc>
                  <a:txBody>
                    <a:bodyPr/>
                    <a:lstStyle/>
                    <a:p>
                      <a:r>
                        <a:rPr lang="hr-BA" sz="1600" dirty="0" smtClean="0"/>
                        <a:t>Sinteza</a:t>
                      </a:r>
                      <a:endParaRPr lang="hr-BA" sz="1600" dirty="0"/>
                    </a:p>
                  </a:txBody>
                  <a:tcPr/>
                </a:tc>
                <a:tc>
                  <a:txBody>
                    <a:bodyPr/>
                    <a:lstStyle/>
                    <a:p>
                      <a:r>
                        <a:rPr lang="hr-BA" sz="1600" dirty="0" smtClean="0"/>
                        <a:t>Vrednovanje</a:t>
                      </a:r>
                      <a:endParaRPr lang="hr-BA" sz="1600" dirty="0"/>
                    </a:p>
                  </a:txBody>
                  <a:tcPr/>
                </a:tc>
              </a:tr>
              <a:tr h="370840">
                <a:tc>
                  <a:txBody>
                    <a:bodyPr/>
                    <a:lstStyle/>
                    <a:p>
                      <a:r>
                        <a:rPr lang="hr-BA" dirty="0" smtClean="0"/>
                        <a:t>Ponašanje</a:t>
                      </a:r>
                      <a:endParaRPr lang="hr-BA" dirty="0"/>
                    </a:p>
                  </a:txBody>
                  <a:tcPr/>
                </a:tc>
                <a:tc>
                  <a:txBody>
                    <a:bodyPr/>
                    <a:lstStyle/>
                    <a:p>
                      <a:r>
                        <a:rPr lang="hr-HR" sz="1400" dirty="0" smtClean="0">
                          <a:effectLst/>
                        </a:rPr>
                        <a:t>računati</a:t>
                      </a:r>
                      <a:br>
                        <a:rPr lang="hr-HR" sz="1400" dirty="0" smtClean="0">
                          <a:effectLst/>
                        </a:rPr>
                      </a:br>
                      <a:r>
                        <a:rPr lang="hr-HR" sz="1400" dirty="0" smtClean="0">
                          <a:effectLst/>
                        </a:rPr>
                        <a:t>definirati</a:t>
                      </a:r>
                      <a:br>
                        <a:rPr lang="hr-HR" sz="1400" dirty="0" smtClean="0">
                          <a:effectLst/>
                        </a:rPr>
                      </a:br>
                      <a:r>
                        <a:rPr lang="hr-HR" sz="1400" dirty="0" smtClean="0">
                          <a:effectLst/>
                        </a:rPr>
                        <a:t>identificirati</a:t>
                      </a:r>
                    </a:p>
                    <a:p>
                      <a:r>
                        <a:rPr lang="hr-HR" sz="1400" dirty="0" smtClean="0">
                          <a:effectLst/>
                        </a:rPr>
                        <a:t>označiti</a:t>
                      </a:r>
                      <a:br>
                        <a:rPr lang="hr-HR" sz="1400" dirty="0" smtClean="0">
                          <a:effectLst/>
                        </a:rPr>
                      </a:br>
                      <a:r>
                        <a:rPr lang="hr-HR" sz="1400" dirty="0" smtClean="0">
                          <a:effectLst/>
                        </a:rPr>
                        <a:t>navesti</a:t>
                      </a:r>
                      <a:br>
                        <a:rPr lang="hr-HR" sz="1400" dirty="0" smtClean="0">
                          <a:effectLst/>
                        </a:rPr>
                      </a:br>
                      <a:r>
                        <a:rPr lang="hr-HR" sz="1400" dirty="0" smtClean="0">
                          <a:effectLst/>
                        </a:rPr>
                        <a:t>odgovarati</a:t>
                      </a:r>
                      <a:br>
                        <a:rPr lang="hr-HR" sz="1400" dirty="0" smtClean="0">
                          <a:effectLst/>
                        </a:rPr>
                      </a:br>
                      <a:r>
                        <a:rPr lang="hr-HR" sz="1400" dirty="0" smtClean="0">
                          <a:effectLst/>
                        </a:rPr>
                        <a:t>dati ime</a:t>
                      </a:r>
                      <a:br>
                        <a:rPr lang="hr-HR" sz="1400" dirty="0" smtClean="0">
                          <a:effectLst/>
                        </a:rPr>
                      </a:br>
                      <a:r>
                        <a:rPr lang="hr-HR" sz="1400" dirty="0" smtClean="0">
                          <a:effectLst/>
                        </a:rPr>
                        <a:t>skicirati</a:t>
                      </a:r>
                      <a:br>
                        <a:rPr lang="hr-HR" sz="1400" dirty="0" smtClean="0">
                          <a:effectLst/>
                        </a:rPr>
                      </a:br>
                      <a:r>
                        <a:rPr lang="hr-HR" sz="1400" dirty="0" smtClean="0">
                          <a:effectLst/>
                        </a:rPr>
                        <a:t>ukazati</a:t>
                      </a:r>
                      <a:br>
                        <a:rPr lang="hr-HR" sz="1400" dirty="0" smtClean="0">
                          <a:effectLst/>
                        </a:rPr>
                      </a:br>
                      <a:r>
                        <a:rPr lang="hr-HR" sz="1400" dirty="0" smtClean="0">
                          <a:effectLst/>
                        </a:rPr>
                        <a:t>citirati</a:t>
                      </a:r>
                      <a:br>
                        <a:rPr lang="hr-HR" sz="1400" dirty="0" smtClean="0">
                          <a:effectLst/>
                        </a:rPr>
                      </a:br>
                      <a:r>
                        <a:rPr lang="hr-HR" sz="1400" dirty="0" smtClean="0">
                          <a:effectLst/>
                        </a:rPr>
                        <a:t>recitirati</a:t>
                      </a:r>
                      <a:br>
                        <a:rPr lang="hr-HR" sz="1400" dirty="0" smtClean="0">
                          <a:effectLst/>
                        </a:rPr>
                      </a:br>
                      <a:r>
                        <a:rPr lang="hr-HR" sz="1400" dirty="0" smtClean="0">
                          <a:effectLst/>
                        </a:rPr>
                        <a:t>ponoviti</a:t>
                      </a:r>
                      <a:br>
                        <a:rPr lang="hr-HR" sz="1400" dirty="0" smtClean="0">
                          <a:effectLst/>
                        </a:rPr>
                      </a:br>
                      <a:r>
                        <a:rPr lang="hr-HR" sz="1400" dirty="0" smtClean="0">
                          <a:effectLst/>
                        </a:rPr>
                        <a:t>stvarati</a:t>
                      </a:r>
                      <a:br>
                        <a:rPr lang="hr-HR" sz="1400" dirty="0" smtClean="0">
                          <a:effectLst/>
                        </a:rPr>
                      </a:br>
                      <a:r>
                        <a:rPr lang="hr-HR" sz="1400" dirty="0" smtClean="0">
                          <a:effectLst/>
                        </a:rPr>
                        <a:t>odabrati</a:t>
                      </a:r>
                      <a:br>
                        <a:rPr lang="hr-HR" sz="1400" dirty="0" smtClean="0">
                          <a:effectLst/>
                        </a:rPr>
                      </a:br>
                      <a:endParaRPr lang="hr-BA" sz="1400" dirty="0"/>
                    </a:p>
                  </a:txBody>
                  <a:tcPr/>
                </a:tc>
                <a:tc>
                  <a:txBody>
                    <a:bodyPr/>
                    <a:lstStyle/>
                    <a:p>
                      <a:r>
                        <a:rPr lang="hr-HR" sz="1400" dirty="0" smtClean="0">
                          <a:effectLst/>
                        </a:rPr>
                        <a:t>razvrstati</a:t>
                      </a:r>
                      <a:br>
                        <a:rPr lang="hr-HR" sz="1400" dirty="0" smtClean="0">
                          <a:effectLst/>
                        </a:rPr>
                      </a:br>
                      <a:r>
                        <a:rPr lang="hr-HR" sz="1400" dirty="0" smtClean="0">
                          <a:effectLst/>
                        </a:rPr>
                        <a:t>usporediti</a:t>
                      </a:r>
                      <a:br>
                        <a:rPr lang="hr-HR" sz="1400" dirty="0" smtClean="0">
                          <a:effectLst/>
                        </a:rPr>
                      </a:br>
                      <a:r>
                        <a:rPr lang="hr-HR" sz="1400" dirty="0" smtClean="0">
                          <a:effectLst/>
                        </a:rPr>
                        <a:t>pretvoriti</a:t>
                      </a:r>
                      <a:br>
                        <a:rPr lang="hr-HR" sz="1400" dirty="0" smtClean="0">
                          <a:effectLst/>
                        </a:rPr>
                      </a:br>
                      <a:r>
                        <a:rPr lang="hr-HR" sz="1400" dirty="0" smtClean="0">
                          <a:effectLst/>
                        </a:rPr>
                        <a:t>raspravljati</a:t>
                      </a:r>
                      <a:br>
                        <a:rPr lang="hr-HR" sz="1400" dirty="0" smtClean="0">
                          <a:effectLst/>
                        </a:rPr>
                      </a:br>
                      <a:r>
                        <a:rPr lang="hr-HR" sz="1400" dirty="0" smtClean="0">
                          <a:effectLst/>
                        </a:rPr>
                        <a:t>istaknuti</a:t>
                      </a:r>
                      <a:br>
                        <a:rPr lang="hr-HR" sz="1400" dirty="0" smtClean="0">
                          <a:effectLst/>
                        </a:rPr>
                      </a:br>
                      <a:r>
                        <a:rPr lang="hr-HR" sz="1400" dirty="0" smtClean="0">
                          <a:effectLst/>
                        </a:rPr>
                        <a:t>procijeniti</a:t>
                      </a:r>
                      <a:br>
                        <a:rPr lang="hr-HR" sz="1400" dirty="0" smtClean="0">
                          <a:effectLst/>
                        </a:rPr>
                      </a:br>
                      <a:r>
                        <a:rPr lang="hr-HR" sz="1400" dirty="0" smtClean="0">
                          <a:effectLst/>
                        </a:rPr>
                        <a:t>objasniti</a:t>
                      </a:r>
                      <a:br>
                        <a:rPr lang="hr-HR" sz="1400" dirty="0" smtClean="0">
                          <a:effectLst/>
                        </a:rPr>
                      </a:br>
                      <a:r>
                        <a:rPr lang="hr-HR" sz="1400" dirty="0" smtClean="0">
                          <a:effectLst/>
                        </a:rPr>
                        <a:t>generalizirati</a:t>
                      </a:r>
                      <a:br>
                        <a:rPr lang="hr-HR" sz="1400" dirty="0" smtClean="0">
                          <a:effectLst/>
                        </a:rPr>
                      </a:br>
                      <a:r>
                        <a:rPr lang="hr-HR" sz="1400" dirty="0" smtClean="0">
                          <a:effectLst/>
                        </a:rPr>
                        <a:t>dati primjere</a:t>
                      </a:r>
                      <a:br>
                        <a:rPr lang="hr-HR" sz="1400" dirty="0" smtClean="0">
                          <a:effectLst/>
                        </a:rPr>
                      </a:br>
                      <a:r>
                        <a:rPr lang="hr-HR" sz="1400" dirty="0" smtClean="0">
                          <a:effectLst/>
                        </a:rPr>
                        <a:t>zaključiti</a:t>
                      </a:r>
                      <a:br>
                        <a:rPr lang="hr-HR" sz="1400" dirty="0" smtClean="0">
                          <a:effectLst/>
                        </a:rPr>
                      </a:br>
                      <a:r>
                        <a:rPr lang="hr-HR" sz="1400" dirty="0" smtClean="0">
                          <a:effectLst/>
                        </a:rPr>
                        <a:t>protumačiti</a:t>
                      </a:r>
                      <a:br>
                        <a:rPr lang="hr-HR" sz="1400" dirty="0" smtClean="0">
                          <a:effectLst/>
                        </a:rPr>
                      </a:br>
                      <a:r>
                        <a:rPr lang="hr-HR" sz="1400" dirty="0" smtClean="0">
                          <a:effectLst/>
                        </a:rPr>
                        <a:t>parafrazirati</a:t>
                      </a:r>
                      <a:br>
                        <a:rPr lang="hr-HR" sz="1400" dirty="0" smtClean="0">
                          <a:effectLst/>
                        </a:rPr>
                      </a:br>
                      <a:r>
                        <a:rPr lang="hr-HR" sz="1400" dirty="0" smtClean="0">
                          <a:effectLst/>
                        </a:rPr>
                        <a:t>prepisati</a:t>
                      </a:r>
                      <a:br>
                        <a:rPr lang="hr-HR" sz="1400" dirty="0" smtClean="0">
                          <a:effectLst/>
                        </a:rPr>
                      </a:br>
                      <a:r>
                        <a:rPr lang="hr-HR" sz="1400" dirty="0" smtClean="0">
                          <a:effectLst/>
                        </a:rPr>
                        <a:t>sažeti</a:t>
                      </a:r>
                      <a:br>
                        <a:rPr lang="hr-HR" sz="1400" dirty="0" smtClean="0">
                          <a:effectLst/>
                        </a:rPr>
                      </a:br>
                      <a:r>
                        <a:rPr lang="hr-HR" sz="1400" dirty="0" smtClean="0">
                          <a:effectLst/>
                        </a:rPr>
                        <a:t>prevesti</a:t>
                      </a:r>
                      <a:endParaRPr lang="hr-BA"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400" dirty="0" smtClean="0">
                          <a:effectLst/>
                        </a:rPr>
                        <a:t>promijeniti</a:t>
                      </a:r>
                      <a:br>
                        <a:rPr lang="hr-HR" sz="1400" dirty="0" smtClean="0">
                          <a:effectLst/>
                        </a:rPr>
                      </a:br>
                      <a:r>
                        <a:rPr lang="hr-HR" sz="1400" dirty="0" smtClean="0">
                          <a:effectLst/>
                        </a:rPr>
                        <a:t>računati</a:t>
                      </a:r>
                      <a:br>
                        <a:rPr lang="hr-HR" sz="1400" dirty="0" smtClean="0">
                          <a:effectLst/>
                        </a:rPr>
                      </a:br>
                      <a:r>
                        <a:rPr lang="hr-HR" sz="1400" dirty="0" smtClean="0">
                          <a:effectLst/>
                        </a:rPr>
                        <a:t>izgraditi</a:t>
                      </a:r>
                      <a:br>
                        <a:rPr lang="hr-HR" sz="1400" dirty="0" smtClean="0">
                          <a:effectLst/>
                        </a:rPr>
                      </a:br>
                      <a:r>
                        <a:rPr lang="hr-HR" sz="1400" dirty="0" smtClean="0">
                          <a:effectLst/>
                        </a:rPr>
                        <a:t>pokazati</a:t>
                      </a:r>
                      <a:br>
                        <a:rPr lang="hr-HR" sz="1400" dirty="0" smtClean="0">
                          <a:effectLst/>
                        </a:rPr>
                      </a:br>
                      <a:r>
                        <a:rPr lang="hr-HR" sz="1400" dirty="0" smtClean="0">
                          <a:effectLst/>
                        </a:rPr>
                        <a:t>ilustrirati</a:t>
                      </a:r>
                      <a:br>
                        <a:rPr lang="hr-HR" sz="1400" dirty="0" smtClean="0">
                          <a:effectLst/>
                        </a:rPr>
                      </a:br>
                      <a:r>
                        <a:rPr lang="hr-HR" sz="1400" dirty="0" smtClean="0">
                          <a:effectLst/>
                        </a:rPr>
                        <a:t>predvidjeti</a:t>
                      </a:r>
                      <a:br>
                        <a:rPr lang="hr-HR" sz="1400" dirty="0" smtClean="0">
                          <a:effectLst/>
                        </a:rPr>
                      </a:br>
                      <a:r>
                        <a:rPr lang="hr-HR" sz="1400" dirty="0" smtClean="0">
                          <a:effectLst/>
                        </a:rPr>
                        <a:t>povezati</a:t>
                      </a:r>
                      <a:br>
                        <a:rPr lang="hr-HR" sz="1400" dirty="0" smtClean="0">
                          <a:effectLst/>
                        </a:rPr>
                      </a:br>
                      <a:r>
                        <a:rPr lang="hr-HR" sz="1400" dirty="0" smtClean="0">
                          <a:effectLst/>
                        </a:rPr>
                        <a:t>riješiti</a:t>
                      </a:r>
                    </a:p>
                    <a:p>
                      <a:endParaRPr lang="hr-BA" dirty="0"/>
                    </a:p>
                  </a:txBody>
                  <a:tcPr/>
                </a:tc>
                <a:tc>
                  <a:txBody>
                    <a:bodyPr/>
                    <a:lstStyle/>
                    <a:p>
                      <a:r>
                        <a:rPr lang="hr-HR" sz="1400" dirty="0" smtClean="0">
                          <a:effectLst/>
                        </a:rPr>
                        <a:t>raščlaniti</a:t>
                      </a:r>
                      <a:br>
                        <a:rPr lang="hr-HR" sz="1400" dirty="0" smtClean="0">
                          <a:effectLst/>
                        </a:rPr>
                      </a:br>
                      <a:r>
                        <a:rPr lang="hr-HR" sz="1400" dirty="0" smtClean="0">
                          <a:effectLst/>
                        </a:rPr>
                        <a:t>razlikovati</a:t>
                      </a:r>
                      <a:br>
                        <a:rPr lang="hr-HR" sz="1400" dirty="0" smtClean="0">
                          <a:effectLst/>
                        </a:rPr>
                      </a:br>
                      <a:r>
                        <a:rPr lang="hr-HR" sz="1400" dirty="0" smtClean="0">
                          <a:effectLst/>
                        </a:rPr>
                        <a:t>istražiti</a:t>
                      </a:r>
                      <a:br>
                        <a:rPr lang="hr-HR" sz="1400" dirty="0" smtClean="0">
                          <a:effectLst/>
                        </a:rPr>
                      </a:br>
                      <a:r>
                        <a:rPr lang="hr-HR" sz="1400" dirty="0" smtClean="0">
                          <a:effectLst/>
                        </a:rPr>
                        <a:t>povezati</a:t>
                      </a:r>
                      <a:br>
                        <a:rPr lang="hr-HR" sz="1400" dirty="0" smtClean="0">
                          <a:effectLst/>
                        </a:rPr>
                      </a:br>
                      <a:r>
                        <a:rPr lang="hr-HR" sz="1400" dirty="0" smtClean="0">
                          <a:effectLst/>
                        </a:rPr>
                        <a:t>razdvojiti</a:t>
                      </a:r>
                      <a:br>
                        <a:rPr lang="hr-HR" sz="1400" dirty="0" smtClean="0">
                          <a:effectLst/>
                        </a:rPr>
                      </a:br>
                      <a:r>
                        <a:rPr lang="hr-HR" sz="1400" dirty="0" smtClean="0">
                          <a:effectLst/>
                        </a:rPr>
                        <a:t>podijeliti</a:t>
                      </a:r>
                    </a:p>
                    <a:p>
                      <a:r>
                        <a:rPr lang="hr-HR" sz="1400" dirty="0" smtClean="0">
                          <a:effectLst/>
                        </a:rPr>
                        <a:t>podijeliti dalje</a:t>
                      </a:r>
                      <a:endParaRPr lang="hr-BA" sz="1400" dirty="0"/>
                    </a:p>
                  </a:txBody>
                  <a:tcPr/>
                </a:tc>
                <a:tc>
                  <a:txBody>
                    <a:bodyPr/>
                    <a:lstStyle/>
                    <a:p>
                      <a:r>
                        <a:rPr lang="hr-HR" sz="1400" dirty="0" smtClean="0">
                          <a:effectLst/>
                        </a:rPr>
                        <a:t>urediti</a:t>
                      </a:r>
                      <a:br>
                        <a:rPr lang="hr-HR" sz="1400" dirty="0" smtClean="0">
                          <a:effectLst/>
                        </a:rPr>
                      </a:br>
                      <a:r>
                        <a:rPr lang="hr-HR" sz="1400" dirty="0" smtClean="0">
                          <a:effectLst/>
                        </a:rPr>
                        <a:t>kombinirati</a:t>
                      </a:r>
                      <a:br>
                        <a:rPr lang="hr-HR" sz="1400" dirty="0" smtClean="0">
                          <a:effectLst/>
                        </a:rPr>
                      </a:br>
                      <a:r>
                        <a:rPr lang="hr-HR" sz="1400" dirty="0" smtClean="0">
                          <a:effectLst/>
                        </a:rPr>
                        <a:t>sastaviti</a:t>
                      </a:r>
                      <a:br>
                        <a:rPr lang="hr-HR" sz="1400" dirty="0" smtClean="0">
                          <a:effectLst/>
                        </a:rPr>
                      </a:br>
                      <a:r>
                        <a:rPr lang="hr-HR" sz="1400" dirty="0" smtClean="0">
                          <a:effectLst/>
                        </a:rPr>
                        <a:t>izgraditi</a:t>
                      </a:r>
                      <a:br>
                        <a:rPr lang="hr-HR" sz="1400" dirty="0" smtClean="0">
                          <a:effectLst/>
                        </a:rPr>
                      </a:br>
                      <a:r>
                        <a:rPr lang="hr-HR" sz="1400" dirty="0" smtClean="0">
                          <a:effectLst/>
                        </a:rPr>
                        <a:t>stvoriti</a:t>
                      </a:r>
                      <a:br>
                        <a:rPr lang="hr-HR" sz="1400" dirty="0" smtClean="0">
                          <a:effectLst/>
                        </a:rPr>
                      </a:br>
                      <a:r>
                        <a:rPr lang="hr-HR" sz="1400" dirty="0" smtClean="0">
                          <a:effectLst/>
                        </a:rPr>
                        <a:t>dizajnirati</a:t>
                      </a:r>
                      <a:br>
                        <a:rPr lang="hr-HR" sz="1400" dirty="0" smtClean="0">
                          <a:effectLst/>
                        </a:rPr>
                      </a:br>
                      <a:r>
                        <a:rPr lang="hr-HR" sz="1400" dirty="0" smtClean="0">
                          <a:effectLst/>
                        </a:rPr>
                        <a:t>formulirati</a:t>
                      </a:r>
                      <a:br>
                        <a:rPr lang="hr-HR" sz="1400" dirty="0" smtClean="0">
                          <a:effectLst/>
                        </a:rPr>
                      </a:br>
                      <a:r>
                        <a:rPr lang="hr-HR" sz="1400" dirty="0" smtClean="0">
                          <a:effectLst/>
                        </a:rPr>
                        <a:t>generalizirati</a:t>
                      </a:r>
                      <a:br>
                        <a:rPr lang="hr-HR" sz="1400" dirty="0" smtClean="0">
                          <a:effectLst/>
                        </a:rPr>
                      </a:br>
                      <a:r>
                        <a:rPr lang="hr-HR" sz="1400" dirty="0" smtClean="0">
                          <a:effectLst/>
                        </a:rPr>
                        <a:t>generirati</a:t>
                      </a:r>
                      <a:br>
                        <a:rPr lang="hr-HR" sz="1400" dirty="0" smtClean="0">
                          <a:effectLst/>
                        </a:rPr>
                      </a:br>
                      <a:r>
                        <a:rPr lang="hr-HR" sz="1400" dirty="0" smtClean="0">
                          <a:effectLst/>
                        </a:rPr>
                        <a:t>grupe</a:t>
                      </a:r>
                      <a:br>
                        <a:rPr lang="hr-HR" sz="1400" dirty="0" smtClean="0">
                          <a:effectLst/>
                        </a:rPr>
                      </a:br>
                      <a:r>
                        <a:rPr lang="hr-HR" sz="1400" dirty="0" smtClean="0">
                          <a:effectLst/>
                        </a:rPr>
                        <a:t>integrirati</a:t>
                      </a:r>
                      <a:br>
                        <a:rPr lang="hr-HR" sz="1400" dirty="0" smtClean="0">
                          <a:effectLst/>
                        </a:rPr>
                      </a:br>
                      <a:r>
                        <a:rPr lang="hr-HR" sz="1400" dirty="0" smtClean="0">
                          <a:effectLst/>
                        </a:rPr>
                        <a:t>organizirati</a:t>
                      </a:r>
                      <a:br>
                        <a:rPr lang="hr-HR" sz="1400" dirty="0" smtClean="0">
                          <a:effectLst/>
                        </a:rPr>
                      </a:br>
                      <a:r>
                        <a:rPr lang="hr-HR" sz="1400" dirty="0" smtClean="0">
                          <a:effectLst/>
                        </a:rPr>
                        <a:t>sažeti</a:t>
                      </a:r>
                      <a:endParaRPr lang="hr-BA" sz="1400" dirty="0"/>
                    </a:p>
                  </a:txBody>
                  <a:tcPr/>
                </a:tc>
                <a:tc>
                  <a:txBody>
                    <a:bodyPr/>
                    <a:lstStyle/>
                    <a:p>
                      <a:r>
                        <a:rPr lang="hr-HR" sz="1400" dirty="0" smtClean="0">
                          <a:effectLst/>
                        </a:rPr>
                        <a:t>procijeniti</a:t>
                      </a:r>
                      <a:br>
                        <a:rPr lang="hr-HR" sz="1400" dirty="0" smtClean="0">
                          <a:effectLst/>
                        </a:rPr>
                      </a:br>
                      <a:r>
                        <a:rPr lang="hr-HR" sz="1400" dirty="0" smtClean="0">
                          <a:effectLst/>
                        </a:rPr>
                        <a:t>zaključiti</a:t>
                      </a:r>
                      <a:br>
                        <a:rPr lang="hr-HR" sz="1400" dirty="0" smtClean="0">
                          <a:effectLst/>
                        </a:rPr>
                      </a:br>
                      <a:r>
                        <a:rPr lang="hr-HR" sz="1400" dirty="0" smtClean="0">
                          <a:effectLst/>
                        </a:rPr>
                        <a:t>suprotstaviti</a:t>
                      </a:r>
                      <a:br>
                        <a:rPr lang="hr-HR" sz="1400" dirty="0" smtClean="0">
                          <a:effectLst/>
                        </a:rPr>
                      </a:br>
                      <a:r>
                        <a:rPr lang="hr-HR" sz="1400" dirty="0" err="1" smtClean="0">
                          <a:effectLst/>
                        </a:rPr>
                        <a:t>kritikovati</a:t>
                      </a:r>
                      <a:r>
                        <a:rPr lang="hr-HR" sz="1400" dirty="0" smtClean="0">
                          <a:effectLst/>
                        </a:rPr>
                        <a:t/>
                      </a:r>
                      <a:br>
                        <a:rPr lang="hr-HR" sz="1400" dirty="0" smtClean="0">
                          <a:effectLst/>
                        </a:rPr>
                      </a:br>
                      <a:r>
                        <a:rPr lang="hr-HR" sz="1400" dirty="0" smtClean="0">
                          <a:effectLst/>
                        </a:rPr>
                        <a:t>ocijeniti</a:t>
                      </a:r>
                      <a:br>
                        <a:rPr lang="hr-HR" sz="1400" dirty="0" smtClean="0">
                          <a:effectLst/>
                        </a:rPr>
                      </a:br>
                      <a:r>
                        <a:rPr lang="hr-HR" sz="1400" dirty="0" smtClean="0">
                          <a:effectLst/>
                        </a:rPr>
                        <a:t>prosuditi</a:t>
                      </a:r>
                      <a:br>
                        <a:rPr lang="hr-HR" sz="1400" dirty="0" smtClean="0">
                          <a:effectLst/>
                        </a:rPr>
                      </a:br>
                      <a:r>
                        <a:rPr lang="hr-HR" sz="1400" dirty="0" smtClean="0">
                          <a:effectLst/>
                        </a:rPr>
                        <a:t>opravdati</a:t>
                      </a:r>
                      <a:br>
                        <a:rPr lang="hr-HR" sz="1400" dirty="0" smtClean="0">
                          <a:effectLst/>
                        </a:rPr>
                      </a:br>
                      <a:r>
                        <a:rPr lang="hr-HR" sz="1400" dirty="0" smtClean="0">
                          <a:effectLst/>
                        </a:rPr>
                        <a:t>protumačiti</a:t>
                      </a:r>
                      <a:br>
                        <a:rPr lang="hr-HR" sz="1400" dirty="0" smtClean="0">
                          <a:effectLst/>
                        </a:rPr>
                      </a:br>
                      <a:r>
                        <a:rPr lang="hr-HR" sz="1400" dirty="0" smtClean="0">
                          <a:effectLst/>
                        </a:rPr>
                        <a:t>podržati</a:t>
                      </a:r>
                      <a:br>
                        <a:rPr lang="hr-HR" sz="1400" dirty="0" smtClean="0">
                          <a:effectLst/>
                        </a:rPr>
                      </a:br>
                      <a:r>
                        <a:rPr lang="hr-HR" sz="1400" dirty="0" smtClean="0">
                          <a:effectLst/>
                        </a:rPr>
                        <a:t>preporučiti</a:t>
                      </a:r>
                      <a:endParaRPr lang="hr-BA" sz="1400" dirty="0"/>
                    </a:p>
                  </a:txBody>
                  <a:tcPr/>
                </a:tc>
              </a:tr>
            </a:tbl>
          </a:graphicData>
        </a:graphic>
      </p:graphicFrame>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2014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BA" dirty="0" smtClean="0"/>
              <a:t>Predmetni ispitni katalozi</a:t>
            </a:r>
            <a:endParaRPr lang="hr-BA" dirty="0"/>
          </a:p>
        </p:txBody>
      </p:sp>
      <p:sp>
        <p:nvSpPr>
          <p:cNvPr id="3" name="Ograda vsebine 2"/>
          <p:cNvSpPr>
            <a:spLocks noGrp="1"/>
          </p:cNvSpPr>
          <p:nvPr>
            <p:ph idx="1"/>
          </p:nvPr>
        </p:nvSpPr>
        <p:spPr/>
        <p:txBody>
          <a:bodyPr>
            <a:normAutofit/>
          </a:bodyPr>
          <a:lstStyle/>
          <a:p>
            <a:pPr marL="514350" indent="-514350">
              <a:buAutoNum type="arabicPeriod"/>
            </a:pPr>
            <a:r>
              <a:rPr lang="hr-BA" dirty="0" smtClean="0"/>
              <a:t>Osnove za pripremu predmetnih ispitnih kataloga</a:t>
            </a:r>
          </a:p>
          <a:p>
            <a:pPr marL="514350" indent="-514350">
              <a:buAutoNum type="arabicPeriod"/>
            </a:pPr>
            <a:r>
              <a:rPr lang="hr-BA" dirty="0" smtClean="0"/>
              <a:t>Struktura predmetnih ispitnih kataloga</a:t>
            </a:r>
          </a:p>
          <a:p>
            <a:pPr marL="514350" indent="-514350">
              <a:buAutoNum type="arabicPeriod"/>
            </a:pPr>
            <a:r>
              <a:rPr lang="hr-BA" dirty="0" smtClean="0"/>
              <a:t>Upute za izradu</a:t>
            </a:r>
          </a:p>
          <a:p>
            <a:pPr marL="514350" indent="-514350">
              <a:buAutoNum type="arabicPeriod"/>
            </a:pPr>
            <a:r>
              <a:rPr lang="hr-BA" dirty="0" smtClean="0"/>
              <a:t>Postupak pripreme i promjene predmetnog ispitnog kataloga</a:t>
            </a:r>
          </a:p>
          <a:p>
            <a:pPr marL="514350" indent="-514350">
              <a:buAutoNum type="arabicPeriod"/>
            </a:pPr>
            <a:r>
              <a:rPr lang="hr-BA" dirty="0" smtClean="0"/>
              <a:t>Teme za diskusiju</a:t>
            </a:r>
            <a:endParaRPr lang="hr-BA" dirty="0"/>
          </a:p>
          <a:p>
            <a:pPr marL="514350" indent="-514350">
              <a:buAutoNum type="arabicPeriod"/>
            </a:pPr>
            <a:endParaRPr lang="hr-BA" dirty="0" smtClean="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37345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a:t>2. Struktura predmetnih ispitnih kataloga </a:t>
            </a:r>
            <a:r>
              <a:rPr lang="hr-BA" sz="3000" dirty="0" smtClean="0"/>
              <a:t>(15)</a:t>
            </a:r>
            <a:r>
              <a:rPr lang="hr-BA" sz="3000" dirty="0"/>
              <a:t/>
            </a:r>
            <a:br>
              <a:rPr lang="hr-BA" sz="3000" dirty="0"/>
            </a:br>
            <a:r>
              <a:rPr lang="hr-BA" sz="2800" dirty="0" smtClean="0"/>
              <a:t>Taksonomske razine – predmet geografija</a:t>
            </a:r>
            <a:endParaRPr lang="hr-BA" sz="2800" dirty="0"/>
          </a:p>
        </p:txBody>
      </p:sp>
      <p:graphicFrame>
        <p:nvGraphicFramePr>
          <p:cNvPr id="5" name="Ograda vsebine 4"/>
          <p:cNvGraphicFramePr>
            <a:graphicFrameLocks noGrp="1"/>
          </p:cNvGraphicFramePr>
          <p:nvPr>
            <p:ph idx="1"/>
            <p:extLst>
              <p:ext uri="{D42A27DB-BD31-4B8C-83A1-F6EECF244321}">
                <p14:modId xmlns:p14="http://schemas.microsoft.com/office/powerpoint/2010/main" val="1551083674"/>
              </p:ext>
            </p:extLst>
          </p:nvPr>
        </p:nvGraphicFramePr>
        <p:xfrm>
          <a:off x="1547664" y="1916828"/>
          <a:ext cx="5270584" cy="3816427"/>
        </p:xfrm>
        <a:graphic>
          <a:graphicData uri="http://schemas.openxmlformats.org/drawingml/2006/table">
            <a:tbl>
              <a:tblPr firstRow="1" firstCol="1" lastRow="1" lastCol="1" bandRow="1" bandCol="1">
                <a:tableStyleId>{5C22544A-7EE6-4342-B048-85BDC9FD1C3A}</a:tableStyleId>
              </a:tblPr>
              <a:tblGrid>
                <a:gridCol w="1870208"/>
                <a:gridCol w="850094"/>
                <a:gridCol w="850094"/>
                <a:gridCol w="850094"/>
                <a:gridCol w="850094"/>
              </a:tblGrid>
              <a:tr h="2120235">
                <a:tc>
                  <a:txBody>
                    <a:bodyPr/>
                    <a:lstStyle/>
                    <a:p>
                      <a:pPr hangingPunct="0">
                        <a:spcAft>
                          <a:spcPts val="0"/>
                        </a:spcAft>
                      </a:pPr>
                      <a:r>
                        <a:rPr lang="hr-BA" sz="1100" noProof="0" dirty="0" smtClean="0">
                          <a:effectLst/>
                        </a:rPr>
                        <a:t>Udio taksonomskih razina (Tri stepena ljestvica)</a:t>
                      </a:r>
                      <a:endParaRPr lang="hr-BA" sz="1100" noProof="0" dirty="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Test 1</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Test 2</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Drugo</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dirty="0" smtClean="0">
                          <a:effectLst/>
                          <a:latin typeface="+mn-lt"/>
                          <a:ea typeface="+mn-ea"/>
                        </a:rPr>
                        <a:t>Ukupno</a:t>
                      </a:r>
                      <a:endParaRPr lang="hr-BA" sz="1100" noProof="0" dirty="0">
                        <a:effectLst/>
                        <a:latin typeface="Times New Roman"/>
                        <a:ea typeface="Times New Roman"/>
                      </a:endParaRPr>
                    </a:p>
                  </a:txBody>
                  <a:tcPr marL="68580" marR="68580" marT="0" marB="0"/>
                </a:tc>
              </a:tr>
              <a:tr h="424048">
                <a:tc>
                  <a:txBody>
                    <a:bodyPr/>
                    <a:lstStyle/>
                    <a:p>
                      <a:pPr hangingPunct="0">
                        <a:spcAft>
                          <a:spcPts val="0"/>
                        </a:spcAft>
                      </a:pPr>
                      <a:r>
                        <a:rPr lang="hr-BA" sz="1100" noProof="0" smtClean="0">
                          <a:effectLst/>
                        </a:rPr>
                        <a:t> </a:t>
                      </a:r>
                    </a:p>
                    <a:p>
                      <a:pPr hangingPunct="0">
                        <a:spcAft>
                          <a:spcPts val="0"/>
                        </a:spcAft>
                      </a:pPr>
                      <a:r>
                        <a:rPr lang="hr-BA" sz="1100" noProof="0" smtClean="0">
                          <a:effectLst/>
                          <a:latin typeface="Times New Roman"/>
                          <a:ea typeface="Times New Roman"/>
                        </a:rPr>
                        <a:t>I.</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10 %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10 %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5 %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25 %</a:t>
                      </a:r>
                      <a:endParaRPr lang="hr-BA" sz="1100" noProof="0">
                        <a:effectLst/>
                        <a:latin typeface="Times New Roman"/>
                        <a:ea typeface="Times New Roman"/>
                      </a:endParaRPr>
                    </a:p>
                  </a:txBody>
                  <a:tcPr marL="68580" marR="68580" marT="0" marB="0"/>
                </a:tc>
              </a:tr>
              <a:tr h="424048">
                <a:tc>
                  <a:txBody>
                    <a:bodyPr/>
                    <a:lstStyle/>
                    <a:p>
                      <a:pPr hangingPunct="0">
                        <a:spcAft>
                          <a:spcPts val="0"/>
                        </a:spcAft>
                      </a:pPr>
                      <a:r>
                        <a:rPr lang="hr-BA" sz="1100" noProof="0" dirty="0" smtClean="0">
                          <a:effectLst/>
                        </a:rPr>
                        <a:t> II.</a:t>
                      </a:r>
                      <a:endParaRPr lang="hr-BA" sz="1100" noProof="0" dirty="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20 %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20 %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10 %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50 %</a:t>
                      </a:r>
                      <a:endParaRPr lang="hr-BA" sz="1100" noProof="0">
                        <a:effectLst/>
                        <a:latin typeface="Times New Roman"/>
                        <a:ea typeface="Times New Roman"/>
                      </a:endParaRPr>
                    </a:p>
                  </a:txBody>
                  <a:tcPr marL="68580" marR="68580" marT="0" marB="0"/>
                </a:tc>
              </a:tr>
              <a:tr h="424048">
                <a:tc>
                  <a:txBody>
                    <a:bodyPr/>
                    <a:lstStyle/>
                    <a:p>
                      <a:pPr hangingPunct="0">
                        <a:spcAft>
                          <a:spcPts val="0"/>
                        </a:spcAft>
                      </a:pPr>
                      <a:r>
                        <a:rPr lang="hr-BA" sz="1100" noProof="0" smtClean="0">
                          <a:effectLst/>
                        </a:rPr>
                        <a:t> III.</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10 %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10 %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5 %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25 %</a:t>
                      </a:r>
                      <a:endParaRPr lang="hr-BA" sz="1100" noProof="0">
                        <a:effectLst/>
                        <a:latin typeface="Times New Roman"/>
                        <a:ea typeface="Times New Roman"/>
                      </a:endParaRPr>
                    </a:p>
                  </a:txBody>
                  <a:tcPr marL="68580" marR="68580" marT="0" marB="0"/>
                </a:tc>
              </a:tr>
              <a:tr h="424048">
                <a:tc>
                  <a:txBody>
                    <a:bodyPr/>
                    <a:lstStyle/>
                    <a:p>
                      <a:pPr hangingPunct="0">
                        <a:spcAft>
                          <a:spcPts val="0"/>
                        </a:spcAft>
                      </a:pPr>
                      <a:r>
                        <a:rPr lang="hr-BA" sz="1100" noProof="0" dirty="0" smtClean="0">
                          <a:effectLst/>
                        </a:rPr>
                        <a:t>Ukupno</a:t>
                      </a:r>
                      <a:endParaRPr lang="hr-BA" sz="1100" noProof="0" dirty="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smtClean="0">
                          <a:effectLst/>
                        </a:rPr>
                        <a:t> </a:t>
                      </a:r>
                      <a:endParaRPr lang="hr-BA" sz="1100" noProof="0">
                        <a:effectLst/>
                        <a:latin typeface="Times New Roman"/>
                        <a:ea typeface="Times New Roman"/>
                      </a:endParaRPr>
                    </a:p>
                  </a:txBody>
                  <a:tcPr marL="68580" marR="68580" marT="0" marB="0"/>
                </a:tc>
                <a:tc>
                  <a:txBody>
                    <a:bodyPr/>
                    <a:lstStyle/>
                    <a:p>
                      <a:pPr hangingPunct="0">
                        <a:spcAft>
                          <a:spcPts val="0"/>
                        </a:spcAft>
                      </a:pPr>
                      <a:r>
                        <a:rPr lang="hr-BA" sz="1100" noProof="0" dirty="0" smtClean="0">
                          <a:effectLst/>
                        </a:rPr>
                        <a:t>100 %</a:t>
                      </a:r>
                      <a:endParaRPr lang="hr-BA" sz="1100" noProof="0" dirty="0">
                        <a:effectLst/>
                        <a:latin typeface="Times New Roman"/>
                        <a:ea typeface="Times New Roman"/>
                      </a:endParaRPr>
                    </a:p>
                  </a:txBody>
                  <a:tcPr marL="68580" marR="68580" marT="0" marB="0"/>
                </a:tc>
              </a:tr>
            </a:tbl>
          </a:graphicData>
        </a:graphic>
      </p:graphicFrame>
      <p:pic>
        <p:nvPicPr>
          <p:cNvPr id="6"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99970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300" dirty="0"/>
              <a:t>2. Struktura predmetnih ispitnih kataloga </a:t>
            </a:r>
            <a:r>
              <a:rPr lang="hr-BA" sz="3300" dirty="0" smtClean="0"/>
              <a:t>(16)</a:t>
            </a:r>
            <a:r>
              <a:rPr lang="hr-BA" sz="3300" dirty="0"/>
              <a:t/>
            </a:r>
            <a:br>
              <a:rPr lang="hr-BA" sz="3300" dirty="0"/>
            </a:br>
            <a:r>
              <a:rPr lang="hr-BA" sz="3100" dirty="0" smtClean="0"/>
              <a:t>Taksonomske razine – strani jezici</a:t>
            </a:r>
            <a:br>
              <a:rPr lang="hr-BA" sz="3100" dirty="0" smtClean="0"/>
            </a:br>
            <a:endParaRPr lang="hr-BA" sz="3100" dirty="0"/>
          </a:p>
        </p:txBody>
      </p:sp>
      <p:sp>
        <p:nvSpPr>
          <p:cNvPr id="3" name="Ograda vsebine 2"/>
          <p:cNvSpPr>
            <a:spLocks noGrp="1"/>
          </p:cNvSpPr>
          <p:nvPr>
            <p:ph idx="1"/>
          </p:nvPr>
        </p:nvSpPr>
        <p:spPr>
          <a:xfrm>
            <a:off x="107504" y="1600200"/>
            <a:ext cx="8579296" cy="4637112"/>
          </a:xfrm>
        </p:spPr>
        <p:txBody>
          <a:bodyPr>
            <a:noAutofit/>
          </a:bodyPr>
          <a:lstStyle/>
          <a:p>
            <a:pPr marL="0" indent="0">
              <a:buNone/>
            </a:pPr>
            <a:r>
              <a:rPr lang="hr-BA" sz="2100" dirty="0" smtClean="0"/>
              <a:t>Kod svih dijelova ispita uzimaju se u obzir tri taksonomske razine na ljestvici:</a:t>
            </a:r>
          </a:p>
          <a:p>
            <a:pPr marL="571500" indent="-571500">
              <a:buAutoNum type="romanUcPeriod"/>
            </a:pPr>
            <a:r>
              <a:rPr lang="hr-BA" sz="2100" dirty="0" smtClean="0"/>
              <a:t>taksonomska razina: znanje i razumijevanje,</a:t>
            </a:r>
          </a:p>
          <a:p>
            <a:pPr marL="571500" indent="-571500">
              <a:buAutoNum type="romanUcPeriod"/>
            </a:pPr>
            <a:r>
              <a:rPr lang="hr-BA" sz="2100" dirty="0" smtClean="0"/>
              <a:t>taksonomska razina: upotreba,</a:t>
            </a:r>
          </a:p>
          <a:p>
            <a:pPr marL="571500" indent="-571500">
              <a:buAutoNum type="romanUcPeriod"/>
            </a:pPr>
            <a:r>
              <a:rPr lang="hr-BA" sz="2100" dirty="0" smtClean="0"/>
              <a:t>taksonomska razina: analiza, sinteza i vrednovanje (samostalno rješavanje problema).</a:t>
            </a:r>
          </a:p>
          <a:p>
            <a:pPr marL="0" indent="0">
              <a:buNone/>
            </a:pPr>
            <a:r>
              <a:rPr lang="hr-BA" sz="2100" dirty="0" smtClean="0"/>
              <a:t>U 1.A i u 2. testu, sa kojima provjeravamo čitanje i sposobnost slušnog razumijevanja dominiraju zadatci I. taksonomske razine.</a:t>
            </a:r>
          </a:p>
          <a:p>
            <a:pPr marL="0" indent="0">
              <a:buNone/>
            </a:pPr>
            <a:r>
              <a:rPr lang="hr-BA" sz="2100" dirty="0" smtClean="0"/>
              <a:t>U 1.B testu, sa kojim provjeravamo poznavanje i upotrebu jezika, dominiraju zadatci II. </a:t>
            </a:r>
            <a:r>
              <a:rPr lang="hr-BA" sz="2100" dirty="0"/>
              <a:t>t</a:t>
            </a:r>
            <a:r>
              <a:rPr lang="hr-BA" sz="2100" dirty="0" smtClean="0"/>
              <a:t>aksonomske razine.</a:t>
            </a:r>
          </a:p>
          <a:p>
            <a:pPr marL="0" indent="0">
              <a:buNone/>
            </a:pPr>
            <a:r>
              <a:rPr lang="hr-BA" sz="2100" dirty="0" smtClean="0"/>
              <a:t>U 3.A i 3.B testu, sa kojim provjeravamo pisnu komunikaciji, dominiraju zadatci III. taksonomske razine.</a:t>
            </a:r>
          </a:p>
          <a:p>
            <a:pPr marL="0" indent="0">
              <a:buNone/>
            </a:pPr>
            <a:r>
              <a:rPr lang="hr-BA" sz="2100" dirty="0" smtClean="0"/>
              <a:t>Kod usmenog ispita prepleću se sve taksonomske razine.</a:t>
            </a:r>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13185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300" dirty="0"/>
              <a:t>2. Struktura predmetnih ispitnih kataloga </a:t>
            </a:r>
            <a:r>
              <a:rPr lang="hr-BA" sz="3300" dirty="0" smtClean="0"/>
              <a:t>(17)</a:t>
            </a:r>
            <a:r>
              <a:rPr lang="hr-BA" sz="3300" dirty="0"/>
              <a:t/>
            </a:r>
            <a:br>
              <a:rPr lang="hr-BA" sz="3300" dirty="0"/>
            </a:br>
            <a:r>
              <a:rPr lang="hr-BA" sz="3100" dirty="0"/>
              <a:t>Sadržaj i ciljevi </a:t>
            </a:r>
            <a:r>
              <a:rPr lang="hr-BA" sz="3100" dirty="0" smtClean="0"/>
              <a:t>ispita (1)</a:t>
            </a:r>
            <a:r>
              <a:rPr lang="hr-BA" sz="3100" dirty="0"/>
              <a:t/>
            </a:r>
            <a:br>
              <a:rPr lang="hr-BA" sz="3100" dirty="0"/>
            </a:br>
            <a:r>
              <a:rPr lang="hr-BA" sz="2900" dirty="0"/>
              <a:t>Opći </a:t>
            </a:r>
            <a:r>
              <a:rPr lang="hr-BA" sz="2900" dirty="0" smtClean="0"/>
              <a:t>ciljevi/područja/ispitni ciljevi</a:t>
            </a:r>
            <a:endParaRPr lang="hr-BA" sz="2900" dirty="0"/>
          </a:p>
        </p:txBody>
      </p:sp>
      <p:sp>
        <p:nvSpPr>
          <p:cNvPr id="3" name="Ograda vsebine 2"/>
          <p:cNvSpPr>
            <a:spLocks noGrp="1"/>
          </p:cNvSpPr>
          <p:nvPr>
            <p:ph idx="1"/>
          </p:nvPr>
        </p:nvSpPr>
        <p:spPr/>
        <p:txBody>
          <a:bodyPr>
            <a:normAutofit fontScale="70000" lnSpcReduction="20000"/>
          </a:bodyPr>
          <a:lstStyle/>
          <a:p>
            <a:pPr marL="0" indent="0">
              <a:buNone/>
            </a:pPr>
            <a:r>
              <a:rPr lang="hr-BA" dirty="0" smtClean="0"/>
              <a:t>Opći ciljevi:</a:t>
            </a:r>
          </a:p>
          <a:p>
            <a:r>
              <a:rPr lang="hr-BA" dirty="0" smtClean="0"/>
              <a:t>razviti sposobnost efikasne upotrebe francuskog jezika u svakodnevnoj komunikaciji,</a:t>
            </a:r>
          </a:p>
          <a:p>
            <a:r>
              <a:rPr lang="hr-HR" dirty="0"/>
              <a:t>omogućiti učenicima da komuniciraju </a:t>
            </a:r>
            <a:r>
              <a:rPr lang="hr-HR" dirty="0" smtClean="0"/>
              <a:t>točno</a:t>
            </a:r>
            <a:r>
              <a:rPr lang="hr-HR" dirty="0"/>
              <a:t>, pravilno i učinkovito u govoru i </a:t>
            </a:r>
            <a:r>
              <a:rPr lang="hr-HR" dirty="0" smtClean="0"/>
              <a:t>pismu.</a:t>
            </a:r>
            <a:endParaRPr lang="hr-BA" dirty="0" smtClean="0"/>
          </a:p>
          <a:p>
            <a:pPr marL="0" indent="0">
              <a:buNone/>
            </a:pPr>
            <a:r>
              <a:rPr lang="hr-BA" dirty="0" smtClean="0"/>
              <a:t>Područja:</a:t>
            </a:r>
          </a:p>
          <a:p>
            <a:r>
              <a:rPr lang="hr-BA" dirty="0" smtClean="0"/>
              <a:t>čitanje,</a:t>
            </a:r>
          </a:p>
          <a:p>
            <a:r>
              <a:rPr lang="hr-BA" dirty="0" smtClean="0"/>
              <a:t>pisanje.</a:t>
            </a:r>
          </a:p>
          <a:p>
            <a:pPr marL="0" indent="0">
              <a:buNone/>
            </a:pPr>
            <a:r>
              <a:rPr lang="hr-BA" dirty="0" smtClean="0"/>
              <a:t>Ispitni ciljevi:</a:t>
            </a:r>
          </a:p>
          <a:p>
            <a:r>
              <a:rPr lang="hr-HR" dirty="0" smtClean="0"/>
              <a:t>kandidati </a:t>
            </a:r>
            <a:r>
              <a:rPr lang="hr-HR" dirty="0"/>
              <a:t>su u stanju pokazati razumijevanje javnih obavijesti, </a:t>
            </a:r>
            <a:r>
              <a:rPr lang="hr-HR" dirty="0" smtClean="0"/>
              <a:t>znakova, menija, rasporeda i reklama,</a:t>
            </a:r>
          </a:p>
          <a:p>
            <a:r>
              <a:rPr lang="hr-HR" dirty="0" smtClean="0"/>
              <a:t>kandidati </a:t>
            </a:r>
            <a:r>
              <a:rPr lang="hr-HR" dirty="0"/>
              <a:t>su u stanju izvući relevantne informacije iz tekstova kao što su brošure, vodiči i </a:t>
            </a:r>
            <a:r>
              <a:rPr lang="hr-HR" dirty="0" smtClean="0"/>
              <a:t>pisma.</a:t>
            </a: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2014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200" dirty="0"/>
              <a:t>2. Struktura predmetnih ispitnih kataloga </a:t>
            </a:r>
            <a:r>
              <a:rPr lang="hr-BA" sz="3200" dirty="0" smtClean="0"/>
              <a:t>(18)</a:t>
            </a:r>
            <a:r>
              <a:rPr lang="hr-BA" sz="3200" dirty="0"/>
              <a:t/>
            </a:r>
            <a:br>
              <a:rPr lang="hr-BA" sz="3200" dirty="0"/>
            </a:br>
            <a:r>
              <a:rPr lang="hr-BA" sz="3100" dirty="0" smtClean="0"/>
              <a:t>Sadržaj i ciljevi ispita (2)</a:t>
            </a:r>
            <a:br>
              <a:rPr lang="hr-BA" sz="3100" dirty="0" smtClean="0"/>
            </a:br>
            <a:r>
              <a:rPr lang="hr-BA" sz="2900" dirty="0" smtClean="0"/>
              <a:t>Ispitni ciljevi (1)</a:t>
            </a:r>
            <a:endParaRPr lang="hr-BA" sz="2900" dirty="0"/>
          </a:p>
        </p:txBody>
      </p:sp>
      <p:sp>
        <p:nvSpPr>
          <p:cNvPr id="3" name="Ograda vsebine 2"/>
          <p:cNvSpPr>
            <a:spLocks noGrp="1"/>
          </p:cNvSpPr>
          <p:nvPr>
            <p:ph idx="1"/>
          </p:nvPr>
        </p:nvSpPr>
        <p:spPr/>
        <p:txBody>
          <a:bodyPr>
            <a:normAutofit/>
          </a:bodyPr>
          <a:lstStyle/>
          <a:p>
            <a:pPr marL="0" indent="0">
              <a:buNone/>
            </a:pPr>
            <a:r>
              <a:rPr lang="hr-HR" sz="2700" dirty="0" smtClean="0"/>
              <a:t>Ispitni ciljevi ...</a:t>
            </a:r>
            <a:r>
              <a:rPr lang="hr-HR" sz="2700" dirty="0"/>
              <a:t/>
            </a:r>
            <a:br>
              <a:rPr lang="hr-HR" sz="2700" dirty="0"/>
            </a:br>
            <a:r>
              <a:rPr lang="hr-HR" sz="2700" dirty="0"/>
              <a:t/>
            </a:r>
            <a:br>
              <a:rPr lang="hr-HR" sz="2700" dirty="0"/>
            </a:br>
            <a:r>
              <a:rPr lang="hr-HR" sz="2700" dirty="0"/>
              <a:t>... </a:t>
            </a:r>
            <a:r>
              <a:rPr lang="hr-HR" sz="2700" dirty="0" smtClean="0"/>
              <a:t>Formulirani </a:t>
            </a:r>
            <a:r>
              <a:rPr lang="hr-HR" sz="2700" dirty="0"/>
              <a:t>su kao </a:t>
            </a:r>
            <a:r>
              <a:rPr lang="hr-HR" sz="2700" dirty="0" smtClean="0"/>
              <a:t>izjave ‘to može-učiniti‘.</a:t>
            </a:r>
          </a:p>
          <a:p>
            <a:pPr marL="0" indent="0">
              <a:buNone/>
            </a:pPr>
            <a:r>
              <a:rPr lang="hr-HR" sz="2700" dirty="0"/>
              <a:t/>
            </a:r>
            <a:br>
              <a:rPr lang="hr-HR" sz="2700" dirty="0"/>
            </a:br>
            <a:r>
              <a:rPr lang="hr-HR" sz="2700" dirty="0"/>
              <a:t>... D</a:t>
            </a:r>
            <a:r>
              <a:rPr lang="hr-HR" sz="2700" dirty="0" smtClean="0"/>
              <a:t>efiniraju </a:t>
            </a:r>
            <a:r>
              <a:rPr lang="hr-HR" sz="2700" dirty="0"/>
              <a:t>vještine </a:t>
            </a:r>
            <a:r>
              <a:rPr lang="hr-HR" sz="2700" dirty="0" smtClean="0"/>
              <a:t>koje kandidat treba </a:t>
            </a:r>
            <a:r>
              <a:rPr lang="hr-HR" sz="2700" dirty="0"/>
              <a:t>svladati </a:t>
            </a:r>
            <a:r>
              <a:rPr lang="hr-HR" sz="2700" dirty="0" smtClean="0"/>
              <a:t>kod određene </a:t>
            </a:r>
            <a:r>
              <a:rPr lang="hr-HR" sz="2700" dirty="0"/>
              <a:t>(pod) </a:t>
            </a:r>
            <a:r>
              <a:rPr lang="hr-HR" sz="2700" dirty="0" smtClean="0"/>
              <a:t>teme.</a:t>
            </a:r>
          </a:p>
          <a:p>
            <a:pPr marL="0" indent="0">
              <a:buNone/>
            </a:pPr>
            <a:r>
              <a:rPr lang="hr-HR" sz="2700" dirty="0"/>
              <a:t/>
            </a:r>
            <a:br>
              <a:rPr lang="hr-HR" sz="2700" dirty="0"/>
            </a:br>
            <a:r>
              <a:rPr lang="hr-HR" sz="2700" dirty="0"/>
              <a:t>... </a:t>
            </a:r>
            <a:r>
              <a:rPr lang="hr-HR" sz="2700" dirty="0" smtClean="0"/>
              <a:t>Sadrže </a:t>
            </a:r>
            <a:r>
              <a:rPr lang="hr-HR" sz="2700" dirty="0"/>
              <a:t>glagol </a:t>
            </a:r>
            <a:r>
              <a:rPr lang="hr-HR" sz="2700" dirty="0" smtClean="0"/>
              <a:t>koji označava </a:t>
            </a:r>
            <a:r>
              <a:rPr lang="hr-HR" sz="2700" dirty="0"/>
              <a:t>razinu vještina u smislu željenog ponašanja (npr. 'usporediti' ili 'izračunati' ili </a:t>
            </a:r>
            <a:r>
              <a:rPr lang="hr-HR" sz="2700" dirty="0" smtClean="0"/>
              <a:t>‘analizirati').</a:t>
            </a:r>
            <a:endParaRPr lang="hr-BA" sz="2700"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59575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200" dirty="0"/>
              <a:t>2. Struktura predmetnih ispitnih kataloga </a:t>
            </a:r>
            <a:r>
              <a:rPr lang="hr-BA" sz="3200" dirty="0" smtClean="0"/>
              <a:t>(19)</a:t>
            </a:r>
            <a:r>
              <a:rPr lang="hr-BA" sz="3200" dirty="0"/>
              <a:t/>
            </a:r>
            <a:br>
              <a:rPr lang="hr-BA" sz="3200" dirty="0"/>
            </a:br>
            <a:r>
              <a:rPr lang="hr-BA" sz="3100" dirty="0"/>
              <a:t>Sadržaj i ciljevi </a:t>
            </a:r>
            <a:r>
              <a:rPr lang="hr-BA" sz="3100" dirty="0" smtClean="0"/>
              <a:t>ispita (3)</a:t>
            </a:r>
            <a:r>
              <a:rPr lang="hr-BA" sz="3100" dirty="0"/>
              <a:t/>
            </a:r>
            <a:br>
              <a:rPr lang="hr-BA" sz="3100" dirty="0"/>
            </a:br>
            <a:r>
              <a:rPr lang="hr-BA" sz="2900" dirty="0"/>
              <a:t>Ispitni </a:t>
            </a:r>
            <a:r>
              <a:rPr lang="hr-BA" sz="2900" dirty="0" smtClean="0"/>
              <a:t>ciljevi (2)</a:t>
            </a:r>
            <a:endParaRPr lang="hr-BA" sz="2900" dirty="0"/>
          </a:p>
        </p:txBody>
      </p:sp>
      <p:sp>
        <p:nvSpPr>
          <p:cNvPr id="3" name="Ograda vsebine 2"/>
          <p:cNvSpPr>
            <a:spLocks noGrp="1"/>
          </p:cNvSpPr>
          <p:nvPr>
            <p:ph idx="1"/>
          </p:nvPr>
        </p:nvSpPr>
        <p:spPr/>
        <p:txBody>
          <a:bodyPr>
            <a:normAutofit fontScale="77500" lnSpcReduction="20000"/>
          </a:bodyPr>
          <a:lstStyle/>
          <a:p>
            <a:pPr marL="0" indent="0">
              <a:buNone/>
            </a:pPr>
            <a:r>
              <a:rPr lang="hr-BA" dirty="0" smtClean="0"/>
              <a:t>Primjer</a:t>
            </a:r>
          </a:p>
          <a:p>
            <a:pPr marL="0" indent="0">
              <a:buNone/>
            </a:pPr>
            <a:endParaRPr lang="hr-HR" dirty="0" smtClean="0"/>
          </a:p>
          <a:p>
            <a:pPr marL="0" indent="0">
              <a:buNone/>
            </a:pPr>
            <a:r>
              <a:rPr lang="hr-HR" dirty="0" smtClean="0"/>
              <a:t>Kandidat </a:t>
            </a:r>
            <a:r>
              <a:rPr lang="hr-HR" dirty="0"/>
              <a:t>može </a:t>
            </a:r>
            <a:r>
              <a:rPr lang="hr-HR" dirty="0" smtClean="0"/>
              <a:t>...</a:t>
            </a:r>
          </a:p>
          <a:p>
            <a:pPr marL="0" indent="0">
              <a:buNone/>
            </a:pPr>
            <a:r>
              <a:rPr lang="hr-HR" dirty="0"/>
              <a:t/>
            </a:r>
            <a:br>
              <a:rPr lang="hr-HR" dirty="0"/>
            </a:br>
            <a:r>
              <a:rPr lang="hr-HR" dirty="0"/>
              <a:t>... Utvrditi je li </a:t>
            </a:r>
            <a:r>
              <a:rPr lang="hr-HR" dirty="0" smtClean="0"/>
              <a:t>proces rasti </a:t>
            </a:r>
            <a:r>
              <a:rPr lang="hr-HR" dirty="0"/>
              <a:t>ide eksponencijalno</a:t>
            </a:r>
            <a:r>
              <a:rPr lang="hr-HR" dirty="0" smtClean="0"/>
              <a:t>.</a:t>
            </a:r>
          </a:p>
          <a:p>
            <a:pPr marL="0" indent="0">
              <a:buNone/>
            </a:pPr>
            <a:r>
              <a:rPr lang="hr-HR" dirty="0"/>
              <a:t/>
            </a:r>
            <a:br>
              <a:rPr lang="hr-HR" dirty="0"/>
            </a:br>
            <a:r>
              <a:rPr lang="hr-HR" dirty="0" smtClean="0"/>
              <a:t>… Izljuštiti glavnu </a:t>
            </a:r>
            <a:r>
              <a:rPr lang="hr-HR" dirty="0"/>
              <a:t>suštinu teksta</a:t>
            </a:r>
            <a:r>
              <a:rPr lang="hr-HR" dirty="0" smtClean="0"/>
              <a:t>.</a:t>
            </a:r>
          </a:p>
          <a:p>
            <a:pPr marL="0" indent="0">
              <a:buNone/>
            </a:pPr>
            <a:r>
              <a:rPr lang="hr-HR" dirty="0"/>
              <a:t/>
            </a:r>
            <a:br>
              <a:rPr lang="hr-HR" dirty="0"/>
            </a:br>
            <a:r>
              <a:rPr lang="hr-HR" dirty="0"/>
              <a:t>... Usporediti društveno raslojavanje na početku industrijalizacije sa </a:t>
            </a:r>
            <a:r>
              <a:rPr lang="hr-HR" dirty="0" smtClean="0"/>
              <a:t>socijalnim raslojavanjem </a:t>
            </a:r>
            <a:r>
              <a:rPr lang="hr-HR" dirty="0"/>
              <a:t>na kraju 20. stoljeća, </a:t>
            </a:r>
            <a:r>
              <a:rPr lang="hr-HR" dirty="0" smtClean="0"/>
              <a:t>sa obzirom na različite slojeve </a:t>
            </a:r>
            <a:r>
              <a:rPr lang="hr-HR" dirty="0"/>
              <a:t>i zanimanja</a:t>
            </a:r>
            <a:r>
              <a:rPr lang="hr-HR" dirty="0" smtClean="0"/>
              <a:t>.</a:t>
            </a:r>
          </a:p>
          <a:p>
            <a:pPr marL="0" indent="0">
              <a:buNone/>
            </a:pPr>
            <a:r>
              <a:rPr lang="hr-HR" dirty="0"/>
              <a:t/>
            </a:r>
            <a:br>
              <a:rPr lang="hr-HR" dirty="0"/>
            </a:br>
            <a:r>
              <a:rPr lang="hr-HR" dirty="0"/>
              <a:t>... </a:t>
            </a:r>
            <a:r>
              <a:rPr lang="hr-HR" dirty="0" smtClean="0"/>
              <a:t>Navesti prijestolnice </a:t>
            </a:r>
            <a:r>
              <a:rPr lang="hr-HR" dirty="0"/>
              <a:t>svih zemalja u Africi.</a:t>
            </a: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59575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BA" sz="2900" dirty="0"/>
              <a:t>2. Struktura predmetnih ispitnih kataloga (</a:t>
            </a:r>
            <a:r>
              <a:rPr lang="hr-BA" sz="2900" dirty="0" smtClean="0"/>
              <a:t>20)</a:t>
            </a:r>
            <a:r>
              <a:rPr lang="hr-BA" sz="2900" dirty="0"/>
              <a:t/>
            </a:r>
            <a:br>
              <a:rPr lang="hr-BA" sz="2900" dirty="0"/>
            </a:br>
            <a:r>
              <a:rPr lang="hr-BA" sz="2800" dirty="0" smtClean="0"/>
              <a:t>Sadržaj i ciljevi ispita (4)</a:t>
            </a:r>
            <a:br>
              <a:rPr lang="hr-BA" sz="2800" dirty="0" smtClean="0"/>
            </a:br>
            <a:r>
              <a:rPr lang="hr-BA" sz="2600" dirty="0" smtClean="0"/>
              <a:t>Predmetni nastavni programi i ispitni katalozi (1)</a:t>
            </a:r>
            <a:endParaRPr lang="hr-BA" sz="2600" dirty="0"/>
          </a:p>
        </p:txBody>
      </p:sp>
      <p:sp>
        <p:nvSpPr>
          <p:cNvPr id="3" name="Ograda vsebine 2"/>
          <p:cNvSpPr>
            <a:spLocks noGrp="1"/>
          </p:cNvSpPr>
          <p:nvPr>
            <p:ph idx="1"/>
          </p:nvPr>
        </p:nvSpPr>
        <p:spPr/>
        <p:txBody>
          <a:bodyPr/>
          <a:lstStyle/>
          <a:p>
            <a:pPr marL="0" indent="0">
              <a:buNone/>
            </a:pPr>
            <a:r>
              <a:rPr lang="hr-BA" sz="2700" dirty="0" smtClean="0"/>
              <a:t>MATEMATIKA: Geometrijski likovi i tijela/NP</a:t>
            </a:r>
          </a:p>
          <a:p>
            <a:pPr marL="0" indent="0">
              <a:buNone/>
            </a:pPr>
            <a:endParaRPr lang="hr-BA" dirty="0"/>
          </a:p>
        </p:txBody>
      </p:sp>
      <p:graphicFrame>
        <p:nvGraphicFramePr>
          <p:cNvPr id="4" name="Tabela 3"/>
          <p:cNvGraphicFramePr>
            <a:graphicFrameLocks noGrp="1"/>
          </p:cNvGraphicFramePr>
          <p:nvPr>
            <p:extLst>
              <p:ext uri="{D42A27DB-BD31-4B8C-83A1-F6EECF244321}">
                <p14:modId xmlns:p14="http://schemas.microsoft.com/office/powerpoint/2010/main" val="1487306188"/>
              </p:ext>
            </p:extLst>
          </p:nvPr>
        </p:nvGraphicFramePr>
        <p:xfrm>
          <a:off x="395536" y="2204864"/>
          <a:ext cx="8496942" cy="3870960"/>
        </p:xfrm>
        <a:graphic>
          <a:graphicData uri="http://schemas.openxmlformats.org/drawingml/2006/table">
            <a:tbl>
              <a:tblPr firstRow="1" bandRow="1">
                <a:tableStyleId>{5C22544A-7EE6-4342-B048-85BDC9FD1C3A}</a:tableStyleId>
              </a:tblPr>
              <a:tblGrid>
                <a:gridCol w="2832314"/>
                <a:gridCol w="2832314"/>
                <a:gridCol w="2832314"/>
              </a:tblGrid>
              <a:tr h="293327">
                <a:tc>
                  <a:txBody>
                    <a:bodyPr/>
                    <a:lstStyle/>
                    <a:p>
                      <a:r>
                        <a:rPr lang="hr-BA" dirty="0" smtClean="0"/>
                        <a:t>Sadržaj</a:t>
                      </a:r>
                      <a:endParaRPr lang="hr-BA" dirty="0"/>
                    </a:p>
                  </a:txBody>
                  <a:tcPr/>
                </a:tc>
                <a:tc>
                  <a:txBody>
                    <a:bodyPr/>
                    <a:lstStyle/>
                    <a:p>
                      <a:r>
                        <a:rPr lang="hr-BA" dirty="0" smtClean="0"/>
                        <a:t>Ciljevi</a:t>
                      </a:r>
                      <a:endParaRPr lang="hr-BA" dirty="0"/>
                    </a:p>
                  </a:txBody>
                  <a:tcPr/>
                </a:tc>
                <a:tc>
                  <a:txBody>
                    <a:bodyPr/>
                    <a:lstStyle/>
                    <a:p>
                      <a:r>
                        <a:rPr lang="hr-BA" dirty="0" smtClean="0"/>
                        <a:t>Didaktičke preporuke</a:t>
                      </a:r>
                      <a:endParaRPr lang="hr-BA" dirty="0"/>
                    </a:p>
                  </a:txBody>
                  <a:tcPr/>
                </a:tc>
              </a:tr>
              <a:tr h="3163057">
                <a:tc>
                  <a:txBody>
                    <a:bodyPr/>
                    <a:lstStyle/>
                    <a:p>
                      <a:pPr marL="285750" indent="-285750">
                        <a:buFont typeface="Arial" pitchFamily="34" charset="0"/>
                        <a:buChar char="•"/>
                      </a:pPr>
                      <a:endParaRPr lang="hr-BA" sz="1400" dirty="0" smtClean="0"/>
                    </a:p>
                    <a:p>
                      <a:pPr marL="285750" indent="-285750">
                        <a:buFont typeface="Arial" pitchFamily="34" charset="0"/>
                        <a:buChar char="•"/>
                      </a:pPr>
                      <a:r>
                        <a:rPr lang="hr-BA" sz="1400" dirty="0" smtClean="0"/>
                        <a:t>Površina geometrijskih likova, </a:t>
                      </a:r>
                      <a:r>
                        <a:rPr lang="hr-BA" sz="1400" dirty="0" err="1" smtClean="0"/>
                        <a:t>Heronova</a:t>
                      </a:r>
                      <a:r>
                        <a:rPr lang="hr-BA" sz="1400" dirty="0" smtClean="0"/>
                        <a:t> formula</a:t>
                      </a:r>
                    </a:p>
                    <a:p>
                      <a:pPr marL="285750" indent="-285750">
                        <a:buFont typeface="Arial" pitchFamily="34" charset="0"/>
                        <a:buChar char="•"/>
                      </a:pPr>
                      <a:r>
                        <a:rPr lang="hr-BA" sz="1400" dirty="0" smtClean="0"/>
                        <a:t>Polumjer trokutu upisanog i opisanog kruga</a:t>
                      </a:r>
                    </a:p>
                    <a:p>
                      <a:pPr marL="285750" indent="-285750">
                        <a:buFont typeface="Arial" pitchFamily="34" charset="0"/>
                        <a:buChar char="•"/>
                      </a:pPr>
                      <a:r>
                        <a:rPr lang="hr-BA" sz="1400" dirty="0" smtClean="0"/>
                        <a:t>Geometrijska</a:t>
                      </a:r>
                      <a:r>
                        <a:rPr lang="hr-BA" sz="1400" baseline="0" dirty="0" smtClean="0"/>
                        <a:t> tijela: prizma, valjak, piramida, stožac, kugla</a:t>
                      </a:r>
                    </a:p>
                    <a:p>
                      <a:pPr marL="285750" indent="-285750">
                        <a:buFont typeface="Arial" pitchFamily="34" charset="0"/>
                        <a:buChar char="•"/>
                      </a:pPr>
                      <a:r>
                        <a:rPr lang="hr-BA" sz="1400" baseline="0" dirty="0" smtClean="0"/>
                        <a:t>Površina i volumen vertikalne prizme, valjka, piramide, stošca i kugle:</a:t>
                      </a:r>
                    </a:p>
                    <a:p>
                      <a:pPr marL="0" indent="0">
                        <a:buFont typeface="Arial" pitchFamily="34" charset="0"/>
                        <a:buNone/>
                      </a:pPr>
                      <a:r>
                        <a:rPr lang="hr-BA" sz="1400" dirty="0" smtClean="0"/>
                        <a:t>      - </a:t>
                      </a:r>
                      <a:r>
                        <a:rPr lang="hr-BA" sz="1400" dirty="0" err="1" smtClean="0"/>
                        <a:t>Cavalierijevo</a:t>
                      </a:r>
                      <a:r>
                        <a:rPr lang="hr-BA" sz="1400" dirty="0" smtClean="0"/>
                        <a:t> pravilo,</a:t>
                      </a:r>
                    </a:p>
                    <a:p>
                      <a:pPr marL="0" indent="0">
                        <a:buFont typeface="Arial" pitchFamily="34" charset="0"/>
                        <a:buNone/>
                      </a:pPr>
                      <a:r>
                        <a:rPr lang="hr-BA" sz="1400" dirty="0" smtClean="0"/>
                        <a:t>      - kutna tijela,</a:t>
                      </a:r>
                    </a:p>
                    <a:p>
                      <a:pPr marL="0" indent="0">
                        <a:buFont typeface="Arial" pitchFamily="34" charset="0"/>
                        <a:buNone/>
                      </a:pPr>
                      <a:r>
                        <a:rPr lang="hr-BA" sz="1400" dirty="0" smtClean="0"/>
                        <a:t>      - rotacijska tijela,</a:t>
                      </a:r>
                    </a:p>
                    <a:p>
                      <a:pPr marL="285750" indent="-285750">
                        <a:buFont typeface="Arial" pitchFamily="34" charset="0"/>
                        <a:buChar char="•"/>
                      </a:pPr>
                      <a:r>
                        <a:rPr lang="hr-BA" sz="1400" dirty="0" smtClean="0"/>
                        <a:t>Geometrijski matematički problemi</a:t>
                      </a:r>
                    </a:p>
                    <a:p>
                      <a:endParaRPr lang="hr-BA" sz="1400" dirty="0"/>
                    </a:p>
                  </a:txBody>
                  <a:tcPr/>
                </a:tc>
                <a:tc>
                  <a:txBody>
                    <a:bodyPr/>
                    <a:lstStyle/>
                    <a:p>
                      <a:r>
                        <a:rPr lang="hr-BA" sz="1400" dirty="0" smtClean="0"/>
                        <a:t>Učenici:</a:t>
                      </a:r>
                    </a:p>
                    <a:p>
                      <a:pPr marL="285750" indent="-285750">
                        <a:buFontTx/>
                        <a:buChar char="-"/>
                      </a:pPr>
                      <a:r>
                        <a:rPr lang="hr-BA" sz="1400" dirty="0" smtClean="0"/>
                        <a:t>razvijaju i poboljšaju geometrijsku predstavu,</a:t>
                      </a:r>
                    </a:p>
                    <a:p>
                      <a:pPr marL="285750" indent="-285750">
                        <a:buFontTx/>
                        <a:buChar char="-"/>
                      </a:pPr>
                      <a:r>
                        <a:rPr lang="hr-BA" sz="1400" dirty="0" smtClean="0"/>
                        <a:t>upotrebljavaju formule</a:t>
                      </a:r>
                      <a:r>
                        <a:rPr lang="hr-BA" sz="1400" baseline="0" dirty="0" smtClean="0"/>
                        <a:t> za izražavanje pojedinih količina,</a:t>
                      </a:r>
                    </a:p>
                    <a:p>
                      <a:pPr marL="285750" indent="-285750">
                        <a:buFontTx/>
                        <a:buChar char="-"/>
                      </a:pPr>
                      <a:r>
                        <a:rPr lang="hr-BA" sz="1400" baseline="0" dirty="0" smtClean="0"/>
                        <a:t>kritički ocjenjuju i prosude dobivene rezultate i paze na mjerne  jedinice,</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hr-BA" sz="1400" baseline="0" dirty="0" smtClean="0"/>
                        <a:t>upotrebljavaju usvojeno znanje iz </a:t>
                      </a:r>
                      <a:r>
                        <a:rPr lang="hr-BA" sz="1400" baseline="0" dirty="0" err="1" smtClean="0"/>
                        <a:t>ravninske</a:t>
                      </a:r>
                      <a:r>
                        <a:rPr lang="hr-BA" sz="1400" baseline="0" dirty="0" smtClean="0"/>
                        <a:t> geometrije i rješavaju probleme u vezi sa </a:t>
                      </a:r>
                      <a:r>
                        <a:rPr lang="hr-BA" sz="1400" dirty="0" smtClean="0"/>
                        <a:t>trokutu upisanim i opisanim krugom</a:t>
                      </a:r>
                      <a:r>
                        <a:rPr lang="hr-BA" sz="1400" baseline="0" dirty="0" smtClean="0"/>
                        <a:t> ...</a:t>
                      </a:r>
                      <a:endParaRPr lang="hr-BA" sz="14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r-BA" sz="1400" dirty="0" smtClean="0"/>
                    </a:p>
                    <a:p>
                      <a:pPr marL="285750" indent="-285750">
                        <a:buFontTx/>
                        <a:buChar char="-"/>
                      </a:pPr>
                      <a:endParaRPr lang="hr-BA" sz="1400" dirty="0"/>
                    </a:p>
                  </a:txBody>
                  <a:tcPr/>
                </a:tc>
                <a:tc>
                  <a:txBody>
                    <a:bodyPr/>
                    <a:lstStyle/>
                    <a:p>
                      <a:pPr marL="0" indent="0">
                        <a:buFontTx/>
                        <a:buNone/>
                      </a:pPr>
                      <a:r>
                        <a:rPr lang="hr-BA" sz="1600" dirty="0" smtClean="0"/>
                        <a:t>Preporučuje se obrada sadržaja sa upotrebom modela geometrijskih tijela ili drugih interaktivnih programa.</a:t>
                      </a:r>
                      <a:r>
                        <a:rPr lang="hr-BA" sz="1600" baseline="0" dirty="0" smtClean="0"/>
                        <a:t> Sadržaj možemo povezati sa različitim, prije usvojenim matematičkim sadržajima: mjerenjem i pretvaranjem jedinica, sa trigonometrijom ...</a:t>
                      </a:r>
                      <a:endParaRPr lang="hr-BA" sz="1600" dirty="0"/>
                    </a:p>
                  </a:txBody>
                  <a:tcPr/>
                </a:tc>
              </a:tr>
            </a:tbl>
          </a:graphicData>
        </a:graphic>
      </p:graphicFrame>
      <p:pic>
        <p:nvPicPr>
          <p:cNvPr id="6"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2014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BA" sz="3000" dirty="0"/>
              <a:t>2. Struktura predmetnih ispitnih kataloga (</a:t>
            </a:r>
            <a:r>
              <a:rPr lang="hr-BA" sz="3000" dirty="0" smtClean="0"/>
              <a:t>21)</a:t>
            </a:r>
            <a:r>
              <a:rPr lang="hr-BA" sz="3000" dirty="0"/>
              <a:t/>
            </a:r>
            <a:br>
              <a:rPr lang="hr-BA" sz="3000" dirty="0"/>
            </a:br>
            <a:r>
              <a:rPr lang="hr-BA" sz="2800" dirty="0"/>
              <a:t>Sadržaj i ciljevi ispita </a:t>
            </a:r>
            <a:r>
              <a:rPr lang="hr-BA" sz="2800" dirty="0" smtClean="0"/>
              <a:t>(5)</a:t>
            </a:r>
            <a:r>
              <a:rPr lang="hr-BA" sz="2800" dirty="0"/>
              <a:t/>
            </a:r>
            <a:br>
              <a:rPr lang="hr-BA" sz="2800" dirty="0"/>
            </a:br>
            <a:r>
              <a:rPr lang="hr-BA" sz="2600" dirty="0"/>
              <a:t>Predmetni nastavni </a:t>
            </a:r>
            <a:r>
              <a:rPr lang="hr-BA" sz="2600" dirty="0" smtClean="0"/>
              <a:t>programi i </a:t>
            </a:r>
            <a:r>
              <a:rPr lang="hr-BA" sz="2600" dirty="0"/>
              <a:t>ispitni </a:t>
            </a:r>
            <a:r>
              <a:rPr lang="hr-BA" sz="2600" dirty="0" smtClean="0"/>
              <a:t>katalozi (2)</a:t>
            </a:r>
            <a:endParaRPr lang="hr-BA" sz="2600" dirty="0"/>
          </a:p>
        </p:txBody>
      </p:sp>
      <p:sp>
        <p:nvSpPr>
          <p:cNvPr id="3" name="Ograda vsebine 2"/>
          <p:cNvSpPr>
            <a:spLocks noGrp="1"/>
          </p:cNvSpPr>
          <p:nvPr>
            <p:ph idx="1"/>
          </p:nvPr>
        </p:nvSpPr>
        <p:spPr/>
        <p:txBody>
          <a:bodyPr/>
          <a:lstStyle/>
          <a:p>
            <a:pPr marL="0" indent="0">
              <a:buNone/>
            </a:pPr>
            <a:r>
              <a:rPr lang="hr-BA" sz="2700" dirty="0" smtClean="0"/>
              <a:t>MATEMATIKA: Geometrijski likovi i tijela/PIK</a:t>
            </a:r>
          </a:p>
          <a:p>
            <a:pPr marL="0" indent="0">
              <a:buNone/>
            </a:pPr>
            <a:endParaRPr lang="hr-BA" dirty="0"/>
          </a:p>
        </p:txBody>
      </p:sp>
      <p:graphicFrame>
        <p:nvGraphicFramePr>
          <p:cNvPr id="4" name="Tabela 3"/>
          <p:cNvGraphicFramePr>
            <a:graphicFrameLocks noGrp="1"/>
          </p:cNvGraphicFramePr>
          <p:nvPr>
            <p:extLst>
              <p:ext uri="{D42A27DB-BD31-4B8C-83A1-F6EECF244321}">
                <p14:modId xmlns:p14="http://schemas.microsoft.com/office/powerpoint/2010/main" val="2797459496"/>
              </p:ext>
            </p:extLst>
          </p:nvPr>
        </p:nvGraphicFramePr>
        <p:xfrm>
          <a:off x="395536" y="2204865"/>
          <a:ext cx="8280920" cy="3645389"/>
        </p:xfrm>
        <a:graphic>
          <a:graphicData uri="http://schemas.openxmlformats.org/drawingml/2006/table">
            <a:tbl>
              <a:tblPr firstRow="1" bandRow="1">
                <a:tableStyleId>{5C22544A-7EE6-4342-B048-85BDC9FD1C3A}</a:tableStyleId>
              </a:tblPr>
              <a:tblGrid>
                <a:gridCol w="4140460"/>
                <a:gridCol w="4140460"/>
              </a:tblGrid>
              <a:tr h="320770">
                <a:tc>
                  <a:txBody>
                    <a:bodyPr/>
                    <a:lstStyle/>
                    <a:p>
                      <a:r>
                        <a:rPr lang="hr-BA" dirty="0" smtClean="0"/>
                        <a:t>Sadržaj</a:t>
                      </a:r>
                      <a:endParaRPr lang="hr-BA" dirty="0"/>
                    </a:p>
                  </a:txBody>
                  <a:tcPr/>
                </a:tc>
                <a:tc>
                  <a:txBody>
                    <a:bodyPr/>
                    <a:lstStyle/>
                    <a:p>
                      <a:r>
                        <a:rPr lang="hr-BA" dirty="0" smtClean="0"/>
                        <a:t>Ciljevi</a:t>
                      </a:r>
                      <a:endParaRPr lang="hr-BA" dirty="0"/>
                    </a:p>
                  </a:txBody>
                  <a:tcPr/>
                </a:tc>
              </a:tr>
              <a:tr h="3279629">
                <a:tc>
                  <a:txBody>
                    <a:bodyPr/>
                    <a:lstStyle/>
                    <a:p>
                      <a:pPr marL="285750" indent="-285750">
                        <a:buFont typeface="Arial" pitchFamily="34" charset="0"/>
                        <a:buChar char="•"/>
                      </a:pPr>
                      <a:endParaRPr lang="hr-BA" sz="1600" dirty="0" smtClean="0"/>
                    </a:p>
                    <a:p>
                      <a:pPr marL="285750" indent="-285750">
                        <a:buFont typeface="Arial" pitchFamily="34" charset="0"/>
                        <a:buChar char="•"/>
                      </a:pPr>
                      <a:r>
                        <a:rPr lang="hr-BA" sz="1600" dirty="0" smtClean="0"/>
                        <a:t>Površina geometrijskih likova, </a:t>
                      </a:r>
                      <a:r>
                        <a:rPr lang="hr-BA" sz="1600" dirty="0" err="1" smtClean="0"/>
                        <a:t>Heronova</a:t>
                      </a:r>
                      <a:r>
                        <a:rPr lang="hr-BA" sz="1600" dirty="0" smtClean="0"/>
                        <a:t> formula</a:t>
                      </a:r>
                    </a:p>
                    <a:p>
                      <a:pPr marL="285750" indent="-285750">
                        <a:buFont typeface="Arial" pitchFamily="34" charset="0"/>
                        <a:buChar char="•"/>
                      </a:pPr>
                      <a:r>
                        <a:rPr lang="hr-BA" sz="1600" dirty="0" smtClean="0"/>
                        <a:t>Polumjer trokutu upisanog i opisanog kruga</a:t>
                      </a:r>
                    </a:p>
                    <a:p>
                      <a:pPr marL="285750" indent="-285750">
                        <a:buFont typeface="Arial" pitchFamily="34" charset="0"/>
                        <a:buChar char="•"/>
                      </a:pPr>
                      <a:r>
                        <a:rPr lang="hr-BA" sz="1600" dirty="0" smtClean="0"/>
                        <a:t>Geometrijska</a:t>
                      </a:r>
                      <a:r>
                        <a:rPr lang="hr-BA" sz="1600" baseline="0" dirty="0" smtClean="0"/>
                        <a:t> tijela: prizma, valjak, piramida, stožac, kugla</a:t>
                      </a:r>
                    </a:p>
                    <a:p>
                      <a:pPr marL="285750" indent="-285750">
                        <a:buFont typeface="Arial" pitchFamily="34" charset="0"/>
                        <a:buChar char="•"/>
                      </a:pPr>
                      <a:r>
                        <a:rPr lang="hr-BA" sz="1600" baseline="0" dirty="0" smtClean="0"/>
                        <a:t>Površina i volumen vertikalne prizme, valjka, piramide, stošca i kugle:</a:t>
                      </a:r>
                    </a:p>
                    <a:p>
                      <a:pPr marL="0" indent="0">
                        <a:buFont typeface="Arial" pitchFamily="34" charset="0"/>
                        <a:buNone/>
                      </a:pPr>
                      <a:r>
                        <a:rPr lang="hr-BA" sz="1600" dirty="0" smtClean="0"/>
                        <a:t>      - </a:t>
                      </a:r>
                      <a:r>
                        <a:rPr lang="hr-BA" sz="1600" dirty="0" err="1" smtClean="0"/>
                        <a:t>Cavalierijevo</a:t>
                      </a:r>
                      <a:r>
                        <a:rPr lang="hr-BA" sz="1600" dirty="0" smtClean="0"/>
                        <a:t> pravilo,</a:t>
                      </a:r>
                    </a:p>
                    <a:p>
                      <a:pPr marL="0" indent="0">
                        <a:buFont typeface="Arial" pitchFamily="34" charset="0"/>
                        <a:buNone/>
                      </a:pPr>
                      <a:r>
                        <a:rPr lang="hr-BA" sz="1600" dirty="0" smtClean="0"/>
                        <a:t>      - kutna tijela,</a:t>
                      </a:r>
                    </a:p>
                    <a:p>
                      <a:pPr marL="0" indent="0">
                        <a:buFont typeface="Arial" pitchFamily="34" charset="0"/>
                        <a:buNone/>
                      </a:pPr>
                      <a:r>
                        <a:rPr lang="hr-BA" sz="1600" dirty="0" smtClean="0"/>
                        <a:t>      - rotacijska tijela</a:t>
                      </a:r>
                    </a:p>
                    <a:p>
                      <a:pPr marL="285750" indent="-285750">
                        <a:buFont typeface="Arial" pitchFamily="34" charset="0"/>
                        <a:buChar char="•"/>
                      </a:pPr>
                      <a:r>
                        <a:rPr lang="hr-BA" sz="1600" dirty="0" smtClean="0"/>
                        <a:t>Geometrijski matematički problemi</a:t>
                      </a:r>
                    </a:p>
                    <a:p>
                      <a:endParaRPr lang="hr-BA" sz="1600" dirty="0"/>
                    </a:p>
                  </a:txBody>
                  <a:tcPr/>
                </a:tc>
                <a:tc>
                  <a:txBody>
                    <a:bodyPr/>
                    <a:lstStyle/>
                    <a:p>
                      <a:r>
                        <a:rPr lang="hr-BA" sz="1600" dirty="0" smtClean="0"/>
                        <a:t>Kandidati:</a:t>
                      </a:r>
                    </a:p>
                    <a:p>
                      <a:pPr marL="285750" indent="-285750">
                        <a:buFontTx/>
                        <a:buChar char="-"/>
                      </a:pPr>
                      <a:r>
                        <a:rPr lang="hr-BA" sz="1600" dirty="0" smtClean="0"/>
                        <a:t>razvijaju i poboljšaju geometrijsku predstavu,</a:t>
                      </a:r>
                    </a:p>
                    <a:p>
                      <a:pPr marL="285750" indent="-285750">
                        <a:buFontTx/>
                        <a:buChar char="-"/>
                      </a:pPr>
                      <a:r>
                        <a:rPr lang="hr-BA" sz="1600" dirty="0" smtClean="0"/>
                        <a:t>upotrebljavaju formule</a:t>
                      </a:r>
                      <a:r>
                        <a:rPr lang="hr-BA" sz="1600" baseline="0" dirty="0" smtClean="0"/>
                        <a:t> za izražavanje pojedinih količina,</a:t>
                      </a:r>
                    </a:p>
                    <a:p>
                      <a:pPr marL="285750" indent="-285750">
                        <a:buFontTx/>
                        <a:buChar char="-"/>
                      </a:pPr>
                      <a:r>
                        <a:rPr lang="hr-BA" sz="1600" baseline="0" dirty="0" smtClean="0"/>
                        <a:t>kritički ocjenjuju i prosude dobivene rezultate i paze na mjerne  jedinice,</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hr-BA" sz="1600" baseline="0" dirty="0" smtClean="0"/>
                        <a:t>upotrebljavaju usvojeno znanje iz </a:t>
                      </a:r>
                      <a:r>
                        <a:rPr lang="hr-BA" sz="1600" baseline="0" dirty="0" err="1" smtClean="0"/>
                        <a:t>ravninske</a:t>
                      </a:r>
                      <a:r>
                        <a:rPr lang="hr-BA" sz="1600" baseline="0" dirty="0" smtClean="0"/>
                        <a:t> geometrije i rješavaju probleme u vezi sa </a:t>
                      </a:r>
                      <a:r>
                        <a:rPr lang="hr-BA" sz="1600" dirty="0" smtClean="0"/>
                        <a:t>trokutu upisanim</a:t>
                      </a:r>
                      <a:r>
                        <a:rPr lang="hr-BA" sz="1600" baseline="0" dirty="0" smtClean="0"/>
                        <a:t> </a:t>
                      </a:r>
                      <a:r>
                        <a:rPr lang="hr-BA" sz="1600" dirty="0" smtClean="0"/>
                        <a:t>i opisanim krugom</a:t>
                      </a:r>
                      <a:r>
                        <a:rPr lang="hr-BA" sz="1600" baseline="0" dirty="0" smtClean="0"/>
                        <a:t> ...</a:t>
                      </a:r>
                      <a:endParaRPr lang="hr-BA" sz="16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r-BA" sz="1600" dirty="0" smtClean="0"/>
                    </a:p>
                    <a:p>
                      <a:pPr marL="285750" indent="-285750">
                        <a:buFontTx/>
                        <a:buChar char="-"/>
                      </a:pPr>
                      <a:endParaRPr lang="hr-BA" sz="1600" dirty="0"/>
                    </a:p>
                  </a:txBody>
                  <a:tcPr/>
                </a:tc>
              </a:tr>
            </a:tbl>
          </a:graphicData>
        </a:graphic>
      </p:graphicFrame>
      <p:pic>
        <p:nvPicPr>
          <p:cNvPr id="6"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93223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BA" sz="3000" dirty="0"/>
              <a:t>2. Struktura predmetnih ispitnih kataloga (</a:t>
            </a:r>
            <a:r>
              <a:rPr lang="hr-BA" sz="3000" dirty="0" smtClean="0"/>
              <a:t>22)</a:t>
            </a:r>
            <a:r>
              <a:rPr lang="hr-BA" sz="3000" dirty="0"/>
              <a:t/>
            </a:r>
            <a:br>
              <a:rPr lang="hr-BA" sz="3000" dirty="0"/>
            </a:br>
            <a:r>
              <a:rPr lang="hr-BA" sz="2800" dirty="0"/>
              <a:t>Sadržaj i ciljevi ispita </a:t>
            </a:r>
            <a:r>
              <a:rPr lang="hr-BA" sz="2800" dirty="0" smtClean="0"/>
              <a:t>(5)</a:t>
            </a:r>
            <a:r>
              <a:rPr lang="hr-BA" sz="2800" dirty="0"/>
              <a:t/>
            </a:r>
            <a:br>
              <a:rPr lang="hr-BA" sz="2800" dirty="0"/>
            </a:br>
            <a:r>
              <a:rPr lang="hr-BA" sz="2600" dirty="0"/>
              <a:t>Predmetni nastavni </a:t>
            </a:r>
            <a:r>
              <a:rPr lang="hr-BA" sz="2600" dirty="0" smtClean="0"/>
              <a:t>programi i </a:t>
            </a:r>
            <a:r>
              <a:rPr lang="hr-BA" sz="2600" dirty="0"/>
              <a:t>ispitni </a:t>
            </a:r>
            <a:r>
              <a:rPr lang="hr-BA" sz="2600" dirty="0" smtClean="0"/>
              <a:t>katalozi (3)</a:t>
            </a:r>
            <a:endParaRPr lang="hr-BA" sz="2600" dirty="0"/>
          </a:p>
        </p:txBody>
      </p:sp>
      <p:sp>
        <p:nvSpPr>
          <p:cNvPr id="3" name="Ograda vsebine 2"/>
          <p:cNvSpPr>
            <a:spLocks noGrp="1"/>
          </p:cNvSpPr>
          <p:nvPr>
            <p:ph idx="1"/>
          </p:nvPr>
        </p:nvSpPr>
        <p:spPr>
          <a:xfrm>
            <a:off x="457200" y="1700808"/>
            <a:ext cx="8229600" cy="4425355"/>
          </a:xfrm>
        </p:spPr>
        <p:txBody>
          <a:bodyPr/>
          <a:lstStyle/>
          <a:p>
            <a:pPr marL="0" indent="0">
              <a:buNone/>
            </a:pPr>
            <a:r>
              <a:rPr lang="hr-BA" sz="2700" dirty="0" smtClean="0"/>
              <a:t>GEOGRAFIJA: Jugoistočna Europa/NP</a:t>
            </a:r>
          </a:p>
          <a:p>
            <a:pPr marL="0" indent="0">
              <a:buNone/>
            </a:pPr>
            <a:endParaRPr lang="hr-BA" dirty="0"/>
          </a:p>
        </p:txBody>
      </p:sp>
      <p:graphicFrame>
        <p:nvGraphicFramePr>
          <p:cNvPr id="4" name="Tabela 3"/>
          <p:cNvGraphicFramePr>
            <a:graphicFrameLocks noGrp="1"/>
          </p:cNvGraphicFramePr>
          <p:nvPr>
            <p:extLst>
              <p:ext uri="{D42A27DB-BD31-4B8C-83A1-F6EECF244321}">
                <p14:modId xmlns:p14="http://schemas.microsoft.com/office/powerpoint/2010/main" val="2889059029"/>
              </p:ext>
            </p:extLst>
          </p:nvPr>
        </p:nvGraphicFramePr>
        <p:xfrm>
          <a:off x="323528" y="2204864"/>
          <a:ext cx="8328924" cy="4023360"/>
        </p:xfrm>
        <a:graphic>
          <a:graphicData uri="http://schemas.openxmlformats.org/drawingml/2006/table">
            <a:tbl>
              <a:tblPr firstRow="1" bandRow="1">
                <a:tableStyleId>{5C22544A-7EE6-4342-B048-85BDC9FD1C3A}</a:tableStyleId>
              </a:tblPr>
              <a:tblGrid>
                <a:gridCol w="5760640"/>
                <a:gridCol w="2568284"/>
              </a:tblGrid>
              <a:tr h="408897">
                <a:tc>
                  <a:txBody>
                    <a:bodyPr/>
                    <a:lstStyle/>
                    <a:p>
                      <a:r>
                        <a:rPr lang="hr-BA" sz="1400" dirty="0" smtClean="0"/>
                        <a:t>Učenici/učenice</a:t>
                      </a:r>
                      <a:endParaRPr lang="hr-BA" sz="1400" dirty="0"/>
                    </a:p>
                  </a:txBody>
                  <a:tcPr/>
                </a:tc>
                <a:tc>
                  <a:txBody>
                    <a:bodyPr/>
                    <a:lstStyle/>
                    <a:p>
                      <a:r>
                        <a:rPr lang="hr-BA" sz="1400" dirty="0" smtClean="0"/>
                        <a:t>Preporučujemo sljedeće djelatnosti sa</a:t>
                      </a:r>
                      <a:r>
                        <a:rPr lang="hr-BA" sz="1400" baseline="0" dirty="0" smtClean="0"/>
                        <a:t> učenicima</a:t>
                      </a:r>
                      <a:endParaRPr lang="hr-BA" sz="1400" dirty="0"/>
                    </a:p>
                  </a:txBody>
                  <a:tcPr/>
                </a:tc>
              </a:tr>
              <a:tr h="3335520">
                <a:tc>
                  <a:txBody>
                    <a:bodyPr/>
                    <a:lstStyle/>
                    <a:p>
                      <a:pPr marL="285750" indent="-285750">
                        <a:buFont typeface="Arial" pitchFamily="34" charset="0"/>
                        <a:buChar char="•"/>
                      </a:pPr>
                      <a:r>
                        <a:rPr lang="hr-BA" sz="1400" dirty="0" smtClean="0"/>
                        <a:t>objasne pojam Istočna Europa, definiraju</a:t>
                      </a:r>
                      <a:r>
                        <a:rPr lang="hr-BA" sz="1400" baseline="0" dirty="0" smtClean="0"/>
                        <a:t> </a:t>
                      </a:r>
                      <a:r>
                        <a:rPr lang="hr-BA" sz="1400" dirty="0" smtClean="0"/>
                        <a:t>njezine</a:t>
                      </a:r>
                      <a:r>
                        <a:rPr lang="hr-BA" sz="1400" baseline="0" dirty="0" smtClean="0"/>
                        <a:t> granice i pokaže države, koje uključujemo u tu regiju,</a:t>
                      </a:r>
                    </a:p>
                    <a:p>
                      <a:pPr marL="285750" indent="-285750">
                        <a:buFont typeface="Arial" pitchFamily="34" charset="0"/>
                        <a:buChar char="•"/>
                      </a:pPr>
                      <a:r>
                        <a:rPr lang="hr-BA" sz="1400" baseline="0" dirty="0" smtClean="0"/>
                        <a:t>na osnovu </a:t>
                      </a:r>
                      <a:r>
                        <a:rPr lang="hr-BA" sz="1400" baseline="0" dirty="0" err="1" smtClean="0"/>
                        <a:t>klimograma</a:t>
                      </a:r>
                      <a:r>
                        <a:rPr lang="hr-BA" sz="1400" baseline="0" dirty="0" smtClean="0"/>
                        <a:t> razlikuju različite klimatske tipove i navedu uzroke za razlike,</a:t>
                      </a:r>
                    </a:p>
                    <a:p>
                      <a:pPr marL="285750" indent="-285750">
                        <a:buFont typeface="Arial" pitchFamily="34" charset="0"/>
                        <a:buChar char="•"/>
                      </a:pPr>
                      <a:r>
                        <a:rPr lang="hr-BA" sz="1400" baseline="0" dirty="0" smtClean="0"/>
                        <a:t>opišu karakteristike reljefa,</a:t>
                      </a:r>
                    </a:p>
                    <a:p>
                      <a:pPr marL="285750" indent="-285750">
                        <a:buFont typeface="Arial" pitchFamily="34" charset="0"/>
                        <a:buChar char="•"/>
                      </a:pPr>
                      <a:r>
                        <a:rPr lang="hr-BA" sz="1400" baseline="0" dirty="0" smtClean="0"/>
                        <a:t>uz pomoć primjernog materijala analiziraju narodnu, vjersku i jezičnu strukturu stanovnika i problem koegzistencije naroda prije i poslije 1991 godine,</a:t>
                      </a:r>
                    </a:p>
                    <a:p>
                      <a:pPr marL="285750" indent="-285750">
                        <a:buFont typeface="Arial" pitchFamily="34" charset="0"/>
                        <a:buChar char="•"/>
                      </a:pPr>
                      <a:r>
                        <a:rPr lang="hr-BA" sz="1400" baseline="0" dirty="0" smtClean="0"/>
                        <a:t>opišu temeljne karakteristike ekonomskog razvoja i problema država JI Europe,</a:t>
                      </a:r>
                    </a:p>
                    <a:p>
                      <a:pPr marL="285750" indent="-285750">
                        <a:buFont typeface="Arial" pitchFamily="34" charset="0"/>
                        <a:buChar char="•"/>
                      </a:pPr>
                      <a:r>
                        <a:rPr lang="hr-BA" sz="1400" baseline="0" dirty="0" smtClean="0"/>
                        <a:t>detaljnije </a:t>
                      </a:r>
                      <a:r>
                        <a:rPr lang="hr-BA" sz="1400" baseline="0" dirty="0" err="1" smtClean="0"/>
                        <a:t>istraživaju</a:t>
                      </a:r>
                      <a:r>
                        <a:rPr lang="hr-BA" sz="1400" baseline="0" dirty="0" smtClean="0"/>
                        <a:t> fizičko geografske karakteristike pojedinih regija,</a:t>
                      </a:r>
                    </a:p>
                    <a:p>
                      <a:pPr marL="285750" indent="-285750">
                        <a:buFont typeface="Arial" pitchFamily="34" charset="0"/>
                        <a:buChar char="•"/>
                      </a:pPr>
                      <a:r>
                        <a:rPr lang="hr-BA" sz="1400" baseline="0" dirty="0" smtClean="0"/>
                        <a:t>sami odaberu i predstave jednu državu JI Europe ili njezin aktualni problem,</a:t>
                      </a:r>
                    </a:p>
                    <a:p>
                      <a:pPr marL="285750" indent="-285750">
                        <a:buFont typeface="Arial" pitchFamily="34" charset="0"/>
                        <a:buChar char="•"/>
                      </a:pPr>
                      <a:r>
                        <a:rPr lang="hr-BA" sz="1400" baseline="0" dirty="0" smtClean="0"/>
                        <a:t>uspoređuju karakteristike ove regije sa drugim regijama Europe. </a:t>
                      </a:r>
                    </a:p>
                    <a:p>
                      <a:pPr marL="285750" indent="-285750">
                        <a:buFont typeface="Arial" pitchFamily="34" charset="0"/>
                        <a:buChar char="•"/>
                      </a:pPr>
                      <a:endParaRPr lang="hr-BA" sz="1400" dirty="0" smtClean="0"/>
                    </a:p>
                    <a:p>
                      <a:endParaRPr lang="hr-BA" sz="1400" dirty="0"/>
                    </a:p>
                  </a:txBody>
                  <a:tcPr/>
                </a:tc>
                <a:tc>
                  <a:txBody>
                    <a:bodyPr/>
                    <a:lstStyle/>
                    <a:p>
                      <a:pPr marL="0" indent="0">
                        <a:buFontTx/>
                        <a:buNone/>
                      </a:pPr>
                      <a:r>
                        <a:rPr lang="hr-BA" sz="1400" dirty="0" smtClean="0"/>
                        <a:t>/</a:t>
                      </a:r>
                      <a:endParaRPr lang="hr-BA" sz="1400" dirty="0"/>
                    </a:p>
                  </a:txBody>
                  <a:tcPr/>
                </a:tc>
              </a:tr>
            </a:tbl>
          </a:graphicData>
        </a:graphic>
      </p:graphicFrame>
      <p:pic>
        <p:nvPicPr>
          <p:cNvPr id="6"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15058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BA" sz="3000" dirty="0"/>
              <a:t>2. Struktura predmetnih ispitnih kataloga (</a:t>
            </a:r>
            <a:r>
              <a:rPr lang="hr-BA" sz="3000" dirty="0" smtClean="0"/>
              <a:t>23)</a:t>
            </a:r>
            <a:r>
              <a:rPr lang="hr-BA" sz="3000" dirty="0"/>
              <a:t/>
            </a:r>
            <a:br>
              <a:rPr lang="hr-BA" sz="3000" dirty="0"/>
            </a:br>
            <a:r>
              <a:rPr lang="hr-BA" sz="2800" dirty="0"/>
              <a:t>Sadržaj i ciljevi ispita </a:t>
            </a:r>
            <a:r>
              <a:rPr lang="hr-BA" sz="2800" dirty="0" smtClean="0"/>
              <a:t>(6)</a:t>
            </a:r>
            <a:r>
              <a:rPr lang="hr-BA" sz="2800" dirty="0"/>
              <a:t/>
            </a:r>
            <a:br>
              <a:rPr lang="hr-BA" sz="2800" dirty="0"/>
            </a:br>
            <a:r>
              <a:rPr lang="hr-BA" sz="2600" dirty="0"/>
              <a:t>Predmetni nastavni </a:t>
            </a:r>
            <a:r>
              <a:rPr lang="hr-BA" sz="2600" dirty="0" smtClean="0"/>
              <a:t>programi i </a:t>
            </a:r>
            <a:r>
              <a:rPr lang="hr-BA" sz="2600" dirty="0"/>
              <a:t>ispitni </a:t>
            </a:r>
            <a:r>
              <a:rPr lang="hr-BA" sz="2600" dirty="0" smtClean="0"/>
              <a:t>katalozi (4)</a:t>
            </a:r>
            <a:endParaRPr lang="hr-BA" sz="2600" dirty="0"/>
          </a:p>
        </p:txBody>
      </p:sp>
      <p:sp>
        <p:nvSpPr>
          <p:cNvPr id="3" name="Ograda vsebine 2"/>
          <p:cNvSpPr>
            <a:spLocks noGrp="1"/>
          </p:cNvSpPr>
          <p:nvPr>
            <p:ph idx="1"/>
          </p:nvPr>
        </p:nvSpPr>
        <p:spPr>
          <a:xfrm>
            <a:off x="457200" y="1772816"/>
            <a:ext cx="8229600" cy="4353347"/>
          </a:xfrm>
        </p:spPr>
        <p:txBody>
          <a:bodyPr/>
          <a:lstStyle/>
          <a:p>
            <a:pPr marL="0" indent="0">
              <a:buNone/>
            </a:pPr>
            <a:r>
              <a:rPr lang="hr-BA" sz="2700" dirty="0" smtClean="0"/>
              <a:t>GEOGRAFIJA: Jugoistočna Europa/PIK</a:t>
            </a:r>
          </a:p>
          <a:p>
            <a:pPr marL="0" indent="0">
              <a:buNone/>
            </a:pPr>
            <a:endParaRPr lang="hr-BA" dirty="0"/>
          </a:p>
          <a:p>
            <a:pPr marL="0" indent="0">
              <a:buNone/>
            </a:pPr>
            <a:endParaRPr lang="hr-BA" dirty="0" smtClean="0"/>
          </a:p>
          <a:p>
            <a:pPr marL="0" indent="0">
              <a:buNone/>
            </a:pPr>
            <a:endParaRPr lang="hr-BA" dirty="0"/>
          </a:p>
        </p:txBody>
      </p:sp>
      <p:graphicFrame>
        <p:nvGraphicFramePr>
          <p:cNvPr id="4" name="Tabela 3"/>
          <p:cNvGraphicFramePr>
            <a:graphicFrameLocks noGrp="1"/>
          </p:cNvGraphicFramePr>
          <p:nvPr>
            <p:extLst>
              <p:ext uri="{D42A27DB-BD31-4B8C-83A1-F6EECF244321}">
                <p14:modId xmlns:p14="http://schemas.microsoft.com/office/powerpoint/2010/main" val="1752447946"/>
              </p:ext>
            </p:extLst>
          </p:nvPr>
        </p:nvGraphicFramePr>
        <p:xfrm>
          <a:off x="683568" y="2564904"/>
          <a:ext cx="7704856" cy="3154113"/>
        </p:xfrm>
        <a:graphic>
          <a:graphicData uri="http://schemas.openxmlformats.org/drawingml/2006/table">
            <a:tbl>
              <a:tblPr firstRow="1" bandRow="1">
                <a:tableStyleId>{5C22544A-7EE6-4342-B048-85BDC9FD1C3A}</a:tableStyleId>
              </a:tblPr>
              <a:tblGrid>
                <a:gridCol w="2020604"/>
                <a:gridCol w="5684252"/>
              </a:tblGrid>
              <a:tr h="307990">
                <a:tc>
                  <a:txBody>
                    <a:bodyPr/>
                    <a:lstStyle/>
                    <a:p>
                      <a:r>
                        <a:rPr lang="hr-BA" dirty="0" smtClean="0"/>
                        <a:t>Sadržaj</a:t>
                      </a:r>
                      <a:endParaRPr lang="hr-BA" dirty="0"/>
                    </a:p>
                  </a:txBody>
                  <a:tcPr/>
                </a:tc>
                <a:tc>
                  <a:txBody>
                    <a:bodyPr/>
                    <a:lstStyle/>
                    <a:p>
                      <a:r>
                        <a:rPr lang="hr-BA" dirty="0" smtClean="0"/>
                        <a:t>Ciljevi</a:t>
                      </a:r>
                      <a:endParaRPr lang="hr-BA" dirty="0"/>
                    </a:p>
                  </a:txBody>
                  <a:tcPr/>
                </a:tc>
              </a:tr>
              <a:tr h="2788353">
                <a:tc>
                  <a:txBody>
                    <a:bodyPr/>
                    <a:lstStyle/>
                    <a:p>
                      <a:pPr marL="0" indent="0">
                        <a:buFont typeface="Arial" pitchFamily="34" charset="0"/>
                        <a:buNone/>
                      </a:pPr>
                      <a:r>
                        <a:rPr lang="hr-BA" sz="1600" dirty="0" smtClean="0"/>
                        <a:t>Jugoistočna Europa</a:t>
                      </a:r>
                    </a:p>
                    <a:p>
                      <a:endParaRPr lang="hr-BA" sz="1600" dirty="0"/>
                    </a:p>
                  </a:txBody>
                  <a:tcPr/>
                </a:tc>
                <a:tc>
                  <a:txBody>
                    <a:bodyPr/>
                    <a:lstStyle/>
                    <a:p>
                      <a:pPr marL="285750" indent="-285750">
                        <a:buFontTx/>
                        <a:buChar char="-"/>
                      </a:pPr>
                      <a:r>
                        <a:rPr lang="hr-BA" sz="1600" dirty="0" smtClean="0"/>
                        <a:t>opiše nastanak i karakteristike</a:t>
                      </a:r>
                      <a:r>
                        <a:rPr lang="hr-BA" sz="1600" baseline="0" dirty="0" smtClean="0"/>
                        <a:t> reljefa,</a:t>
                      </a:r>
                    </a:p>
                    <a:p>
                      <a:pPr marL="285750" indent="-285750">
                        <a:buFontTx/>
                        <a:buChar char="-"/>
                      </a:pPr>
                      <a:r>
                        <a:rPr lang="hr-BA" sz="1600" baseline="0" dirty="0" smtClean="0"/>
                        <a:t>uz pomoć </a:t>
                      </a:r>
                      <a:r>
                        <a:rPr lang="hr-BA" sz="1600" baseline="0" dirty="0" err="1" smtClean="0"/>
                        <a:t>klimograma</a:t>
                      </a:r>
                      <a:r>
                        <a:rPr lang="hr-BA" sz="1600" baseline="0" dirty="0" smtClean="0"/>
                        <a:t> analizira različite klimatske tipove,</a:t>
                      </a:r>
                    </a:p>
                    <a:p>
                      <a:pPr marL="285750" indent="-285750">
                        <a:buFontTx/>
                        <a:buChar char="-"/>
                      </a:pPr>
                      <a:r>
                        <a:rPr lang="hr-BA" sz="1600" baseline="0" dirty="0" smtClean="0"/>
                        <a:t>opiše fizičko geografske karakteristike većih odabranih predjela (Panonska kotlina, Vlaška nizina, Dinarske planine, Karpati, Balkan, </a:t>
                      </a:r>
                      <a:r>
                        <a:rPr lang="hr-BA" sz="1600" baseline="0" dirty="0" err="1" smtClean="0"/>
                        <a:t>Rodopi</a:t>
                      </a:r>
                      <a:r>
                        <a:rPr lang="hr-BA" sz="1600" baseline="0" dirty="0" smtClean="0"/>
                        <a:t>),</a:t>
                      </a:r>
                    </a:p>
                    <a:p>
                      <a:pPr marL="285750" indent="-285750">
                        <a:buFont typeface="Arial" pitchFamily="34" charset="0"/>
                        <a:buChar char="•"/>
                      </a:pPr>
                      <a:r>
                        <a:rPr lang="hr-BA" sz="1600" baseline="0" dirty="0" smtClean="0"/>
                        <a:t>analizira narodnu, vjersku i jezičnu strukturu stanovnika i problem koegzistencije naroda prije i poslije 1991 godine,</a:t>
                      </a:r>
                    </a:p>
                    <a:p>
                      <a:pPr marL="285750" indent="-285750">
                        <a:buFont typeface="Arial" pitchFamily="34" charset="0"/>
                        <a:buChar char="•"/>
                      </a:pPr>
                      <a:r>
                        <a:rPr lang="hr-BA" sz="1600" baseline="0" dirty="0" smtClean="0"/>
                        <a:t>opiše osnovne karakteristike ekonomskog razvoja i problema država JI Europe.</a:t>
                      </a:r>
                    </a:p>
                  </a:txBody>
                  <a:tcPr/>
                </a:tc>
              </a:tr>
            </a:tbl>
          </a:graphicData>
        </a:graphic>
      </p:graphicFrame>
      <p:pic>
        <p:nvPicPr>
          <p:cNvPr id="6"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25919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300" dirty="0" smtClean="0"/>
              <a:t>3. Upute za izradu predmetnih ispitnih kataloga (1)</a:t>
            </a:r>
            <a:br>
              <a:rPr lang="hr-BA" sz="3300" dirty="0" smtClean="0"/>
            </a:br>
            <a:r>
              <a:rPr lang="hr-BA" sz="3100" dirty="0" smtClean="0"/>
              <a:t>Slovenija</a:t>
            </a:r>
            <a:endParaRPr lang="hr-BA" sz="3100" dirty="0"/>
          </a:p>
        </p:txBody>
      </p:sp>
      <p:sp>
        <p:nvSpPr>
          <p:cNvPr id="3" name="Ograda vsebine 2"/>
          <p:cNvSpPr>
            <a:spLocks noGrp="1"/>
          </p:cNvSpPr>
          <p:nvPr>
            <p:ph idx="1"/>
          </p:nvPr>
        </p:nvSpPr>
        <p:spPr/>
        <p:txBody>
          <a:bodyPr>
            <a:normAutofit/>
          </a:bodyPr>
          <a:lstStyle/>
          <a:p>
            <a:r>
              <a:rPr lang="hr-BA" sz="2700" dirty="0" smtClean="0"/>
              <a:t>U Sloveniji detaljniju strukturu predmetnih ispitnih kataloga na prijedlog Rica odredi Državna maturska komisija za opću odnosno stručnu maturu.</a:t>
            </a:r>
          </a:p>
          <a:p>
            <a:endParaRPr lang="hr-BA" sz="2700" dirty="0" smtClean="0"/>
          </a:p>
          <a:p>
            <a:r>
              <a:rPr lang="hr-BA" sz="2700" dirty="0" smtClean="0"/>
              <a:t>Struktura predmetnih ispitnih kataloga je kod svih predmeta jednaka. Pojedini predmeti imaju zbog određenih specifičnosti ispita u katalogu još neka druga poglavlja (npr. kod matematike u poglavlju „Dodatak” nalaze se matematičke oznake i </a:t>
            </a:r>
            <a:r>
              <a:rPr lang="hr-BA" sz="2700" dirty="0"/>
              <a:t>f</a:t>
            </a:r>
            <a:r>
              <a:rPr lang="hr-BA" sz="2700" dirty="0" smtClean="0"/>
              <a:t>ormule</a:t>
            </a:r>
            <a:r>
              <a:rPr lang="hr-BA" sz="2700" dirty="0"/>
              <a:t>, </a:t>
            </a:r>
            <a:r>
              <a:rPr lang="hr-BA" sz="2700" dirty="0" smtClean="0"/>
              <a:t>koje su dodane testu ...).</a:t>
            </a:r>
          </a:p>
          <a:p>
            <a:pPr>
              <a:buFontTx/>
              <a:buChar char="-"/>
            </a:pPr>
            <a:endParaRPr lang="hr-BA" dirty="0" smtClean="0"/>
          </a:p>
          <a:p>
            <a:pPr>
              <a:buFontTx/>
              <a:buChar char="-"/>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30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1. Osnove za pripremu predmetnih ispitnih kataloga (1)</a:t>
            </a:r>
            <a:endParaRPr lang="hr-BA" sz="3000" dirty="0"/>
          </a:p>
        </p:txBody>
      </p:sp>
      <p:sp>
        <p:nvSpPr>
          <p:cNvPr id="3" name="Ograda vsebine 2"/>
          <p:cNvSpPr>
            <a:spLocks noGrp="1"/>
          </p:cNvSpPr>
          <p:nvPr>
            <p:ph idx="1"/>
          </p:nvPr>
        </p:nvSpPr>
        <p:spPr/>
        <p:txBody>
          <a:bodyPr>
            <a:normAutofit/>
          </a:bodyPr>
          <a:lstStyle/>
          <a:p>
            <a:r>
              <a:rPr lang="hr-BA" sz="2700" dirty="0" smtClean="0"/>
              <a:t>U nekim zemljama, gdje po tradiciji nisu imali nastavnih programa, svi ciljevi i sadržaji koji su se provjeravali na zaključnim ispitima bili su zapisani u predmetnim ispitnim katalozima.</a:t>
            </a:r>
          </a:p>
          <a:p>
            <a:endParaRPr lang="hr-BA" sz="2700" dirty="0" smtClean="0"/>
          </a:p>
          <a:p>
            <a:r>
              <a:rPr lang="hr-BA" sz="2700" dirty="0" smtClean="0"/>
              <a:t>U zemljama gdje su imali nastavne programe, ti su predstavljali osnovu za pripremu predmetnih ispitnih kataloga. </a:t>
            </a:r>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59863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a:t>3. Upute za izradu predmetnih ispitnih kataloga </a:t>
            </a:r>
            <a:r>
              <a:rPr lang="hr-BA" sz="3000" dirty="0" smtClean="0"/>
              <a:t>(2)</a:t>
            </a:r>
            <a:r>
              <a:rPr lang="hr-BA" sz="3000" dirty="0"/>
              <a:t/>
            </a:r>
            <a:br>
              <a:rPr lang="hr-BA" sz="3000" dirty="0"/>
            </a:br>
            <a:r>
              <a:rPr lang="hr-BA" sz="2800" dirty="0"/>
              <a:t>Slovenija</a:t>
            </a:r>
          </a:p>
        </p:txBody>
      </p:sp>
      <p:sp>
        <p:nvSpPr>
          <p:cNvPr id="3" name="Ograda vsebine 2"/>
          <p:cNvSpPr>
            <a:spLocks noGrp="1"/>
          </p:cNvSpPr>
          <p:nvPr>
            <p:ph idx="1"/>
          </p:nvPr>
        </p:nvSpPr>
        <p:spPr/>
        <p:txBody>
          <a:bodyPr>
            <a:normAutofit fontScale="92500"/>
          </a:bodyPr>
          <a:lstStyle/>
          <a:p>
            <a:r>
              <a:rPr lang="hr-BA" sz="2700" dirty="0" smtClean="0"/>
              <a:t>Državni ispitni centar za sve predmete pripremi </a:t>
            </a:r>
            <a:r>
              <a:rPr lang="hr-HR" sz="2700" dirty="0" smtClean="0"/>
              <a:t>prijedlog strukture sa definiranim stilovima, pregled sadržaja i obavezna poglavlja. </a:t>
            </a:r>
          </a:p>
          <a:p>
            <a:r>
              <a:rPr lang="hr-HR" sz="2700" dirty="0" smtClean="0"/>
              <a:t>Sve predmetne komisije trebaju se strogo držati propisane strukture i uputa za pripremu.</a:t>
            </a:r>
          </a:p>
          <a:p>
            <a:r>
              <a:rPr lang="hr-HR" sz="2700" dirty="0" smtClean="0"/>
              <a:t>Predmetne komisije dobiju upute za pripremu i kalendar.</a:t>
            </a:r>
          </a:p>
          <a:p>
            <a:r>
              <a:rPr lang="hr-HR" sz="2700" dirty="0" smtClean="0"/>
              <a:t>Predmetne komisije dobiju i terminološki rječnik, kojeg obavezno upotrebljavaju pri pripremi predmetnih ispitnih kataloga. U njemu stoje objašnjena svih stručnih termina (pismeni ispit, usmeni ispit, </a:t>
            </a:r>
            <a:r>
              <a:rPr lang="hr-HR" sz="2700" dirty="0"/>
              <a:t>interni dio, eksterni dio, praktički dio, zadatak, pitanje/</a:t>
            </a:r>
            <a:r>
              <a:rPr lang="hr-HR" sz="2700" dirty="0" err="1"/>
              <a:t>item</a:t>
            </a:r>
            <a:r>
              <a:rPr lang="hr-HR" sz="2700" dirty="0"/>
              <a:t>, ispitni cilj,</a:t>
            </a:r>
            <a:endParaRPr lang="hr-BA" sz="2700"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17477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a:t>3. Upute za izradu predmetnih ispitnih kataloga </a:t>
            </a:r>
            <a:r>
              <a:rPr lang="hr-BA" sz="3000" dirty="0" smtClean="0"/>
              <a:t>(3)</a:t>
            </a:r>
            <a:r>
              <a:rPr lang="hr-BA" sz="3000" dirty="0"/>
              <a:t/>
            </a:r>
            <a:br>
              <a:rPr lang="hr-BA" sz="3000" dirty="0"/>
            </a:br>
            <a:r>
              <a:rPr lang="hr-BA" sz="2800" dirty="0"/>
              <a:t>Slovenija</a:t>
            </a:r>
          </a:p>
        </p:txBody>
      </p:sp>
      <p:sp>
        <p:nvSpPr>
          <p:cNvPr id="3" name="Ograda vsebine 2"/>
          <p:cNvSpPr>
            <a:spLocks noGrp="1"/>
          </p:cNvSpPr>
          <p:nvPr>
            <p:ph idx="1"/>
          </p:nvPr>
        </p:nvSpPr>
        <p:spPr/>
        <p:txBody>
          <a:bodyPr>
            <a:normAutofit lnSpcReduction="10000"/>
          </a:bodyPr>
          <a:lstStyle/>
          <a:p>
            <a:pPr marL="400050" lvl="1" indent="0">
              <a:buNone/>
            </a:pPr>
            <a:r>
              <a:rPr lang="hr-HR" sz="2700" dirty="0" smtClean="0"/>
              <a:t>upute za ocjenjivanje, bodovanje, kriteriji ocjenjivanja).</a:t>
            </a:r>
          </a:p>
          <a:p>
            <a:r>
              <a:rPr lang="hr-HR" sz="2700" dirty="0" smtClean="0"/>
              <a:t>Predmetne komisije dobiju i šifrant zadataka i pitanja, kojeg trebaju upotrebljavati. Isti tip zadatka u svakom katalogu treba značiti isto.</a:t>
            </a:r>
          </a:p>
          <a:p>
            <a:r>
              <a:rPr lang="hr-HR" sz="2700" dirty="0" smtClean="0"/>
              <a:t>U predmetnim ispitnim katalozima ne objavljuje se stručna literatura za pripremu na maturu; učenike i nastavnike se uputi na mjesto, gdje se može pronaći (web stranice).</a:t>
            </a:r>
          </a:p>
          <a:p>
            <a:r>
              <a:rPr lang="hr-HR" sz="2700" dirty="0" smtClean="0"/>
              <a:t>Zajednička poglavlja  kataloga pripremimo za sve predmete na Ricu.</a:t>
            </a:r>
            <a:endParaRPr lang="hr-BA" sz="2700" dirty="0" smtClean="0"/>
          </a:p>
          <a:p>
            <a:pPr>
              <a:buFontTx/>
              <a:buChar char="-"/>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80611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300" dirty="0" smtClean="0"/>
              <a:t>4. Postupak pripreme predmetnih ispitnih kataloga</a:t>
            </a:r>
            <a:r>
              <a:rPr lang="hr-BA" sz="3000" dirty="0" smtClean="0"/>
              <a:t/>
            </a:r>
            <a:br>
              <a:rPr lang="hr-BA" sz="3000" dirty="0" smtClean="0"/>
            </a:br>
            <a:r>
              <a:rPr lang="hr-BA" sz="3000" dirty="0" smtClean="0"/>
              <a:t>4.1 </a:t>
            </a:r>
            <a:r>
              <a:rPr lang="hr-BA" sz="3100" dirty="0" smtClean="0"/>
              <a:t>Opće</a:t>
            </a:r>
            <a:r>
              <a:rPr lang="hr-BA" sz="2800" dirty="0"/>
              <a:t/>
            </a:r>
            <a:br>
              <a:rPr lang="hr-BA" sz="2800" dirty="0"/>
            </a:br>
            <a:endParaRPr lang="hr-BA" sz="2800" dirty="0"/>
          </a:p>
        </p:txBody>
      </p:sp>
      <p:sp>
        <p:nvSpPr>
          <p:cNvPr id="3" name="Ograda vsebine 2"/>
          <p:cNvSpPr>
            <a:spLocks noGrp="1"/>
          </p:cNvSpPr>
          <p:nvPr>
            <p:ph idx="1"/>
          </p:nvPr>
        </p:nvSpPr>
        <p:spPr/>
        <p:txBody>
          <a:bodyPr>
            <a:normAutofit/>
          </a:bodyPr>
          <a:lstStyle/>
          <a:p>
            <a:pPr marL="514350" indent="-514350">
              <a:buAutoNum type="arabicPeriod"/>
            </a:pPr>
            <a:r>
              <a:rPr lang="hr-BA" sz="2700" dirty="0" smtClean="0"/>
              <a:t>Predmetni ispitni katalozi pripremaju se za tekuću školsku godinu a mogu važiti više godina sve dok ne dođe do inicijative za njihovu promjenu.</a:t>
            </a:r>
          </a:p>
          <a:p>
            <a:pPr marL="0" indent="0">
              <a:buNone/>
            </a:pPr>
            <a:endParaRPr lang="hr-BA" sz="2700" dirty="0" smtClean="0"/>
          </a:p>
          <a:p>
            <a:pPr marL="514350" indent="-514350">
              <a:buAutoNum type="arabicPeriod"/>
            </a:pPr>
            <a:r>
              <a:rPr lang="hr-BA" sz="2700" dirty="0" smtClean="0"/>
              <a:t>Predmetne ispitne kataloge pripremaju PK, pripremu rukovodi MK, potvrdi ih SSSI.</a:t>
            </a:r>
          </a:p>
          <a:p>
            <a:pPr marL="514350" indent="-514350">
              <a:buAutoNum type="arabicPeriod"/>
            </a:pPr>
            <a:endParaRPr lang="hr-BA" sz="2700" dirty="0" smtClean="0"/>
          </a:p>
          <a:p>
            <a:pPr marL="514350" indent="-514350">
              <a:buAutoNum type="arabicPeriod"/>
            </a:pPr>
            <a:r>
              <a:rPr lang="hr-BA" sz="2700" dirty="0" smtClean="0"/>
              <a:t>Metodološku shemu pripreme kataloga pripremi Državni ispitni centar.</a:t>
            </a:r>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885862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300" dirty="0" smtClean="0"/>
              <a:t>4. Postupak pripreme predmetnih ispitnih kataloga</a:t>
            </a:r>
            <a:r>
              <a:rPr lang="hr-BA" sz="3300" dirty="0"/>
              <a:t/>
            </a:r>
            <a:br>
              <a:rPr lang="hr-BA" sz="3300" dirty="0"/>
            </a:br>
            <a:r>
              <a:rPr lang="hr-BA" sz="3100" dirty="0" smtClean="0"/>
              <a:t>4.2 Postupak utvrđivanja promjena</a:t>
            </a:r>
            <a:endParaRPr lang="hr-BA" sz="3100" dirty="0"/>
          </a:p>
        </p:txBody>
      </p:sp>
      <p:sp>
        <p:nvSpPr>
          <p:cNvPr id="3" name="Ograda vsebine 2"/>
          <p:cNvSpPr>
            <a:spLocks noGrp="1"/>
          </p:cNvSpPr>
          <p:nvPr>
            <p:ph idx="1"/>
          </p:nvPr>
        </p:nvSpPr>
        <p:spPr/>
        <p:txBody>
          <a:bodyPr>
            <a:normAutofit fontScale="85000" lnSpcReduction="10000"/>
          </a:bodyPr>
          <a:lstStyle/>
          <a:p>
            <a:pPr marL="514350" indent="-514350">
              <a:buAutoNum type="arabicPeriod"/>
            </a:pPr>
            <a:r>
              <a:rPr lang="hr-BA" dirty="0" err="1" smtClean="0"/>
              <a:t>Inijicativu</a:t>
            </a:r>
            <a:r>
              <a:rPr lang="hr-BA" dirty="0" smtClean="0"/>
              <a:t> za promjenu ili </a:t>
            </a:r>
            <a:r>
              <a:rPr lang="hr-BA" dirty="0" err="1" smtClean="0"/>
              <a:t>dopunjenje</a:t>
            </a:r>
            <a:r>
              <a:rPr lang="hr-BA" dirty="0" smtClean="0"/>
              <a:t> predmetnog ispitnog kataloga odnosno za nov katalog donesu predmetne komisije, MK ili Državni ispitni centar.</a:t>
            </a:r>
          </a:p>
          <a:p>
            <a:pPr marL="514350" indent="-514350">
              <a:buAutoNum type="arabicPeriod"/>
            </a:pPr>
            <a:r>
              <a:rPr lang="hr-BA" dirty="0" smtClean="0"/>
              <a:t>Predmetne komisije do 1. oktobra tekuće školske godine Državnom ispitnom centru jave, dali će ili neće pripremit promjene predmetnog ispitnog kataloga. Predmetne komisije trebaju javiti i vrstu promjene:</a:t>
            </a:r>
          </a:p>
          <a:p>
            <a:r>
              <a:rPr lang="hr-BA" dirty="0" smtClean="0"/>
              <a:t>nema promjena,</a:t>
            </a:r>
          </a:p>
          <a:p>
            <a:r>
              <a:rPr lang="hr-BA" dirty="0"/>
              <a:t>r</a:t>
            </a:r>
            <a:r>
              <a:rPr lang="hr-BA" dirty="0" smtClean="0"/>
              <a:t>edakcijske promjene,</a:t>
            </a:r>
          </a:p>
          <a:p>
            <a:r>
              <a:rPr lang="hr-BA" dirty="0"/>
              <a:t>s</a:t>
            </a:r>
            <a:r>
              <a:rPr lang="hr-BA" dirty="0" smtClean="0"/>
              <a:t>adržajne promjene.</a:t>
            </a:r>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2933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200" dirty="0"/>
              <a:t>4. Postupak pripreme predmetnih ispitnih kataloga</a:t>
            </a:r>
            <a:br>
              <a:rPr lang="hr-BA" sz="3200" dirty="0"/>
            </a:br>
            <a:r>
              <a:rPr lang="hr-BA" sz="2800" dirty="0" smtClean="0"/>
              <a:t>4.3 </a:t>
            </a:r>
            <a:r>
              <a:rPr lang="hr-BA" sz="2800" dirty="0"/>
              <a:t>Postupak </a:t>
            </a:r>
            <a:r>
              <a:rPr lang="hr-BA" sz="2800" dirty="0" smtClean="0"/>
              <a:t>pripreme, rasprave i podnošenja predmetnih kataloga u </a:t>
            </a:r>
            <a:r>
              <a:rPr lang="hr-BA" sz="2800" dirty="0"/>
              <a:t>primjeru redakcijskih </a:t>
            </a:r>
            <a:r>
              <a:rPr lang="hr-BA" sz="2800" dirty="0" smtClean="0"/>
              <a:t>promjena</a:t>
            </a:r>
            <a:endParaRPr lang="hr-BA" sz="2800" dirty="0"/>
          </a:p>
        </p:txBody>
      </p:sp>
      <p:sp>
        <p:nvSpPr>
          <p:cNvPr id="3" name="Ograda vsebine 2"/>
          <p:cNvSpPr>
            <a:spLocks noGrp="1"/>
          </p:cNvSpPr>
          <p:nvPr>
            <p:ph idx="1"/>
          </p:nvPr>
        </p:nvSpPr>
        <p:spPr>
          <a:xfrm>
            <a:off x="457200" y="1844824"/>
            <a:ext cx="8229600" cy="4281339"/>
          </a:xfrm>
        </p:spPr>
        <p:txBody>
          <a:bodyPr>
            <a:normAutofit/>
          </a:bodyPr>
          <a:lstStyle/>
          <a:p>
            <a:pPr marL="0" indent="0">
              <a:buNone/>
            </a:pPr>
            <a:r>
              <a:rPr lang="hr-BA" sz="2700" dirty="0" smtClean="0"/>
              <a:t>1. Redakcijske promjene predmetnih ispitnih kataloga uključuju promjene koje ne utječu na sadržaj i polaganje ispita.</a:t>
            </a:r>
          </a:p>
          <a:p>
            <a:pPr marL="0" indent="0">
              <a:buNone/>
            </a:pPr>
            <a:r>
              <a:rPr lang="hr-BA" sz="2700" dirty="0" smtClean="0"/>
              <a:t>2. PK najkasnije do tekuće školske godine za dvije godine unaprijed predloži Državnom ispitnom centru redakcijske promjene. Materijal koji predloži sastoji se od: predmetnog ispitnog kataloga prošle školske godine sa jasno evidentiranim korekcijama i pismenom potvrdom, da promjene neće uticati na uslove polaganja ispita.</a:t>
            </a:r>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29337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200" dirty="0"/>
              <a:t>4. Postupak pripreme predmetnih ispitnih kataloga</a:t>
            </a:r>
            <a:r>
              <a:rPr lang="hr-BA" sz="3600" dirty="0"/>
              <a:t/>
            </a:r>
            <a:br>
              <a:rPr lang="hr-BA" sz="3600" dirty="0"/>
            </a:br>
            <a:r>
              <a:rPr lang="hr-BA" sz="2800" dirty="0"/>
              <a:t>4.3 Postupak pripreme, rasprave i podnošenja predmetnih kataloga u primjeru redakcijskih promjena</a:t>
            </a:r>
          </a:p>
        </p:txBody>
      </p:sp>
      <p:sp>
        <p:nvSpPr>
          <p:cNvPr id="3" name="Ograda vsebine 2"/>
          <p:cNvSpPr>
            <a:spLocks noGrp="1"/>
          </p:cNvSpPr>
          <p:nvPr>
            <p:ph idx="1"/>
          </p:nvPr>
        </p:nvSpPr>
        <p:spPr>
          <a:xfrm>
            <a:off x="457200" y="1988840"/>
            <a:ext cx="8229600" cy="4137323"/>
          </a:xfrm>
        </p:spPr>
        <p:txBody>
          <a:bodyPr>
            <a:normAutofit fontScale="92500"/>
          </a:bodyPr>
          <a:lstStyle/>
          <a:p>
            <a:pPr marL="0" indent="0">
              <a:buNone/>
            </a:pPr>
            <a:r>
              <a:rPr lang="hr-BA" sz="2900" dirty="0" smtClean="0"/>
              <a:t>3. Radna grupa MK pregleda predložene promjene predmetnih ispitnih kataloga i do 15. 11. presudi o tome, dali su predložene promjene redakcijske prirode. Ako promjene nisu redakcijske prirode u daljnjom postupku promjene se vode kao sadržajne promjene.</a:t>
            </a:r>
          </a:p>
          <a:p>
            <a:pPr marL="0" indent="0">
              <a:buNone/>
            </a:pPr>
            <a:r>
              <a:rPr lang="hr-BA" sz="2900" dirty="0" smtClean="0"/>
              <a:t>4. Sekretar MK preda kataloge sa redakcijskim promjenama odsjeku DTP Državnog ispitnog centra, koji do kraja februara naredne godine pripremi konačnu verziju kataloga.</a:t>
            </a:r>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2933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200" dirty="0"/>
              <a:t>4. Postupak pripreme predmetnih ispitnih kataloga</a:t>
            </a:r>
            <a:br>
              <a:rPr lang="hr-BA" sz="3200" dirty="0"/>
            </a:br>
            <a:r>
              <a:rPr lang="hr-BA" sz="2800" dirty="0" smtClean="0"/>
              <a:t>4.3 Postupak pripreme, rasprave i podnošenja predmetnih kataloga u primjeru redakcijskih promjena</a:t>
            </a:r>
            <a:endParaRPr lang="hr-BA" sz="2800" dirty="0"/>
          </a:p>
        </p:txBody>
      </p:sp>
      <p:sp>
        <p:nvSpPr>
          <p:cNvPr id="3" name="Ograda vsebine 2"/>
          <p:cNvSpPr>
            <a:spLocks noGrp="1"/>
          </p:cNvSpPr>
          <p:nvPr>
            <p:ph idx="1"/>
          </p:nvPr>
        </p:nvSpPr>
        <p:spPr>
          <a:xfrm>
            <a:off x="457200" y="2060848"/>
            <a:ext cx="8229600" cy="4065315"/>
          </a:xfrm>
        </p:spPr>
        <p:txBody>
          <a:bodyPr>
            <a:normAutofit/>
          </a:bodyPr>
          <a:lstStyle/>
          <a:p>
            <a:pPr marL="0" indent="0">
              <a:buNone/>
            </a:pPr>
            <a:r>
              <a:rPr lang="hr-BA" sz="2700" dirty="0" smtClean="0"/>
              <a:t>5. Kad su konačne verzije kataloga pripremljene DTP šalje kataloge sekretaru MK, a ta ih zajedno sa pismenom potvrdom, da promjene nisu sadržajne prirode i da ne utječu na polaganje ispita šalje MK odnosno SSSI.</a:t>
            </a:r>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29337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000" dirty="0" smtClean="0"/>
              <a:t>4. Postupak pripreme predmetnih ispitnih kataloga</a:t>
            </a:r>
            <a:br>
              <a:rPr lang="hr-BA" sz="3000" dirty="0" smtClean="0"/>
            </a:br>
            <a:r>
              <a:rPr lang="hr-BA" sz="2800" dirty="0"/>
              <a:t>4.3 Postupak pripreme, rasprave i podnošenja predmetnih kataloga u primjeru redakcijskih promjena</a:t>
            </a:r>
            <a:r>
              <a:rPr lang="hr-BA" sz="3000" dirty="0" smtClean="0"/>
              <a:t/>
            </a:r>
            <a:br>
              <a:rPr lang="hr-BA" sz="3000" dirty="0" smtClean="0"/>
            </a:br>
            <a:endParaRPr lang="hr-BA" sz="2800" dirty="0"/>
          </a:p>
        </p:txBody>
      </p:sp>
      <p:sp>
        <p:nvSpPr>
          <p:cNvPr id="3" name="Ograda vsebine 2"/>
          <p:cNvSpPr>
            <a:spLocks noGrp="1"/>
          </p:cNvSpPr>
          <p:nvPr>
            <p:ph idx="1"/>
          </p:nvPr>
        </p:nvSpPr>
        <p:spPr>
          <a:xfrm>
            <a:off x="457200" y="1600200"/>
            <a:ext cx="8229600" cy="4513055"/>
          </a:xfrm>
        </p:spPr>
        <p:txBody>
          <a:bodyPr>
            <a:normAutofit fontScale="85000" lnSpcReduction="10000"/>
          </a:bodyPr>
          <a:lstStyle/>
          <a:p>
            <a:pPr marL="514350" indent="-514350">
              <a:buAutoNum type="arabicPeriod"/>
            </a:pPr>
            <a:r>
              <a:rPr lang="hr-BA" dirty="0" smtClean="0"/>
              <a:t>Predmetna komisija pripremi nacrt predmetnog ispitnog kataloga i najkasnije do 1. decembra tekuće školske godine za dvije godine unaprijed šalje ga MK in Državnom ispitnom centru. Do istog datuma predloži MK i dva recenzenta, između kojih je jedan nastavnik srednje škole, a drugi univerzitetski profesor. Pošalje i pismeni pristanak recenzenata.</a:t>
            </a:r>
          </a:p>
          <a:p>
            <a:pPr marL="514350" indent="-514350">
              <a:buAutoNum type="arabicPeriod"/>
            </a:pPr>
            <a:r>
              <a:rPr lang="hr-BA" dirty="0" smtClean="0"/>
              <a:t>Prijedlog recenzenata potvrdi MK najkasnije do 10. decembra.</a:t>
            </a:r>
          </a:p>
          <a:p>
            <a:pPr marL="514350" indent="-514350">
              <a:buAutoNum type="arabicPeriod"/>
            </a:pPr>
            <a:r>
              <a:rPr lang="hr-BA" dirty="0" smtClean="0"/>
              <a:t>Državni ispitni centar pošalje recenzentima nacrt predmetnog ispitnog kataloga.</a:t>
            </a:r>
          </a:p>
          <a:p>
            <a:pPr marL="514350" indent="-514350">
              <a:buAutoNum type="arabicPeriod"/>
            </a:pPr>
            <a:endParaRPr lang="hr-BA" dirty="0" smtClean="0"/>
          </a:p>
          <a:p>
            <a:pPr marL="514350" indent="-514350">
              <a:buAutoNum type="arabicPeriod"/>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2933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000" dirty="0" smtClean="0"/>
              <a:t>4. Postupak pripreme predmetnih ispitnih kataloga</a:t>
            </a:r>
            <a:br>
              <a:rPr lang="hr-BA" sz="3000" dirty="0" smtClean="0"/>
            </a:br>
            <a:r>
              <a:rPr lang="hr-BA" sz="2800" dirty="0"/>
              <a:t>4.3 Postupak pripreme, rasprave i podnošenja predmetnih kataloga u primjeru redakcijskih promjena</a:t>
            </a:r>
            <a:r>
              <a:rPr lang="hr-BA" sz="3000" dirty="0" smtClean="0"/>
              <a:t/>
            </a:r>
            <a:br>
              <a:rPr lang="hr-BA" sz="3000" dirty="0" smtClean="0"/>
            </a:br>
            <a:endParaRPr lang="hr-BA" sz="2800" dirty="0"/>
          </a:p>
        </p:txBody>
      </p:sp>
      <p:sp>
        <p:nvSpPr>
          <p:cNvPr id="3" name="Ograda vsebine 2"/>
          <p:cNvSpPr>
            <a:spLocks noGrp="1"/>
          </p:cNvSpPr>
          <p:nvPr>
            <p:ph idx="1"/>
          </p:nvPr>
        </p:nvSpPr>
        <p:spPr>
          <a:xfrm>
            <a:off x="457200" y="1600200"/>
            <a:ext cx="8229600" cy="4864241"/>
          </a:xfrm>
        </p:spPr>
        <p:txBody>
          <a:bodyPr>
            <a:normAutofit fontScale="85000" lnSpcReduction="20000"/>
          </a:bodyPr>
          <a:lstStyle/>
          <a:p>
            <a:pPr marL="0" indent="0">
              <a:buNone/>
            </a:pPr>
            <a:r>
              <a:rPr lang="hr-BA" dirty="0" smtClean="0"/>
              <a:t>4. Recenzenti najkasnije do 10. januara tekuće školske godine pripreme recenziju:</a:t>
            </a:r>
          </a:p>
          <a:p>
            <a:pPr marL="0" indent="0">
              <a:buNone/>
            </a:pPr>
            <a:r>
              <a:rPr lang="hr-BA" dirty="0" smtClean="0"/>
              <a:t>         - sa obzirom na razvojne potrebe predmeta,</a:t>
            </a:r>
          </a:p>
          <a:p>
            <a:pPr marL="0" indent="0">
              <a:buNone/>
            </a:pPr>
            <a:r>
              <a:rPr lang="hr-BA" dirty="0" smtClean="0"/>
              <a:t>         </a:t>
            </a:r>
            <a:r>
              <a:rPr lang="hr-BA" dirty="0"/>
              <a:t>- sa obzirom na školsku praksu (didaktiku predmeta, </a:t>
            </a:r>
            <a:r>
              <a:rPr lang="hr-BA" dirty="0" smtClean="0"/>
              <a:t> </a:t>
            </a:r>
            <a:br>
              <a:rPr lang="hr-BA" dirty="0" smtClean="0"/>
            </a:br>
            <a:r>
              <a:rPr lang="hr-BA" dirty="0" smtClean="0"/>
              <a:t>           kvalitetu razvoja </a:t>
            </a:r>
            <a:r>
              <a:rPr lang="hr-BA" dirty="0"/>
              <a:t>nastave).        </a:t>
            </a:r>
            <a:endParaRPr lang="hr-BA" dirty="0" smtClean="0"/>
          </a:p>
          <a:p>
            <a:pPr marL="0" indent="0">
              <a:buNone/>
            </a:pPr>
            <a:r>
              <a:rPr lang="hr-BA" dirty="0" smtClean="0"/>
              <a:t>5. Recenzenti šalju svoje mišljenje predmetnoj komisiji, koja najkasnije do 1. februara raspravlja o  tome i odluči koje primjedbe recenzenata će uvažiti. O tome napiše izvještaj, u kome posebno naglasi zašto nekih primjedbi nije uvažila. Ako se recenzenti sa odgovorom komisije ne slažu, mogu najkasnije do 10. februara komisiju obavijestiti, da je potreban sastanak na kome će raspravljati o otvorenim pitanjima i dilemama.</a:t>
            </a:r>
            <a:endParaRPr lang="hr-BA" dirty="0"/>
          </a:p>
          <a:p>
            <a:pPr marL="0" indent="0">
              <a:buNone/>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460904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000" dirty="0" smtClean="0"/>
              <a:t>4. Postupak pripreme predmetnih ispitnih kataloga</a:t>
            </a:r>
            <a:br>
              <a:rPr lang="hr-BA" sz="3000" dirty="0" smtClean="0"/>
            </a:br>
            <a:r>
              <a:rPr lang="hr-BA" sz="2800" dirty="0"/>
              <a:t>4.3 Postupak pripreme, rasprave i podnošenja predmetnih kataloga u primjeru redakcijskih promjena</a:t>
            </a:r>
            <a:r>
              <a:rPr lang="hr-BA" sz="3000" dirty="0" smtClean="0"/>
              <a:t/>
            </a:r>
            <a:br>
              <a:rPr lang="hr-BA" sz="3000" dirty="0" smtClean="0"/>
            </a:br>
            <a:endParaRPr lang="hr-BA" sz="2800" dirty="0"/>
          </a:p>
        </p:txBody>
      </p:sp>
      <p:sp>
        <p:nvSpPr>
          <p:cNvPr id="3" name="Ograda vsebine 2"/>
          <p:cNvSpPr>
            <a:spLocks noGrp="1"/>
          </p:cNvSpPr>
          <p:nvPr>
            <p:ph idx="1"/>
          </p:nvPr>
        </p:nvSpPr>
        <p:spPr/>
        <p:txBody>
          <a:bodyPr>
            <a:normAutofit fontScale="85000" lnSpcReduction="20000"/>
          </a:bodyPr>
          <a:lstStyle/>
          <a:p>
            <a:pPr marL="0" indent="0">
              <a:buNone/>
            </a:pPr>
            <a:r>
              <a:rPr lang="hr-BA" dirty="0" smtClean="0"/>
              <a:t>6. Predmetna komisija nacrt predmetnog ispitnog kataloga, pismeni pristanak recenzenata, recenzije, odgovor predmetne komisije na recenzije i eventualne zaključke zajedničkog sastanka najkasnije do 15. februara pošalje na Državni ispitni centar.</a:t>
            </a:r>
          </a:p>
          <a:p>
            <a:pPr marL="0" indent="0">
              <a:buNone/>
            </a:pPr>
            <a:r>
              <a:rPr lang="hr-BA" dirty="0" smtClean="0"/>
              <a:t>7. Nacrt predmetnog ispitnog kataloga predmetna komisija  pošalje u elektronskoj i pismenoj verziji. Pošalje i listu promjena po stranicama kataloga.</a:t>
            </a:r>
          </a:p>
          <a:p>
            <a:pPr marL="0" indent="0">
              <a:buNone/>
            </a:pPr>
            <a:r>
              <a:rPr lang="hr-BA" dirty="0" smtClean="0"/>
              <a:t>8. Državni ispitni centar provjeri dali je struktura predmetnog ispitnog kataloga usklađena sa općom metodološkom shemom kataloga. O tome se napiše izvještaj.</a:t>
            </a:r>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46090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a:t>1. Osnove za pripremu predmetnih ispitnih kataloga </a:t>
            </a:r>
            <a:r>
              <a:rPr lang="hr-BA" sz="3000" dirty="0" smtClean="0"/>
              <a:t>(2)</a:t>
            </a:r>
            <a:endParaRPr lang="hr-BA" sz="3000" dirty="0"/>
          </a:p>
        </p:txBody>
      </p:sp>
      <p:sp>
        <p:nvSpPr>
          <p:cNvPr id="3" name="Ograda vsebine 2"/>
          <p:cNvSpPr>
            <a:spLocks noGrp="1"/>
          </p:cNvSpPr>
          <p:nvPr>
            <p:ph idx="1"/>
          </p:nvPr>
        </p:nvSpPr>
        <p:spPr/>
        <p:txBody>
          <a:bodyPr>
            <a:normAutofit fontScale="85000" lnSpcReduction="20000"/>
          </a:bodyPr>
          <a:lstStyle/>
          <a:p>
            <a:pPr marL="0" indent="0">
              <a:buNone/>
            </a:pPr>
            <a:r>
              <a:rPr lang="hr-BA" dirty="0" smtClean="0">
                <a:solidFill>
                  <a:srgbClr val="FF0000"/>
                </a:solidFill>
              </a:rPr>
              <a:t>Slovenija</a:t>
            </a:r>
          </a:p>
          <a:p>
            <a:pPr marL="0" indent="0">
              <a:buNone/>
            </a:pPr>
            <a:endParaRPr lang="hr-BA" dirty="0" smtClean="0">
              <a:solidFill>
                <a:srgbClr val="FF0000"/>
              </a:solidFill>
            </a:endParaRPr>
          </a:p>
          <a:p>
            <a:pPr marL="0" indent="0">
              <a:buNone/>
            </a:pPr>
            <a:r>
              <a:rPr lang="hr-BA" dirty="0" smtClean="0"/>
              <a:t>U 2. članku Zakona o maturi piše: </a:t>
            </a:r>
            <a:r>
              <a:rPr lang="hr-BA" i="1" dirty="0" smtClean="0"/>
              <a:t>„Sa općom maturom kandidati dokazuju postizanje standarda znanja, koji su određeni sa ciljevima gimnazijskog programa, programa maturskog tečaja ...”</a:t>
            </a:r>
          </a:p>
          <a:p>
            <a:pPr marL="0" indent="0">
              <a:buNone/>
            </a:pPr>
            <a:endParaRPr lang="hr-BA" i="1" dirty="0" smtClean="0"/>
          </a:p>
          <a:p>
            <a:pPr marL="0" indent="0">
              <a:buNone/>
            </a:pPr>
            <a:r>
              <a:rPr lang="hr-BA" dirty="0" smtClean="0"/>
              <a:t>U 3. članku Zakona o maturi piše: </a:t>
            </a:r>
            <a:r>
              <a:rPr lang="hr-BA" i="1" dirty="0"/>
              <a:t>„ Sa </a:t>
            </a:r>
            <a:r>
              <a:rPr lang="hr-BA" i="1" dirty="0" smtClean="0"/>
              <a:t>stručnom maturom </a:t>
            </a:r>
            <a:r>
              <a:rPr lang="hr-BA" i="1" dirty="0"/>
              <a:t>kandidati dokazuju postizanje standarda znanja, koji su određeni sa ciljevima </a:t>
            </a:r>
            <a:r>
              <a:rPr lang="hr-BA" i="1" dirty="0" smtClean="0"/>
              <a:t>obrazovnih programa srednjeg tehničkog i drugog stručnog obrazovanja, stručno-tehničkog obrazovanja, stručnog tečaja ...”</a:t>
            </a:r>
            <a:endParaRPr lang="hr-BA" i="1" dirty="0"/>
          </a:p>
          <a:p>
            <a:pPr marL="0" indent="0">
              <a:buNone/>
            </a:pPr>
            <a:endParaRPr lang="hr-BA" i="1"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312" y="6021288"/>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16377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000" dirty="0" smtClean="0"/>
              <a:t>4. Postupak pripreme predmetnih ispitnih kataloga</a:t>
            </a:r>
            <a:br>
              <a:rPr lang="hr-BA" sz="3000" dirty="0" smtClean="0"/>
            </a:br>
            <a:r>
              <a:rPr lang="hr-BA" sz="2800" dirty="0"/>
              <a:t>4.3 Postupak pripreme, rasprave i podnošenja predmetnih kataloga u primjeru redakcijskih promjena</a:t>
            </a:r>
            <a:r>
              <a:rPr lang="hr-BA" sz="3000" dirty="0" smtClean="0"/>
              <a:t/>
            </a:r>
            <a:br>
              <a:rPr lang="hr-BA" sz="3000" dirty="0" smtClean="0"/>
            </a:br>
            <a:endParaRPr lang="hr-BA" sz="2800" dirty="0"/>
          </a:p>
        </p:txBody>
      </p:sp>
      <p:sp>
        <p:nvSpPr>
          <p:cNvPr id="3" name="Ograda vsebine 2"/>
          <p:cNvSpPr>
            <a:spLocks noGrp="1"/>
          </p:cNvSpPr>
          <p:nvPr>
            <p:ph idx="1"/>
          </p:nvPr>
        </p:nvSpPr>
        <p:spPr/>
        <p:txBody>
          <a:bodyPr>
            <a:normAutofit fontScale="85000" lnSpcReduction="20000"/>
          </a:bodyPr>
          <a:lstStyle/>
          <a:p>
            <a:pPr marL="0" indent="0">
              <a:buNone/>
            </a:pPr>
            <a:r>
              <a:rPr lang="hr-BA" dirty="0"/>
              <a:t>9. Državni ispitni centar </a:t>
            </a:r>
            <a:r>
              <a:rPr lang="hr-BA" dirty="0" smtClean="0"/>
              <a:t>nacrt predmetnog ispitnog kataloga </a:t>
            </a:r>
            <a:r>
              <a:rPr lang="hr-BA" dirty="0"/>
              <a:t>pošalje na ZRSŠ od kojeg najkasnije do 1. marta primi izvještaj o usklađenosti kataloga sa nastavanim </a:t>
            </a:r>
            <a:r>
              <a:rPr lang="hr-BA" dirty="0" smtClean="0"/>
              <a:t>programom.  Izvještaj uključuje usklađenost kataloga sa nastavanim programom na sljedećim područjima:</a:t>
            </a:r>
          </a:p>
          <a:p>
            <a:r>
              <a:rPr lang="hr-BA" dirty="0" smtClean="0"/>
              <a:t>sadržaj ispita,</a:t>
            </a:r>
          </a:p>
          <a:p>
            <a:r>
              <a:rPr lang="hr-BA" dirty="0" smtClean="0"/>
              <a:t>razine težine ispitnih sadržaja,</a:t>
            </a:r>
          </a:p>
          <a:p>
            <a:r>
              <a:rPr lang="hr-BA" dirty="0" smtClean="0"/>
              <a:t>taksonomske razine,</a:t>
            </a:r>
          </a:p>
          <a:p>
            <a:r>
              <a:rPr lang="hr-BA" dirty="0" smtClean="0"/>
              <a:t>znanja i vještina, koje se ocjenjuje na maturi.</a:t>
            </a:r>
          </a:p>
          <a:p>
            <a:pPr marL="0" indent="0">
              <a:buNone/>
            </a:pPr>
            <a:r>
              <a:rPr lang="hr-BA" dirty="0" smtClean="0"/>
              <a:t>10. Državni ispitni centar sav materijal koji je primio do 10. marta predloži MK.</a:t>
            </a:r>
          </a:p>
          <a:p>
            <a:endParaRPr lang="hr-BA" dirty="0"/>
          </a:p>
          <a:p>
            <a:pPr marL="0" indent="0">
              <a:buNone/>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460904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000" dirty="0" smtClean="0"/>
              <a:t>4. Postupak pripreme predmetnih ispitnih kataloga</a:t>
            </a:r>
            <a:br>
              <a:rPr lang="hr-BA" sz="3000" dirty="0" smtClean="0"/>
            </a:br>
            <a:r>
              <a:rPr lang="hr-BA" sz="2800" dirty="0"/>
              <a:t>4.3 Postupak pripreme, rasprave i podnošenja predmetnih kataloga u primjeru redakcijskih promjena</a:t>
            </a:r>
            <a:r>
              <a:rPr lang="hr-BA" sz="3000" dirty="0" smtClean="0"/>
              <a:t/>
            </a:r>
            <a:br>
              <a:rPr lang="hr-BA" sz="3000" dirty="0" smtClean="0"/>
            </a:br>
            <a:endParaRPr lang="hr-BA" sz="2800" dirty="0"/>
          </a:p>
        </p:txBody>
      </p:sp>
      <p:sp>
        <p:nvSpPr>
          <p:cNvPr id="3" name="Ograda vsebine 2"/>
          <p:cNvSpPr>
            <a:spLocks noGrp="1"/>
          </p:cNvSpPr>
          <p:nvPr>
            <p:ph idx="1"/>
          </p:nvPr>
        </p:nvSpPr>
        <p:spPr/>
        <p:txBody>
          <a:bodyPr>
            <a:normAutofit/>
          </a:bodyPr>
          <a:lstStyle/>
          <a:p>
            <a:pPr marL="0" indent="0">
              <a:buNone/>
            </a:pPr>
            <a:r>
              <a:rPr lang="hr-BA" dirty="0" smtClean="0"/>
              <a:t>11. MK između svojih članova imenuje osobu, koja </a:t>
            </a:r>
            <a:r>
              <a:rPr lang="hr-BA" dirty="0"/>
              <a:t>ć</a:t>
            </a:r>
            <a:r>
              <a:rPr lang="hr-BA" dirty="0" smtClean="0"/>
              <a:t>e pregledati materijal pojedinog kataloga i napisati izvještaj o tome dali je predložen kompletan materijal za pojedini predmet i dali je katalog dobra informacija o ispitu za učenike i nastavnike.</a:t>
            </a:r>
          </a:p>
          <a:p>
            <a:pPr marL="0" indent="0">
              <a:buNone/>
            </a:pPr>
            <a:r>
              <a:rPr lang="hr-BA" dirty="0" smtClean="0"/>
              <a:t>12. MK najkasnije do 1. aprila predloži predmetne ispitne kataloge SSSI, koji ih odredi.</a:t>
            </a:r>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460904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2900" dirty="0" smtClean="0"/>
              <a:t>4. Postupak pripreme predmetnih ispitnih kataloga</a:t>
            </a:r>
            <a:br>
              <a:rPr lang="hr-BA" sz="2900" dirty="0" smtClean="0"/>
            </a:br>
            <a:r>
              <a:rPr lang="hr-BA" sz="2500" dirty="0" smtClean="0"/>
              <a:t>4.4 Kalendar</a:t>
            </a:r>
            <a:endParaRPr lang="hr-BA" sz="2500" dirty="0"/>
          </a:p>
        </p:txBody>
      </p:sp>
      <p:sp>
        <p:nvSpPr>
          <p:cNvPr id="3" name="Ograda vsebine 2"/>
          <p:cNvSpPr>
            <a:spLocks noGrp="1"/>
          </p:cNvSpPr>
          <p:nvPr>
            <p:ph idx="1"/>
          </p:nvPr>
        </p:nvSpPr>
        <p:spPr/>
        <p:txBody>
          <a:bodyPr>
            <a:normAutofit/>
          </a:bodyPr>
          <a:lstStyle/>
          <a:p>
            <a:pPr>
              <a:buFontTx/>
              <a:buChar char="-"/>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ela 3"/>
          <p:cNvGraphicFramePr>
            <a:graphicFrameLocks noGrp="1"/>
          </p:cNvGraphicFramePr>
          <p:nvPr>
            <p:extLst>
              <p:ext uri="{D42A27DB-BD31-4B8C-83A1-F6EECF244321}">
                <p14:modId xmlns:p14="http://schemas.microsoft.com/office/powerpoint/2010/main" val="3917328415"/>
              </p:ext>
            </p:extLst>
          </p:nvPr>
        </p:nvGraphicFramePr>
        <p:xfrm>
          <a:off x="1524000" y="1397000"/>
          <a:ext cx="6096000" cy="421132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hr-BA" dirty="0" smtClean="0"/>
                        <a:t>Mjesec</a:t>
                      </a:r>
                      <a:endParaRPr lang="hr-BA" dirty="0"/>
                    </a:p>
                  </a:txBody>
                  <a:tcPr/>
                </a:tc>
                <a:tc>
                  <a:txBody>
                    <a:bodyPr/>
                    <a:lstStyle/>
                    <a:p>
                      <a:r>
                        <a:rPr lang="hr-BA" dirty="0" smtClean="0"/>
                        <a:t>Dan</a:t>
                      </a:r>
                      <a:endParaRPr lang="hr-BA" dirty="0"/>
                    </a:p>
                  </a:txBody>
                  <a:tcPr/>
                </a:tc>
                <a:tc>
                  <a:txBody>
                    <a:bodyPr/>
                    <a:lstStyle/>
                    <a:p>
                      <a:r>
                        <a:rPr lang="hr-BA" dirty="0" smtClean="0"/>
                        <a:t>Događaj</a:t>
                      </a:r>
                      <a:endParaRPr lang="hr-BA" dirty="0"/>
                    </a:p>
                  </a:txBody>
                  <a:tcPr/>
                </a:tc>
              </a:tr>
              <a:tr h="370840">
                <a:tc>
                  <a:txBody>
                    <a:bodyPr/>
                    <a:lstStyle/>
                    <a:p>
                      <a:r>
                        <a:rPr lang="hr-BA" dirty="0" smtClean="0"/>
                        <a:t>Septembar </a:t>
                      </a:r>
                      <a:endParaRPr lang="hr-BA" dirty="0"/>
                    </a:p>
                  </a:txBody>
                  <a:tcPr/>
                </a:tc>
                <a:tc>
                  <a:txBody>
                    <a:bodyPr/>
                    <a:lstStyle/>
                    <a:p>
                      <a:r>
                        <a:rPr lang="hr-BA" dirty="0" smtClean="0"/>
                        <a:t>15.</a:t>
                      </a:r>
                      <a:endParaRPr lang="hr-BA" dirty="0"/>
                    </a:p>
                  </a:txBody>
                  <a:tcPr/>
                </a:tc>
                <a:tc>
                  <a:txBody>
                    <a:bodyPr/>
                    <a:lstStyle/>
                    <a:p>
                      <a:r>
                        <a:rPr lang="hr-BA" dirty="0" smtClean="0"/>
                        <a:t>Koordinator pozove PK,</a:t>
                      </a:r>
                      <a:r>
                        <a:rPr lang="hr-BA" baseline="0" dirty="0" smtClean="0"/>
                        <a:t> da do 1. 10. prijavi koje promjene PIK-a će pripremiti.</a:t>
                      </a:r>
                      <a:endParaRPr lang="hr-BA" dirty="0"/>
                    </a:p>
                  </a:txBody>
                  <a:tcPr/>
                </a:tc>
              </a:tr>
              <a:tr h="370840">
                <a:tc>
                  <a:txBody>
                    <a:bodyPr/>
                    <a:lstStyle/>
                    <a:p>
                      <a:r>
                        <a:rPr lang="hr-BA" dirty="0" smtClean="0"/>
                        <a:t>Oktobar</a:t>
                      </a:r>
                      <a:endParaRPr lang="hr-BA" dirty="0"/>
                    </a:p>
                  </a:txBody>
                  <a:tcPr/>
                </a:tc>
                <a:tc>
                  <a:txBody>
                    <a:bodyPr/>
                    <a:lstStyle/>
                    <a:p>
                      <a:r>
                        <a:rPr lang="hr-BA" dirty="0" smtClean="0"/>
                        <a:t>1.</a:t>
                      </a:r>
                      <a:endParaRPr lang="hr-BA" dirty="0"/>
                    </a:p>
                  </a:txBody>
                  <a:tcPr/>
                </a:tc>
                <a:tc>
                  <a:txBody>
                    <a:bodyPr/>
                    <a:lstStyle/>
                    <a:p>
                      <a:r>
                        <a:rPr lang="hr-BA" dirty="0" smtClean="0"/>
                        <a:t>PK koordinator</a:t>
                      </a:r>
                      <a:r>
                        <a:rPr lang="hr-BA" baseline="0" dirty="0" smtClean="0"/>
                        <a:t>a obavijesti o vrsti promjena.</a:t>
                      </a:r>
                      <a:endParaRPr lang="hr-BA" dirty="0"/>
                    </a:p>
                  </a:txBody>
                  <a:tcPr/>
                </a:tc>
              </a:tr>
              <a:tr h="370840">
                <a:tc>
                  <a:txBody>
                    <a:bodyPr/>
                    <a:lstStyle/>
                    <a:p>
                      <a:endParaRPr lang="hr-BA" dirty="0"/>
                    </a:p>
                  </a:txBody>
                  <a:tcPr/>
                </a:tc>
                <a:tc>
                  <a:txBody>
                    <a:bodyPr/>
                    <a:lstStyle/>
                    <a:p>
                      <a:r>
                        <a:rPr lang="hr-BA" dirty="0" smtClean="0"/>
                        <a:t>15.</a:t>
                      </a:r>
                      <a:endParaRPr lang="hr-BA" dirty="0"/>
                    </a:p>
                  </a:txBody>
                  <a:tcPr/>
                </a:tc>
                <a:tc>
                  <a:txBody>
                    <a:bodyPr/>
                    <a:lstStyle/>
                    <a:p>
                      <a:r>
                        <a:rPr lang="hr-BA" dirty="0" smtClean="0"/>
                        <a:t>Koordinator pozove PK,</a:t>
                      </a:r>
                      <a:r>
                        <a:rPr lang="hr-BA" baseline="0" dirty="0" smtClean="0"/>
                        <a:t> da treba do 1. 11. predati  redakcijske promjene PIK-a.</a:t>
                      </a:r>
                      <a:endParaRPr lang="hr-BA" dirty="0"/>
                    </a:p>
                  </a:txBody>
                  <a:tcPr/>
                </a:tc>
              </a:tr>
            </a:tbl>
          </a:graphicData>
        </a:graphic>
      </p:graphicFrame>
    </p:spTree>
    <p:extLst>
      <p:ext uri="{BB962C8B-B14F-4D97-AF65-F5344CB8AC3E}">
        <p14:creationId xmlns:p14="http://schemas.microsoft.com/office/powerpoint/2010/main" val="111529337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200" dirty="0"/>
              <a:t>4. Postupak pripreme predmetnih ispitnih kataloga</a:t>
            </a:r>
            <a:br>
              <a:rPr lang="hr-BA" sz="3200" dirty="0"/>
            </a:br>
            <a:r>
              <a:rPr lang="hr-BA" sz="2800" dirty="0"/>
              <a:t>4.4 Kalendar</a:t>
            </a:r>
          </a:p>
        </p:txBody>
      </p:sp>
      <p:sp>
        <p:nvSpPr>
          <p:cNvPr id="3" name="Ograda vsebine 2"/>
          <p:cNvSpPr>
            <a:spLocks noGrp="1"/>
          </p:cNvSpPr>
          <p:nvPr>
            <p:ph idx="1"/>
          </p:nvPr>
        </p:nvSpPr>
        <p:spPr/>
        <p:txBody>
          <a:bodyPr>
            <a:normAutofit/>
          </a:bodyPr>
          <a:lstStyle/>
          <a:p>
            <a:pPr marL="0" indent="0">
              <a:buNone/>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ela 5"/>
          <p:cNvGraphicFramePr>
            <a:graphicFrameLocks noGrp="1"/>
          </p:cNvGraphicFramePr>
          <p:nvPr>
            <p:extLst>
              <p:ext uri="{D42A27DB-BD31-4B8C-83A1-F6EECF244321}">
                <p14:modId xmlns:p14="http://schemas.microsoft.com/office/powerpoint/2010/main" val="4221289432"/>
              </p:ext>
            </p:extLst>
          </p:nvPr>
        </p:nvGraphicFramePr>
        <p:xfrm>
          <a:off x="1524000" y="1397000"/>
          <a:ext cx="6096000" cy="43942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hr-BA" dirty="0" smtClean="0"/>
                        <a:t>Mjesec</a:t>
                      </a:r>
                      <a:endParaRPr lang="hr-BA" dirty="0"/>
                    </a:p>
                  </a:txBody>
                  <a:tcPr/>
                </a:tc>
                <a:tc>
                  <a:txBody>
                    <a:bodyPr/>
                    <a:lstStyle/>
                    <a:p>
                      <a:r>
                        <a:rPr lang="hr-BA" dirty="0" smtClean="0"/>
                        <a:t>Dan</a:t>
                      </a:r>
                      <a:endParaRPr lang="hr-BA" dirty="0"/>
                    </a:p>
                  </a:txBody>
                  <a:tcPr/>
                </a:tc>
                <a:tc>
                  <a:txBody>
                    <a:bodyPr/>
                    <a:lstStyle/>
                    <a:p>
                      <a:r>
                        <a:rPr lang="hr-BA" dirty="0" smtClean="0"/>
                        <a:t>Događaj</a:t>
                      </a:r>
                      <a:endParaRPr lang="hr-BA" dirty="0"/>
                    </a:p>
                  </a:txBody>
                  <a:tcPr/>
                </a:tc>
              </a:tr>
              <a:tr h="370840">
                <a:tc>
                  <a:txBody>
                    <a:bodyPr/>
                    <a:lstStyle/>
                    <a:p>
                      <a:r>
                        <a:rPr lang="hr-BA" dirty="0" smtClean="0"/>
                        <a:t>Novembar</a:t>
                      </a:r>
                      <a:endParaRPr lang="hr-BA" dirty="0"/>
                    </a:p>
                  </a:txBody>
                  <a:tcPr/>
                </a:tc>
                <a:tc>
                  <a:txBody>
                    <a:bodyPr/>
                    <a:lstStyle/>
                    <a:p>
                      <a:r>
                        <a:rPr lang="hr-BA" dirty="0" smtClean="0"/>
                        <a:t>1.</a:t>
                      </a:r>
                      <a:endParaRPr lang="hr-BA" dirty="0"/>
                    </a:p>
                  </a:txBody>
                  <a:tcPr/>
                </a:tc>
                <a:tc>
                  <a:txBody>
                    <a:bodyPr/>
                    <a:lstStyle/>
                    <a:p>
                      <a:r>
                        <a:rPr lang="hr-BA" dirty="0" smtClean="0"/>
                        <a:t>PK preda redakcijske</a:t>
                      </a:r>
                      <a:r>
                        <a:rPr lang="hr-BA" baseline="0" dirty="0" smtClean="0"/>
                        <a:t> promjene PIK-a.</a:t>
                      </a:r>
                    </a:p>
                    <a:p>
                      <a:r>
                        <a:rPr lang="hr-BA" baseline="0" dirty="0" smtClean="0"/>
                        <a:t>Radna grupa MK potvrdi promjene i o tome obavijesti koordinatora i PK.</a:t>
                      </a:r>
                      <a:endParaRPr lang="hr-BA" dirty="0"/>
                    </a:p>
                  </a:txBody>
                  <a:tcPr/>
                </a:tc>
              </a:tr>
              <a:tr h="370840">
                <a:tc>
                  <a:txBody>
                    <a:bodyPr/>
                    <a:lstStyle/>
                    <a:p>
                      <a:endParaRPr lang="hr-BA" dirty="0"/>
                    </a:p>
                  </a:txBody>
                  <a:tcPr/>
                </a:tc>
                <a:tc>
                  <a:txBody>
                    <a:bodyPr/>
                    <a:lstStyle/>
                    <a:p>
                      <a:r>
                        <a:rPr lang="hr-BA" dirty="0" smtClean="0"/>
                        <a:t>15.</a:t>
                      </a:r>
                      <a:endParaRPr lang="hr-BA" dirty="0"/>
                    </a:p>
                  </a:txBody>
                  <a:tcPr/>
                </a:tc>
                <a:tc>
                  <a:txBody>
                    <a:bodyPr/>
                    <a:lstStyle/>
                    <a:p>
                      <a:r>
                        <a:rPr lang="hr-BA" dirty="0" smtClean="0"/>
                        <a:t>Koordinator pozove PK,</a:t>
                      </a:r>
                      <a:r>
                        <a:rPr lang="hr-BA" baseline="0" dirty="0" smtClean="0"/>
                        <a:t> da treba do 1. 12. predati  sadržajne promjene PIK-a i pismeni pristanak dviju recenzenta.</a:t>
                      </a:r>
                      <a:endParaRPr lang="hr-BA" dirty="0"/>
                    </a:p>
                  </a:txBody>
                  <a:tcPr/>
                </a:tc>
              </a:tr>
            </a:tbl>
          </a:graphicData>
        </a:graphic>
      </p:graphicFrame>
    </p:spTree>
    <p:extLst>
      <p:ext uri="{BB962C8B-B14F-4D97-AF65-F5344CB8AC3E}">
        <p14:creationId xmlns:p14="http://schemas.microsoft.com/office/powerpoint/2010/main" val="11152933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200" dirty="0"/>
              <a:t>4. Postupak pripreme predmetnih ispitnih kataloga</a:t>
            </a:r>
            <a:br>
              <a:rPr lang="hr-BA" sz="3200" dirty="0"/>
            </a:br>
            <a:r>
              <a:rPr lang="hr-BA" sz="2800" dirty="0"/>
              <a:t>4.4 Kalendar</a:t>
            </a:r>
          </a:p>
        </p:txBody>
      </p:sp>
      <p:sp>
        <p:nvSpPr>
          <p:cNvPr id="3" name="Ograda vsebine 2"/>
          <p:cNvSpPr>
            <a:spLocks noGrp="1"/>
          </p:cNvSpPr>
          <p:nvPr>
            <p:ph idx="1"/>
          </p:nvPr>
        </p:nvSpPr>
        <p:spPr/>
        <p:txBody>
          <a:bodyPr>
            <a:normAutofit/>
          </a:bodyPr>
          <a:lstStyle/>
          <a:p>
            <a:pPr>
              <a:buFontTx/>
              <a:buChar char="-"/>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ela 3"/>
          <p:cNvGraphicFramePr>
            <a:graphicFrameLocks noGrp="1"/>
          </p:cNvGraphicFramePr>
          <p:nvPr>
            <p:extLst>
              <p:ext uri="{D42A27DB-BD31-4B8C-83A1-F6EECF244321}">
                <p14:modId xmlns:p14="http://schemas.microsoft.com/office/powerpoint/2010/main" val="3649293238"/>
              </p:ext>
            </p:extLst>
          </p:nvPr>
        </p:nvGraphicFramePr>
        <p:xfrm>
          <a:off x="1524000" y="1397000"/>
          <a:ext cx="6096000" cy="39370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hr-BA" dirty="0" smtClean="0"/>
                        <a:t>Mjesec</a:t>
                      </a:r>
                      <a:endParaRPr lang="hr-BA" dirty="0"/>
                    </a:p>
                  </a:txBody>
                  <a:tcPr/>
                </a:tc>
                <a:tc>
                  <a:txBody>
                    <a:bodyPr/>
                    <a:lstStyle/>
                    <a:p>
                      <a:r>
                        <a:rPr lang="hr-BA" dirty="0" smtClean="0"/>
                        <a:t>Dan</a:t>
                      </a:r>
                      <a:endParaRPr lang="hr-BA" dirty="0"/>
                    </a:p>
                  </a:txBody>
                  <a:tcPr/>
                </a:tc>
                <a:tc>
                  <a:txBody>
                    <a:bodyPr/>
                    <a:lstStyle/>
                    <a:p>
                      <a:r>
                        <a:rPr lang="hr-BA" dirty="0" smtClean="0"/>
                        <a:t>Događaj</a:t>
                      </a:r>
                      <a:endParaRPr lang="hr-BA" dirty="0"/>
                    </a:p>
                  </a:txBody>
                  <a:tcPr/>
                </a:tc>
              </a:tr>
              <a:tr h="370840">
                <a:tc>
                  <a:txBody>
                    <a:bodyPr/>
                    <a:lstStyle/>
                    <a:p>
                      <a:r>
                        <a:rPr lang="hr-BA" dirty="0" smtClean="0"/>
                        <a:t>Decembar</a:t>
                      </a:r>
                      <a:endParaRPr lang="hr-BA" dirty="0"/>
                    </a:p>
                  </a:txBody>
                  <a:tcPr/>
                </a:tc>
                <a:tc>
                  <a:txBody>
                    <a:bodyPr/>
                    <a:lstStyle/>
                    <a:p>
                      <a:r>
                        <a:rPr lang="hr-BA" dirty="0" smtClean="0"/>
                        <a:t>1.</a:t>
                      </a:r>
                      <a:endParaRPr lang="hr-BA" dirty="0"/>
                    </a:p>
                  </a:txBody>
                  <a:tcPr/>
                </a:tc>
                <a:tc>
                  <a:txBody>
                    <a:bodyPr/>
                    <a:lstStyle/>
                    <a:p>
                      <a:r>
                        <a:rPr lang="hr-BA" dirty="0" smtClean="0"/>
                        <a:t>PK dobije pismeni pristanak dviju recenzenata.</a:t>
                      </a:r>
                    </a:p>
                    <a:p>
                      <a:r>
                        <a:rPr lang="hr-BA" dirty="0" smtClean="0"/>
                        <a:t>PK preda nacrt PIK-a i pismeni pristanak dviju recenzenta.</a:t>
                      </a:r>
                      <a:endParaRPr lang="hr-BA" dirty="0"/>
                    </a:p>
                  </a:txBody>
                  <a:tcPr/>
                </a:tc>
              </a:tr>
              <a:tr h="370840">
                <a:tc>
                  <a:txBody>
                    <a:bodyPr/>
                    <a:lstStyle/>
                    <a:p>
                      <a:endParaRPr lang="hr-BA" dirty="0"/>
                    </a:p>
                  </a:txBody>
                  <a:tcPr/>
                </a:tc>
                <a:tc>
                  <a:txBody>
                    <a:bodyPr/>
                    <a:lstStyle/>
                    <a:p>
                      <a:r>
                        <a:rPr lang="hr-BA" dirty="0" smtClean="0"/>
                        <a:t>10.</a:t>
                      </a:r>
                      <a:endParaRPr lang="hr-BA" dirty="0"/>
                    </a:p>
                  </a:txBody>
                  <a:tcPr/>
                </a:tc>
                <a:tc>
                  <a:txBody>
                    <a:bodyPr/>
                    <a:lstStyle/>
                    <a:p>
                      <a:r>
                        <a:rPr lang="hr-BA" dirty="0" smtClean="0"/>
                        <a:t>MK</a:t>
                      </a:r>
                      <a:r>
                        <a:rPr lang="hr-BA" baseline="0" dirty="0" smtClean="0"/>
                        <a:t> potvrdi recenzente.</a:t>
                      </a:r>
                      <a:endParaRPr lang="hr-BA" dirty="0"/>
                    </a:p>
                  </a:txBody>
                  <a:tcPr/>
                </a:tc>
              </a:tr>
              <a:tr h="370840">
                <a:tc>
                  <a:txBody>
                    <a:bodyPr/>
                    <a:lstStyle/>
                    <a:p>
                      <a:endParaRPr lang="hr-BA" dirty="0"/>
                    </a:p>
                  </a:txBody>
                  <a:tcPr/>
                </a:tc>
                <a:tc>
                  <a:txBody>
                    <a:bodyPr/>
                    <a:lstStyle/>
                    <a:p>
                      <a:r>
                        <a:rPr lang="hr-BA" dirty="0" smtClean="0"/>
                        <a:t>15.</a:t>
                      </a:r>
                      <a:endParaRPr lang="hr-BA" dirty="0"/>
                    </a:p>
                  </a:txBody>
                  <a:tcPr/>
                </a:tc>
                <a:tc>
                  <a:txBody>
                    <a:bodyPr/>
                    <a:lstStyle/>
                    <a:p>
                      <a:r>
                        <a:rPr lang="hr-BA" dirty="0" smtClean="0"/>
                        <a:t>Koordinator šalje nacrt PIK-a recenzentima.</a:t>
                      </a:r>
                      <a:endParaRPr lang="hr-BA" dirty="0"/>
                    </a:p>
                  </a:txBody>
                  <a:tcPr/>
                </a:tc>
              </a:tr>
            </a:tbl>
          </a:graphicData>
        </a:graphic>
      </p:graphicFrame>
    </p:spTree>
    <p:extLst>
      <p:ext uri="{BB962C8B-B14F-4D97-AF65-F5344CB8AC3E}">
        <p14:creationId xmlns:p14="http://schemas.microsoft.com/office/powerpoint/2010/main" val="218497514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200" dirty="0"/>
              <a:t>4. Postupak pripreme predmetnih ispitnih kataloga</a:t>
            </a:r>
            <a:br>
              <a:rPr lang="hr-BA" sz="3200" dirty="0"/>
            </a:br>
            <a:r>
              <a:rPr lang="hr-BA" sz="2800" dirty="0"/>
              <a:t>4.4 Kalendar</a:t>
            </a:r>
          </a:p>
        </p:txBody>
      </p:sp>
      <p:sp>
        <p:nvSpPr>
          <p:cNvPr id="3" name="Ograda vsebine 2"/>
          <p:cNvSpPr>
            <a:spLocks noGrp="1"/>
          </p:cNvSpPr>
          <p:nvPr>
            <p:ph idx="1"/>
          </p:nvPr>
        </p:nvSpPr>
        <p:spPr/>
        <p:txBody>
          <a:bodyPr>
            <a:normAutofit/>
          </a:bodyPr>
          <a:lstStyle/>
          <a:p>
            <a:pPr>
              <a:buFontTx/>
              <a:buChar char="-"/>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ela 3"/>
          <p:cNvGraphicFramePr>
            <a:graphicFrameLocks noGrp="1"/>
          </p:cNvGraphicFramePr>
          <p:nvPr>
            <p:extLst>
              <p:ext uri="{D42A27DB-BD31-4B8C-83A1-F6EECF244321}">
                <p14:modId xmlns:p14="http://schemas.microsoft.com/office/powerpoint/2010/main" val="557701991"/>
              </p:ext>
            </p:extLst>
          </p:nvPr>
        </p:nvGraphicFramePr>
        <p:xfrm>
          <a:off x="1524000" y="1397000"/>
          <a:ext cx="6096000" cy="43942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hr-BA" dirty="0" smtClean="0"/>
                        <a:t>Mjesec</a:t>
                      </a:r>
                      <a:endParaRPr lang="hr-BA" dirty="0"/>
                    </a:p>
                  </a:txBody>
                  <a:tcPr/>
                </a:tc>
                <a:tc>
                  <a:txBody>
                    <a:bodyPr/>
                    <a:lstStyle/>
                    <a:p>
                      <a:r>
                        <a:rPr lang="hr-BA" dirty="0" smtClean="0"/>
                        <a:t>Dan</a:t>
                      </a:r>
                      <a:endParaRPr lang="hr-BA" dirty="0"/>
                    </a:p>
                  </a:txBody>
                  <a:tcPr/>
                </a:tc>
                <a:tc>
                  <a:txBody>
                    <a:bodyPr/>
                    <a:lstStyle/>
                    <a:p>
                      <a:r>
                        <a:rPr lang="hr-BA" dirty="0" smtClean="0"/>
                        <a:t>Događaj</a:t>
                      </a:r>
                      <a:endParaRPr lang="hr-BA" dirty="0"/>
                    </a:p>
                  </a:txBody>
                  <a:tcPr/>
                </a:tc>
              </a:tr>
              <a:tr h="370840">
                <a:tc>
                  <a:txBody>
                    <a:bodyPr/>
                    <a:lstStyle/>
                    <a:p>
                      <a:r>
                        <a:rPr lang="hr-BA" dirty="0" smtClean="0"/>
                        <a:t>Januar</a:t>
                      </a:r>
                      <a:endParaRPr lang="hr-BA" dirty="0"/>
                    </a:p>
                  </a:txBody>
                  <a:tcPr/>
                </a:tc>
                <a:tc>
                  <a:txBody>
                    <a:bodyPr/>
                    <a:lstStyle/>
                    <a:p>
                      <a:r>
                        <a:rPr lang="hr-BA" dirty="0" smtClean="0"/>
                        <a:t>10.</a:t>
                      </a:r>
                      <a:endParaRPr lang="hr-BA" dirty="0"/>
                    </a:p>
                  </a:txBody>
                  <a:tcPr/>
                </a:tc>
                <a:tc>
                  <a:txBody>
                    <a:bodyPr/>
                    <a:lstStyle/>
                    <a:p>
                      <a:r>
                        <a:rPr lang="hr-BA" dirty="0" smtClean="0"/>
                        <a:t>Recenzenti pripreme recenziju.</a:t>
                      </a:r>
                      <a:endParaRPr lang="hr-BA" dirty="0"/>
                    </a:p>
                  </a:txBody>
                  <a:tcPr/>
                </a:tc>
              </a:tr>
              <a:tr h="370840">
                <a:tc>
                  <a:txBody>
                    <a:bodyPr/>
                    <a:lstStyle/>
                    <a:p>
                      <a:r>
                        <a:rPr lang="hr-BA" dirty="0" smtClean="0"/>
                        <a:t>Februar</a:t>
                      </a:r>
                      <a:endParaRPr lang="hr-BA" dirty="0"/>
                    </a:p>
                  </a:txBody>
                  <a:tcPr/>
                </a:tc>
                <a:tc>
                  <a:txBody>
                    <a:bodyPr/>
                    <a:lstStyle/>
                    <a:p>
                      <a:r>
                        <a:rPr lang="hr-BA" dirty="0" smtClean="0"/>
                        <a:t>1.</a:t>
                      </a:r>
                      <a:endParaRPr lang="hr-BA" dirty="0"/>
                    </a:p>
                  </a:txBody>
                  <a:tcPr/>
                </a:tc>
                <a:tc>
                  <a:txBody>
                    <a:bodyPr/>
                    <a:lstStyle/>
                    <a:p>
                      <a:r>
                        <a:rPr lang="hr-BA" dirty="0" smtClean="0"/>
                        <a:t>PK se upozna sa recenzijama i recenzentima</a:t>
                      </a:r>
                      <a:r>
                        <a:rPr lang="hr-BA" baseline="0" dirty="0" smtClean="0"/>
                        <a:t> pošalje odgovor.</a:t>
                      </a:r>
                    </a:p>
                    <a:p>
                      <a:pPr marL="0" marR="0" indent="0" algn="l" defTabSz="914400" rtl="0" eaLnBrk="1" fontAlgn="auto" latinLnBrk="0" hangingPunct="1">
                        <a:lnSpc>
                          <a:spcPct val="100000"/>
                        </a:lnSpc>
                        <a:spcBef>
                          <a:spcPts val="0"/>
                        </a:spcBef>
                        <a:spcAft>
                          <a:spcPts val="0"/>
                        </a:spcAft>
                        <a:buClrTx/>
                        <a:buSzTx/>
                        <a:buFontTx/>
                        <a:buNone/>
                        <a:tabLst/>
                        <a:defRPr/>
                      </a:pPr>
                      <a:r>
                        <a:rPr lang="hr-BA" dirty="0" smtClean="0"/>
                        <a:t>Koordinator obavijesti PK, da trebaju do 15. 2. predati nacrt PIK-a sa</a:t>
                      </a:r>
                      <a:r>
                        <a:rPr lang="hr-BA" baseline="0" dirty="0" smtClean="0"/>
                        <a:t> primjedbama recenzenata, dvije recenzije i stav PK o recenzijama .</a:t>
                      </a:r>
                      <a:endParaRPr lang="hr-BA" dirty="0" smtClean="0"/>
                    </a:p>
                  </a:txBody>
                  <a:tcPr/>
                </a:tc>
              </a:tr>
            </a:tbl>
          </a:graphicData>
        </a:graphic>
      </p:graphicFrame>
    </p:spTree>
    <p:extLst>
      <p:ext uri="{BB962C8B-B14F-4D97-AF65-F5344CB8AC3E}">
        <p14:creationId xmlns:p14="http://schemas.microsoft.com/office/powerpoint/2010/main" val="218497514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200" dirty="0"/>
              <a:t>4. Postupak pripreme predmetnih ispitnih kataloga</a:t>
            </a:r>
            <a:br>
              <a:rPr lang="hr-BA" sz="3200" dirty="0"/>
            </a:br>
            <a:r>
              <a:rPr lang="hr-BA" sz="2800" dirty="0"/>
              <a:t>4.4 Kalendar</a:t>
            </a:r>
          </a:p>
        </p:txBody>
      </p:sp>
      <p:sp>
        <p:nvSpPr>
          <p:cNvPr id="3" name="Ograda vsebine 2"/>
          <p:cNvSpPr>
            <a:spLocks noGrp="1"/>
          </p:cNvSpPr>
          <p:nvPr>
            <p:ph idx="1"/>
          </p:nvPr>
        </p:nvSpPr>
        <p:spPr/>
        <p:txBody>
          <a:bodyPr>
            <a:normAutofit/>
          </a:bodyPr>
          <a:lstStyle/>
          <a:p>
            <a:pPr>
              <a:buFontTx/>
              <a:buChar char="-"/>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ela 3"/>
          <p:cNvGraphicFramePr>
            <a:graphicFrameLocks noGrp="1"/>
          </p:cNvGraphicFramePr>
          <p:nvPr>
            <p:extLst>
              <p:ext uri="{D42A27DB-BD31-4B8C-83A1-F6EECF244321}">
                <p14:modId xmlns:p14="http://schemas.microsoft.com/office/powerpoint/2010/main" val="3516535620"/>
              </p:ext>
            </p:extLst>
          </p:nvPr>
        </p:nvGraphicFramePr>
        <p:xfrm>
          <a:off x="1524000" y="1397000"/>
          <a:ext cx="6096000" cy="27482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hr-BA" dirty="0" smtClean="0"/>
                        <a:t>Mjesec</a:t>
                      </a:r>
                      <a:endParaRPr lang="hr-BA" dirty="0"/>
                    </a:p>
                  </a:txBody>
                  <a:tcPr/>
                </a:tc>
                <a:tc>
                  <a:txBody>
                    <a:bodyPr/>
                    <a:lstStyle/>
                    <a:p>
                      <a:r>
                        <a:rPr lang="hr-BA" smtClean="0"/>
                        <a:t>Mjesec</a:t>
                      </a:r>
                      <a:endParaRPr lang="hr-BA" dirty="0"/>
                    </a:p>
                  </a:txBody>
                  <a:tcPr/>
                </a:tc>
                <a:tc>
                  <a:txBody>
                    <a:bodyPr/>
                    <a:lstStyle/>
                    <a:p>
                      <a:r>
                        <a:rPr lang="hr-BA" dirty="0" smtClean="0"/>
                        <a:t>Mjesec</a:t>
                      </a:r>
                      <a:endParaRPr lang="hr-BA" dirty="0"/>
                    </a:p>
                  </a:txBody>
                  <a:tcPr/>
                </a:tc>
              </a:tr>
              <a:tr h="1517144">
                <a:tc>
                  <a:txBody>
                    <a:bodyPr/>
                    <a:lstStyle/>
                    <a:p>
                      <a:r>
                        <a:rPr lang="hr-BA" dirty="0" smtClean="0"/>
                        <a:t>Februar</a:t>
                      </a:r>
                      <a:endParaRPr lang="hr-BA" dirty="0"/>
                    </a:p>
                  </a:txBody>
                  <a:tcPr/>
                </a:tc>
                <a:tc>
                  <a:txBody>
                    <a:bodyPr/>
                    <a:lstStyle/>
                    <a:p>
                      <a:r>
                        <a:rPr lang="hr-BA" dirty="0" smtClean="0"/>
                        <a:t>1.</a:t>
                      </a:r>
                      <a:endParaRPr lang="hr-B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BA" dirty="0" smtClean="0"/>
                        <a:t>Koordinator obavijesti recenzente, da do 10. 2. jave ako žele sastanak sa PK.</a:t>
                      </a:r>
                    </a:p>
                    <a:p>
                      <a:endParaRPr lang="hr-BA" dirty="0"/>
                    </a:p>
                  </a:txBody>
                  <a:tcPr/>
                </a:tc>
              </a:tr>
              <a:tr h="370840">
                <a:tc>
                  <a:txBody>
                    <a:bodyPr/>
                    <a:lstStyle/>
                    <a:p>
                      <a:endParaRPr lang="hr-BA" dirty="0"/>
                    </a:p>
                  </a:txBody>
                  <a:tcPr/>
                </a:tc>
                <a:tc>
                  <a:txBody>
                    <a:bodyPr/>
                    <a:lstStyle/>
                    <a:p>
                      <a:r>
                        <a:rPr lang="hr-BA" dirty="0" smtClean="0"/>
                        <a:t>10.</a:t>
                      </a:r>
                      <a:endParaRPr lang="hr-BA" dirty="0"/>
                    </a:p>
                  </a:txBody>
                  <a:tcPr/>
                </a:tc>
                <a:tc>
                  <a:txBody>
                    <a:bodyPr/>
                    <a:lstStyle/>
                    <a:p>
                      <a:r>
                        <a:rPr lang="hr-BA" dirty="0" smtClean="0"/>
                        <a:t>Recenzenti jave ako žele sastanak</a:t>
                      </a:r>
                      <a:r>
                        <a:rPr lang="hr-BA" baseline="0" dirty="0" smtClean="0"/>
                        <a:t> sa PK.</a:t>
                      </a:r>
                      <a:endParaRPr lang="hr-BA" dirty="0"/>
                    </a:p>
                  </a:txBody>
                  <a:tcPr/>
                </a:tc>
              </a:tr>
            </a:tbl>
          </a:graphicData>
        </a:graphic>
      </p:graphicFrame>
    </p:spTree>
    <p:extLst>
      <p:ext uri="{BB962C8B-B14F-4D97-AF65-F5344CB8AC3E}">
        <p14:creationId xmlns:p14="http://schemas.microsoft.com/office/powerpoint/2010/main" val="218497514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200" dirty="0"/>
              <a:t>4. Postupak pripreme predmetnih ispitnih kataloga</a:t>
            </a:r>
            <a:br>
              <a:rPr lang="hr-BA" sz="3200" dirty="0"/>
            </a:br>
            <a:r>
              <a:rPr lang="hr-BA" sz="2800" dirty="0"/>
              <a:t>4.4 Kalendar</a:t>
            </a:r>
          </a:p>
        </p:txBody>
      </p:sp>
      <p:sp>
        <p:nvSpPr>
          <p:cNvPr id="3" name="Ograda vsebine 2"/>
          <p:cNvSpPr>
            <a:spLocks noGrp="1"/>
          </p:cNvSpPr>
          <p:nvPr>
            <p:ph idx="1"/>
          </p:nvPr>
        </p:nvSpPr>
        <p:spPr/>
        <p:txBody>
          <a:bodyPr>
            <a:normAutofit/>
          </a:bodyPr>
          <a:lstStyle/>
          <a:p>
            <a:pPr>
              <a:buFontTx/>
              <a:buChar char="-"/>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ela 3"/>
          <p:cNvGraphicFramePr>
            <a:graphicFrameLocks noGrp="1"/>
          </p:cNvGraphicFramePr>
          <p:nvPr>
            <p:extLst>
              <p:ext uri="{D42A27DB-BD31-4B8C-83A1-F6EECF244321}">
                <p14:modId xmlns:p14="http://schemas.microsoft.com/office/powerpoint/2010/main" val="98035428"/>
              </p:ext>
            </p:extLst>
          </p:nvPr>
        </p:nvGraphicFramePr>
        <p:xfrm>
          <a:off x="1524000" y="1397000"/>
          <a:ext cx="6096000" cy="494284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hr-BA" dirty="0" smtClean="0"/>
                        <a:t>Mjesec</a:t>
                      </a:r>
                      <a:endParaRPr lang="hr-BA" dirty="0"/>
                    </a:p>
                  </a:txBody>
                  <a:tcPr/>
                </a:tc>
                <a:tc>
                  <a:txBody>
                    <a:bodyPr/>
                    <a:lstStyle/>
                    <a:p>
                      <a:r>
                        <a:rPr lang="hr-BA" smtClean="0"/>
                        <a:t>Mjesec</a:t>
                      </a:r>
                      <a:endParaRPr lang="hr-BA" dirty="0"/>
                    </a:p>
                  </a:txBody>
                  <a:tcPr/>
                </a:tc>
                <a:tc>
                  <a:txBody>
                    <a:bodyPr/>
                    <a:lstStyle/>
                    <a:p>
                      <a:r>
                        <a:rPr lang="hr-BA" dirty="0" smtClean="0"/>
                        <a:t>Mjesec</a:t>
                      </a:r>
                      <a:endParaRPr lang="hr-BA" dirty="0"/>
                    </a:p>
                  </a:txBody>
                  <a:tcPr/>
                </a:tc>
              </a:tr>
              <a:tr h="370840">
                <a:tc>
                  <a:txBody>
                    <a:bodyPr/>
                    <a:lstStyle/>
                    <a:p>
                      <a:r>
                        <a:rPr lang="hr-BA" dirty="0" smtClean="0"/>
                        <a:t>Februar</a:t>
                      </a:r>
                      <a:endParaRPr lang="hr-BA" dirty="0"/>
                    </a:p>
                  </a:txBody>
                  <a:tcPr/>
                </a:tc>
                <a:tc>
                  <a:txBody>
                    <a:bodyPr/>
                    <a:lstStyle/>
                    <a:p>
                      <a:r>
                        <a:rPr lang="hr-BA" dirty="0" smtClean="0"/>
                        <a:t>15.</a:t>
                      </a:r>
                      <a:endParaRPr lang="hr-BA" dirty="0"/>
                    </a:p>
                  </a:txBody>
                  <a:tcPr/>
                </a:tc>
                <a:tc>
                  <a:txBody>
                    <a:bodyPr/>
                    <a:lstStyle/>
                    <a:p>
                      <a:r>
                        <a:rPr lang="hr-BA" dirty="0" smtClean="0"/>
                        <a:t>PK šalje koordinatoru</a:t>
                      </a:r>
                      <a:r>
                        <a:rPr lang="hr-BA" baseline="0" dirty="0" smtClean="0"/>
                        <a:t> nacrt PIK-a sa uvaženim primjedbama recenzenata,  dvije recenzije, stav PK o recenzijama odnosno zapisnik sastanka sa recenzentima.</a:t>
                      </a:r>
                      <a:endParaRPr lang="hr-BA" dirty="0"/>
                    </a:p>
                  </a:txBody>
                  <a:tcPr/>
                </a:tc>
              </a:tr>
              <a:tr h="370840">
                <a:tc>
                  <a:txBody>
                    <a:bodyPr/>
                    <a:lstStyle/>
                    <a:p>
                      <a:endParaRPr lang="hr-BA" dirty="0"/>
                    </a:p>
                  </a:txBody>
                  <a:tcPr/>
                </a:tc>
                <a:tc>
                  <a:txBody>
                    <a:bodyPr/>
                    <a:lstStyle/>
                    <a:p>
                      <a:r>
                        <a:rPr lang="hr-BA" dirty="0" smtClean="0"/>
                        <a:t>16.</a:t>
                      </a:r>
                      <a:endParaRPr lang="hr-BA" dirty="0"/>
                    </a:p>
                  </a:txBody>
                  <a:tcPr/>
                </a:tc>
                <a:tc>
                  <a:txBody>
                    <a:bodyPr/>
                    <a:lstStyle/>
                    <a:p>
                      <a:r>
                        <a:rPr lang="hr-BA" dirty="0" smtClean="0"/>
                        <a:t>Koordinator</a:t>
                      </a:r>
                      <a:r>
                        <a:rPr lang="hr-BA" baseline="0" dirty="0" smtClean="0"/>
                        <a:t> napiše izvještaj dali je PIK usklađen sa propisanom strukturom za PIK-ove.</a:t>
                      </a:r>
                      <a:endParaRPr lang="hr-BA" dirty="0"/>
                    </a:p>
                  </a:txBody>
                  <a:tcPr/>
                </a:tc>
              </a:tr>
            </a:tbl>
          </a:graphicData>
        </a:graphic>
      </p:graphicFrame>
    </p:spTree>
    <p:extLst>
      <p:ext uri="{BB962C8B-B14F-4D97-AF65-F5344CB8AC3E}">
        <p14:creationId xmlns:p14="http://schemas.microsoft.com/office/powerpoint/2010/main" val="229182254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BA" sz="3200" dirty="0"/>
              <a:t>4. Postupak pripreme predmetnih ispitnih kataloga</a:t>
            </a:r>
            <a:br>
              <a:rPr lang="hr-BA" sz="3200" dirty="0"/>
            </a:br>
            <a:r>
              <a:rPr lang="hr-BA" sz="2800" dirty="0"/>
              <a:t>4.4 Kalendar</a:t>
            </a:r>
          </a:p>
        </p:txBody>
      </p:sp>
      <p:sp>
        <p:nvSpPr>
          <p:cNvPr id="3" name="Ograda vsebine 2"/>
          <p:cNvSpPr>
            <a:spLocks noGrp="1"/>
          </p:cNvSpPr>
          <p:nvPr>
            <p:ph idx="1"/>
          </p:nvPr>
        </p:nvSpPr>
        <p:spPr/>
        <p:txBody>
          <a:bodyPr>
            <a:normAutofit/>
          </a:bodyPr>
          <a:lstStyle/>
          <a:p>
            <a:pPr>
              <a:buFontTx/>
              <a:buChar char="-"/>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ela 3"/>
          <p:cNvGraphicFramePr>
            <a:graphicFrameLocks noGrp="1"/>
          </p:cNvGraphicFramePr>
          <p:nvPr>
            <p:extLst>
              <p:ext uri="{D42A27DB-BD31-4B8C-83A1-F6EECF244321}">
                <p14:modId xmlns:p14="http://schemas.microsoft.com/office/powerpoint/2010/main" val="1708295437"/>
              </p:ext>
            </p:extLst>
          </p:nvPr>
        </p:nvGraphicFramePr>
        <p:xfrm>
          <a:off x="1475656" y="1429755"/>
          <a:ext cx="5856312" cy="4683500"/>
        </p:xfrm>
        <a:graphic>
          <a:graphicData uri="http://schemas.openxmlformats.org/drawingml/2006/table">
            <a:tbl>
              <a:tblPr firstRow="1" bandRow="1">
                <a:tableStyleId>{5C22544A-7EE6-4342-B048-85BDC9FD1C3A}</a:tableStyleId>
              </a:tblPr>
              <a:tblGrid>
                <a:gridCol w="1952104"/>
                <a:gridCol w="1952104"/>
                <a:gridCol w="1952104"/>
              </a:tblGrid>
              <a:tr h="331587">
                <a:tc>
                  <a:txBody>
                    <a:bodyPr/>
                    <a:lstStyle/>
                    <a:p>
                      <a:r>
                        <a:rPr lang="hr-BA" sz="1700" dirty="0" smtClean="0"/>
                        <a:t>Mjesec</a:t>
                      </a:r>
                      <a:endParaRPr lang="hr-BA" sz="1700" dirty="0"/>
                    </a:p>
                  </a:txBody>
                  <a:tcPr/>
                </a:tc>
                <a:tc>
                  <a:txBody>
                    <a:bodyPr/>
                    <a:lstStyle/>
                    <a:p>
                      <a:r>
                        <a:rPr lang="hr-BA" sz="1700" smtClean="0"/>
                        <a:t>Mjesec</a:t>
                      </a:r>
                      <a:endParaRPr lang="hr-BA" sz="1700" dirty="0"/>
                    </a:p>
                  </a:txBody>
                  <a:tcPr/>
                </a:tc>
                <a:tc>
                  <a:txBody>
                    <a:bodyPr/>
                    <a:lstStyle/>
                    <a:p>
                      <a:r>
                        <a:rPr lang="hr-BA" sz="1700" dirty="0" smtClean="0"/>
                        <a:t>Mjesec</a:t>
                      </a:r>
                      <a:endParaRPr lang="hr-BA" sz="1700" dirty="0"/>
                    </a:p>
                  </a:txBody>
                  <a:tcPr/>
                </a:tc>
              </a:tr>
              <a:tr h="1593696">
                <a:tc>
                  <a:txBody>
                    <a:bodyPr/>
                    <a:lstStyle/>
                    <a:p>
                      <a:r>
                        <a:rPr lang="hr-BA" sz="1600" dirty="0" smtClean="0"/>
                        <a:t>Februar</a:t>
                      </a:r>
                      <a:endParaRPr lang="hr-BA" sz="1600" dirty="0"/>
                    </a:p>
                  </a:txBody>
                  <a:tcPr/>
                </a:tc>
                <a:tc>
                  <a:txBody>
                    <a:bodyPr/>
                    <a:lstStyle/>
                    <a:p>
                      <a:r>
                        <a:rPr lang="hr-BA" sz="1600" dirty="0" smtClean="0"/>
                        <a:t>20.</a:t>
                      </a:r>
                      <a:endParaRPr lang="hr-BA" sz="1600" dirty="0"/>
                    </a:p>
                  </a:txBody>
                  <a:tcPr/>
                </a:tc>
                <a:tc>
                  <a:txBody>
                    <a:bodyPr/>
                    <a:lstStyle/>
                    <a:p>
                      <a:r>
                        <a:rPr lang="hr-BA" sz="1600" dirty="0" smtClean="0"/>
                        <a:t>Koordinator pozove ZŠRS, da do</a:t>
                      </a:r>
                      <a:r>
                        <a:rPr lang="hr-BA" sz="1600" baseline="0" dirty="0" smtClean="0"/>
                        <a:t> 1. 3. napiše izvještaj dali je PIK usklađen sa nastavnim programom.</a:t>
                      </a:r>
                      <a:endParaRPr lang="hr-BA" sz="1600" dirty="0"/>
                    </a:p>
                  </a:txBody>
                  <a:tcPr/>
                </a:tc>
              </a:tr>
              <a:tr h="1575037">
                <a:tc>
                  <a:txBody>
                    <a:bodyPr/>
                    <a:lstStyle/>
                    <a:p>
                      <a:r>
                        <a:rPr lang="hr-BA" sz="1600" dirty="0" smtClean="0"/>
                        <a:t>Mart</a:t>
                      </a:r>
                      <a:endParaRPr lang="hr-BA" sz="1600" dirty="0"/>
                    </a:p>
                  </a:txBody>
                  <a:tcPr/>
                </a:tc>
                <a:tc>
                  <a:txBody>
                    <a:bodyPr/>
                    <a:lstStyle/>
                    <a:p>
                      <a:r>
                        <a:rPr lang="hr-BA" sz="1600" dirty="0" smtClean="0"/>
                        <a:t>1.</a:t>
                      </a:r>
                      <a:endParaRPr lang="hr-BA" sz="1600" dirty="0"/>
                    </a:p>
                  </a:txBody>
                  <a:tcPr/>
                </a:tc>
                <a:tc>
                  <a:txBody>
                    <a:bodyPr/>
                    <a:lstStyle/>
                    <a:p>
                      <a:r>
                        <a:rPr lang="hr-BA" sz="1600" dirty="0" smtClean="0"/>
                        <a:t>ZRSŠ šalje koordinatoru</a:t>
                      </a:r>
                      <a:r>
                        <a:rPr lang="hr-BA" sz="1600" baseline="0" dirty="0" smtClean="0"/>
                        <a:t> izvještaj o usklađenosti PIK-a sa nastavnim programom.</a:t>
                      </a:r>
                      <a:endParaRPr lang="hr-BA" sz="1600" dirty="0"/>
                    </a:p>
                  </a:txBody>
                  <a:tcPr/>
                </a:tc>
              </a:tr>
              <a:tr h="828967">
                <a:tc>
                  <a:txBody>
                    <a:bodyPr/>
                    <a:lstStyle/>
                    <a:p>
                      <a:endParaRPr lang="hr-BA" sz="1600" dirty="0"/>
                    </a:p>
                  </a:txBody>
                  <a:tcPr/>
                </a:tc>
                <a:tc>
                  <a:txBody>
                    <a:bodyPr/>
                    <a:lstStyle/>
                    <a:p>
                      <a:r>
                        <a:rPr lang="hr-BA" sz="1600" dirty="0" smtClean="0"/>
                        <a:t>10.</a:t>
                      </a:r>
                      <a:endParaRPr lang="hr-BA" sz="1600" dirty="0"/>
                    </a:p>
                  </a:txBody>
                  <a:tcPr/>
                </a:tc>
                <a:tc>
                  <a:txBody>
                    <a:bodyPr/>
                    <a:lstStyle/>
                    <a:p>
                      <a:r>
                        <a:rPr lang="hr-BA" sz="1600" dirty="0" smtClean="0"/>
                        <a:t>Koordinator preda dokumentaciju radnoj</a:t>
                      </a:r>
                      <a:r>
                        <a:rPr lang="hr-BA" sz="1600" baseline="0" dirty="0" smtClean="0"/>
                        <a:t> grupi MK.</a:t>
                      </a:r>
                      <a:endParaRPr lang="hr-BA" sz="1600" dirty="0"/>
                    </a:p>
                  </a:txBody>
                  <a:tcPr/>
                </a:tc>
              </a:tr>
              <a:tr h="331587">
                <a:tc>
                  <a:txBody>
                    <a:bodyPr/>
                    <a:lstStyle/>
                    <a:p>
                      <a:r>
                        <a:rPr lang="hr-BA" sz="1600" dirty="0" smtClean="0"/>
                        <a:t>April</a:t>
                      </a:r>
                      <a:endParaRPr lang="hr-BA" sz="1600" dirty="0"/>
                    </a:p>
                  </a:txBody>
                  <a:tcPr/>
                </a:tc>
                <a:tc>
                  <a:txBody>
                    <a:bodyPr/>
                    <a:lstStyle/>
                    <a:p>
                      <a:r>
                        <a:rPr lang="hr-BA" sz="1600" dirty="0" smtClean="0"/>
                        <a:t>1.</a:t>
                      </a:r>
                      <a:endParaRPr lang="hr-BA" sz="1600" dirty="0"/>
                    </a:p>
                  </a:txBody>
                  <a:tcPr/>
                </a:tc>
                <a:tc>
                  <a:txBody>
                    <a:bodyPr/>
                    <a:lstStyle/>
                    <a:p>
                      <a:r>
                        <a:rPr lang="hr-BA" sz="1600" dirty="0" smtClean="0"/>
                        <a:t>MK predloži PIK </a:t>
                      </a:r>
                      <a:endParaRPr lang="hr-BA" sz="1600" dirty="0"/>
                    </a:p>
                  </a:txBody>
                  <a:tcPr/>
                </a:tc>
              </a:tr>
            </a:tbl>
          </a:graphicData>
        </a:graphic>
      </p:graphicFrame>
    </p:spTree>
    <p:extLst>
      <p:ext uri="{BB962C8B-B14F-4D97-AF65-F5344CB8AC3E}">
        <p14:creationId xmlns:p14="http://schemas.microsoft.com/office/powerpoint/2010/main" val="400730037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BA" dirty="0" smtClean="0"/>
              <a:t>Teme za diskusiju</a:t>
            </a:r>
            <a:endParaRPr lang="hr-BA" dirty="0"/>
          </a:p>
        </p:txBody>
      </p:sp>
      <p:sp>
        <p:nvSpPr>
          <p:cNvPr id="3" name="Ograda vsebine 2"/>
          <p:cNvSpPr>
            <a:spLocks noGrp="1"/>
          </p:cNvSpPr>
          <p:nvPr>
            <p:ph idx="1"/>
          </p:nvPr>
        </p:nvSpPr>
        <p:spPr/>
        <p:txBody>
          <a:bodyPr/>
          <a:lstStyle/>
          <a:p>
            <a:r>
              <a:rPr lang="hr-BA" dirty="0" smtClean="0"/>
              <a:t>Koje podatke odnosno dokumente trebate ako želite pripremiti predmetni ispitni katalog?</a:t>
            </a:r>
          </a:p>
          <a:p>
            <a:r>
              <a:rPr lang="hr-BA" dirty="0" smtClean="0"/>
              <a:t>Koji od ovih dokumenata odnosno podataka već postoje?</a:t>
            </a:r>
          </a:p>
          <a:p>
            <a:r>
              <a:rPr lang="hr-BA" dirty="0" smtClean="0"/>
              <a:t>Koje dijelove predmetnog ispitnog kataloga već možete početi pripremati?</a:t>
            </a:r>
          </a:p>
          <a:p>
            <a:r>
              <a:rPr lang="hr-BA" dirty="0" smtClean="0"/>
              <a:t>O kojim pitanjima treba još raspravljati? </a:t>
            </a:r>
          </a:p>
          <a:p>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7708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0" y="274638"/>
            <a:ext cx="9144000" cy="1143000"/>
          </a:xfrm>
        </p:spPr>
        <p:txBody>
          <a:bodyPr>
            <a:normAutofit/>
          </a:bodyPr>
          <a:lstStyle/>
          <a:p>
            <a:r>
              <a:rPr lang="hr-BA" sz="3000" dirty="0"/>
              <a:t>1. Osnove za pripremu predmetnih ispitnih kataloga </a:t>
            </a:r>
            <a:r>
              <a:rPr lang="hr-BA" sz="3000" dirty="0" smtClean="0"/>
              <a:t>(3) </a:t>
            </a:r>
            <a:r>
              <a:rPr lang="hr-BA" sz="2800" dirty="0" smtClean="0"/>
              <a:t>Nastavni programi</a:t>
            </a:r>
            <a:endParaRPr lang="hr-BA" sz="2800" dirty="0"/>
          </a:p>
        </p:txBody>
      </p:sp>
      <p:sp>
        <p:nvSpPr>
          <p:cNvPr id="3" name="Ograda vsebine 2"/>
          <p:cNvSpPr>
            <a:spLocks noGrp="1"/>
          </p:cNvSpPr>
          <p:nvPr>
            <p:ph idx="1"/>
          </p:nvPr>
        </p:nvSpPr>
        <p:spPr>
          <a:xfrm>
            <a:off x="457200" y="1772816"/>
            <a:ext cx="8229600" cy="4353347"/>
          </a:xfrm>
        </p:spPr>
        <p:txBody>
          <a:bodyPr>
            <a:normAutofit fontScale="85000" lnSpcReduction="20000"/>
          </a:bodyPr>
          <a:lstStyle/>
          <a:p>
            <a:pPr marL="0" indent="0">
              <a:buNone/>
            </a:pPr>
            <a:r>
              <a:rPr lang="hr-BA" dirty="0" smtClean="0">
                <a:solidFill>
                  <a:srgbClr val="FF0000"/>
                </a:solidFill>
              </a:rPr>
              <a:t>Slovenija - primjer sadržaja nastavnog programa za geografiju/matematiku</a:t>
            </a:r>
          </a:p>
          <a:p>
            <a:pPr marL="0" indent="0">
              <a:buNone/>
            </a:pPr>
            <a:endParaRPr lang="hr-BA" dirty="0" smtClean="0">
              <a:solidFill>
                <a:srgbClr val="FF0000"/>
              </a:solidFill>
            </a:endParaRPr>
          </a:p>
          <a:p>
            <a:pPr marL="0" indent="0">
              <a:buNone/>
            </a:pPr>
            <a:r>
              <a:rPr lang="hr-BA" dirty="0" smtClean="0"/>
              <a:t>1. Opredjeljenje predmeta</a:t>
            </a:r>
          </a:p>
          <a:p>
            <a:pPr marL="0" indent="0">
              <a:buNone/>
            </a:pPr>
            <a:r>
              <a:rPr lang="hr-BA" dirty="0" smtClean="0"/>
              <a:t>2. Opći ciljevi odnosno kompetencije </a:t>
            </a:r>
          </a:p>
          <a:p>
            <a:pPr marL="0" indent="0">
              <a:buNone/>
            </a:pPr>
            <a:r>
              <a:rPr lang="hr-BA" dirty="0" smtClean="0"/>
              <a:t>3. Ciljevi i sadržaj nastave</a:t>
            </a:r>
          </a:p>
          <a:p>
            <a:pPr marL="0" indent="0">
              <a:buNone/>
            </a:pPr>
            <a:r>
              <a:rPr lang="hr-BA" dirty="0" smtClean="0"/>
              <a:t>4. Očekivani rezultati</a:t>
            </a:r>
          </a:p>
          <a:p>
            <a:pPr marL="0" indent="0">
              <a:buNone/>
            </a:pPr>
            <a:r>
              <a:rPr lang="hr-BA" dirty="0" smtClean="0"/>
              <a:t>5. Među predmetne interakcije</a:t>
            </a:r>
          </a:p>
          <a:p>
            <a:pPr marL="0" indent="0">
              <a:buNone/>
            </a:pPr>
            <a:r>
              <a:rPr lang="hr-BA" dirty="0" smtClean="0"/>
              <a:t>6. Didaktičke preporuke</a:t>
            </a:r>
          </a:p>
          <a:p>
            <a:pPr marL="0" indent="0">
              <a:buNone/>
            </a:pPr>
            <a:r>
              <a:rPr lang="hr-BA" dirty="0" smtClean="0"/>
              <a:t>7. Vrednovanje očekivanih rezultata</a:t>
            </a: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8039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a:t>2. Struktura predmetnih ispitnih kataloga (1)</a:t>
            </a:r>
          </a:p>
        </p:txBody>
      </p:sp>
      <p:sp>
        <p:nvSpPr>
          <p:cNvPr id="3" name="Ograda vsebine 2"/>
          <p:cNvSpPr>
            <a:spLocks noGrp="1"/>
          </p:cNvSpPr>
          <p:nvPr>
            <p:ph idx="1"/>
          </p:nvPr>
        </p:nvSpPr>
        <p:spPr/>
        <p:txBody>
          <a:bodyPr>
            <a:normAutofit/>
          </a:bodyPr>
          <a:lstStyle/>
          <a:p>
            <a:r>
              <a:rPr lang="hr-BA" sz="2700" dirty="0" smtClean="0"/>
              <a:t>Predmetni ispitni katalozi pripremaju se na osnovu nastavnih programa, a u nekim zemljama su i sastavni dio nastavnih programa.</a:t>
            </a:r>
          </a:p>
          <a:p>
            <a:endParaRPr lang="hr-BA" sz="2700" dirty="0" smtClean="0"/>
          </a:p>
          <a:p>
            <a:r>
              <a:rPr lang="hr-BA" sz="2700" dirty="0"/>
              <a:t>Predmetni ispitni katalozi i nastavni </a:t>
            </a:r>
            <a:r>
              <a:rPr lang="hr-BA" sz="2700" dirty="0" smtClean="0"/>
              <a:t>programi trebaju </a:t>
            </a:r>
            <a:r>
              <a:rPr lang="hr-BA" sz="2700" dirty="0"/>
              <a:t>imati jasno zapisanu ulogu u nacionalnom zakonodavstvu (zakon, pravilnik </a:t>
            </a:r>
            <a:r>
              <a:rPr lang="hr-BA" sz="2700" dirty="0" smtClean="0"/>
              <a:t>...).</a:t>
            </a:r>
          </a:p>
          <a:p>
            <a:endParaRPr lang="hr-BA" sz="2700" dirty="0"/>
          </a:p>
          <a:p>
            <a:r>
              <a:rPr lang="hr-BA" sz="2700" dirty="0" smtClean="0"/>
              <a:t>Imaju standardiziranu strukturu.</a:t>
            </a:r>
          </a:p>
          <a:p>
            <a:pPr marL="0" indent="0">
              <a:buNone/>
            </a:pPr>
            <a:endParaRPr lang="hr-BA" sz="2700" dirty="0" smtClean="0"/>
          </a:p>
          <a:p>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2014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2. Struktura predmetnih ispitnih kataloga (2)</a:t>
            </a:r>
            <a:endParaRPr lang="hr-BA" sz="3000" dirty="0"/>
          </a:p>
        </p:txBody>
      </p:sp>
      <p:sp>
        <p:nvSpPr>
          <p:cNvPr id="3" name="Ograda vsebine 2"/>
          <p:cNvSpPr>
            <a:spLocks noGrp="1"/>
          </p:cNvSpPr>
          <p:nvPr>
            <p:ph idx="1"/>
          </p:nvPr>
        </p:nvSpPr>
        <p:spPr>
          <a:xfrm>
            <a:off x="457200" y="1772816"/>
            <a:ext cx="8229600" cy="4353347"/>
          </a:xfrm>
        </p:spPr>
        <p:txBody>
          <a:bodyPr>
            <a:normAutofit/>
          </a:bodyPr>
          <a:lstStyle/>
          <a:p>
            <a:pPr marL="0" indent="0">
              <a:buNone/>
            </a:pPr>
            <a:r>
              <a:rPr lang="hr-BA" sz="2700" dirty="0" smtClean="0"/>
              <a:t>Ciljevi predmetnih ispitnih kataloga:</a:t>
            </a:r>
          </a:p>
          <a:p>
            <a:pPr marL="0" indent="0">
              <a:buNone/>
            </a:pPr>
            <a:endParaRPr lang="hr-BA" sz="2700" dirty="0" smtClean="0"/>
          </a:p>
          <a:p>
            <a:r>
              <a:rPr lang="hr-BA" sz="2700" dirty="0" smtClean="0"/>
              <a:t>Transparentnost testiranja i ocjenjivanja znanja.</a:t>
            </a:r>
          </a:p>
          <a:p>
            <a:pPr marL="0" indent="0">
              <a:buNone/>
            </a:pPr>
            <a:endParaRPr lang="hr-BA" sz="2700" dirty="0" smtClean="0"/>
          </a:p>
          <a:p>
            <a:r>
              <a:rPr lang="hr-BA" sz="2700" dirty="0" smtClean="0"/>
              <a:t>Informacije svim dionicima (učenicima, učiteljima, predmetnim maturskim komisijama, administratorima testiranja ...).</a:t>
            </a:r>
            <a:endParaRPr lang="hr-BA" sz="2700"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2014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2. Struktura predmetnih ispitnih kataloga (3)</a:t>
            </a:r>
            <a:endParaRPr lang="hr-BA" sz="3000" dirty="0"/>
          </a:p>
        </p:txBody>
      </p:sp>
      <p:sp>
        <p:nvSpPr>
          <p:cNvPr id="3" name="Ograda vsebine 2"/>
          <p:cNvSpPr>
            <a:spLocks noGrp="1"/>
          </p:cNvSpPr>
          <p:nvPr>
            <p:ph idx="1"/>
          </p:nvPr>
        </p:nvSpPr>
        <p:spPr/>
        <p:txBody>
          <a:bodyPr>
            <a:normAutofit/>
          </a:bodyPr>
          <a:lstStyle/>
          <a:p>
            <a:pPr marL="0" indent="0">
              <a:buNone/>
            </a:pPr>
            <a:r>
              <a:rPr lang="hr-BA" sz="2700" dirty="0" smtClean="0"/>
              <a:t>Predmetni ispitni katalozi mogu sadržavati:</a:t>
            </a:r>
          </a:p>
          <a:p>
            <a:pPr marL="0" indent="0">
              <a:buNone/>
            </a:pPr>
            <a:endParaRPr lang="hr-BA" sz="2700" dirty="0" smtClean="0"/>
          </a:p>
          <a:p>
            <a:r>
              <a:rPr lang="hr-BA" sz="2700" dirty="0" smtClean="0"/>
              <a:t>Ishode učenja = ciljeve nastavnog programa pojedinog predmeta</a:t>
            </a:r>
          </a:p>
          <a:p>
            <a:r>
              <a:rPr lang="hr-BA" sz="2700" dirty="0" smtClean="0"/>
              <a:t>Znanja, vještine i stavove, koje treba razvijati</a:t>
            </a:r>
          </a:p>
          <a:p>
            <a:r>
              <a:rPr lang="hr-BA" sz="2700" dirty="0" smtClean="0"/>
              <a:t>Naslove sadržaja i tema</a:t>
            </a:r>
          </a:p>
          <a:p>
            <a:r>
              <a:rPr lang="hr-BA" sz="2700" dirty="0" smtClean="0"/>
              <a:t>Relativnu težinu pojedinog sadržaja/teme (broj lekcija)</a:t>
            </a:r>
          </a:p>
          <a:p>
            <a:r>
              <a:rPr lang="hr-BA" sz="2700" dirty="0" smtClean="0"/>
              <a:t>Predložene strategije učenja (udžbenici, audiovizualna pomoć, praktički rad ...)</a:t>
            </a:r>
            <a:endParaRPr lang="hr-BA" sz="2700"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21992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BA" sz="3000" dirty="0" smtClean="0"/>
              <a:t>2. Struktura predmetnih ispitnih kataloga (4)</a:t>
            </a:r>
            <a:endParaRPr lang="hr-BA" sz="3000" dirty="0"/>
          </a:p>
        </p:txBody>
      </p:sp>
      <p:sp>
        <p:nvSpPr>
          <p:cNvPr id="3" name="Ograda vsebine 2"/>
          <p:cNvSpPr>
            <a:spLocks noGrp="1"/>
          </p:cNvSpPr>
          <p:nvPr>
            <p:ph idx="1"/>
          </p:nvPr>
        </p:nvSpPr>
        <p:spPr/>
        <p:txBody>
          <a:bodyPr>
            <a:normAutofit fontScale="85000" lnSpcReduction="20000"/>
          </a:bodyPr>
          <a:lstStyle/>
          <a:p>
            <a:pPr marL="0" indent="0">
              <a:buNone/>
            </a:pPr>
            <a:r>
              <a:rPr lang="hr-BA" dirty="0" smtClean="0"/>
              <a:t>U Sloveniji minimalni sadržaj predmetnih ispitnih kataloga zapisan je u 22. članku Zakona o maturi:</a:t>
            </a:r>
          </a:p>
          <a:p>
            <a:pPr marL="0" indent="0">
              <a:buNone/>
            </a:pPr>
            <a:r>
              <a:rPr lang="hr-BA" i="1" dirty="0" smtClean="0"/>
              <a:t>„ Sa predmetnim ispitnim katalogom odrede se:</a:t>
            </a:r>
          </a:p>
          <a:p>
            <a:pPr>
              <a:buFontTx/>
              <a:buChar char="-"/>
            </a:pPr>
            <a:r>
              <a:rPr lang="hr-BA" i="1" dirty="0"/>
              <a:t>c</a:t>
            </a:r>
            <a:r>
              <a:rPr lang="hr-BA" i="1" dirty="0" smtClean="0"/>
              <a:t>iljevi mature pri pojedinom predmetu,</a:t>
            </a:r>
          </a:p>
          <a:p>
            <a:pPr>
              <a:buFontTx/>
              <a:buChar char="-"/>
            </a:pPr>
            <a:r>
              <a:rPr lang="hr-BA" i="1" dirty="0"/>
              <a:t>z</a:t>
            </a:r>
            <a:r>
              <a:rPr lang="hr-BA" i="1" dirty="0" smtClean="0"/>
              <a:t>nanja, koja se provjeravaju na pojedinoj razini,</a:t>
            </a:r>
          </a:p>
          <a:p>
            <a:pPr>
              <a:buFontTx/>
              <a:buChar char="-"/>
            </a:pPr>
            <a:r>
              <a:rPr lang="hr-BA" i="1" dirty="0" smtClean="0"/>
              <a:t>načini i oblici ocjenjivanja,</a:t>
            </a:r>
          </a:p>
          <a:p>
            <a:pPr>
              <a:buFontTx/>
              <a:buChar char="-"/>
            </a:pPr>
            <a:r>
              <a:rPr lang="hr-BA" i="1" dirty="0" smtClean="0"/>
              <a:t>udio pojedinih dijelova ispita u ukupnoj ocjeni,</a:t>
            </a:r>
          </a:p>
          <a:p>
            <a:pPr>
              <a:buFontTx/>
              <a:buChar char="-"/>
            </a:pPr>
            <a:r>
              <a:rPr lang="hr-BA" i="1" dirty="0" smtClean="0"/>
              <a:t>ispitni alat i sredstva, koja je dozvoljeno upotrebljavati,</a:t>
            </a:r>
          </a:p>
          <a:p>
            <a:pPr>
              <a:buFontTx/>
              <a:buChar char="-"/>
            </a:pPr>
            <a:r>
              <a:rPr lang="hr-BA" i="1" dirty="0"/>
              <a:t>t</a:t>
            </a:r>
            <a:r>
              <a:rPr lang="hr-BA" i="1" dirty="0" smtClean="0"/>
              <a:t>rajanje pojedinih dijelova ispita,</a:t>
            </a:r>
          </a:p>
          <a:p>
            <a:pPr>
              <a:buFontTx/>
              <a:buChar char="-"/>
            </a:pPr>
            <a:r>
              <a:rPr lang="hr-BA" i="1" dirty="0"/>
              <a:t>p</a:t>
            </a:r>
            <a:r>
              <a:rPr lang="hr-BA" i="1" dirty="0" smtClean="0"/>
              <a:t>rimjeri ispitnih zadatka i primjeri ocjenjivanja,</a:t>
            </a:r>
          </a:p>
          <a:p>
            <a:pPr>
              <a:buFontTx/>
              <a:buChar char="-"/>
            </a:pPr>
            <a:r>
              <a:rPr lang="hr-BA" i="1" dirty="0" smtClean="0"/>
              <a:t>prilagođenija za kandidate sa posebnim potrebama.”</a:t>
            </a:r>
          </a:p>
          <a:p>
            <a:pPr>
              <a:buFontTx/>
              <a:buChar char="-"/>
            </a:pPr>
            <a:endParaRPr lang="hr-BA" dirty="0" smtClean="0"/>
          </a:p>
          <a:p>
            <a:pPr>
              <a:buFontTx/>
              <a:buChar char="-"/>
            </a:pPr>
            <a:endParaRPr lang="hr-BA" dirty="0" smtClean="0"/>
          </a:p>
          <a:p>
            <a:pPr>
              <a:buFontTx/>
              <a:buChar char="-"/>
            </a:pPr>
            <a:endParaRPr lang="hr-BA" dirty="0" smtClean="0"/>
          </a:p>
          <a:p>
            <a:pPr marL="0" indent="0">
              <a:buNone/>
            </a:pPr>
            <a:endParaRPr lang="hr-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89576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3770</TotalTime>
  <Words>2986</Words>
  <Application>Microsoft Office PowerPoint</Application>
  <PresentationFormat>Diaprojekcija na zaslonu (4:3)</PresentationFormat>
  <Paragraphs>557</Paragraphs>
  <Slides>49</Slides>
  <Notes>41</Notes>
  <HiddenSlides>0</HiddenSlides>
  <MMClips>0</MMClips>
  <ScaleCrop>false</ScaleCrop>
  <HeadingPairs>
    <vt:vector size="4" baseType="variant">
      <vt:variant>
        <vt:lpstr>Tema</vt:lpstr>
      </vt:variant>
      <vt:variant>
        <vt:i4>1</vt:i4>
      </vt:variant>
      <vt:variant>
        <vt:lpstr>Naslovi diapozitivov</vt:lpstr>
      </vt:variant>
      <vt:variant>
        <vt:i4>49</vt:i4>
      </vt:variant>
    </vt:vector>
  </HeadingPairs>
  <TitlesOfParts>
    <vt:vector size="50" baseType="lpstr">
      <vt:lpstr>Officeova tema</vt:lpstr>
      <vt:lpstr>Predmetni ispitni katalozi</vt:lpstr>
      <vt:lpstr>Predmetni ispitni katalozi</vt:lpstr>
      <vt:lpstr>1. Osnove za pripremu predmetnih ispitnih kataloga (1)</vt:lpstr>
      <vt:lpstr>1. Osnove za pripremu predmetnih ispitnih kataloga (2)</vt:lpstr>
      <vt:lpstr>1. Osnove za pripremu predmetnih ispitnih kataloga (3) Nastavni programi</vt:lpstr>
      <vt:lpstr>2. Struktura predmetnih ispitnih kataloga (1)</vt:lpstr>
      <vt:lpstr>2. Struktura predmetnih ispitnih kataloga (2)</vt:lpstr>
      <vt:lpstr>2. Struktura predmetnih ispitnih kataloga (3)</vt:lpstr>
      <vt:lpstr>2. Struktura predmetnih ispitnih kataloga (4)</vt:lpstr>
      <vt:lpstr>2. Struktura predmetnih ispitnih kataloga (5) Primjer iz Slovenije</vt:lpstr>
      <vt:lpstr>2. Struktura predmetnih ispitnih kataloga (6) Primjer iz Slovenije</vt:lpstr>
      <vt:lpstr>2. Struktura predmetnih ispitnih kataloga (7) Primjer iz Slovenije</vt:lpstr>
      <vt:lpstr>2. Struktura predmetnih ispitnih kataloga (8) Primjer iz Slovenije</vt:lpstr>
      <vt:lpstr>2. Struktura predmetnih ispitnih kataloga (9) Primjer iz Slovenije</vt:lpstr>
      <vt:lpstr>2. Struktura predmetnih ispitnih kataloga (10) Primjer iz Slovenije</vt:lpstr>
      <vt:lpstr>2. Struktura predmetnih ispitnih kataloga (11) Primjer iz Slovenije</vt:lpstr>
      <vt:lpstr>2. Struktura predmetnih ispitnih kataloga (12) Primjer iz Slovenije</vt:lpstr>
      <vt:lpstr>2. Struktura predmetnih ispitnih kataloga (13) Što se može testirati?</vt:lpstr>
      <vt:lpstr>2. Struktura predmetnih ispitnih kataloga (14) Bloomova taksonomija</vt:lpstr>
      <vt:lpstr>2. Struktura predmetnih ispitnih kataloga (15) Taksonomske razine – predmet geografija</vt:lpstr>
      <vt:lpstr>2. Struktura predmetnih ispitnih kataloga (16) Taksonomske razine – strani jezici </vt:lpstr>
      <vt:lpstr>2. Struktura predmetnih ispitnih kataloga (17) Sadržaj i ciljevi ispita (1) Opći ciljevi/područja/ispitni ciljevi</vt:lpstr>
      <vt:lpstr>2. Struktura predmetnih ispitnih kataloga (18) Sadržaj i ciljevi ispita (2) Ispitni ciljevi (1)</vt:lpstr>
      <vt:lpstr>2. Struktura predmetnih ispitnih kataloga (19) Sadržaj i ciljevi ispita (3) Ispitni ciljevi (2)</vt:lpstr>
      <vt:lpstr>2. Struktura predmetnih ispitnih kataloga (20) Sadržaj i ciljevi ispita (4) Predmetni nastavni programi i ispitni katalozi (1)</vt:lpstr>
      <vt:lpstr>2. Struktura predmetnih ispitnih kataloga (21) Sadržaj i ciljevi ispita (5) Predmetni nastavni programi i ispitni katalozi (2)</vt:lpstr>
      <vt:lpstr>2. Struktura predmetnih ispitnih kataloga (22) Sadržaj i ciljevi ispita (5) Predmetni nastavni programi i ispitni katalozi (3)</vt:lpstr>
      <vt:lpstr>2. Struktura predmetnih ispitnih kataloga (23) Sadržaj i ciljevi ispita (6) Predmetni nastavni programi i ispitni katalozi (4)</vt:lpstr>
      <vt:lpstr>3. Upute za izradu predmetnih ispitnih kataloga (1) Slovenija</vt:lpstr>
      <vt:lpstr>3. Upute za izradu predmetnih ispitnih kataloga (2) Slovenija</vt:lpstr>
      <vt:lpstr>3. Upute za izradu predmetnih ispitnih kataloga (3) Slovenija</vt:lpstr>
      <vt:lpstr>4. Postupak pripreme predmetnih ispitnih kataloga 4.1 Opće </vt:lpstr>
      <vt:lpstr>4. Postupak pripreme predmetnih ispitnih kataloga 4.2 Postupak utvrđivanja promjena</vt:lpstr>
      <vt:lpstr>4. Postupak pripreme predmetnih ispitnih kataloga 4.3 Postupak pripreme, rasprave i podnošenja predmetnih kataloga u primjeru redakcijskih promjena</vt:lpstr>
      <vt:lpstr>4. Postupak pripreme predmetnih ispitnih kataloga 4.3 Postupak pripreme, rasprave i podnošenja predmetnih kataloga u primjeru redakcijskih promjena</vt:lpstr>
      <vt:lpstr>4. Postupak pripreme predmetnih ispitnih kataloga 4.3 Postupak pripreme, rasprave i podnošenja predmetnih kataloga u primjeru redakcijskih promjena</vt:lpstr>
      <vt:lpstr>4. Postupak pripreme predmetnih ispitnih kataloga 4.3 Postupak pripreme, rasprave i podnošenja predmetnih kataloga u primjeru redakcijskih promjena </vt:lpstr>
      <vt:lpstr>4. Postupak pripreme predmetnih ispitnih kataloga 4.3 Postupak pripreme, rasprave i podnošenja predmetnih kataloga u primjeru redakcijskih promjena </vt:lpstr>
      <vt:lpstr>4. Postupak pripreme predmetnih ispitnih kataloga 4.3 Postupak pripreme, rasprave i podnošenja predmetnih kataloga u primjeru redakcijskih promjena </vt:lpstr>
      <vt:lpstr>4. Postupak pripreme predmetnih ispitnih kataloga 4.3 Postupak pripreme, rasprave i podnošenja predmetnih kataloga u primjeru redakcijskih promjena </vt:lpstr>
      <vt:lpstr>4. Postupak pripreme predmetnih ispitnih kataloga 4.3 Postupak pripreme, rasprave i podnošenja predmetnih kataloga u primjeru redakcijskih promjena </vt:lpstr>
      <vt:lpstr>4. Postupak pripreme predmetnih ispitnih kataloga 4.4 Kalendar</vt:lpstr>
      <vt:lpstr>4. Postupak pripreme predmetnih ispitnih kataloga 4.4 Kalendar</vt:lpstr>
      <vt:lpstr>4. Postupak pripreme predmetnih ispitnih kataloga 4.4 Kalendar</vt:lpstr>
      <vt:lpstr>4. Postupak pripreme predmetnih ispitnih kataloga 4.4 Kalendar</vt:lpstr>
      <vt:lpstr>4. Postupak pripreme predmetnih ispitnih kataloga 4.4 Kalendar</vt:lpstr>
      <vt:lpstr>4. Postupak pripreme predmetnih ispitnih kataloga 4.4 Kalendar</vt:lpstr>
      <vt:lpstr>4. Postupak pripreme predmetnih ispitnih kataloga 4.4 Kalendar</vt:lpstr>
      <vt:lpstr>Teme za diskusiju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together to improve education – how could Slovenian experience help</dc:title>
  <dc:creator>Branko Slivar</dc:creator>
  <cp:lastModifiedBy>Andrejka Slavec Gornik</cp:lastModifiedBy>
  <cp:revision>167</cp:revision>
  <cp:lastPrinted>2013-02-12T14:05:16Z</cp:lastPrinted>
  <dcterms:created xsi:type="dcterms:W3CDTF">2012-09-24T08:42:05Z</dcterms:created>
  <dcterms:modified xsi:type="dcterms:W3CDTF">2013-02-12T14:11:48Z</dcterms:modified>
</cp:coreProperties>
</file>