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9" r:id="rId2"/>
    <p:sldId id="260" r:id="rId3"/>
    <p:sldId id="274" r:id="rId4"/>
    <p:sldId id="275" r:id="rId5"/>
    <p:sldId id="276" r:id="rId6"/>
    <p:sldId id="277" r:id="rId7"/>
    <p:sldId id="273" r:id="rId8"/>
    <p:sldId id="278" r:id="rId9"/>
    <p:sldId id="279" r:id="rId10"/>
    <p:sldId id="281" r:id="rId11"/>
    <p:sldId id="280" r:id="rId12"/>
    <p:sldId id="268" r:id="rId13"/>
  </p:sldIdLst>
  <p:sldSz cx="9144000" cy="6858000" type="screen4x3"/>
  <p:notesSz cx="6794500" cy="99314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EB354F"/>
    <a:srgbClr val="36E6EA"/>
    <a:srgbClr val="A5298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9" autoAdjust="0"/>
    <p:restoredTop sz="94675" autoAdjust="0"/>
  </p:normalViewPr>
  <p:slideViewPr>
    <p:cSldViewPr>
      <p:cViewPr>
        <p:scale>
          <a:sx n="100" d="100"/>
          <a:sy n="100" d="100"/>
        </p:scale>
        <p:origin x="-702" y="4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D62FA3-09CD-43AD-BC66-6DDAD63DF8FA}" type="datetimeFigureOut">
              <a:rPr lang="sl-SI" smtClean="0"/>
              <a:pPr/>
              <a:t>7.11.2012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79450" y="4717415"/>
            <a:ext cx="5435600" cy="446913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48645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FA6142-1BCE-4B28-AA8F-C48499FB9252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1109129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19169657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10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11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12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2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3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4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5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6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7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8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9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pPr/>
              <a:t>7.11.2012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2724110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pPr/>
              <a:t>7.11.2012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2303340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pPr/>
              <a:t>7.11.2012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4147447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pPr/>
              <a:t>7.11.2012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536857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pPr/>
              <a:t>7.11.2012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4104985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pPr/>
              <a:t>7.11.2012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2025576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pPr/>
              <a:t>7.11.2012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2256146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pPr/>
              <a:t>7.11.2012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3224375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pPr/>
              <a:t>7.11.2012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2766252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pPr/>
              <a:t>7.11.2012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2889276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pPr/>
              <a:t>7.11.2012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628944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F5ABC-E585-44B2-82A2-0CA4428E43CD}" type="datetimeFigureOut">
              <a:rPr lang="sl-SI" smtClean="0"/>
              <a:pPr/>
              <a:t>7.11.2012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196877-C4BC-4A17-9DB4-1411FF8964B8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1293152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andrejka.slavec-gornik@ric.si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hyperlink" Target="mailto:darija.domajnko@ric.si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99592" y="1052736"/>
            <a:ext cx="7848872" cy="1224136"/>
          </a:xfrm>
        </p:spPr>
        <p:txBody>
          <a:bodyPr>
            <a:normAutofit fontScale="90000"/>
          </a:bodyPr>
          <a:lstStyle/>
          <a:p>
            <a:r>
              <a:rPr lang="hr-HR" sz="3600" b="1" cap="all" dirty="0" smtClean="0"/>
              <a:t>MaturALNI ispit u Bosni i Hercegovini</a:t>
            </a:r>
            <a:r>
              <a:rPr lang="hr-HR" sz="2800" dirty="0"/>
              <a:t/>
            </a:r>
            <a:br>
              <a:rPr lang="hr-HR" sz="2800" dirty="0"/>
            </a:br>
            <a:endParaRPr lang="en-US" sz="2700" cap="small" dirty="0" smtClean="0">
              <a:latin typeface="Arial Rounded MT Bold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87624" y="3429000"/>
            <a:ext cx="6732240" cy="1656184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90000"/>
              </a:lnSpc>
              <a:spcBef>
                <a:spcPct val="10000"/>
              </a:spcBef>
            </a:pPr>
            <a:r>
              <a:rPr lang="sl-SI" sz="2000" b="1" dirty="0" smtClean="0">
                <a:solidFill>
                  <a:schemeClr val="tx1"/>
                </a:solidFill>
              </a:rPr>
              <a:t>TE</a:t>
            </a:r>
            <a:r>
              <a:rPr lang="en-GB" sz="2000" b="1" dirty="0" smtClean="0">
                <a:solidFill>
                  <a:schemeClr val="tx1"/>
                </a:solidFill>
              </a:rPr>
              <a:t>RMS </a:t>
            </a:r>
            <a:r>
              <a:rPr lang="en-GB" sz="2000" b="1" dirty="0">
                <a:solidFill>
                  <a:schemeClr val="tx1"/>
                </a:solidFill>
              </a:rPr>
              <a:t>OF REFERENCE: </a:t>
            </a:r>
            <a:r>
              <a:rPr lang="en-US" sz="2000" b="1" dirty="0">
                <a:solidFill>
                  <a:schemeClr val="tx1"/>
                </a:solidFill>
              </a:rPr>
              <a:t>BA09-IB-OT-01 RECIRCULATION </a:t>
            </a:r>
            <a:r>
              <a:rPr lang="en-GB" sz="2000" b="1" dirty="0">
                <a:solidFill>
                  <a:schemeClr val="tx1"/>
                </a:solidFill>
              </a:rPr>
              <a:t>“</a:t>
            </a:r>
            <a:r>
              <a:rPr lang="en-US" sz="2000" b="1" dirty="0">
                <a:solidFill>
                  <a:schemeClr val="tx1"/>
                </a:solidFill>
              </a:rPr>
              <a:t>Strengthening Institutional Capacity of the Agency for Preprimary, Primary and</a:t>
            </a:r>
            <a:r>
              <a:rPr lang="en-GB" sz="2000" b="1" dirty="0">
                <a:solidFill>
                  <a:schemeClr val="tx1"/>
                </a:solidFill>
              </a:rPr>
              <a:t> Secondary Education”</a:t>
            </a:r>
            <a:endParaRPr lang="sl-SI" sz="2000" b="1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spcBef>
                <a:spcPct val="10000"/>
              </a:spcBef>
            </a:pPr>
            <a:endParaRPr lang="sl-SI" sz="2000" dirty="0">
              <a:solidFill>
                <a:schemeClr val="tx1"/>
              </a:solidFill>
            </a:endParaRPr>
          </a:p>
          <a:p>
            <a:pPr algn="l">
              <a:lnSpc>
                <a:spcPct val="85000"/>
              </a:lnSpc>
              <a:spcBef>
                <a:spcPct val="10000"/>
              </a:spcBef>
            </a:pPr>
            <a:endParaRPr lang="en-US" sz="2000" b="1" dirty="0">
              <a:solidFill>
                <a:schemeClr val="tx1"/>
              </a:solidFill>
            </a:endParaRPr>
          </a:p>
          <a:p>
            <a:pPr>
              <a:lnSpc>
                <a:spcPct val="85000"/>
              </a:lnSpc>
            </a:pPr>
            <a:r>
              <a:rPr lang="sr-Latn-CS" sz="2000" b="1" dirty="0">
                <a:solidFill>
                  <a:schemeClr val="tx1"/>
                </a:solidFill>
              </a:rPr>
              <a:t>dr. Andrejka Slavec Gornik (Ric</a:t>
            </a:r>
            <a:r>
              <a:rPr lang="sr-Latn-CS" sz="2000" b="1" dirty="0" smtClean="0">
                <a:solidFill>
                  <a:schemeClr val="tx1"/>
                </a:solidFill>
              </a:rPr>
              <a:t>)</a:t>
            </a:r>
          </a:p>
          <a:p>
            <a:pPr>
              <a:lnSpc>
                <a:spcPct val="85000"/>
              </a:lnSpc>
            </a:pPr>
            <a:r>
              <a:rPr lang="sr-Latn-CS" sz="2000" b="1" dirty="0" err="1">
                <a:solidFill>
                  <a:schemeClr val="tx1"/>
                </a:solidFill>
              </a:rPr>
              <a:t>m</a:t>
            </a:r>
            <a:r>
              <a:rPr lang="sr-Latn-CS" sz="2000" b="1" dirty="0" err="1" smtClean="0">
                <a:solidFill>
                  <a:schemeClr val="tx1"/>
                </a:solidFill>
              </a:rPr>
              <a:t>r.sc</a:t>
            </a:r>
            <a:r>
              <a:rPr lang="sr-Latn-CS" sz="2000" b="1" dirty="0" smtClean="0">
                <a:solidFill>
                  <a:schemeClr val="tx1"/>
                </a:solidFill>
              </a:rPr>
              <a:t>. Darija Domajnko (Ric)</a:t>
            </a:r>
            <a:endParaRPr lang="sr-Latn-CS" sz="2000" b="1" dirty="0">
              <a:solidFill>
                <a:schemeClr val="tx1"/>
              </a:solidFill>
            </a:endParaRPr>
          </a:p>
          <a:p>
            <a:pPr>
              <a:lnSpc>
                <a:spcPct val="85000"/>
              </a:lnSpc>
            </a:pPr>
            <a:r>
              <a:rPr lang="sr-Latn-CS" sz="2000" b="1" dirty="0">
                <a:solidFill>
                  <a:schemeClr val="tx1"/>
                </a:solidFill>
              </a:rPr>
              <a:t> </a:t>
            </a:r>
            <a:endParaRPr lang="sr-Latn-CS" sz="2200" dirty="0">
              <a:solidFill>
                <a:schemeClr val="tx1"/>
              </a:solidFill>
            </a:endParaRPr>
          </a:p>
          <a:p>
            <a:pPr>
              <a:lnSpc>
                <a:spcPct val="60000"/>
              </a:lnSpc>
            </a:pPr>
            <a:r>
              <a:rPr lang="sr-Latn-CS" sz="2200" dirty="0">
                <a:solidFill>
                  <a:schemeClr val="tx1"/>
                </a:solidFill>
              </a:rPr>
              <a:t>Sarajevo, </a:t>
            </a:r>
            <a:r>
              <a:rPr lang="sr-Latn-CS" sz="2200" dirty="0" smtClean="0">
                <a:solidFill>
                  <a:schemeClr val="tx1"/>
                </a:solidFill>
              </a:rPr>
              <a:t>10. oktobar 2012</a:t>
            </a:r>
            <a:endParaRPr lang="sr-Latn-CS" sz="2200" dirty="0">
              <a:solidFill>
                <a:schemeClr val="tx1"/>
              </a:solidFill>
            </a:endParaRPr>
          </a:p>
        </p:txBody>
      </p:sp>
      <p:pic>
        <p:nvPicPr>
          <p:cNvPr id="10" name="Picture 8" descr="Prosojnice_noga_EN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64483"/>
          <a:stretch/>
        </p:blipFill>
        <p:spPr bwMode="auto">
          <a:xfrm>
            <a:off x="1259632" y="5282641"/>
            <a:ext cx="2519028" cy="101876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pic>
        <p:nvPicPr>
          <p:cNvPr id="11" name="Picture 8" descr="Prosojnice_noga_EN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64483"/>
          <a:stretch/>
        </p:blipFill>
        <p:spPr bwMode="auto">
          <a:xfrm>
            <a:off x="3033332" y="5290089"/>
            <a:ext cx="2519028" cy="101876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pic>
        <p:nvPicPr>
          <p:cNvPr id="12" name="Picture 8" descr="Prosojnice_noga_EN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64483"/>
          <a:stretch/>
        </p:blipFill>
        <p:spPr bwMode="auto">
          <a:xfrm>
            <a:off x="5293332" y="5290089"/>
            <a:ext cx="2519028" cy="101876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pic>
        <p:nvPicPr>
          <p:cNvPr id="2" name="Slika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24298" y="5485147"/>
            <a:ext cx="91440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Slika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93332" y="5492415"/>
            <a:ext cx="922051" cy="6213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 descr="ZastavaBiH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52846" y="5492415"/>
            <a:ext cx="956731" cy="6213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319742"/>
            <a:ext cx="3873500" cy="94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PoljeZBesedilom 12"/>
          <p:cNvSpPr txBox="1"/>
          <p:nvPr/>
        </p:nvSpPr>
        <p:spPr>
          <a:xfrm>
            <a:off x="1936750" y="6316840"/>
            <a:ext cx="46160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1100" dirty="0" err="1" smtClean="0"/>
              <a:t>This</a:t>
            </a:r>
            <a:r>
              <a:rPr lang="sl-SI" sz="1100" dirty="0" smtClean="0"/>
              <a:t> </a:t>
            </a:r>
            <a:r>
              <a:rPr lang="sl-SI" sz="1100" dirty="0" err="1" smtClean="0"/>
              <a:t>project</a:t>
            </a:r>
            <a:r>
              <a:rPr lang="sl-SI" sz="1100" dirty="0" smtClean="0"/>
              <a:t> is </a:t>
            </a:r>
            <a:r>
              <a:rPr lang="sl-SI" sz="1100" dirty="0" err="1" smtClean="0"/>
              <a:t>funded</a:t>
            </a:r>
            <a:r>
              <a:rPr lang="sl-SI" sz="1100" dirty="0" smtClean="0"/>
              <a:t> </a:t>
            </a:r>
            <a:r>
              <a:rPr lang="sl-SI" sz="1100" dirty="0" err="1" smtClean="0"/>
              <a:t>by</a:t>
            </a:r>
            <a:r>
              <a:rPr lang="sl-SI" sz="1100" dirty="0" smtClean="0"/>
              <a:t> </a:t>
            </a:r>
            <a:r>
              <a:rPr lang="sl-SI" sz="1100" dirty="0" err="1" smtClean="0"/>
              <a:t>the</a:t>
            </a:r>
            <a:r>
              <a:rPr lang="sl-SI" sz="1100" dirty="0" smtClean="0"/>
              <a:t> </a:t>
            </a:r>
            <a:r>
              <a:rPr lang="sl-SI" sz="1100" dirty="0" err="1" smtClean="0"/>
              <a:t>European</a:t>
            </a:r>
            <a:r>
              <a:rPr lang="sl-SI" sz="1100" dirty="0" smtClean="0"/>
              <a:t> </a:t>
            </a:r>
            <a:r>
              <a:rPr lang="sl-SI" sz="1100" dirty="0" err="1" smtClean="0"/>
              <a:t>Uninon</a:t>
            </a:r>
            <a:endParaRPr lang="sl-SI" sz="1100" dirty="0" smtClean="0"/>
          </a:p>
          <a:p>
            <a:pPr algn="ctr"/>
            <a:r>
              <a:rPr lang="sl-SI" sz="1100" dirty="0" err="1" smtClean="0"/>
              <a:t>Ovaj</a:t>
            </a:r>
            <a:r>
              <a:rPr lang="sl-SI" sz="1100" dirty="0" smtClean="0"/>
              <a:t> </a:t>
            </a:r>
            <a:r>
              <a:rPr lang="sl-SI" sz="1100" dirty="0" err="1" smtClean="0"/>
              <a:t>projekat</a:t>
            </a:r>
            <a:r>
              <a:rPr lang="sl-SI" sz="1100" dirty="0" smtClean="0"/>
              <a:t> </a:t>
            </a:r>
            <a:r>
              <a:rPr lang="sl-SI" sz="1100" dirty="0" err="1" smtClean="0"/>
              <a:t>finansira</a:t>
            </a:r>
            <a:r>
              <a:rPr lang="sl-SI" sz="1100" dirty="0" smtClean="0"/>
              <a:t> Evropska unija</a:t>
            </a:r>
            <a:endParaRPr lang="sl-SI" sz="1100" dirty="0"/>
          </a:p>
        </p:txBody>
      </p:sp>
    </p:spTree>
    <p:extLst>
      <p:ext uri="{BB962C8B-B14F-4D97-AF65-F5344CB8AC3E}">
        <p14:creationId xmlns:p14="http://schemas.microsoft.com/office/powerpoint/2010/main" xmlns="" val="3988467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Zaobljeni pravokotnik 48"/>
          <p:cNvSpPr/>
          <p:nvPr/>
        </p:nvSpPr>
        <p:spPr>
          <a:xfrm>
            <a:off x="5895754" y="5882422"/>
            <a:ext cx="1976499" cy="4616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4" name="Elipsa 43"/>
          <p:cNvSpPr/>
          <p:nvPr/>
        </p:nvSpPr>
        <p:spPr>
          <a:xfrm>
            <a:off x="5705691" y="3270290"/>
            <a:ext cx="2124236" cy="11713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sl-SI" dirty="0" smtClean="0"/>
              <a:t>3. model (1) 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-35793" y="1104541"/>
            <a:ext cx="9168919" cy="480384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r-BA" sz="2400" dirty="0" smtClean="0"/>
              <a:t>             Gimnazije                                                  Srednje strukovne i       </a:t>
            </a:r>
            <a:br>
              <a:rPr lang="hr-BA" sz="2400" dirty="0" smtClean="0"/>
            </a:br>
            <a:r>
              <a:rPr lang="hr-BA" sz="2400" dirty="0" smtClean="0"/>
              <a:t>                                                                                 umjetničke škole</a:t>
            </a:r>
            <a:endParaRPr lang="hr-BA" sz="2400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lipsa 3"/>
          <p:cNvSpPr/>
          <p:nvPr/>
        </p:nvSpPr>
        <p:spPr>
          <a:xfrm>
            <a:off x="501551" y="1692476"/>
            <a:ext cx="2124236" cy="11713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" name="PoljeZBesedilom 7"/>
          <p:cNvSpPr txBox="1"/>
          <p:nvPr/>
        </p:nvSpPr>
        <p:spPr>
          <a:xfrm>
            <a:off x="794544" y="5258257"/>
            <a:ext cx="1584176" cy="369332"/>
          </a:xfrm>
          <a:prstGeom prst="rect">
            <a:avLst/>
          </a:prstGeom>
          <a:solidFill>
            <a:srgbClr val="A5298D">
              <a:alpha val="33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sl-SI" dirty="0" err="1" smtClean="0"/>
              <a:t>STUDIJ</a:t>
            </a:r>
            <a:endParaRPr lang="sl-SI" dirty="0"/>
          </a:p>
        </p:txBody>
      </p:sp>
      <p:sp>
        <p:nvSpPr>
          <p:cNvPr id="6" name="PoljeZBesedilom 5"/>
          <p:cNvSpPr txBox="1"/>
          <p:nvPr/>
        </p:nvSpPr>
        <p:spPr>
          <a:xfrm>
            <a:off x="575420" y="1663455"/>
            <a:ext cx="19764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sl-SI" sz="1200" dirty="0" smtClean="0">
              <a:solidFill>
                <a:srgbClr val="FF0000"/>
              </a:solidFill>
            </a:endParaRPr>
          </a:p>
          <a:p>
            <a:pPr algn="ctr"/>
            <a:r>
              <a:rPr lang="sl-SI" sz="1200" dirty="0" smtClean="0">
                <a:solidFill>
                  <a:srgbClr val="FF0000"/>
                </a:solidFill>
              </a:rPr>
              <a:t>OBVEZNI PREDMETI - eksterno</a:t>
            </a:r>
          </a:p>
          <a:p>
            <a:pPr algn="ctr"/>
            <a:r>
              <a:rPr lang="sl-SI" sz="1200" dirty="0" smtClean="0"/>
              <a:t>1. MATERINSKI JEZIK</a:t>
            </a:r>
          </a:p>
          <a:p>
            <a:pPr algn="ctr"/>
            <a:r>
              <a:rPr lang="sl-SI" sz="1200" dirty="0" smtClean="0"/>
              <a:t>2. PRVI STRANI JEZIK</a:t>
            </a:r>
          </a:p>
          <a:p>
            <a:pPr algn="ctr"/>
            <a:r>
              <a:rPr lang="sl-SI" sz="1200" dirty="0" smtClean="0"/>
              <a:t>3. MATEMATIKA</a:t>
            </a:r>
            <a:endParaRPr lang="sl-SI" sz="1200" dirty="0"/>
          </a:p>
        </p:txBody>
      </p:sp>
      <p:sp>
        <p:nvSpPr>
          <p:cNvPr id="9" name="Puščica dol 8"/>
          <p:cNvSpPr/>
          <p:nvPr/>
        </p:nvSpPr>
        <p:spPr>
          <a:xfrm>
            <a:off x="1339590" y="2928252"/>
            <a:ext cx="432048" cy="285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0" name="PoljeZBesedilom 9"/>
          <p:cNvSpPr txBox="1"/>
          <p:nvPr/>
        </p:nvSpPr>
        <p:spPr>
          <a:xfrm>
            <a:off x="841918" y="3244854"/>
            <a:ext cx="1584176" cy="52322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sl-SI" sz="1400" dirty="0" err="1" smtClean="0"/>
              <a:t>Svjedodžba</a:t>
            </a:r>
            <a:r>
              <a:rPr lang="sl-SI" sz="1400" dirty="0" smtClean="0"/>
              <a:t> o </a:t>
            </a:r>
            <a:r>
              <a:rPr lang="sl-SI" sz="1400" dirty="0" err="1" smtClean="0"/>
              <a:t>općoj</a:t>
            </a:r>
            <a:r>
              <a:rPr lang="sl-SI" sz="1400" dirty="0" smtClean="0"/>
              <a:t> maturi </a:t>
            </a:r>
            <a:endParaRPr lang="sl-SI" sz="1400" dirty="0"/>
          </a:p>
        </p:txBody>
      </p:sp>
      <p:sp>
        <p:nvSpPr>
          <p:cNvPr id="12" name="Plus 11"/>
          <p:cNvSpPr/>
          <p:nvPr/>
        </p:nvSpPr>
        <p:spPr>
          <a:xfrm>
            <a:off x="1404637" y="3768074"/>
            <a:ext cx="430070" cy="342038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3" name="Zaobljeni pravokotnik 12"/>
          <p:cNvSpPr/>
          <p:nvPr/>
        </p:nvSpPr>
        <p:spPr>
          <a:xfrm>
            <a:off x="575420" y="4167082"/>
            <a:ext cx="1976499" cy="6300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4" name="PoljeZBesedilom 13"/>
          <p:cNvSpPr txBox="1"/>
          <p:nvPr/>
        </p:nvSpPr>
        <p:spPr>
          <a:xfrm>
            <a:off x="710561" y="4167082"/>
            <a:ext cx="18182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1200" dirty="0" smtClean="0">
                <a:solidFill>
                  <a:srgbClr val="FF0000"/>
                </a:solidFill>
              </a:rPr>
              <a:t>SVI IZBORNIPREDMETI - eksterno</a:t>
            </a:r>
          </a:p>
        </p:txBody>
      </p:sp>
      <p:sp>
        <p:nvSpPr>
          <p:cNvPr id="22" name="Zaobljeni pravokotnik 21"/>
          <p:cNvSpPr/>
          <p:nvPr/>
        </p:nvSpPr>
        <p:spPr>
          <a:xfrm>
            <a:off x="5853832" y="1987224"/>
            <a:ext cx="1667758" cy="615668"/>
          </a:xfrm>
          <a:prstGeom prst="roundRect">
            <a:avLst/>
          </a:prstGeom>
          <a:solidFill>
            <a:srgbClr val="7030A0">
              <a:alpha val="5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l-SI" sz="1200" dirty="0" smtClean="0">
                <a:solidFill>
                  <a:schemeClr val="tx1"/>
                </a:solidFill>
              </a:rPr>
              <a:t>ZAVRŠNI RAD (izrada s obranom) </a:t>
            </a:r>
            <a:r>
              <a:rPr lang="sl-SI" sz="1200" dirty="0">
                <a:solidFill>
                  <a:schemeClr val="tx1"/>
                </a:solidFill>
              </a:rPr>
              <a:t>- interno</a:t>
            </a:r>
          </a:p>
        </p:txBody>
      </p:sp>
      <p:sp>
        <p:nvSpPr>
          <p:cNvPr id="36" name="Puščica dol 35"/>
          <p:cNvSpPr/>
          <p:nvPr/>
        </p:nvSpPr>
        <p:spPr>
          <a:xfrm>
            <a:off x="1331640" y="4852706"/>
            <a:ext cx="432048" cy="3434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5" name="Pravokotnik 24"/>
          <p:cNvSpPr/>
          <p:nvPr/>
        </p:nvSpPr>
        <p:spPr>
          <a:xfrm>
            <a:off x="8220160" y="1933856"/>
            <a:ext cx="360040" cy="36937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sl-SI" dirty="0" err="1" smtClean="0"/>
              <a:t>Tržište</a:t>
            </a:r>
            <a:r>
              <a:rPr lang="sl-SI" dirty="0" smtClean="0"/>
              <a:t> rada</a:t>
            </a:r>
            <a:endParaRPr lang="sl-SI" dirty="0"/>
          </a:p>
        </p:txBody>
      </p:sp>
      <p:sp>
        <p:nvSpPr>
          <p:cNvPr id="26" name="Desna puščica 25"/>
          <p:cNvSpPr/>
          <p:nvPr/>
        </p:nvSpPr>
        <p:spPr>
          <a:xfrm>
            <a:off x="7590009" y="2258171"/>
            <a:ext cx="479836" cy="1691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7" name="Plus 36"/>
          <p:cNvSpPr/>
          <p:nvPr/>
        </p:nvSpPr>
        <p:spPr>
          <a:xfrm>
            <a:off x="6490746" y="2928252"/>
            <a:ext cx="430070" cy="342038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9" name="Desna puščica 38"/>
          <p:cNvSpPr/>
          <p:nvPr/>
        </p:nvSpPr>
        <p:spPr>
          <a:xfrm>
            <a:off x="2551919" y="5358351"/>
            <a:ext cx="1516025" cy="2459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1" name="Desna puščica 40"/>
          <p:cNvSpPr/>
          <p:nvPr/>
        </p:nvSpPr>
        <p:spPr>
          <a:xfrm rot="21125961">
            <a:off x="2470986" y="2957540"/>
            <a:ext cx="5710245" cy="2264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4" name="Pravokotnik 33"/>
          <p:cNvSpPr/>
          <p:nvPr/>
        </p:nvSpPr>
        <p:spPr>
          <a:xfrm>
            <a:off x="4305209" y="1931871"/>
            <a:ext cx="360040" cy="3672406"/>
          </a:xfrm>
          <a:prstGeom prst="rect">
            <a:avLst/>
          </a:prstGeom>
          <a:solidFill>
            <a:srgbClr val="FFFF00">
              <a:alpha val="5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sl-SI" dirty="0" err="1" smtClean="0">
                <a:solidFill>
                  <a:schemeClr val="tx1"/>
                </a:solidFill>
              </a:rPr>
              <a:t>Univerzitet</a:t>
            </a:r>
            <a:endParaRPr lang="sl-SI" dirty="0">
              <a:solidFill>
                <a:schemeClr val="tx1"/>
              </a:solidFill>
            </a:endParaRPr>
          </a:p>
        </p:txBody>
      </p:sp>
      <p:sp>
        <p:nvSpPr>
          <p:cNvPr id="43" name="PoljeZBesedilom 42"/>
          <p:cNvSpPr txBox="1"/>
          <p:nvPr/>
        </p:nvSpPr>
        <p:spPr>
          <a:xfrm>
            <a:off x="5779558" y="3281788"/>
            <a:ext cx="19764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sl-SI" sz="1200" dirty="0" smtClean="0">
              <a:solidFill>
                <a:srgbClr val="FF0000"/>
              </a:solidFill>
            </a:endParaRPr>
          </a:p>
          <a:p>
            <a:pPr algn="ctr"/>
            <a:r>
              <a:rPr lang="sl-SI" sz="1200" dirty="0" smtClean="0">
                <a:solidFill>
                  <a:srgbClr val="FF0000"/>
                </a:solidFill>
              </a:rPr>
              <a:t>OBVEZNI PREDMETI - eksterno</a:t>
            </a:r>
          </a:p>
          <a:p>
            <a:pPr algn="ctr"/>
            <a:r>
              <a:rPr lang="sl-SI" sz="1200" dirty="0" smtClean="0"/>
              <a:t>1. MATERINSKI JEZIK</a:t>
            </a:r>
          </a:p>
          <a:p>
            <a:pPr algn="ctr"/>
            <a:r>
              <a:rPr lang="sl-SI" sz="1200" dirty="0" smtClean="0"/>
              <a:t>2. PRVI STRANI JEZIK</a:t>
            </a:r>
          </a:p>
          <a:p>
            <a:pPr algn="ctr"/>
            <a:r>
              <a:rPr lang="sl-SI" sz="1200" dirty="0" smtClean="0"/>
              <a:t>3. MATEMATIKA</a:t>
            </a:r>
            <a:endParaRPr lang="sl-SI" sz="1200" dirty="0"/>
          </a:p>
        </p:txBody>
      </p:sp>
      <p:sp>
        <p:nvSpPr>
          <p:cNvPr id="45" name="PoljeZBesedilom 44"/>
          <p:cNvSpPr txBox="1"/>
          <p:nvPr/>
        </p:nvSpPr>
        <p:spPr>
          <a:xfrm>
            <a:off x="6005833" y="4797152"/>
            <a:ext cx="1584176" cy="738664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sl-SI" sz="1400" dirty="0" err="1" smtClean="0"/>
              <a:t>Potvrda</a:t>
            </a:r>
            <a:r>
              <a:rPr lang="sl-SI" sz="1400" dirty="0" smtClean="0"/>
              <a:t> o položenim </a:t>
            </a:r>
            <a:r>
              <a:rPr lang="sl-SI" sz="1400" dirty="0" err="1" smtClean="0"/>
              <a:t>ispitima</a:t>
            </a:r>
            <a:r>
              <a:rPr lang="sl-SI" sz="1400" dirty="0" smtClean="0"/>
              <a:t> </a:t>
            </a:r>
            <a:r>
              <a:rPr lang="sl-SI" sz="1400" dirty="0" err="1" smtClean="0"/>
              <a:t>opće</a:t>
            </a:r>
            <a:r>
              <a:rPr lang="sl-SI" sz="1400" dirty="0" smtClean="0"/>
              <a:t> mature</a:t>
            </a:r>
            <a:endParaRPr lang="sl-SI" sz="1400" dirty="0"/>
          </a:p>
        </p:txBody>
      </p:sp>
      <p:sp>
        <p:nvSpPr>
          <p:cNvPr id="46" name="Puščica dol 45"/>
          <p:cNvSpPr/>
          <p:nvPr/>
        </p:nvSpPr>
        <p:spPr>
          <a:xfrm>
            <a:off x="6486280" y="4486214"/>
            <a:ext cx="432048" cy="285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7" name="Plus 46"/>
          <p:cNvSpPr/>
          <p:nvPr/>
        </p:nvSpPr>
        <p:spPr>
          <a:xfrm>
            <a:off x="6494713" y="5530298"/>
            <a:ext cx="430070" cy="342038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8" name="PoljeZBesedilom 47"/>
          <p:cNvSpPr txBox="1"/>
          <p:nvPr/>
        </p:nvSpPr>
        <p:spPr>
          <a:xfrm>
            <a:off x="6011706" y="5882422"/>
            <a:ext cx="18182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1200" dirty="0" smtClean="0">
                <a:solidFill>
                  <a:srgbClr val="FF0000"/>
                </a:solidFill>
              </a:rPr>
              <a:t>SVI IZBORNIPREDMETI - eksterno</a:t>
            </a:r>
          </a:p>
        </p:txBody>
      </p:sp>
      <p:sp>
        <p:nvSpPr>
          <p:cNvPr id="50" name="Desna puščica 49"/>
          <p:cNvSpPr/>
          <p:nvPr/>
        </p:nvSpPr>
        <p:spPr>
          <a:xfrm rot="12385103">
            <a:off x="4683816" y="5790658"/>
            <a:ext cx="1203208" cy="2459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308656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3. model (2)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sz="2400" dirty="0" smtClean="0"/>
              <a:t>Ovo je model hrvatske mature, koji ne omogućava upis na sveučilište bez obavljene </a:t>
            </a:r>
          </a:p>
          <a:p>
            <a:pPr>
              <a:buFontTx/>
              <a:buChar char="-"/>
            </a:pPr>
            <a:r>
              <a:rPr lang="sl-SI" sz="2400" dirty="0" smtClean="0"/>
              <a:t>državne mature i</a:t>
            </a:r>
          </a:p>
          <a:p>
            <a:pPr>
              <a:buFontTx/>
              <a:buChar char="-"/>
            </a:pPr>
            <a:r>
              <a:rPr lang="sr-Latn-BA" sz="2400" dirty="0"/>
              <a:t>p</a:t>
            </a:r>
            <a:r>
              <a:rPr lang="sr-Latn-BA" sz="2400" dirty="0" smtClean="0"/>
              <a:t>redmeta iz izbornog </a:t>
            </a:r>
            <a:r>
              <a:rPr lang="sr-Latn-BA" sz="2400" dirty="0"/>
              <a:t>dijela državne </a:t>
            </a:r>
            <a:r>
              <a:rPr lang="sr-Latn-BA" sz="2400" dirty="0" smtClean="0"/>
              <a:t>mature, kojeg  </a:t>
            </a:r>
            <a:r>
              <a:rPr lang="sr-Latn-BA" sz="2400" dirty="0"/>
              <a:t>učenik bira </a:t>
            </a:r>
            <a:r>
              <a:rPr lang="sr-Latn-BA" sz="2400" dirty="0" smtClean="0"/>
              <a:t>sam. Broj </a:t>
            </a:r>
            <a:r>
              <a:rPr lang="sr-Latn-BA" sz="2400" dirty="0"/>
              <a:t>predmeta nije </a:t>
            </a:r>
            <a:r>
              <a:rPr lang="sr-Latn-BA" sz="2400" dirty="0" smtClean="0"/>
              <a:t>ograničen.</a:t>
            </a:r>
            <a:endParaRPr lang="sl-SI" sz="2400" dirty="0"/>
          </a:p>
          <a:p>
            <a:pPr marL="0" indent="0">
              <a:buNone/>
            </a:pPr>
            <a:r>
              <a:rPr lang="sl-SI" sz="2400" dirty="0" smtClean="0"/>
              <a:t>To znači, da moraju opću maturu položiti svi učenici koji žele studirati na sveučilištu.</a:t>
            </a:r>
          </a:p>
          <a:p>
            <a:pPr marL="0" indent="0" algn="ctr">
              <a:buNone/>
            </a:pPr>
            <a:endParaRPr lang="sl-SI" dirty="0"/>
          </a:p>
          <a:p>
            <a:pPr marL="0" indent="0" algn="ctr">
              <a:buNone/>
            </a:pPr>
            <a:endParaRPr lang="sl-SI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400333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sl-SI" dirty="0" smtClean="0"/>
          </a:p>
          <a:p>
            <a:pPr marL="0" indent="0" algn="ctr">
              <a:buNone/>
            </a:pPr>
            <a:endParaRPr lang="sl-SI" dirty="0"/>
          </a:p>
          <a:p>
            <a:pPr marL="0" indent="0" algn="ctr">
              <a:buNone/>
            </a:pPr>
            <a:r>
              <a:rPr lang="sl-SI" dirty="0" smtClean="0"/>
              <a:t>Hvala na </a:t>
            </a:r>
            <a:r>
              <a:rPr lang="sl-SI" dirty="0" err="1" smtClean="0"/>
              <a:t>pažnji</a:t>
            </a:r>
            <a:r>
              <a:rPr lang="sl-SI" dirty="0" smtClean="0"/>
              <a:t>!</a:t>
            </a:r>
          </a:p>
          <a:p>
            <a:pPr algn="ctr"/>
            <a:endParaRPr lang="sl-SI" dirty="0"/>
          </a:p>
          <a:p>
            <a:pPr marL="0" indent="0" algn="ctr">
              <a:buNone/>
            </a:pPr>
            <a:r>
              <a:rPr lang="sl-SI" dirty="0" err="1" smtClean="0">
                <a:hlinkClick r:id="rId3"/>
              </a:rPr>
              <a:t>andrejka.slavec</a:t>
            </a:r>
            <a:r>
              <a:rPr lang="sl-SI" dirty="0" smtClean="0">
                <a:hlinkClick r:id="rId3"/>
              </a:rPr>
              <a:t>-</a:t>
            </a:r>
            <a:r>
              <a:rPr lang="sl-SI" dirty="0" err="1" smtClean="0">
                <a:hlinkClick r:id="rId3"/>
              </a:rPr>
              <a:t>gornik@ric.si</a:t>
            </a:r>
            <a:endParaRPr lang="sl-SI" dirty="0" smtClean="0"/>
          </a:p>
          <a:p>
            <a:pPr marL="0" indent="0" algn="ctr">
              <a:buNone/>
            </a:pPr>
            <a:r>
              <a:rPr lang="sl-SI" dirty="0" err="1" smtClean="0">
                <a:hlinkClick r:id="rId4"/>
              </a:rPr>
              <a:t>darija.domajnko@ric.si</a:t>
            </a:r>
            <a:endParaRPr lang="sl-SI" dirty="0" smtClean="0"/>
          </a:p>
          <a:p>
            <a:pPr marL="0" indent="0" algn="ctr">
              <a:buNone/>
            </a:pPr>
            <a:endParaRPr lang="sl-SI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492556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lipsa 17"/>
          <p:cNvSpPr/>
          <p:nvPr/>
        </p:nvSpPr>
        <p:spPr>
          <a:xfrm>
            <a:off x="5863802" y="1938658"/>
            <a:ext cx="2006602" cy="10675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sl-SI" dirty="0" smtClean="0"/>
              <a:t>1. model (1) 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31540" y="1322593"/>
            <a:ext cx="8229600" cy="460851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r-BA" sz="2400" dirty="0" smtClean="0"/>
              <a:t>     </a:t>
            </a:r>
            <a:r>
              <a:rPr lang="hr-BA" sz="2000" dirty="0" smtClean="0"/>
              <a:t>Gimnazije                        Srednje strukovne tehničke i umjetničke škole</a:t>
            </a:r>
            <a:endParaRPr lang="hr-BA" sz="2000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lipsa 3"/>
          <p:cNvSpPr/>
          <p:nvPr/>
        </p:nvSpPr>
        <p:spPr>
          <a:xfrm>
            <a:off x="539552" y="1844825"/>
            <a:ext cx="2124236" cy="11713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" name="PoljeZBesedilom 4"/>
          <p:cNvSpPr txBox="1"/>
          <p:nvPr/>
        </p:nvSpPr>
        <p:spPr>
          <a:xfrm>
            <a:off x="5894995" y="5891849"/>
            <a:ext cx="1944216" cy="369332"/>
          </a:xfrm>
          <a:prstGeom prst="rect">
            <a:avLst/>
          </a:prstGeom>
          <a:solidFill>
            <a:schemeClr val="accent5">
              <a:alpha val="30000"/>
            </a:schemeClr>
          </a:solidFill>
        </p:spPr>
        <p:txBody>
          <a:bodyPr wrap="square" rtlCol="0">
            <a:spAutoFit/>
          </a:bodyPr>
          <a:lstStyle/>
          <a:p>
            <a:r>
              <a:rPr lang="sl-SI" dirty="0" smtClean="0"/>
              <a:t>STRUČNA MATURA</a:t>
            </a:r>
            <a:endParaRPr lang="sl-SI" dirty="0"/>
          </a:p>
        </p:txBody>
      </p:sp>
      <p:sp>
        <p:nvSpPr>
          <p:cNvPr id="8" name="PoljeZBesedilom 7"/>
          <p:cNvSpPr txBox="1"/>
          <p:nvPr/>
        </p:nvSpPr>
        <p:spPr>
          <a:xfrm>
            <a:off x="841918" y="5928589"/>
            <a:ext cx="1584176" cy="369332"/>
          </a:xfrm>
          <a:prstGeom prst="rect">
            <a:avLst/>
          </a:prstGeom>
          <a:solidFill>
            <a:srgbClr val="A5298D">
              <a:alpha val="33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sl-SI" dirty="0" smtClean="0"/>
              <a:t>OPĆA MATURA</a:t>
            </a:r>
            <a:endParaRPr lang="sl-SI" dirty="0"/>
          </a:p>
        </p:txBody>
      </p:sp>
      <p:sp>
        <p:nvSpPr>
          <p:cNvPr id="6" name="PoljeZBesedilom 5"/>
          <p:cNvSpPr txBox="1"/>
          <p:nvPr/>
        </p:nvSpPr>
        <p:spPr>
          <a:xfrm>
            <a:off x="575420" y="1798534"/>
            <a:ext cx="19764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sl-SI" sz="1200" dirty="0" smtClean="0">
              <a:solidFill>
                <a:srgbClr val="FF0000"/>
              </a:solidFill>
            </a:endParaRPr>
          </a:p>
          <a:p>
            <a:pPr algn="ctr"/>
            <a:r>
              <a:rPr lang="sl-SI" sz="1200" dirty="0" smtClean="0">
                <a:solidFill>
                  <a:srgbClr val="FF0000"/>
                </a:solidFill>
              </a:rPr>
              <a:t>OBAVEZNI PREDMETI - eksterno</a:t>
            </a:r>
          </a:p>
          <a:p>
            <a:pPr algn="ctr"/>
            <a:r>
              <a:rPr lang="sl-SI" sz="1200" dirty="0" smtClean="0"/>
              <a:t>1. MATERINSKI JEZIK</a:t>
            </a:r>
          </a:p>
          <a:p>
            <a:pPr algn="ctr"/>
            <a:r>
              <a:rPr lang="sl-SI" sz="1200" dirty="0" smtClean="0"/>
              <a:t>2. PRVI STRANI JEZIK</a:t>
            </a:r>
          </a:p>
          <a:p>
            <a:pPr algn="ctr"/>
            <a:r>
              <a:rPr lang="sl-SI" sz="1200" dirty="0" smtClean="0"/>
              <a:t>3. MATEMATIKA</a:t>
            </a:r>
            <a:endParaRPr lang="sl-SI" sz="1200" dirty="0"/>
          </a:p>
        </p:txBody>
      </p:sp>
      <p:sp>
        <p:nvSpPr>
          <p:cNvPr id="9" name="Puščica dol 8"/>
          <p:cNvSpPr/>
          <p:nvPr/>
        </p:nvSpPr>
        <p:spPr>
          <a:xfrm>
            <a:off x="1347645" y="3071926"/>
            <a:ext cx="432048" cy="285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0" name="PoljeZBesedilom 9"/>
          <p:cNvSpPr txBox="1"/>
          <p:nvPr/>
        </p:nvSpPr>
        <p:spPr>
          <a:xfrm>
            <a:off x="897614" y="3472641"/>
            <a:ext cx="1584176" cy="307777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sl-SI" sz="1400" dirty="0" err="1" smtClean="0"/>
              <a:t>Zaključak</a:t>
            </a:r>
            <a:r>
              <a:rPr lang="sl-SI" sz="1400" dirty="0" smtClean="0"/>
              <a:t> gimnazije</a:t>
            </a:r>
            <a:endParaRPr lang="sl-SI" sz="1400" dirty="0"/>
          </a:p>
        </p:txBody>
      </p:sp>
      <p:sp>
        <p:nvSpPr>
          <p:cNvPr id="12" name="Plus 11"/>
          <p:cNvSpPr/>
          <p:nvPr/>
        </p:nvSpPr>
        <p:spPr>
          <a:xfrm>
            <a:off x="1404637" y="3834045"/>
            <a:ext cx="430070" cy="342038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3" name="Zaobljeni pravokotnik 12"/>
          <p:cNvSpPr/>
          <p:nvPr/>
        </p:nvSpPr>
        <p:spPr>
          <a:xfrm>
            <a:off x="575420" y="4167082"/>
            <a:ext cx="1976499" cy="13501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4" name="PoljeZBesedilom 13"/>
          <p:cNvSpPr txBox="1"/>
          <p:nvPr/>
        </p:nvSpPr>
        <p:spPr>
          <a:xfrm>
            <a:off x="710561" y="4167082"/>
            <a:ext cx="181822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1200" dirty="0" smtClean="0">
                <a:solidFill>
                  <a:srgbClr val="FF0000"/>
                </a:solidFill>
              </a:rPr>
              <a:t>2 IZBORNA PREDMETA - eksterno</a:t>
            </a:r>
          </a:p>
          <a:p>
            <a:pPr algn="ctr"/>
            <a:r>
              <a:rPr lang="sl-SI" sz="1200" dirty="0" smtClean="0"/>
              <a:t>FIZIKA</a:t>
            </a:r>
          </a:p>
          <a:p>
            <a:pPr algn="ctr"/>
            <a:r>
              <a:rPr lang="sl-SI" sz="1200" dirty="0" smtClean="0"/>
              <a:t>BIOLOGIJA</a:t>
            </a:r>
          </a:p>
          <a:p>
            <a:pPr algn="ctr"/>
            <a:r>
              <a:rPr lang="sl-SI" sz="1200" dirty="0" smtClean="0"/>
              <a:t>KEMIJA</a:t>
            </a:r>
          </a:p>
          <a:p>
            <a:pPr algn="ctr"/>
            <a:r>
              <a:rPr lang="sl-SI" sz="1200" dirty="0" smtClean="0"/>
              <a:t>ZEMLJOPIS</a:t>
            </a:r>
          </a:p>
          <a:p>
            <a:pPr algn="ctr"/>
            <a:r>
              <a:rPr lang="sl-SI" sz="1200" dirty="0" smtClean="0"/>
              <a:t>POVIJEST</a:t>
            </a:r>
            <a:endParaRPr lang="sl-SI" sz="1200" dirty="0"/>
          </a:p>
        </p:txBody>
      </p:sp>
      <p:sp>
        <p:nvSpPr>
          <p:cNvPr id="16" name="PoljeZBesedilom 15"/>
          <p:cNvSpPr txBox="1"/>
          <p:nvPr/>
        </p:nvSpPr>
        <p:spPr>
          <a:xfrm>
            <a:off x="6162552" y="4180453"/>
            <a:ext cx="1584176" cy="307777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sl-SI" sz="1400" dirty="0" err="1" smtClean="0"/>
              <a:t>Završni</a:t>
            </a:r>
            <a:r>
              <a:rPr lang="sl-SI" sz="1400" dirty="0" smtClean="0"/>
              <a:t> </a:t>
            </a:r>
            <a:r>
              <a:rPr lang="sl-SI" sz="1400" dirty="0" err="1" smtClean="0"/>
              <a:t>ispit</a:t>
            </a:r>
            <a:endParaRPr lang="sl-SI" sz="1400" dirty="0"/>
          </a:p>
        </p:txBody>
      </p:sp>
      <p:sp>
        <p:nvSpPr>
          <p:cNvPr id="17" name="PoljeZBesedilom 16"/>
          <p:cNvSpPr txBox="1"/>
          <p:nvPr/>
        </p:nvSpPr>
        <p:spPr>
          <a:xfrm>
            <a:off x="6012160" y="2005059"/>
            <a:ext cx="170988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1200" dirty="0" smtClean="0">
                <a:solidFill>
                  <a:srgbClr val="FF0000"/>
                </a:solidFill>
              </a:rPr>
              <a:t>OBAVEZNI PREDMETI - eksterno</a:t>
            </a:r>
          </a:p>
          <a:p>
            <a:pPr algn="ctr"/>
            <a:r>
              <a:rPr lang="sl-SI" sz="1200" dirty="0" smtClean="0"/>
              <a:t>1. MATERINSKI JEZIK</a:t>
            </a:r>
          </a:p>
          <a:p>
            <a:pPr algn="ctr"/>
            <a:r>
              <a:rPr lang="sl-SI" sz="1200" dirty="0" smtClean="0"/>
              <a:t>2. PRVI STRANI JEZIK ILI</a:t>
            </a:r>
          </a:p>
          <a:p>
            <a:pPr algn="ctr"/>
            <a:r>
              <a:rPr lang="sl-SI" sz="1200" dirty="0" smtClean="0"/>
              <a:t>MATEMATIKA</a:t>
            </a:r>
            <a:endParaRPr lang="sl-SI" sz="1200" dirty="0"/>
          </a:p>
        </p:txBody>
      </p:sp>
      <p:cxnSp>
        <p:nvCxnSpPr>
          <p:cNvPr id="24" name="Raven puščični povezovalnik 23"/>
          <p:cNvCxnSpPr>
            <a:stCxn id="14" idx="3"/>
          </p:cNvCxnSpPr>
          <p:nvPr/>
        </p:nvCxnSpPr>
        <p:spPr>
          <a:xfrm>
            <a:off x="2528782" y="4859580"/>
            <a:ext cx="3520368" cy="58866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>
            <a:glow rad="127000">
              <a:srgbClr val="FFFF00"/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Zaobljeni pravokotnik 21"/>
          <p:cNvSpPr/>
          <p:nvPr/>
        </p:nvSpPr>
        <p:spPr>
          <a:xfrm>
            <a:off x="6049150" y="4883497"/>
            <a:ext cx="1927121" cy="5449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200" dirty="0" smtClean="0">
                <a:solidFill>
                  <a:srgbClr val="FF0000"/>
                </a:solidFill>
              </a:rPr>
              <a:t>2 IZBORNA PREDMETA - eksterno </a:t>
            </a:r>
            <a:endParaRPr lang="sl-SI" sz="1200" dirty="0">
              <a:solidFill>
                <a:srgbClr val="FF0000"/>
              </a:solidFill>
            </a:endParaRPr>
          </a:p>
        </p:txBody>
      </p:sp>
      <p:cxnSp>
        <p:nvCxnSpPr>
          <p:cNvPr id="26" name="Raven puščični povezovalnik 25"/>
          <p:cNvCxnSpPr/>
          <p:nvPr/>
        </p:nvCxnSpPr>
        <p:spPr>
          <a:xfrm>
            <a:off x="2106633" y="2851884"/>
            <a:ext cx="3942517" cy="257655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>
            <a:glow rad="127000">
              <a:srgbClr val="FFFF00"/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Raven puščični povezovalnik 29"/>
          <p:cNvCxnSpPr>
            <a:endCxn id="22" idx="1"/>
          </p:cNvCxnSpPr>
          <p:nvPr/>
        </p:nvCxnSpPr>
        <p:spPr>
          <a:xfrm>
            <a:off x="2195736" y="2704506"/>
            <a:ext cx="3853414" cy="245146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>
            <a:glow rad="127000">
              <a:srgbClr val="FFFF00"/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Plus 34"/>
          <p:cNvSpPr/>
          <p:nvPr/>
        </p:nvSpPr>
        <p:spPr>
          <a:xfrm>
            <a:off x="6660232" y="3042196"/>
            <a:ext cx="588816" cy="372641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6" name="Puščica dol 35"/>
          <p:cNvSpPr/>
          <p:nvPr/>
        </p:nvSpPr>
        <p:spPr>
          <a:xfrm>
            <a:off x="1385646" y="5548359"/>
            <a:ext cx="432048" cy="3434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7" name="Je enako 36"/>
          <p:cNvSpPr/>
          <p:nvPr/>
        </p:nvSpPr>
        <p:spPr>
          <a:xfrm>
            <a:off x="2742691" y="2089979"/>
            <a:ext cx="3152303" cy="546933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chemeClr val="tx1"/>
              </a:solidFill>
            </a:endParaRPr>
          </a:p>
        </p:txBody>
      </p:sp>
      <p:sp>
        <p:nvSpPr>
          <p:cNvPr id="28" name="PoljeZBesedilom 27"/>
          <p:cNvSpPr txBox="1"/>
          <p:nvPr/>
        </p:nvSpPr>
        <p:spPr>
          <a:xfrm>
            <a:off x="6049150" y="3419724"/>
            <a:ext cx="1810980" cy="461665"/>
          </a:xfrm>
          <a:prstGeom prst="rect">
            <a:avLst/>
          </a:prstGeom>
          <a:solidFill>
            <a:schemeClr val="accent5">
              <a:alpha val="30000"/>
            </a:schemeClr>
          </a:solidFill>
        </p:spPr>
        <p:txBody>
          <a:bodyPr wrap="square" rtlCol="0">
            <a:spAutoFit/>
          </a:bodyPr>
          <a:lstStyle/>
          <a:p>
            <a:r>
              <a:rPr lang="sl-SI" sz="1200" dirty="0" smtClean="0"/>
              <a:t>ZAVRŠNI RAD: IZRADA S OBRANOM - interno</a:t>
            </a:r>
            <a:endParaRPr lang="sl-SI" sz="1200" dirty="0"/>
          </a:p>
        </p:txBody>
      </p:sp>
      <p:sp>
        <p:nvSpPr>
          <p:cNvPr id="34" name="Puščica dol 33"/>
          <p:cNvSpPr/>
          <p:nvPr/>
        </p:nvSpPr>
        <p:spPr>
          <a:xfrm>
            <a:off x="6738616" y="3911830"/>
            <a:ext cx="432048" cy="285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0" name="Plus 39"/>
          <p:cNvSpPr/>
          <p:nvPr/>
        </p:nvSpPr>
        <p:spPr>
          <a:xfrm>
            <a:off x="6658466" y="4485977"/>
            <a:ext cx="588816" cy="372641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9" name="Puščica dol 28"/>
          <p:cNvSpPr/>
          <p:nvPr/>
        </p:nvSpPr>
        <p:spPr>
          <a:xfrm>
            <a:off x="6736850" y="5512811"/>
            <a:ext cx="432048" cy="3434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2" name="Pravokotnik 31"/>
          <p:cNvSpPr/>
          <p:nvPr/>
        </p:nvSpPr>
        <p:spPr>
          <a:xfrm>
            <a:off x="4644008" y="2851884"/>
            <a:ext cx="360040" cy="30767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sl-SI" dirty="0" err="1" smtClean="0"/>
              <a:t>Tržište</a:t>
            </a:r>
            <a:r>
              <a:rPr lang="sl-SI" dirty="0" smtClean="0"/>
              <a:t> rada</a:t>
            </a:r>
            <a:endParaRPr lang="sl-SI" dirty="0"/>
          </a:p>
        </p:txBody>
      </p:sp>
      <p:sp>
        <p:nvSpPr>
          <p:cNvPr id="41" name="Prisekana desna puščica 40"/>
          <p:cNvSpPr/>
          <p:nvPr/>
        </p:nvSpPr>
        <p:spPr>
          <a:xfrm>
            <a:off x="2551919" y="6113254"/>
            <a:ext cx="795945" cy="184665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s-Latn-BA"/>
          </a:p>
        </p:txBody>
      </p:sp>
      <p:sp>
        <p:nvSpPr>
          <p:cNvPr id="42" name="Prisekana desna puščica 41"/>
          <p:cNvSpPr/>
          <p:nvPr/>
        </p:nvSpPr>
        <p:spPr>
          <a:xfrm rot="10800000">
            <a:off x="3995935" y="6113254"/>
            <a:ext cx="1831395" cy="184664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s-Latn-BA"/>
          </a:p>
        </p:txBody>
      </p:sp>
      <p:sp>
        <p:nvSpPr>
          <p:cNvPr id="43" name="Prisekana desna puščica 42"/>
          <p:cNvSpPr/>
          <p:nvPr/>
        </p:nvSpPr>
        <p:spPr>
          <a:xfrm rot="10800000">
            <a:off x="5148064" y="4196896"/>
            <a:ext cx="901086" cy="230244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s-Latn-BA"/>
          </a:p>
        </p:txBody>
      </p:sp>
      <p:sp>
        <p:nvSpPr>
          <p:cNvPr id="44" name="Prisekana desna puščica 43"/>
          <p:cNvSpPr/>
          <p:nvPr/>
        </p:nvSpPr>
        <p:spPr>
          <a:xfrm>
            <a:off x="2528782" y="3505394"/>
            <a:ext cx="2094948" cy="242269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s-Latn-BA"/>
          </a:p>
        </p:txBody>
      </p:sp>
      <p:sp>
        <p:nvSpPr>
          <p:cNvPr id="31" name="Pravokotnik 30"/>
          <p:cNvSpPr/>
          <p:nvPr/>
        </p:nvSpPr>
        <p:spPr>
          <a:xfrm>
            <a:off x="3491880" y="2704506"/>
            <a:ext cx="360040" cy="3672406"/>
          </a:xfrm>
          <a:prstGeom prst="rect">
            <a:avLst/>
          </a:prstGeom>
          <a:solidFill>
            <a:srgbClr val="FFFF00">
              <a:alpha val="5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sl-SI" dirty="0" smtClean="0">
                <a:solidFill>
                  <a:schemeClr val="tx1"/>
                </a:solidFill>
              </a:rPr>
              <a:t>Sveučilište</a:t>
            </a:r>
            <a:endParaRPr lang="sl-S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38803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1. model (2)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300" dirty="0" smtClean="0"/>
              <a:t>Učenici gimnazijskih programa obrazovanja mogu se upisati na sveučilište samo ako polože opću maturu.</a:t>
            </a:r>
          </a:p>
          <a:p>
            <a:r>
              <a:rPr lang="sl-SI" sz="2300" dirty="0" smtClean="0"/>
              <a:t>Učenici u srednjim strukovnim i umjetničkim programima obrazovanja, koje traje najmanje četiri godine </a:t>
            </a:r>
            <a:r>
              <a:rPr lang="sl-SI" sz="2300" dirty="0"/>
              <a:t>mogu se upisati na </a:t>
            </a:r>
            <a:r>
              <a:rPr lang="sl-SI" sz="2300" dirty="0" smtClean="0"/>
              <a:t>sveučilište </a:t>
            </a:r>
            <a:r>
              <a:rPr lang="sl-SI" sz="2300" dirty="0"/>
              <a:t>samo ako polože </a:t>
            </a:r>
            <a:r>
              <a:rPr lang="sl-SI" sz="2300" dirty="0" smtClean="0"/>
              <a:t>stručnu maturu</a:t>
            </a:r>
            <a:r>
              <a:rPr lang="sl-SI" sz="2300" dirty="0"/>
              <a:t>. </a:t>
            </a:r>
            <a:endParaRPr lang="sl-SI" sz="2300" dirty="0" smtClean="0"/>
          </a:p>
          <a:p>
            <a:r>
              <a:rPr lang="sl-SI" sz="2300" dirty="0" smtClean="0"/>
              <a:t>Srednje </a:t>
            </a:r>
            <a:r>
              <a:rPr lang="sl-SI" sz="2300" dirty="0"/>
              <a:t>obrazovanje učenika gimnazijskih programa obrazovanja završava polaganjem </a:t>
            </a:r>
            <a:r>
              <a:rPr lang="sl-SI" sz="2300" dirty="0" smtClean="0"/>
              <a:t>svih obveznih predmeta opće </a:t>
            </a:r>
            <a:r>
              <a:rPr lang="sl-SI" sz="2300" dirty="0"/>
              <a:t>mature.</a:t>
            </a:r>
          </a:p>
          <a:p>
            <a:r>
              <a:rPr lang="pl-PL" sz="2300" dirty="0" smtClean="0"/>
              <a:t>Srednje </a:t>
            </a:r>
            <a:r>
              <a:rPr lang="pl-PL" sz="2300" dirty="0"/>
              <a:t>obrazovanje učenika u </a:t>
            </a:r>
            <a:r>
              <a:rPr lang="pl-PL" sz="2300" dirty="0" smtClean="0"/>
              <a:t>stručnim </a:t>
            </a:r>
            <a:r>
              <a:rPr lang="pl-PL" sz="2300" dirty="0"/>
              <a:t>i </a:t>
            </a:r>
            <a:r>
              <a:rPr lang="pl-PL" sz="2300" dirty="0" smtClean="0"/>
              <a:t>umjetničkim </a:t>
            </a:r>
            <a:r>
              <a:rPr lang="pl-PL" sz="2300" dirty="0"/>
              <a:t>programima </a:t>
            </a:r>
            <a:r>
              <a:rPr lang="sl-SI" sz="2300" dirty="0" err="1"/>
              <a:t>obrazovanja</a:t>
            </a:r>
            <a:r>
              <a:rPr lang="sl-SI" sz="2300" dirty="0"/>
              <a:t>, </a:t>
            </a:r>
            <a:r>
              <a:rPr lang="sl-SI" sz="2300" dirty="0" err="1"/>
              <a:t>koji</a:t>
            </a:r>
            <a:r>
              <a:rPr lang="sl-SI" sz="2300" dirty="0"/>
              <a:t> </a:t>
            </a:r>
            <a:r>
              <a:rPr lang="sl-SI" sz="2300" dirty="0" err="1"/>
              <a:t>traju</a:t>
            </a:r>
            <a:r>
              <a:rPr lang="sl-SI" sz="2300" dirty="0"/>
              <a:t> </a:t>
            </a:r>
            <a:r>
              <a:rPr lang="sl-SI" sz="2300" dirty="0" err="1"/>
              <a:t>najmanje</a:t>
            </a:r>
            <a:r>
              <a:rPr lang="sl-SI" sz="2300" dirty="0"/>
              <a:t> </a:t>
            </a:r>
            <a:r>
              <a:rPr lang="sl-SI" sz="2300" dirty="0" err="1"/>
              <a:t>četiri</a:t>
            </a:r>
            <a:r>
              <a:rPr lang="sl-SI" sz="2300" dirty="0"/>
              <a:t> </a:t>
            </a:r>
            <a:r>
              <a:rPr lang="sl-SI" sz="2300" dirty="0" err="1"/>
              <a:t>godine</a:t>
            </a:r>
            <a:r>
              <a:rPr lang="sl-SI" sz="2300" dirty="0"/>
              <a:t>, </a:t>
            </a:r>
            <a:r>
              <a:rPr lang="sl-SI" sz="2300" dirty="0" err="1"/>
              <a:t>završava</a:t>
            </a:r>
            <a:r>
              <a:rPr lang="sl-SI" sz="2300" dirty="0"/>
              <a:t> </a:t>
            </a:r>
            <a:r>
              <a:rPr lang="sl-SI" sz="2300" dirty="0" err="1"/>
              <a:t>izradom</a:t>
            </a:r>
            <a:r>
              <a:rPr lang="sl-SI" sz="2300" dirty="0"/>
              <a:t> i </a:t>
            </a:r>
            <a:r>
              <a:rPr lang="sl-SI" sz="2300" dirty="0" err="1"/>
              <a:t>obranom</a:t>
            </a:r>
            <a:r>
              <a:rPr lang="sl-SI" sz="2300" dirty="0"/>
              <a:t> </a:t>
            </a:r>
            <a:r>
              <a:rPr lang="pl-PL" sz="2300" dirty="0"/>
              <a:t>završnoga rada u organizaciji i provedbi </a:t>
            </a:r>
            <a:r>
              <a:rPr lang="pl-PL" sz="2300" dirty="0" smtClean="0"/>
              <a:t>škole i polaganjem dva obvezna ispita opće mature: materinskog jezika i matematike ili prvog stranog jezika.</a:t>
            </a:r>
            <a:endParaRPr lang="pl-PL" sz="2300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306379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1. model (3)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2367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l-SI" sz="2400" dirty="0" smtClean="0"/>
              <a:t>Opća matura sastoji iz dva </a:t>
            </a:r>
            <a:r>
              <a:rPr lang="sl-SI" sz="2400" dirty="0" smtClean="0"/>
              <a:t>dijela</a:t>
            </a:r>
            <a:r>
              <a:rPr lang="sl-SI" sz="2400" dirty="0" smtClean="0"/>
              <a:t>: </a:t>
            </a:r>
          </a:p>
          <a:p>
            <a:r>
              <a:rPr lang="sl-SI" sz="2400" dirty="0" smtClean="0"/>
              <a:t>Obvezni dio (materinski jeziki, matematika, prvi strani jezik).</a:t>
            </a:r>
          </a:p>
          <a:p>
            <a:r>
              <a:rPr lang="sl-SI" sz="2400" dirty="0" smtClean="0"/>
              <a:t>Izborni dio (zemljopis, povijest, kemija, fizika , biologija) – to su predmeti sa najviše sati u obrazovnim planovima; učenik odabere 2 predmeta po vlastitoj volji.</a:t>
            </a:r>
          </a:p>
          <a:p>
            <a:pPr marL="0" indent="0">
              <a:buNone/>
            </a:pPr>
            <a:endParaRPr lang="sl-SI" sz="2400" dirty="0" smtClean="0"/>
          </a:p>
          <a:p>
            <a:pPr marL="0" indent="0">
              <a:buNone/>
            </a:pPr>
            <a:r>
              <a:rPr lang="sl-SI" sz="2400" dirty="0" err="1" smtClean="0"/>
              <a:t>Svi</a:t>
            </a:r>
            <a:r>
              <a:rPr lang="sl-SI" sz="2400" dirty="0" smtClean="0"/>
              <a:t> </a:t>
            </a:r>
            <a:r>
              <a:rPr lang="sl-SI" sz="2400" dirty="0" err="1" smtClean="0"/>
              <a:t>ispiti</a:t>
            </a:r>
            <a:r>
              <a:rPr lang="sl-SI" sz="2400" dirty="0" smtClean="0"/>
              <a:t> </a:t>
            </a:r>
            <a:r>
              <a:rPr lang="sl-SI" sz="2400" dirty="0" err="1" smtClean="0"/>
              <a:t>su</a:t>
            </a:r>
            <a:r>
              <a:rPr lang="sl-SI" sz="2400" dirty="0" smtClean="0"/>
              <a:t> pismeni i eksterni.</a:t>
            </a:r>
          </a:p>
          <a:p>
            <a:pPr marL="0" indent="0">
              <a:buNone/>
            </a:pPr>
            <a:endParaRPr lang="sl-SI" sz="2400" dirty="0"/>
          </a:p>
          <a:p>
            <a:pPr marL="0" indent="0">
              <a:buNone/>
            </a:pPr>
            <a:r>
              <a:rPr lang="sl-SI" sz="2400" dirty="0" smtClean="0"/>
              <a:t>Matematika i prvi strani jezik polažu se na osnovnoj i višoj razini.</a:t>
            </a:r>
          </a:p>
          <a:p>
            <a:pPr marL="0" indent="0">
              <a:buNone/>
            </a:pPr>
            <a:endParaRPr lang="sl-SI" sz="2400" dirty="0" smtClean="0"/>
          </a:p>
          <a:p>
            <a:pPr marL="0" indent="0">
              <a:buNone/>
            </a:pPr>
            <a:r>
              <a:rPr lang="sl-SI" sz="2400" dirty="0" smtClean="0"/>
              <a:t>Učenik </a:t>
            </a:r>
            <a:r>
              <a:rPr lang="sl-SI" sz="2400" dirty="0" err="1"/>
              <a:t>dobije</a:t>
            </a:r>
            <a:r>
              <a:rPr lang="sl-SI" sz="2400" dirty="0"/>
              <a:t> </a:t>
            </a:r>
            <a:r>
              <a:rPr lang="sl-SI" sz="2400" dirty="0" err="1"/>
              <a:t>svjedodžbu</a:t>
            </a:r>
            <a:r>
              <a:rPr lang="sl-SI" sz="2400" dirty="0"/>
              <a:t> o </a:t>
            </a:r>
            <a:r>
              <a:rPr lang="sl-SI" sz="2400" dirty="0" err="1"/>
              <a:t>obavljenoj</a:t>
            </a:r>
            <a:r>
              <a:rPr lang="sl-SI" sz="2400" dirty="0"/>
              <a:t> </a:t>
            </a:r>
            <a:r>
              <a:rPr lang="sl-SI" sz="2400" dirty="0" err="1"/>
              <a:t>općoj</a:t>
            </a:r>
            <a:r>
              <a:rPr lang="sl-SI" sz="2400" dirty="0"/>
              <a:t> maturi </a:t>
            </a:r>
            <a:r>
              <a:rPr lang="sl-SI" sz="2400" dirty="0" err="1"/>
              <a:t>ako</a:t>
            </a:r>
            <a:r>
              <a:rPr lang="sl-SI" sz="2400" dirty="0"/>
              <a:t> položi </a:t>
            </a:r>
            <a:r>
              <a:rPr lang="sl-SI" sz="2400" dirty="0" err="1"/>
              <a:t>svih</a:t>
            </a:r>
            <a:r>
              <a:rPr lang="sl-SI" sz="2400" dirty="0"/>
              <a:t> pet </a:t>
            </a:r>
            <a:r>
              <a:rPr lang="sl-SI" sz="2400" dirty="0" err="1"/>
              <a:t>ispita</a:t>
            </a:r>
            <a:r>
              <a:rPr lang="sl-SI" sz="2400" dirty="0"/>
              <a:t>.</a:t>
            </a:r>
          </a:p>
          <a:p>
            <a:pPr marL="0" indent="0">
              <a:buNone/>
            </a:pPr>
            <a:endParaRPr lang="sl-SI" sz="2400" dirty="0" smtClean="0"/>
          </a:p>
          <a:p>
            <a:pPr marL="0" indent="0">
              <a:buNone/>
            </a:pPr>
            <a:r>
              <a:rPr lang="sl-SI" sz="2400" dirty="0" smtClean="0"/>
              <a:t>Ako učenik položi samo obvezne ispite opće mature dobije svjedodžbu o završenoj gimnaziji.</a:t>
            </a:r>
          </a:p>
          <a:p>
            <a:endParaRPr lang="sl-SI" dirty="0"/>
          </a:p>
          <a:p>
            <a:pPr marL="0" indent="0" algn="ctr">
              <a:buNone/>
            </a:pPr>
            <a:endParaRPr lang="sl-SI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699360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1. model (4)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l-SI" sz="2600" dirty="0" smtClean="0"/>
              <a:t>Stručna matura  sastoji iz dva dijela:</a:t>
            </a:r>
          </a:p>
          <a:p>
            <a:r>
              <a:rPr lang="sl-SI" sz="2600" dirty="0" smtClean="0"/>
              <a:t>Obvezni dio: materinski jezik i matematika ili prvi strani jezik.</a:t>
            </a:r>
          </a:p>
          <a:p>
            <a:r>
              <a:rPr lang="sl-SI" sz="2600" dirty="0"/>
              <a:t>Izborni dio </a:t>
            </a:r>
            <a:r>
              <a:rPr lang="sl-SI" sz="2600" dirty="0" smtClean="0"/>
              <a:t>(zemljopis, povijest, </a:t>
            </a:r>
            <a:r>
              <a:rPr lang="sl-SI" sz="2600" dirty="0"/>
              <a:t>k</a:t>
            </a:r>
            <a:r>
              <a:rPr lang="sl-SI" sz="2600" dirty="0" smtClean="0"/>
              <a:t>emija</a:t>
            </a:r>
            <a:r>
              <a:rPr lang="sl-SI" sz="2600" dirty="0"/>
              <a:t>, fizika , </a:t>
            </a:r>
            <a:r>
              <a:rPr lang="sl-SI" sz="2600" dirty="0" smtClean="0"/>
              <a:t>biologija, matematika, prvi strani jezik); učenik </a:t>
            </a:r>
            <a:r>
              <a:rPr lang="sl-SI" sz="2600" dirty="0"/>
              <a:t>odabere 2 predmeta po vlastitoj </a:t>
            </a:r>
            <a:r>
              <a:rPr lang="sl-SI" sz="2600" dirty="0" smtClean="0"/>
              <a:t>volji; ako je polagao matematiku u obveznom djelu, može u izbornom oddabrati samo prvi strani jezik i obrnuto.</a:t>
            </a:r>
            <a:endParaRPr lang="sl-SI" sz="2600" dirty="0"/>
          </a:p>
          <a:p>
            <a:r>
              <a:rPr lang="sl-SI" sz="2600" dirty="0" smtClean="0"/>
              <a:t>Završni rad (izrada s obranom).</a:t>
            </a:r>
          </a:p>
          <a:p>
            <a:pPr marL="0" indent="0">
              <a:buNone/>
            </a:pPr>
            <a:endParaRPr lang="sl-SI" sz="2600" dirty="0" smtClean="0"/>
          </a:p>
          <a:p>
            <a:pPr marL="0" indent="0">
              <a:buNone/>
            </a:pPr>
            <a:r>
              <a:rPr lang="sl-SI" sz="2600" dirty="0" smtClean="0"/>
              <a:t>Ispiti obveznog i izbornog dijela su pismeni i eksterni te jednaki za opću i stručnu maturu.</a:t>
            </a:r>
          </a:p>
          <a:p>
            <a:pPr marL="0" indent="0">
              <a:buNone/>
            </a:pPr>
            <a:endParaRPr lang="sl-SI" sz="2800" dirty="0" smtClean="0"/>
          </a:p>
          <a:p>
            <a:pPr marL="0" indent="0">
              <a:buNone/>
            </a:pPr>
            <a:r>
              <a:rPr lang="sl-SI" sz="2600" dirty="0" smtClean="0"/>
              <a:t>Matematika </a:t>
            </a:r>
            <a:r>
              <a:rPr lang="sl-SI" sz="2600" dirty="0"/>
              <a:t>i prvi strani jezik </a:t>
            </a:r>
            <a:r>
              <a:rPr lang="sl-SI" sz="2600" dirty="0" smtClean="0"/>
              <a:t>polažu </a:t>
            </a:r>
            <a:r>
              <a:rPr lang="sl-SI" sz="2600" dirty="0"/>
              <a:t>se na </a:t>
            </a:r>
            <a:r>
              <a:rPr lang="sl-SI" sz="2600" dirty="0" smtClean="0"/>
              <a:t>osnovnoj i višoj razini.</a:t>
            </a:r>
            <a:endParaRPr lang="sl-SI" sz="2600" dirty="0"/>
          </a:p>
          <a:p>
            <a:pPr marL="0" indent="0">
              <a:buNone/>
            </a:pPr>
            <a:endParaRPr lang="sl-SI" sz="2600" dirty="0" smtClean="0"/>
          </a:p>
          <a:p>
            <a:pPr marL="0" indent="0">
              <a:buNone/>
            </a:pPr>
            <a:endParaRPr lang="sl-SI" sz="2600" dirty="0" smtClean="0"/>
          </a:p>
          <a:p>
            <a:pPr marL="0" indent="0">
              <a:buNone/>
            </a:pPr>
            <a:endParaRPr lang="sl-SI" sz="2600" dirty="0"/>
          </a:p>
          <a:p>
            <a:pPr marL="0" indent="0" algn="ctr">
              <a:buNone/>
            </a:pPr>
            <a:endParaRPr lang="sl-SI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091890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1. </a:t>
            </a:r>
            <a:r>
              <a:rPr lang="sl-SI" dirty="0"/>
              <a:t>m</a:t>
            </a:r>
            <a:r>
              <a:rPr lang="sl-SI" dirty="0" smtClean="0"/>
              <a:t>odel (5)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l-SI" sz="2600" dirty="0" smtClean="0"/>
              <a:t>Učenik koji je položijo samo dva obvezna ispita i završni rad priznaje mu se završni ispit.</a:t>
            </a:r>
          </a:p>
          <a:p>
            <a:pPr marL="0" indent="0">
              <a:buNone/>
            </a:pPr>
            <a:endParaRPr lang="sl-SI" sz="2600" dirty="0"/>
          </a:p>
          <a:p>
            <a:pPr marL="0" indent="0">
              <a:buNone/>
            </a:pPr>
            <a:r>
              <a:rPr lang="sl-SI" sz="2800" dirty="0"/>
              <a:t>Učenik dobije svjedodžbu o obavljenoj </a:t>
            </a:r>
            <a:r>
              <a:rPr lang="sl-SI" sz="2800" dirty="0" smtClean="0"/>
              <a:t>stručnoj maturi </a:t>
            </a:r>
            <a:r>
              <a:rPr lang="sl-SI" sz="2800" dirty="0"/>
              <a:t>ako položi </a:t>
            </a:r>
            <a:r>
              <a:rPr lang="sl-SI" sz="2800" dirty="0" smtClean="0"/>
              <a:t>četiri eksterna ispita (2 iz obveznog i dva iz izbornog dijela) i obavi završni rad.</a:t>
            </a:r>
            <a:endParaRPr lang="sl-SI" sz="2800" dirty="0"/>
          </a:p>
          <a:p>
            <a:pPr marL="0" indent="0">
              <a:buNone/>
            </a:pPr>
            <a:endParaRPr lang="sl-SI" sz="2800" dirty="0"/>
          </a:p>
          <a:p>
            <a:pPr marL="0" indent="0">
              <a:buNone/>
            </a:pPr>
            <a:r>
              <a:rPr lang="sl-SI" sz="2800" dirty="0"/>
              <a:t>Ako učenik položi samo </a:t>
            </a:r>
            <a:r>
              <a:rPr lang="sl-SI" sz="2800" dirty="0" smtClean="0"/>
              <a:t>dva obvezna ispita </a:t>
            </a:r>
            <a:r>
              <a:rPr lang="sl-SI" sz="2800" dirty="0"/>
              <a:t>opće mature </a:t>
            </a:r>
            <a:r>
              <a:rPr lang="sl-SI" sz="2800" dirty="0" smtClean="0"/>
              <a:t>i obavi završni rad dobije </a:t>
            </a:r>
            <a:r>
              <a:rPr lang="sl-SI" sz="2800" dirty="0"/>
              <a:t>svjedodžbu o </a:t>
            </a:r>
            <a:r>
              <a:rPr lang="sl-SI" sz="2800" dirty="0" smtClean="0"/>
              <a:t>završnom ispitu.</a:t>
            </a:r>
            <a:endParaRPr lang="sl-SI" sz="2800" dirty="0"/>
          </a:p>
          <a:p>
            <a:pPr marL="0" indent="0">
              <a:buNone/>
            </a:pPr>
            <a:endParaRPr lang="sl-SI" sz="2600" dirty="0" smtClean="0"/>
          </a:p>
          <a:p>
            <a:pPr marL="0" indent="0">
              <a:buNone/>
            </a:pPr>
            <a:endParaRPr lang="sl-SI" sz="2600" dirty="0"/>
          </a:p>
          <a:p>
            <a:pPr marL="0" indent="0" algn="ctr">
              <a:buNone/>
            </a:pPr>
            <a:endParaRPr lang="sl-SI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05813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lipsa 17"/>
          <p:cNvSpPr/>
          <p:nvPr/>
        </p:nvSpPr>
        <p:spPr>
          <a:xfrm>
            <a:off x="5863802" y="1931871"/>
            <a:ext cx="2006602" cy="1067519"/>
          </a:xfrm>
          <a:prstGeom prst="ellipse">
            <a:avLst/>
          </a:prstGeom>
          <a:solidFill>
            <a:srgbClr val="7030A0">
              <a:alpha val="5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sl-SI" dirty="0" smtClean="0"/>
              <a:t>2. model (1) 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-24919" y="1124744"/>
            <a:ext cx="9168919" cy="480384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r-BA" sz="2400" dirty="0" smtClean="0"/>
              <a:t>     Gimnazije                        Srednje strukovne škole</a:t>
            </a:r>
            <a:endParaRPr lang="hr-BA" sz="2400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lipsa 3"/>
          <p:cNvSpPr/>
          <p:nvPr/>
        </p:nvSpPr>
        <p:spPr>
          <a:xfrm>
            <a:off x="539552" y="1844825"/>
            <a:ext cx="2124236" cy="11713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" name="PoljeZBesedilom 7"/>
          <p:cNvSpPr txBox="1"/>
          <p:nvPr/>
        </p:nvSpPr>
        <p:spPr>
          <a:xfrm>
            <a:off x="841918" y="5928589"/>
            <a:ext cx="1584176" cy="369332"/>
          </a:xfrm>
          <a:prstGeom prst="rect">
            <a:avLst/>
          </a:prstGeom>
          <a:solidFill>
            <a:srgbClr val="A5298D">
              <a:alpha val="33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sl-SI" dirty="0" smtClean="0"/>
              <a:t>OPĆA MATURA</a:t>
            </a:r>
            <a:endParaRPr lang="sl-SI" dirty="0"/>
          </a:p>
        </p:txBody>
      </p:sp>
      <p:sp>
        <p:nvSpPr>
          <p:cNvPr id="6" name="PoljeZBesedilom 5"/>
          <p:cNvSpPr txBox="1"/>
          <p:nvPr/>
        </p:nvSpPr>
        <p:spPr>
          <a:xfrm>
            <a:off x="575420" y="1798534"/>
            <a:ext cx="19764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sl-SI" sz="1200" dirty="0" smtClean="0">
              <a:solidFill>
                <a:srgbClr val="FF0000"/>
              </a:solidFill>
            </a:endParaRPr>
          </a:p>
          <a:p>
            <a:pPr algn="ctr"/>
            <a:r>
              <a:rPr lang="sl-SI" sz="1200" dirty="0" smtClean="0">
                <a:solidFill>
                  <a:srgbClr val="FF0000"/>
                </a:solidFill>
              </a:rPr>
              <a:t>OBVEZNI PREDMETI - eksterno</a:t>
            </a:r>
          </a:p>
          <a:p>
            <a:pPr algn="ctr"/>
            <a:r>
              <a:rPr lang="sl-SI" sz="1200" dirty="0" smtClean="0"/>
              <a:t>1. MATERINSKI JEZIK</a:t>
            </a:r>
          </a:p>
          <a:p>
            <a:pPr algn="ctr"/>
            <a:r>
              <a:rPr lang="sl-SI" sz="1200" dirty="0" smtClean="0"/>
              <a:t>2. PRVI STRANI JEZIK</a:t>
            </a:r>
          </a:p>
          <a:p>
            <a:pPr algn="ctr"/>
            <a:r>
              <a:rPr lang="sl-SI" sz="1200" dirty="0" smtClean="0"/>
              <a:t>3. MATEMATIKA</a:t>
            </a:r>
            <a:endParaRPr lang="sl-SI" sz="1200" dirty="0"/>
          </a:p>
        </p:txBody>
      </p:sp>
      <p:sp>
        <p:nvSpPr>
          <p:cNvPr id="9" name="Puščica dol 8"/>
          <p:cNvSpPr/>
          <p:nvPr/>
        </p:nvSpPr>
        <p:spPr>
          <a:xfrm>
            <a:off x="1347645" y="3071926"/>
            <a:ext cx="432048" cy="285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0" name="PoljeZBesedilom 9"/>
          <p:cNvSpPr txBox="1"/>
          <p:nvPr/>
        </p:nvSpPr>
        <p:spPr>
          <a:xfrm>
            <a:off x="897614" y="3472641"/>
            <a:ext cx="1584176" cy="307777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sl-SI" sz="1400" dirty="0" err="1" smtClean="0"/>
              <a:t>Zaključak</a:t>
            </a:r>
            <a:r>
              <a:rPr lang="sl-SI" sz="1400" dirty="0" smtClean="0"/>
              <a:t> gimnazije</a:t>
            </a:r>
            <a:endParaRPr lang="sl-SI" sz="1400" dirty="0"/>
          </a:p>
        </p:txBody>
      </p:sp>
      <p:sp>
        <p:nvSpPr>
          <p:cNvPr id="12" name="Plus 11"/>
          <p:cNvSpPr/>
          <p:nvPr/>
        </p:nvSpPr>
        <p:spPr>
          <a:xfrm>
            <a:off x="1404637" y="3834045"/>
            <a:ext cx="430070" cy="342038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3" name="Zaobljeni pravokotnik 12"/>
          <p:cNvSpPr/>
          <p:nvPr/>
        </p:nvSpPr>
        <p:spPr>
          <a:xfrm>
            <a:off x="575420" y="4167082"/>
            <a:ext cx="1976499" cy="13501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4" name="PoljeZBesedilom 13"/>
          <p:cNvSpPr txBox="1"/>
          <p:nvPr/>
        </p:nvSpPr>
        <p:spPr>
          <a:xfrm>
            <a:off x="710561" y="4167082"/>
            <a:ext cx="181822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1200" dirty="0" smtClean="0">
                <a:solidFill>
                  <a:srgbClr val="FF0000"/>
                </a:solidFill>
              </a:rPr>
              <a:t>2 IZBORNA PREDMETA - eksterno</a:t>
            </a:r>
          </a:p>
          <a:p>
            <a:pPr algn="ctr"/>
            <a:r>
              <a:rPr lang="sl-SI" sz="1200" dirty="0" smtClean="0"/>
              <a:t>FIZIKA</a:t>
            </a:r>
          </a:p>
          <a:p>
            <a:pPr algn="ctr"/>
            <a:r>
              <a:rPr lang="sl-SI" sz="1200" dirty="0" smtClean="0"/>
              <a:t>BIOLOGIJA</a:t>
            </a:r>
          </a:p>
          <a:p>
            <a:pPr algn="ctr"/>
            <a:r>
              <a:rPr lang="sl-SI" sz="1200" dirty="0" smtClean="0"/>
              <a:t>KEMIJA</a:t>
            </a:r>
          </a:p>
          <a:p>
            <a:pPr algn="ctr"/>
            <a:r>
              <a:rPr lang="sl-SI" sz="1200" dirty="0" smtClean="0"/>
              <a:t>ZEMLJOPIS</a:t>
            </a:r>
          </a:p>
          <a:p>
            <a:pPr algn="ctr"/>
            <a:r>
              <a:rPr lang="sl-SI" sz="1200" dirty="0" smtClean="0"/>
              <a:t>POVIJEST</a:t>
            </a:r>
            <a:endParaRPr lang="sl-SI" sz="1200" dirty="0"/>
          </a:p>
        </p:txBody>
      </p:sp>
      <p:sp>
        <p:nvSpPr>
          <p:cNvPr id="16" name="PoljeZBesedilom 15"/>
          <p:cNvSpPr txBox="1"/>
          <p:nvPr/>
        </p:nvSpPr>
        <p:spPr>
          <a:xfrm>
            <a:off x="6137870" y="4539401"/>
            <a:ext cx="1584176" cy="307777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sl-SI" sz="1400" dirty="0" err="1" smtClean="0"/>
              <a:t>Završni</a:t>
            </a:r>
            <a:r>
              <a:rPr lang="sl-SI" sz="1400" dirty="0" smtClean="0"/>
              <a:t> </a:t>
            </a:r>
            <a:r>
              <a:rPr lang="sl-SI" sz="1400" dirty="0" err="1" smtClean="0"/>
              <a:t>ispit</a:t>
            </a:r>
            <a:endParaRPr lang="sl-SI" sz="1400" dirty="0"/>
          </a:p>
        </p:txBody>
      </p:sp>
      <p:sp>
        <p:nvSpPr>
          <p:cNvPr id="17" name="PoljeZBesedilom 16"/>
          <p:cNvSpPr txBox="1"/>
          <p:nvPr/>
        </p:nvSpPr>
        <p:spPr>
          <a:xfrm>
            <a:off x="6012160" y="2028085"/>
            <a:ext cx="170988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1200" dirty="0" smtClean="0"/>
              <a:t>OBVEZNI PREDMETI - interno</a:t>
            </a:r>
          </a:p>
          <a:p>
            <a:pPr algn="ctr"/>
            <a:r>
              <a:rPr lang="sl-SI" sz="1200" dirty="0" smtClean="0"/>
              <a:t>1. MATERINSKI JEZIK</a:t>
            </a:r>
          </a:p>
          <a:p>
            <a:pPr algn="ctr"/>
            <a:r>
              <a:rPr lang="sl-SI" sz="1200" dirty="0" smtClean="0"/>
              <a:t>2. PRVI STRANI JEZIK ILI</a:t>
            </a:r>
          </a:p>
          <a:p>
            <a:pPr algn="ctr"/>
            <a:r>
              <a:rPr lang="sl-SI" sz="1200" dirty="0" smtClean="0"/>
              <a:t>MATEMATIKA</a:t>
            </a:r>
            <a:endParaRPr lang="sl-SI" sz="1200" dirty="0"/>
          </a:p>
        </p:txBody>
      </p:sp>
      <p:sp>
        <p:nvSpPr>
          <p:cNvPr id="22" name="Zaobljeni pravokotnik 21"/>
          <p:cNvSpPr/>
          <p:nvPr/>
        </p:nvSpPr>
        <p:spPr>
          <a:xfrm>
            <a:off x="6071056" y="3389396"/>
            <a:ext cx="1667758" cy="615668"/>
          </a:xfrm>
          <a:prstGeom prst="roundRect">
            <a:avLst/>
          </a:prstGeom>
          <a:solidFill>
            <a:srgbClr val="7030A0">
              <a:alpha val="5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l-SI" sz="1200" dirty="0">
                <a:solidFill>
                  <a:schemeClr val="tx1"/>
                </a:solidFill>
              </a:rPr>
              <a:t>MATURSKI RAD </a:t>
            </a:r>
            <a:r>
              <a:rPr lang="sl-SI" sz="1200" dirty="0" smtClean="0">
                <a:solidFill>
                  <a:schemeClr val="tx1"/>
                </a:solidFill>
              </a:rPr>
              <a:t>S </a:t>
            </a:r>
            <a:r>
              <a:rPr lang="sl-SI" sz="1200" dirty="0">
                <a:solidFill>
                  <a:schemeClr val="tx1"/>
                </a:solidFill>
              </a:rPr>
              <a:t>OBRANOM - interno</a:t>
            </a:r>
          </a:p>
        </p:txBody>
      </p:sp>
      <p:sp>
        <p:nvSpPr>
          <p:cNvPr id="35" name="Plus 34"/>
          <p:cNvSpPr/>
          <p:nvPr/>
        </p:nvSpPr>
        <p:spPr>
          <a:xfrm>
            <a:off x="6554294" y="3014979"/>
            <a:ext cx="645754" cy="372641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6" name="Puščica dol 35"/>
          <p:cNvSpPr/>
          <p:nvPr/>
        </p:nvSpPr>
        <p:spPr>
          <a:xfrm>
            <a:off x="1385646" y="5548359"/>
            <a:ext cx="432048" cy="3434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8" name="Puščica dol 37"/>
          <p:cNvSpPr/>
          <p:nvPr/>
        </p:nvSpPr>
        <p:spPr>
          <a:xfrm>
            <a:off x="6688911" y="4061241"/>
            <a:ext cx="432048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1" name="Plus 10"/>
          <p:cNvSpPr/>
          <p:nvPr/>
        </p:nvSpPr>
        <p:spPr>
          <a:xfrm>
            <a:off x="6647795" y="4859579"/>
            <a:ext cx="540060" cy="397203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9" name="PoljeZBesedilom 28"/>
          <p:cNvSpPr txBox="1"/>
          <p:nvPr/>
        </p:nvSpPr>
        <p:spPr>
          <a:xfrm>
            <a:off x="6155754" y="5363343"/>
            <a:ext cx="1584176" cy="307777"/>
          </a:xfrm>
          <a:prstGeom prst="rect">
            <a:avLst/>
          </a:prstGeom>
          <a:solidFill>
            <a:srgbClr val="36E6EA"/>
          </a:solidFill>
        </p:spPr>
        <p:txBody>
          <a:bodyPr wrap="square" rtlCol="0">
            <a:spAutoFit/>
          </a:bodyPr>
          <a:lstStyle/>
          <a:p>
            <a:pPr algn="ctr"/>
            <a:r>
              <a:rPr lang="sl-SI" sz="1400" dirty="0" smtClean="0"/>
              <a:t>Maturitetni tečaj</a:t>
            </a:r>
            <a:endParaRPr lang="sl-SI" sz="1400" dirty="0"/>
          </a:p>
        </p:txBody>
      </p:sp>
      <p:sp>
        <p:nvSpPr>
          <p:cNvPr id="31" name="PoljeZBesedilom 30"/>
          <p:cNvSpPr txBox="1"/>
          <p:nvPr/>
        </p:nvSpPr>
        <p:spPr>
          <a:xfrm>
            <a:off x="3937995" y="6093510"/>
            <a:ext cx="1584176" cy="307777"/>
          </a:xfrm>
          <a:prstGeom prst="rect">
            <a:avLst/>
          </a:prstGeom>
          <a:solidFill>
            <a:srgbClr val="EB354F"/>
          </a:solidFill>
        </p:spPr>
        <p:txBody>
          <a:bodyPr wrap="square" rtlCol="0">
            <a:spAutoFit/>
          </a:bodyPr>
          <a:lstStyle/>
          <a:p>
            <a:pPr algn="ctr"/>
            <a:r>
              <a:rPr lang="sl-SI" sz="1400" dirty="0" smtClean="0"/>
              <a:t>Stručni tečaj</a:t>
            </a:r>
            <a:endParaRPr lang="sl-SI" sz="1400" dirty="0"/>
          </a:p>
        </p:txBody>
      </p:sp>
      <p:sp>
        <p:nvSpPr>
          <p:cNvPr id="32" name="Plus 31"/>
          <p:cNvSpPr/>
          <p:nvPr/>
        </p:nvSpPr>
        <p:spPr>
          <a:xfrm>
            <a:off x="2852074" y="5902862"/>
            <a:ext cx="648072" cy="576064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5" name="Pravokotnik 24"/>
          <p:cNvSpPr/>
          <p:nvPr/>
        </p:nvSpPr>
        <p:spPr>
          <a:xfrm>
            <a:off x="8220160" y="1933856"/>
            <a:ext cx="360040" cy="44674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sl-SI" dirty="0" err="1" smtClean="0"/>
              <a:t>Tržište</a:t>
            </a:r>
            <a:r>
              <a:rPr lang="sl-SI" dirty="0" smtClean="0"/>
              <a:t> rada</a:t>
            </a:r>
            <a:endParaRPr lang="sl-SI" dirty="0"/>
          </a:p>
        </p:txBody>
      </p:sp>
      <p:sp>
        <p:nvSpPr>
          <p:cNvPr id="26" name="Desna puščica 25"/>
          <p:cNvSpPr/>
          <p:nvPr/>
        </p:nvSpPr>
        <p:spPr>
          <a:xfrm>
            <a:off x="7764572" y="4608718"/>
            <a:ext cx="479836" cy="1691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3" name="Desna puščica 32"/>
          <p:cNvSpPr/>
          <p:nvPr/>
        </p:nvSpPr>
        <p:spPr>
          <a:xfrm>
            <a:off x="5535327" y="6220977"/>
            <a:ext cx="2629155" cy="1538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4" name="Pravokotnik 33"/>
          <p:cNvSpPr/>
          <p:nvPr/>
        </p:nvSpPr>
        <p:spPr>
          <a:xfrm>
            <a:off x="4305209" y="1931871"/>
            <a:ext cx="360040" cy="3672406"/>
          </a:xfrm>
          <a:prstGeom prst="rect">
            <a:avLst/>
          </a:prstGeom>
          <a:solidFill>
            <a:srgbClr val="FFFF00">
              <a:alpha val="5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sl-SI" dirty="0" smtClean="0">
                <a:solidFill>
                  <a:schemeClr val="tx1"/>
                </a:solidFill>
              </a:rPr>
              <a:t>Sveučilište</a:t>
            </a:r>
            <a:endParaRPr lang="sl-SI" dirty="0">
              <a:solidFill>
                <a:schemeClr val="tx1"/>
              </a:solidFill>
            </a:endParaRPr>
          </a:p>
        </p:txBody>
      </p:sp>
      <p:sp>
        <p:nvSpPr>
          <p:cNvPr id="27" name="Desna puščica 26"/>
          <p:cNvSpPr/>
          <p:nvPr/>
        </p:nvSpPr>
        <p:spPr>
          <a:xfrm rot="20590944">
            <a:off x="2426646" y="5409987"/>
            <a:ext cx="1840836" cy="4352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8" name="Leva puščica 27"/>
          <p:cNvSpPr/>
          <p:nvPr/>
        </p:nvSpPr>
        <p:spPr>
          <a:xfrm rot="725063">
            <a:off x="4708486" y="5249405"/>
            <a:ext cx="1407787" cy="22796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2782073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2. </a:t>
            </a:r>
            <a:r>
              <a:rPr lang="sl-SI" dirty="0"/>
              <a:t>m</a:t>
            </a:r>
            <a:r>
              <a:rPr lang="sl-SI" dirty="0" smtClean="0"/>
              <a:t>odel (2)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Autofit/>
          </a:bodyPr>
          <a:lstStyle/>
          <a:p>
            <a:r>
              <a:rPr lang="sl-SI" sz="2400" dirty="0"/>
              <a:t>Učenici gimnazijskih programa obrazovanja mogu se upisati na </a:t>
            </a:r>
            <a:r>
              <a:rPr lang="sl-SI" sz="2400" dirty="0" smtClean="0"/>
              <a:t>sveučilište </a:t>
            </a:r>
            <a:r>
              <a:rPr lang="sl-SI" sz="2400" dirty="0"/>
              <a:t>samo ako polože opću maturu.</a:t>
            </a:r>
          </a:p>
          <a:p>
            <a:r>
              <a:rPr lang="sl-SI" sz="2400" dirty="0"/>
              <a:t>Učenici u srednjim </a:t>
            </a:r>
            <a:r>
              <a:rPr lang="sl-SI" sz="2400" dirty="0" smtClean="0"/>
              <a:t>strukovnim </a:t>
            </a:r>
            <a:r>
              <a:rPr lang="sl-SI" sz="2400" dirty="0"/>
              <a:t>i </a:t>
            </a:r>
            <a:r>
              <a:rPr lang="sl-SI" sz="2400" dirty="0" smtClean="0"/>
              <a:t>umjetničkim </a:t>
            </a:r>
            <a:r>
              <a:rPr lang="sl-SI" sz="2400" dirty="0"/>
              <a:t>programima obrazovanja, koje traje najmanje četiri godine mogu se upisati na </a:t>
            </a:r>
            <a:r>
              <a:rPr lang="sl-SI" sz="2400" dirty="0" smtClean="0"/>
              <a:t>sveučilište </a:t>
            </a:r>
            <a:r>
              <a:rPr lang="sl-SI" sz="2400" dirty="0"/>
              <a:t>samo ako </a:t>
            </a:r>
            <a:r>
              <a:rPr lang="sl-SI" sz="2400" dirty="0" smtClean="0"/>
              <a:t>završni ispit i obave maturitetni tečaj. </a:t>
            </a:r>
            <a:endParaRPr lang="sl-SI" sz="2400" dirty="0"/>
          </a:p>
          <a:p>
            <a:r>
              <a:rPr lang="sl-SI" sz="2400" dirty="0"/>
              <a:t>Srednje </a:t>
            </a:r>
            <a:r>
              <a:rPr lang="sl-SI" sz="2400" dirty="0" err="1"/>
              <a:t>obrazovanje</a:t>
            </a:r>
            <a:r>
              <a:rPr lang="sl-SI" sz="2400" dirty="0"/>
              <a:t> učenika gimnazijskih programa </a:t>
            </a:r>
            <a:r>
              <a:rPr lang="sl-SI" sz="2400" dirty="0" err="1"/>
              <a:t>obrazovanja</a:t>
            </a:r>
            <a:r>
              <a:rPr lang="sl-SI" sz="2400" dirty="0"/>
              <a:t> </a:t>
            </a:r>
            <a:r>
              <a:rPr lang="sl-SI" sz="2400" dirty="0" err="1"/>
              <a:t>završava</a:t>
            </a:r>
            <a:r>
              <a:rPr lang="sl-SI" sz="2400" dirty="0"/>
              <a:t> polaganjem </a:t>
            </a:r>
            <a:r>
              <a:rPr lang="sl-SI" sz="2400" dirty="0" err="1" smtClean="0"/>
              <a:t>opće</a:t>
            </a:r>
            <a:r>
              <a:rPr lang="sl-SI" sz="2400" dirty="0" smtClean="0"/>
              <a:t> </a:t>
            </a:r>
            <a:r>
              <a:rPr lang="sl-SI" sz="2400" dirty="0"/>
              <a:t>mature.</a:t>
            </a:r>
          </a:p>
          <a:p>
            <a:r>
              <a:rPr lang="pl-PL" sz="2400" dirty="0"/>
              <a:t>Srednje obrazovanje učenika u </a:t>
            </a:r>
            <a:r>
              <a:rPr lang="pl-PL" sz="2400" dirty="0" smtClean="0"/>
              <a:t>stručnim </a:t>
            </a:r>
            <a:r>
              <a:rPr lang="pl-PL" sz="2400" dirty="0"/>
              <a:t>i </a:t>
            </a:r>
            <a:r>
              <a:rPr lang="pl-PL" sz="2400" dirty="0" smtClean="0"/>
              <a:t>umjetničkim </a:t>
            </a:r>
            <a:r>
              <a:rPr lang="pl-PL" sz="2400" dirty="0"/>
              <a:t>programima </a:t>
            </a:r>
            <a:r>
              <a:rPr lang="sl-SI" sz="2400" dirty="0" err="1"/>
              <a:t>obrazovanja</a:t>
            </a:r>
            <a:r>
              <a:rPr lang="sl-SI" sz="2400" dirty="0"/>
              <a:t>, </a:t>
            </a:r>
            <a:r>
              <a:rPr lang="sl-SI" sz="2400" dirty="0" err="1"/>
              <a:t>koji</a:t>
            </a:r>
            <a:r>
              <a:rPr lang="sl-SI" sz="2400" dirty="0"/>
              <a:t> </a:t>
            </a:r>
            <a:r>
              <a:rPr lang="sl-SI" sz="2400" dirty="0" err="1"/>
              <a:t>traju</a:t>
            </a:r>
            <a:r>
              <a:rPr lang="sl-SI" sz="2400" dirty="0"/>
              <a:t> </a:t>
            </a:r>
            <a:r>
              <a:rPr lang="sl-SI" sz="2400" dirty="0" err="1"/>
              <a:t>najmanje</a:t>
            </a:r>
            <a:r>
              <a:rPr lang="sl-SI" sz="2400" dirty="0"/>
              <a:t> </a:t>
            </a:r>
            <a:r>
              <a:rPr lang="sl-SI" sz="2400" dirty="0" err="1"/>
              <a:t>četiri</a:t>
            </a:r>
            <a:r>
              <a:rPr lang="sl-SI" sz="2400" dirty="0"/>
              <a:t> </a:t>
            </a:r>
            <a:r>
              <a:rPr lang="sl-SI" sz="2400" dirty="0" err="1"/>
              <a:t>godine</a:t>
            </a:r>
            <a:r>
              <a:rPr lang="sl-SI" sz="2400" dirty="0"/>
              <a:t>, </a:t>
            </a:r>
            <a:r>
              <a:rPr lang="sl-SI" sz="2400" dirty="0" err="1"/>
              <a:t>završava</a:t>
            </a:r>
            <a:r>
              <a:rPr lang="sl-SI" sz="2400" dirty="0"/>
              <a:t> </a:t>
            </a:r>
            <a:r>
              <a:rPr lang="sl-SI" sz="2400" dirty="0" err="1" smtClean="0"/>
              <a:t>završnim</a:t>
            </a:r>
            <a:r>
              <a:rPr lang="sl-SI" sz="2400" dirty="0" smtClean="0"/>
              <a:t> </a:t>
            </a:r>
            <a:r>
              <a:rPr lang="sl-SI" sz="2400" dirty="0" err="1" smtClean="0"/>
              <a:t>ispitom</a:t>
            </a:r>
            <a:r>
              <a:rPr lang="sl-SI" sz="2400" dirty="0" smtClean="0"/>
              <a:t>.</a:t>
            </a:r>
          </a:p>
          <a:p>
            <a:r>
              <a:rPr lang="sl-SI" sz="2400" dirty="0" smtClean="0"/>
              <a:t>Učenici gimnazijskih programa obrazovanja mogu polagati i stručni tečaj ako žele postići stručnu kvalifikaciju.</a:t>
            </a:r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736752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2. model (3)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400" dirty="0" smtClean="0"/>
              <a:t>Maturitetni i stručni tečaj traju godinu dana. </a:t>
            </a:r>
          </a:p>
          <a:p>
            <a:r>
              <a:rPr lang="sl-SI" sz="2400" dirty="0" smtClean="0"/>
              <a:t>Nakon obavljenog maturitetnog tečaja učenici polažu opću maturu, nakon stručnog tečaja učenici obave završni rad odnosno završni ispit. </a:t>
            </a:r>
          </a:p>
          <a:p>
            <a:r>
              <a:rPr lang="sl-SI" sz="2400" dirty="0" smtClean="0"/>
              <a:t>Učenicima koji su položili neke ispite opće mature isti se mogu uvažiti kod polaganja završnog ispita.</a:t>
            </a:r>
          </a:p>
          <a:p>
            <a:r>
              <a:rPr lang="sl-SI" sz="2400" dirty="0" err="1" smtClean="0"/>
              <a:t>Opća</a:t>
            </a:r>
            <a:r>
              <a:rPr lang="sl-SI" sz="2400" dirty="0" smtClean="0"/>
              <a:t> matura je eksterna, a </a:t>
            </a:r>
            <a:r>
              <a:rPr lang="sl-SI" sz="2400" dirty="0" err="1" smtClean="0"/>
              <a:t>završni</a:t>
            </a:r>
            <a:r>
              <a:rPr lang="sl-SI" sz="2400" dirty="0" smtClean="0"/>
              <a:t> </a:t>
            </a:r>
            <a:r>
              <a:rPr lang="sl-SI" sz="2400" dirty="0" err="1" smtClean="0"/>
              <a:t>ispit</a:t>
            </a:r>
            <a:r>
              <a:rPr lang="sl-SI" sz="2400" dirty="0" smtClean="0"/>
              <a:t> </a:t>
            </a:r>
            <a:r>
              <a:rPr lang="sl-SI" sz="2400" dirty="0" err="1" smtClean="0"/>
              <a:t>interan</a:t>
            </a:r>
            <a:r>
              <a:rPr lang="sl-SI" sz="2400" dirty="0" smtClean="0"/>
              <a:t>.</a:t>
            </a:r>
            <a:endParaRPr lang="pl-PL" sz="2400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927628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568</TotalTime>
  <Words>902</Words>
  <Application>Microsoft Office PowerPoint</Application>
  <PresentationFormat>On-screen Show (4:3)</PresentationFormat>
  <Paragraphs>149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Officeova tema</vt:lpstr>
      <vt:lpstr>MaturALNI ispit u Bosni i Hercegovini </vt:lpstr>
      <vt:lpstr>1. model (1) </vt:lpstr>
      <vt:lpstr>1. model (2)</vt:lpstr>
      <vt:lpstr>1. model (3)</vt:lpstr>
      <vt:lpstr>1. model (4)</vt:lpstr>
      <vt:lpstr>1. model (5)</vt:lpstr>
      <vt:lpstr>2. model (1) </vt:lpstr>
      <vt:lpstr>2. model (2)</vt:lpstr>
      <vt:lpstr>2. model (3)</vt:lpstr>
      <vt:lpstr>3. model (1) </vt:lpstr>
      <vt:lpstr>3. model (2)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Working together to improve education – how could Slovenian experience help</dc:title>
  <dc:creator>Branko Slivar</dc:creator>
  <cp:lastModifiedBy> </cp:lastModifiedBy>
  <cp:revision>69</cp:revision>
  <cp:lastPrinted>2012-10-19T07:11:00Z</cp:lastPrinted>
  <dcterms:created xsi:type="dcterms:W3CDTF">2012-09-24T08:42:05Z</dcterms:created>
  <dcterms:modified xsi:type="dcterms:W3CDTF">2012-11-07T09:18:29Z</dcterms:modified>
</cp:coreProperties>
</file>